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Red Hat Display"/>
      <p:regular r:id="rId32"/>
      <p:bold r:id="rId33"/>
      <p:italic r:id="rId34"/>
      <p:boldItalic r:id="rId35"/>
    </p:embeddedFont>
    <p:embeddedFont>
      <p:font typeface="Roboto Mono"/>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edHatDisplay-bold.fntdata"/><Relationship Id="rId10" Type="http://schemas.openxmlformats.org/officeDocument/2006/relationships/slide" Target="slides/slide5.xml"/><Relationship Id="rId32" Type="http://schemas.openxmlformats.org/officeDocument/2006/relationships/font" Target="fonts/RedHatDisplay-regular.fntdata"/><Relationship Id="rId13" Type="http://schemas.openxmlformats.org/officeDocument/2006/relationships/slide" Target="slides/slide8.xml"/><Relationship Id="rId35" Type="http://schemas.openxmlformats.org/officeDocument/2006/relationships/font" Target="fonts/RedHatDisplay-boldItalic.fntdata"/><Relationship Id="rId12" Type="http://schemas.openxmlformats.org/officeDocument/2006/relationships/slide" Target="slides/slide7.xml"/><Relationship Id="rId34" Type="http://schemas.openxmlformats.org/officeDocument/2006/relationships/font" Target="fonts/RedHatDisplay-italic.fntdata"/><Relationship Id="rId15" Type="http://schemas.openxmlformats.org/officeDocument/2006/relationships/slide" Target="slides/slide10.xml"/><Relationship Id="rId37" Type="http://schemas.openxmlformats.org/officeDocument/2006/relationships/font" Target="fonts/RobotoMono-bold.fntdata"/><Relationship Id="rId14" Type="http://schemas.openxmlformats.org/officeDocument/2006/relationships/slide" Target="slides/slide9.xml"/><Relationship Id="rId36" Type="http://schemas.openxmlformats.org/officeDocument/2006/relationships/font" Target="fonts/RobotoMono-regular.fntdata"/><Relationship Id="rId17" Type="http://schemas.openxmlformats.org/officeDocument/2006/relationships/slide" Target="slides/slide12.xml"/><Relationship Id="rId39" Type="http://schemas.openxmlformats.org/officeDocument/2006/relationships/font" Target="fonts/RobotoMono-boldItalic.fntdata"/><Relationship Id="rId16" Type="http://schemas.openxmlformats.org/officeDocument/2006/relationships/slide" Target="slides/slide11.xml"/><Relationship Id="rId38" Type="http://schemas.openxmlformats.org/officeDocument/2006/relationships/font" Target="fonts/RobotoMono-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s_titl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s_titl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Quick show of hands: who's waited on torch.compile at startup? At Meta we have a lot of GPUs, and even more jobs waiting for them, so a GPU sitting idle while it compiles is expensive. We made one of Meta's largest training jobs compile once, on one GPU, and every rank just loads the result. Here's how.</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SLIDES_API198267298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SLIDES_API198267298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rank is one process driving one GPU. It compiles on the first step, and that's not the last time: a new shape can trigger a recompile mid-run. That recompile can spike memory into an OOM, and the compile workers kept around for recompiles quietly steal CPU and memory from training.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s_prob_idl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s_prob_idl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problem: every compile and recompile is time the GPU sits idle. While the compiler runs, nothing trains.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s_bigjob: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s_bigjob: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scale it up. In data-parallel training every rank runs the same program, so every rank compiles essentially the same thing, recompiles included. The total cost is one compile multiplied by every shape multiplied by every GPU you're holding, and in a system like ours, where a higher-priority job can preempt you, you pay it again after every preemption. </a:t>
            </a:r>
            <a:endParaRPr/>
          </a:p>
          <a:p>
            <a:pPr indent="0" lvl="0" marL="0" rtl="0" algn="l">
              <a:spcBef>
                <a:spcPts val="0"/>
              </a:spcBef>
              <a:spcAft>
                <a:spcPts val="0"/>
              </a:spcAft>
              <a:buNone/>
            </a:pPr>
            <a:r>
              <a:rPr lang="en"/>
              <a:t>What are the individual pieces?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s_prob_sam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s_prob_sam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Second: every rank is doing basically the same work. The same graph, compiled N times over.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s_prob_diff: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s_prob_diff: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Third: every rank is slightly different, which is what stops you from just sharing one result: Each rank bakes its own device index and process-group name into its graph.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s_bench: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s_bench: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it's not just specialization: compilation is nondeterministic too. Take max-autotune: on every rank, it benchmarks kernels and keeps the fastest. When candidates are within noise of each other (which happens a lot), each rank can pick a different winner, so ranks end up running slightly different code, with slightly different numerics.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s_ask: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s_ask: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Can't we just do all this work once, up front? I'm glad you asked. Yes: that's precompile. But it took some work to get there.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s_div_rank: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s_div_rank: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first step is making the output rank-agnostic: one rank's compiled output has to work on every rank.</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s_ba_devic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s_ba_devic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an example of the kinds of things that get specialized into a graph. </a:t>
            </a:r>
            <a:r>
              <a:rPr lang="en"/>
              <a:t>Before: the guards check for GPU 3 and process group zero, and we hard-code device 3, stream 3 and group zero. That file only runs on GPU 3. After, with compile_on_one_rank turned on: the guard checks for the current GPU, the code asks for the current device when it runs, and the process group is passed as an input. Same file, every GPU. This assumes SPMD, every rank running the same program; with MPMD, like pipeline stages, you capture once per distinct program.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s_ba_guards: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s_ba_guards: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Guards have the same problem. Dynamo builds them while tracing, and some of them only make sense in that process: an object's address, a dict's version counter, a function's identity. On another rank those never match. After: the artifact keeps only guards that mean the same thing in any process, like tensor dtype and shape, types by name and plain values. Everything we drop is reported, so nothing disappears silently.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s_cor_tra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s_cor_tra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Neither fix covers your own Python. For example dist.get_rank() returns a plain int, so Dynamo bakes rank 0's branch into the graph and guards on the rank. Every other rank fails that guard, so the compile only runs on rank 0. Keep rank-dependent branches outside the compiled region.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s_div_onc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s_div_onc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propose Bob takes over here]</a:t>
            </a:r>
            <a:endParaRPr/>
          </a:p>
          <a:p>
            <a:pPr indent="0" lvl="0" marL="0" rtl="0" algn="l">
              <a:spcBef>
                <a:spcPts val="0"/>
              </a:spcBef>
              <a:spcAft>
                <a:spcPts val="0"/>
              </a:spcAft>
              <a:buNone/>
            </a:pPr>
            <a:r>
              <a:rPr lang="en"/>
              <a:t>The final step: compile once. Now that one rank's output works on every rank, we don't need every rank to redo the work.</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s_idea: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s_idea: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we move to a model where we only </a:t>
            </a:r>
            <a:r>
              <a:rPr lang="en"/>
              <a:t>trace once: Run the compiler ahead of time, in a small capture job of its own, on one GPU. Every shape and every eval step goes into one artifact: a Python file plus a cache. Every rank of the training job loads it instead of compiling. As long as training only makes calls you captured, it never waits for the compiler.</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s_cache_vs_pr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s_cache_vs_pr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this is the key difference from caching. On a cache miss, every rank runs the whole pipeline: Dynamo traces, AOTAutograd builds forward and backward, and Inductor compiles. A cache hit skips Inductor's compile, but Dynamo still re-traces on every rank and AOTAutograd still hashes and fetches from the cache, because the cache key comes from the traced graph. Precompile's artifact already holds the results of tracing: the guards and Dynamo's rewritten bytecode next to the compiled code. Each rank just loads it and starts training.</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s_tradeoffs: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s_tradeoffs: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get: the compiler is out of the training loop. No recompiles, no compile workers, one GPU compiles instead of all of them, and every rank runs the same kernels. What you give up: you need your input shapes up front, a small one-GPU job runs alongside yours, and you own invalidation.</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s_captur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s_captur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of this makes precompile a contract, and you hold half of it. At load we check what we can see: the PyTorch build and Python version, that the artifact and its cache belong together, that the model you pass has the same structure, and the input guards. What we can't see is whether your model code or config changed since capture. If they did, the artifact can still load and be silently wrong. Keeping the code you run equal to the code you captured is your job, and so is keeping rank-dependent Python out of the compiled region, like we saw earlier.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s_contract_key: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s_contract_key: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how we did it internally. Our models are config-driven and live in the repo, so a commit hash pins both the code and the config, and the model name picks which model. The capture job writes the artifact under commit plus model name; every training rank reads it back with the same key. Change anything, you get a new commit, a new key, no artifact, and you capture again or fall back to regular torch.compile.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s_div_results: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8" name="Google Shape;698;s_div_results: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did it work?</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s_res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s_res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of these results come from one of Meta's largest internal models. First, correctness: the loss curves overlap for the whole run, within run-to-run noise.</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s_res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s_res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one job end to end. On top, every rank sets up, warms up, then compiles. Below, the 1-GPU capture job starts first and finishes just as the training ranks are ready, so each rank pays only a short load. Across the job sizes we tried, per-rank compile time dropped 69 to 92 percent, and total GPU-hours 15 to 26 percent.</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s_res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s_res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Each square is a rank. With regular torch.compile every rank compiles, so total compile cost grows with the job: 4.1 times at four times the ranks. With precompile, one GPU compiles and the rest load, so it stays about flat. That's why the savings grow with job size.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s_res_scal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s_res_scal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what that means at scale. We measured at 16 GPUs: each rank's compile window drops from about eleven and a half minutes to under three, and the capture job costs the same 0.64 GPU-hours however big the job is. Projecting that out, at 128 GPUs that's about 18 GPU-hours saved every time the job starts; at 2,048 GPUs, about 300. And every restart or preemption saves it again, since you keep the compiled artifact.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s_div_try: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s_div_try: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finally, how to try it.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s_api: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2" name="Google Shape;842;s_api: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the whole API. Your step function lives in an importable module. In a one-GPU precompile job, turn on compile_on_one_rank and call step inside capture; each call runs for real, and a new shape adds another variant. When the block exits, the artifact is written. Every rank of the training job calls load and gets back a callable. You pass the model in again, because the artifact holds no weights.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 that the artifact only loads on the same PyTorch build and Python version that produced it. And no cross-compiling: capture on the GPU type you train on. On a different GPU the cached kernel binaries don't apply, so every rank compiles the kernels again.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s_takeaways: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s_takeaways: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Three things to take home: </a:t>
            </a:r>
            <a:r>
              <a:rPr lang="en">
                <a:solidFill>
                  <a:schemeClr val="dk1"/>
                </a:solidFill>
              </a:rPr>
              <a:t>make graphs rank-agnostic with compile_on_one_rank, </a:t>
            </a:r>
            <a:r>
              <a:rPr lang="en"/>
              <a:t>build it once, and treat the artifact as a contract. The API is available on trunk today as an experimental feature - we're still submitting patches. Thanks, and we're happy to take questions.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609000" y="2330000"/>
            <a:ext cx="79260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000">
                <a:solidFill>
                  <a:srgbClr val="FFFFFF"/>
                </a:solidFill>
                <a:latin typeface="Red Hat Display"/>
                <a:ea typeface="Red Hat Display"/>
                <a:cs typeface="Red Hat Display"/>
                <a:sym typeface="Red Hat Display"/>
              </a:rPr>
              <a:t>Precompile for Training</a:t>
            </a:r>
            <a:endParaRPr b="1" sz="4000">
              <a:solidFill>
                <a:srgbClr val="FFFFFF"/>
              </a:solidFill>
              <a:latin typeface="Red Hat Display"/>
              <a:ea typeface="Red Hat Display"/>
              <a:cs typeface="Red Hat Display"/>
              <a:sym typeface="Red Hat Display"/>
            </a:endParaRPr>
          </a:p>
        </p:txBody>
      </p:sp>
      <p:sp>
        <p:nvSpPr>
          <p:cNvPr id="55" name="Google Shape;55;p13"/>
          <p:cNvSpPr txBox="1"/>
          <p:nvPr/>
        </p:nvSpPr>
        <p:spPr>
          <a:xfrm>
            <a:off x="609000" y="3030000"/>
            <a:ext cx="7926000" cy="48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Red Hat Display"/>
                <a:ea typeface="Red Hat Display"/>
                <a:cs typeface="Red Hat Display"/>
                <a:sym typeface="Red Hat Display"/>
              </a:rPr>
              <a:t>Compile once, run on every rank</a:t>
            </a:r>
            <a:endParaRPr sz="2000">
              <a:solidFill>
                <a:srgbClr val="FFFFFF"/>
              </a:solidFill>
              <a:latin typeface="Red Hat Display"/>
              <a:ea typeface="Red Hat Display"/>
              <a:cs typeface="Red Hat Display"/>
              <a:sym typeface="Red Hat Display"/>
            </a:endParaRPr>
          </a:p>
        </p:txBody>
      </p:sp>
      <p:sp>
        <p:nvSpPr>
          <p:cNvPr id="56" name="Google Shape;56;p13"/>
          <p:cNvSpPr txBox="1"/>
          <p:nvPr/>
        </p:nvSpPr>
        <p:spPr>
          <a:xfrm>
            <a:off x="609000" y="3600000"/>
            <a:ext cx="7926000" cy="69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00">
                <a:solidFill>
                  <a:srgbClr val="FFFFFF"/>
                </a:solidFill>
                <a:latin typeface="Red Hat Display"/>
                <a:ea typeface="Red Hat Display"/>
                <a:cs typeface="Red Hat Display"/>
                <a:sym typeface="Red Hat Display"/>
              </a:rPr>
              <a:t>Bob Ren · Aaron Orenstein</a:t>
            </a:r>
            <a:endParaRPr sz="1500">
              <a:solidFill>
                <a:srgbClr val="FFFFFF"/>
              </a:solidFill>
              <a:latin typeface="Red Hat Display"/>
              <a:ea typeface="Red Hat Display"/>
              <a:cs typeface="Red Hat Display"/>
              <a:sym typeface="Red Hat Display"/>
            </a:endParaRPr>
          </a:p>
          <a:p>
            <a:pPr indent="0" lvl="0" marL="0" rtl="0" algn="ctr">
              <a:spcBef>
                <a:spcPts val="300"/>
              </a:spcBef>
              <a:spcAft>
                <a:spcPts val="300"/>
              </a:spcAft>
              <a:buNone/>
            </a:pPr>
            <a:r>
              <a:rPr lang="en" sz="1300">
                <a:solidFill>
                  <a:srgbClr val="FFFFFF"/>
                </a:solidFill>
                <a:latin typeface="Red Hat Display"/>
                <a:ea typeface="Red Hat Display"/>
                <a:cs typeface="Red Hat Display"/>
                <a:sym typeface="Red Hat Display"/>
              </a:rPr>
              <a:t>Meta · PyTorch Conference</a:t>
            </a:r>
            <a:endParaRPr sz="1300">
              <a:solidFill>
                <a:srgbClr val="FFFFFF"/>
              </a:solidFill>
              <a:latin typeface="Red Hat Display"/>
              <a:ea typeface="Red Hat Display"/>
              <a:cs typeface="Red Hat Display"/>
              <a:sym typeface="Red Hat Display"/>
            </a:endParaRPr>
          </a:p>
        </p:txBody>
      </p:sp>
      <p:pic>
        <p:nvPicPr>
          <p:cNvPr id="57" name="Google Shape;57;p13"/>
          <p:cNvPicPr preferRelativeResize="0"/>
          <p:nvPr/>
        </p:nvPicPr>
        <p:blipFill>
          <a:blip r:embed="rId4">
            <a:alphaModFix/>
          </a:blip>
          <a:stretch>
            <a:fillRect/>
          </a:stretch>
        </p:blipFill>
        <p:spPr>
          <a:xfrm>
            <a:off x="2939347" y="180000"/>
            <a:ext cx="3265306" cy="2000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sp>
        <p:nvSpPr>
          <p:cNvPr id="62" name="Google Shape;62;p14"/>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 name="Google Shape;63;p14"/>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One rank compiles, then recompiles</a:t>
            </a:r>
            <a:endParaRPr b="1" sz="2000">
              <a:solidFill>
                <a:srgbClr val="E12353"/>
              </a:solidFill>
              <a:latin typeface="Red Hat Display"/>
              <a:ea typeface="Red Hat Display"/>
              <a:cs typeface="Red Hat Display"/>
              <a:sym typeface="Red Hat Display"/>
            </a:endParaRPr>
          </a:p>
        </p:txBody>
      </p:sp>
      <p:sp>
        <p:nvSpPr>
          <p:cNvPr id="64" name="Google Shape;64;p14"/>
          <p:cNvSpPr txBox="1"/>
          <p:nvPr/>
        </p:nvSpPr>
        <p:spPr>
          <a:xfrm>
            <a:off x="365760" y="180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0</a:t>
            </a:r>
            <a:endParaRPr sz="1200">
              <a:solidFill>
                <a:srgbClr val="8A96A3"/>
              </a:solidFill>
              <a:latin typeface="Red Hat Display"/>
              <a:ea typeface="Red Hat Display"/>
              <a:cs typeface="Red Hat Display"/>
              <a:sym typeface="Red Hat Display"/>
            </a:endParaRPr>
          </a:p>
        </p:txBody>
      </p:sp>
      <p:sp>
        <p:nvSpPr>
          <p:cNvPr id="65" name="Google Shape;65;p14"/>
          <p:cNvSpPr/>
          <p:nvPr/>
        </p:nvSpPr>
        <p:spPr>
          <a:xfrm>
            <a:off x="1457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4"/>
          <p:cNvSpPr txBox="1"/>
          <p:nvPr/>
        </p:nvSpPr>
        <p:spPr>
          <a:xfrm>
            <a:off x="1337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67" name="Google Shape;67;p14"/>
          <p:cNvSpPr/>
          <p:nvPr/>
        </p:nvSpPr>
        <p:spPr>
          <a:xfrm>
            <a:off x="2460200" y="180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 name="Google Shape;68;p14"/>
          <p:cNvSpPr/>
          <p:nvPr/>
        </p:nvSpPr>
        <p:spPr>
          <a:xfrm>
            <a:off x="4230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 name="Google Shape;69;p14"/>
          <p:cNvSpPr txBox="1"/>
          <p:nvPr/>
        </p:nvSpPr>
        <p:spPr>
          <a:xfrm>
            <a:off x="4110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70" name="Google Shape;70;p14"/>
          <p:cNvSpPr/>
          <p:nvPr/>
        </p:nvSpPr>
        <p:spPr>
          <a:xfrm>
            <a:off x="5233200" y="180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 name="Google Shape;71;p14"/>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2</a:t>
            </a:r>
            <a:endParaRPr b="1" sz="1300">
              <a:solidFill>
                <a:srgbClr val="FFFFFF"/>
              </a:solidFill>
              <a:latin typeface="Red Hat Display"/>
              <a:ea typeface="Red Hat Display"/>
              <a:cs typeface="Red Hat Display"/>
              <a:sym typeface="Red Hat Display"/>
            </a:endParaRPr>
          </a:p>
        </p:txBody>
      </p:sp>
      <p:pic>
        <p:nvPicPr>
          <p:cNvPr id="72" name="Google Shape;72;p14"/>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6" name="Shape 76"/>
        <p:cNvGrpSpPr/>
        <p:nvPr/>
      </p:nvGrpSpPr>
      <p:grpSpPr>
        <a:xfrm>
          <a:off x="0" y="0"/>
          <a:ext cx="0" cy="0"/>
          <a:chOff x="0" y="0"/>
          <a:chExt cx="0" cy="0"/>
        </a:xfrm>
      </p:grpSpPr>
      <p:sp>
        <p:nvSpPr>
          <p:cNvPr id="77" name="Google Shape;77;p15"/>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5"/>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Every compile leaves the GPU idle</a:t>
            </a:r>
            <a:endParaRPr b="1" sz="2000">
              <a:solidFill>
                <a:srgbClr val="E12353"/>
              </a:solidFill>
              <a:latin typeface="Red Hat Display"/>
              <a:ea typeface="Red Hat Display"/>
              <a:cs typeface="Red Hat Display"/>
              <a:sym typeface="Red Hat Display"/>
            </a:endParaRPr>
          </a:p>
        </p:txBody>
      </p:sp>
      <p:sp>
        <p:nvSpPr>
          <p:cNvPr id="79" name="Google Shape;79;p15"/>
          <p:cNvSpPr txBox="1"/>
          <p:nvPr/>
        </p:nvSpPr>
        <p:spPr>
          <a:xfrm>
            <a:off x="365760" y="180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0</a:t>
            </a:r>
            <a:endParaRPr sz="1200">
              <a:solidFill>
                <a:srgbClr val="8A96A3"/>
              </a:solidFill>
              <a:latin typeface="Red Hat Display"/>
              <a:ea typeface="Red Hat Display"/>
              <a:cs typeface="Red Hat Display"/>
              <a:sym typeface="Red Hat Display"/>
            </a:endParaRPr>
          </a:p>
        </p:txBody>
      </p:sp>
      <p:sp>
        <p:nvSpPr>
          <p:cNvPr id="80" name="Google Shape;80;p15"/>
          <p:cNvSpPr/>
          <p:nvPr/>
        </p:nvSpPr>
        <p:spPr>
          <a:xfrm>
            <a:off x="1457200" y="180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 name="Google Shape;81;p15"/>
          <p:cNvSpPr txBox="1"/>
          <p:nvPr/>
        </p:nvSpPr>
        <p:spPr>
          <a:xfrm>
            <a:off x="1337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82" name="Google Shape;82;p15"/>
          <p:cNvSpPr/>
          <p:nvPr/>
        </p:nvSpPr>
        <p:spPr>
          <a:xfrm>
            <a:off x="2460200" y="180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5"/>
          <p:cNvSpPr/>
          <p:nvPr/>
        </p:nvSpPr>
        <p:spPr>
          <a:xfrm>
            <a:off x="4230200" y="180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 name="Google Shape;84;p15"/>
          <p:cNvSpPr txBox="1"/>
          <p:nvPr/>
        </p:nvSpPr>
        <p:spPr>
          <a:xfrm>
            <a:off x="4110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85" name="Google Shape;85;p15"/>
          <p:cNvSpPr/>
          <p:nvPr/>
        </p:nvSpPr>
        <p:spPr>
          <a:xfrm>
            <a:off x="5233200" y="180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 name="Google Shape;86;p15"/>
          <p:cNvSpPr txBox="1"/>
          <p:nvPr/>
        </p:nvSpPr>
        <p:spPr>
          <a:xfrm>
            <a:off x="365760" y="232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1</a:t>
            </a:r>
            <a:endParaRPr sz="1200">
              <a:solidFill>
                <a:srgbClr val="8A96A3"/>
              </a:solidFill>
              <a:latin typeface="Red Hat Display"/>
              <a:ea typeface="Red Hat Display"/>
              <a:cs typeface="Red Hat Display"/>
              <a:sym typeface="Red Hat Display"/>
            </a:endParaRPr>
          </a:p>
        </p:txBody>
      </p:sp>
      <p:sp>
        <p:nvSpPr>
          <p:cNvPr id="87" name="Google Shape;87;p15"/>
          <p:cNvSpPr/>
          <p:nvPr/>
        </p:nvSpPr>
        <p:spPr>
          <a:xfrm>
            <a:off x="1457200" y="232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5"/>
          <p:cNvSpPr txBox="1"/>
          <p:nvPr/>
        </p:nvSpPr>
        <p:spPr>
          <a:xfrm>
            <a:off x="1337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89" name="Google Shape;89;p15"/>
          <p:cNvSpPr/>
          <p:nvPr/>
        </p:nvSpPr>
        <p:spPr>
          <a:xfrm>
            <a:off x="2460200" y="232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5"/>
          <p:cNvSpPr/>
          <p:nvPr/>
        </p:nvSpPr>
        <p:spPr>
          <a:xfrm>
            <a:off x="4230200" y="232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5"/>
          <p:cNvSpPr txBox="1"/>
          <p:nvPr/>
        </p:nvSpPr>
        <p:spPr>
          <a:xfrm>
            <a:off x="4110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92" name="Google Shape;92;p15"/>
          <p:cNvSpPr/>
          <p:nvPr/>
        </p:nvSpPr>
        <p:spPr>
          <a:xfrm>
            <a:off x="5233200" y="232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 name="Google Shape;93;p15"/>
          <p:cNvSpPr txBox="1"/>
          <p:nvPr/>
        </p:nvSpPr>
        <p:spPr>
          <a:xfrm>
            <a:off x="365760" y="284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2</a:t>
            </a:r>
            <a:endParaRPr sz="1200">
              <a:solidFill>
                <a:srgbClr val="8A96A3"/>
              </a:solidFill>
              <a:latin typeface="Red Hat Display"/>
              <a:ea typeface="Red Hat Display"/>
              <a:cs typeface="Red Hat Display"/>
              <a:sym typeface="Red Hat Display"/>
            </a:endParaRPr>
          </a:p>
        </p:txBody>
      </p:sp>
      <p:sp>
        <p:nvSpPr>
          <p:cNvPr id="94" name="Google Shape;94;p15"/>
          <p:cNvSpPr/>
          <p:nvPr/>
        </p:nvSpPr>
        <p:spPr>
          <a:xfrm>
            <a:off x="1457200" y="284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 name="Google Shape;95;p15"/>
          <p:cNvSpPr txBox="1"/>
          <p:nvPr/>
        </p:nvSpPr>
        <p:spPr>
          <a:xfrm>
            <a:off x="1337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96" name="Google Shape;96;p15"/>
          <p:cNvSpPr/>
          <p:nvPr/>
        </p:nvSpPr>
        <p:spPr>
          <a:xfrm>
            <a:off x="2460200" y="284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 name="Google Shape;97;p15"/>
          <p:cNvSpPr/>
          <p:nvPr/>
        </p:nvSpPr>
        <p:spPr>
          <a:xfrm>
            <a:off x="4230200" y="284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5"/>
          <p:cNvSpPr txBox="1"/>
          <p:nvPr/>
        </p:nvSpPr>
        <p:spPr>
          <a:xfrm>
            <a:off x="4110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99" name="Google Shape;99;p15"/>
          <p:cNvSpPr/>
          <p:nvPr/>
        </p:nvSpPr>
        <p:spPr>
          <a:xfrm>
            <a:off x="5233200" y="284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5"/>
          <p:cNvSpPr txBox="1"/>
          <p:nvPr/>
        </p:nvSpPr>
        <p:spPr>
          <a:xfrm>
            <a:off x="1365760" y="3340000"/>
            <a:ext cx="6082800" cy="3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8A96A3"/>
                </a:solidFill>
                <a:latin typeface="Red Hat Display"/>
                <a:ea typeface="Red Hat Display"/>
                <a:cs typeface="Red Hat Display"/>
                <a:sym typeface="Red Hat Display"/>
              </a:rPr>
              <a:t>⋮</a:t>
            </a:r>
            <a:endParaRPr sz="2200">
              <a:solidFill>
                <a:srgbClr val="8A96A3"/>
              </a:solidFill>
              <a:latin typeface="Red Hat Display"/>
              <a:ea typeface="Red Hat Display"/>
              <a:cs typeface="Red Hat Display"/>
              <a:sym typeface="Red Hat Display"/>
            </a:endParaRPr>
          </a:p>
        </p:txBody>
      </p:sp>
      <p:sp>
        <p:nvSpPr>
          <p:cNvPr id="101" name="Google Shape;101;p15"/>
          <p:cNvSpPr txBox="1"/>
          <p:nvPr/>
        </p:nvSpPr>
        <p:spPr>
          <a:xfrm>
            <a:off x="365760" y="366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N-1</a:t>
            </a:r>
            <a:endParaRPr sz="1200">
              <a:solidFill>
                <a:srgbClr val="8A96A3"/>
              </a:solidFill>
              <a:latin typeface="Red Hat Display"/>
              <a:ea typeface="Red Hat Display"/>
              <a:cs typeface="Red Hat Display"/>
              <a:sym typeface="Red Hat Display"/>
            </a:endParaRPr>
          </a:p>
        </p:txBody>
      </p:sp>
      <p:sp>
        <p:nvSpPr>
          <p:cNvPr id="102" name="Google Shape;102;p15"/>
          <p:cNvSpPr/>
          <p:nvPr/>
        </p:nvSpPr>
        <p:spPr>
          <a:xfrm>
            <a:off x="1457200" y="366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 name="Google Shape;103;p15"/>
          <p:cNvSpPr txBox="1"/>
          <p:nvPr/>
        </p:nvSpPr>
        <p:spPr>
          <a:xfrm>
            <a:off x="1337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04" name="Google Shape;104;p15"/>
          <p:cNvSpPr/>
          <p:nvPr/>
        </p:nvSpPr>
        <p:spPr>
          <a:xfrm>
            <a:off x="2460200" y="366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 name="Google Shape;105;p15"/>
          <p:cNvSpPr/>
          <p:nvPr/>
        </p:nvSpPr>
        <p:spPr>
          <a:xfrm>
            <a:off x="4230200" y="3660000"/>
            <a:ext cx="977700" cy="399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 name="Google Shape;106;p15"/>
          <p:cNvSpPr txBox="1"/>
          <p:nvPr/>
        </p:nvSpPr>
        <p:spPr>
          <a:xfrm>
            <a:off x="4110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07" name="Google Shape;107;p15"/>
          <p:cNvSpPr/>
          <p:nvPr/>
        </p:nvSpPr>
        <p:spPr>
          <a:xfrm>
            <a:off x="5233200" y="366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5"/>
          <p:cNvSpPr/>
          <p:nvPr/>
        </p:nvSpPr>
        <p:spPr>
          <a:xfrm>
            <a:off x="7517200" y="1800000"/>
            <a:ext cx="170100" cy="2259900"/>
          </a:xfrm>
          <a:prstGeom prst="rightBrace">
            <a:avLst>
              <a:gd fmla="val 50000" name="adj1"/>
              <a:gd fmla="val 50000" name="adj2"/>
            </a:avLst>
          </a:prstGeom>
          <a:noFill/>
          <a:ln cap="flat" cmpd="sng" w="25400">
            <a:solidFill>
              <a:srgbClr val="1C2B3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5"/>
          <p:cNvSpPr txBox="1"/>
          <p:nvPr/>
        </p:nvSpPr>
        <p:spPr>
          <a:xfrm>
            <a:off x="7685760" y="1800000"/>
            <a:ext cx="1092600" cy="225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rgbClr val="1C2B33"/>
                </a:solidFill>
                <a:latin typeface="Red Hat Display"/>
                <a:ea typeface="Red Hat Display"/>
                <a:cs typeface="Red Hat Display"/>
                <a:sym typeface="Red Hat Display"/>
              </a:rPr>
              <a:t>×N</a:t>
            </a:r>
            <a:endParaRPr b="1" sz="4000">
              <a:solidFill>
                <a:srgbClr val="1C2B33"/>
              </a:solidFill>
              <a:latin typeface="Red Hat Display"/>
              <a:ea typeface="Red Hat Display"/>
              <a:cs typeface="Red Hat Display"/>
              <a:sym typeface="Red Hat Display"/>
            </a:endParaRPr>
          </a:p>
        </p:txBody>
      </p:sp>
      <p:sp>
        <p:nvSpPr>
          <p:cNvPr id="110" name="Google Shape;110;p15"/>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4</a:t>
            </a:r>
            <a:endParaRPr b="1" sz="1300">
              <a:solidFill>
                <a:srgbClr val="FFFFFF"/>
              </a:solidFill>
              <a:latin typeface="Red Hat Display"/>
              <a:ea typeface="Red Hat Display"/>
              <a:cs typeface="Red Hat Display"/>
              <a:sym typeface="Red Hat Display"/>
            </a:endParaRPr>
          </a:p>
        </p:txBody>
      </p:sp>
      <p:pic>
        <p:nvPicPr>
          <p:cNvPr id="111" name="Google Shape;111;p15"/>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112" name="Google Shape;112;p15"/>
          <p:cNvSpPr txBox="1"/>
          <p:nvPr/>
        </p:nvSpPr>
        <p:spPr>
          <a:xfrm>
            <a:off x="1296050" y="1380000"/>
            <a:ext cx="12999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E12353"/>
                </a:solidFill>
                <a:latin typeface="Red Hat Display"/>
                <a:ea typeface="Red Hat Display"/>
                <a:cs typeface="Red Hat Display"/>
                <a:sym typeface="Red Hat Display"/>
              </a:rPr>
              <a:t>GPU idle</a:t>
            </a:r>
            <a:endParaRPr b="1" sz="1200">
              <a:solidFill>
                <a:srgbClr val="E12353"/>
              </a:solidFill>
              <a:latin typeface="Red Hat Display"/>
              <a:ea typeface="Red Hat Display"/>
              <a:cs typeface="Red Hat Display"/>
              <a:sym typeface="Red Hat Display"/>
            </a:endParaRPr>
          </a:p>
        </p:txBody>
      </p:sp>
      <p:sp>
        <p:nvSpPr>
          <p:cNvPr id="113" name="Google Shape;113;p15"/>
          <p:cNvSpPr txBox="1"/>
          <p:nvPr/>
        </p:nvSpPr>
        <p:spPr>
          <a:xfrm>
            <a:off x="4069050" y="1380000"/>
            <a:ext cx="12999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E12353"/>
                </a:solidFill>
                <a:latin typeface="Red Hat Display"/>
                <a:ea typeface="Red Hat Display"/>
                <a:cs typeface="Red Hat Display"/>
                <a:sym typeface="Red Hat Display"/>
              </a:rPr>
              <a:t>GPU idle</a:t>
            </a:r>
            <a:endParaRPr b="1" sz="1200">
              <a:solidFill>
                <a:srgbClr val="E12353"/>
              </a:solidFill>
              <a:latin typeface="Red Hat Display"/>
              <a:ea typeface="Red Hat Display"/>
              <a:cs typeface="Red Hat Display"/>
              <a:sym typeface="Red Hat Display"/>
            </a:endParaRPr>
          </a:p>
        </p:txBody>
      </p:sp>
      <p:sp>
        <p:nvSpPr>
          <p:cNvPr id="114" name="Google Shape;114;p15"/>
          <p:cNvSpPr txBox="1"/>
          <p:nvPr/>
        </p:nvSpPr>
        <p:spPr>
          <a:xfrm>
            <a:off x="2460200" y="1380000"/>
            <a:ext cx="17445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200">
                <a:solidFill>
                  <a:srgbClr val="8A96A3"/>
                </a:solidFill>
                <a:latin typeface="Red Hat Display"/>
                <a:ea typeface="Red Hat Display"/>
                <a:cs typeface="Red Hat Display"/>
                <a:sym typeface="Red Hat Display"/>
              </a:rPr>
              <a:t>training</a:t>
            </a:r>
            <a:endParaRPr sz="1200">
              <a:solidFill>
                <a:srgbClr val="8A96A3"/>
              </a:solidFill>
              <a:latin typeface="Red Hat Display"/>
              <a:ea typeface="Red Hat Display"/>
              <a:cs typeface="Red Hat Display"/>
              <a:sym typeface="Red Hat Display"/>
            </a:endParaRPr>
          </a:p>
        </p:txBody>
      </p:sp>
      <p:sp>
        <p:nvSpPr>
          <p:cNvPr id="115" name="Google Shape;115;p15"/>
          <p:cNvSpPr txBox="1"/>
          <p:nvPr/>
        </p:nvSpPr>
        <p:spPr>
          <a:xfrm>
            <a:off x="5233200" y="1380000"/>
            <a:ext cx="21240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200">
                <a:solidFill>
                  <a:srgbClr val="8A96A3"/>
                </a:solidFill>
                <a:latin typeface="Red Hat Display"/>
                <a:ea typeface="Red Hat Display"/>
                <a:cs typeface="Red Hat Display"/>
                <a:sym typeface="Red Hat Display"/>
              </a:rPr>
              <a:t>training</a:t>
            </a:r>
            <a:endParaRPr sz="1200">
              <a:solidFill>
                <a:srgbClr val="8A96A3"/>
              </a:solidFill>
              <a:latin typeface="Red Hat Display"/>
              <a:ea typeface="Red Hat Display"/>
              <a:cs typeface="Red Hat Display"/>
              <a:sym typeface="Red Hat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16"/>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 name="Google Shape;121;p16"/>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Every rank compiles, again and again</a:t>
            </a:r>
            <a:endParaRPr b="1" sz="2000">
              <a:solidFill>
                <a:srgbClr val="E12353"/>
              </a:solidFill>
              <a:latin typeface="Red Hat Display"/>
              <a:ea typeface="Red Hat Display"/>
              <a:cs typeface="Red Hat Display"/>
              <a:sym typeface="Red Hat Display"/>
            </a:endParaRPr>
          </a:p>
        </p:txBody>
      </p:sp>
      <p:sp>
        <p:nvSpPr>
          <p:cNvPr id="122" name="Google Shape;122;p16"/>
          <p:cNvSpPr txBox="1"/>
          <p:nvPr/>
        </p:nvSpPr>
        <p:spPr>
          <a:xfrm>
            <a:off x="365760" y="180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0</a:t>
            </a:r>
            <a:endParaRPr sz="1200">
              <a:solidFill>
                <a:srgbClr val="8A96A3"/>
              </a:solidFill>
              <a:latin typeface="Red Hat Display"/>
              <a:ea typeface="Red Hat Display"/>
              <a:cs typeface="Red Hat Display"/>
              <a:sym typeface="Red Hat Display"/>
            </a:endParaRPr>
          </a:p>
        </p:txBody>
      </p:sp>
      <p:sp>
        <p:nvSpPr>
          <p:cNvPr id="123" name="Google Shape;123;p16"/>
          <p:cNvSpPr/>
          <p:nvPr/>
        </p:nvSpPr>
        <p:spPr>
          <a:xfrm>
            <a:off x="1457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 name="Google Shape;124;p16"/>
          <p:cNvSpPr txBox="1"/>
          <p:nvPr/>
        </p:nvSpPr>
        <p:spPr>
          <a:xfrm>
            <a:off x="1337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25" name="Google Shape;125;p16"/>
          <p:cNvSpPr/>
          <p:nvPr/>
        </p:nvSpPr>
        <p:spPr>
          <a:xfrm>
            <a:off x="2460200" y="180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16"/>
          <p:cNvSpPr/>
          <p:nvPr/>
        </p:nvSpPr>
        <p:spPr>
          <a:xfrm>
            <a:off x="4230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 name="Google Shape;127;p16"/>
          <p:cNvSpPr txBox="1"/>
          <p:nvPr/>
        </p:nvSpPr>
        <p:spPr>
          <a:xfrm>
            <a:off x="4110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28" name="Google Shape;128;p16"/>
          <p:cNvSpPr/>
          <p:nvPr/>
        </p:nvSpPr>
        <p:spPr>
          <a:xfrm>
            <a:off x="5233200" y="180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6"/>
          <p:cNvSpPr txBox="1"/>
          <p:nvPr/>
        </p:nvSpPr>
        <p:spPr>
          <a:xfrm>
            <a:off x="365760" y="232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1</a:t>
            </a:r>
            <a:endParaRPr sz="1200">
              <a:solidFill>
                <a:srgbClr val="8A96A3"/>
              </a:solidFill>
              <a:latin typeface="Red Hat Display"/>
              <a:ea typeface="Red Hat Display"/>
              <a:cs typeface="Red Hat Display"/>
              <a:sym typeface="Red Hat Display"/>
            </a:endParaRPr>
          </a:p>
        </p:txBody>
      </p:sp>
      <p:sp>
        <p:nvSpPr>
          <p:cNvPr id="130" name="Google Shape;130;p16"/>
          <p:cNvSpPr/>
          <p:nvPr/>
        </p:nvSpPr>
        <p:spPr>
          <a:xfrm>
            <a:off x="1457200" y="232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 name="Google Shape;131;p16"/>
          <p:cNvSpPr txBox="1"/>
          <p:nvPr/>
        </p:nvSpPr>
        <p:spPr>
          <a:xfrm>
            <a:off x="1337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32" name="Google Shape;132;p16"/>
          <p:cNvSpPr/>
          <p:nvPr/>
        </p:nvSpPr>
        <p:spPr>
          <a:xfrm>
            <a:off x="2460200" y="232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 name="Google Shape;133;p16"/>
          <p:cNvSpPr/>
          <p:nvPr/>
        </p:nvSpPr>
        <p:spPr>
          <a:xfrm>
            <a:off x="4230200" y="232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 name="Google Shape;134;p16"/>
          <p:cNvSpPr txBox="1"/>
          <p:nvPr/>
        </p:nvSpPr>
        <p:spPr>
          <a:xfrm>
            <a:off x="4110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35" name="Google Shape;135;p16"/>
          <p:cNvSpPr/>
          <p:nvPr/>
        </p:nvSpPr>
        <p:spPr>
          <a:xfrm>
            <a:off x="5233200" y="232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16"/>
          <p:cNvSpPr txBox="1"/>
          <p:nvPr/>
        </p:nvSpPr>
        <p:spPr>
          <a:xfrm>
            <a:off x="365760" y="284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2</a:t>
            </a:r>
            <a:endParaRPr sz="1200">
              <a:solidFill>
                <a:srgbClr val="8A96A3"/>
              </a:solidFill>
              <a:latin typeface="Red Hat Display"/>
              <a:ea typeface="Red Hat Display"/>
              <a:cs typeface="Red Hat Display"/>
              <a:sym typeface="Red Hat Display"/>
            </a:endParaRPr>
          </a:p>
        </p:txBody>
      </p:sp>
      <p:sp>
        <p:nvSpPr>
          <p:cNvPr id="137" name="Google Shape;137;p16"/>
          <p:cNvSpPr/>
          <p:nvPr/>
        </p:nvSpPr>
        <p:spPr>
          <a:xfrm>
            <a:off x="1457200" y="284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16"/>
          <p:cNvSpPr txBox="1"/>
          <p:nvPr/>
        </p:nvSpPr>
        <p:spPr>
          <a:xfrm>
            <a:off x="1337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39" name="Google Shape;139;p16"/>
          <p:cNvSpPr/>
          <p:nvPr/>
        </p:nvSpPr>
        <p:spPr>
          <a:xfrm>
            <a:off x="2460200" y="284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0" name="Google Shape;140;p16"/>
          <p:cNvSpPr/>
          <p:nvPr/>
        </p:nvSpPr>
        <p:spPr>
          <a:xfrm>
            <a:off x="4230200" y="284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p16"/>
          <p:cNvSpPr txBox="1"/>
          <p:nvPr/>
        </p:nvSpPr>
        <p:spPr>
          <a:xfrm>
            <a:off x="4110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42" name="Google Shape;142;p16"/>
          <p:cNvSpPr/>
          <p:nvPr/>
        </p:nvSpPr>
        <p:spPr>
          <a:xfrm>
            <a:off x="5233200" y="284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 name="Google Shape;143;p16"/>
          <p:cNvSpPr txBox="1"/>
          <p:nvPr/>
        </p:nvSpPr>
        <p:spPr>
          <a:xfrm>
            <a:off x="1365760" y="3340000"/>
            <a:ext cx="6082800" cy="3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8A96A3"/>
                </a:solidFill>
                <a:latin typeface="Red Hat Display"/>
                <a:ea typeface="Red Hat Display"/>
                <a:cs typeface="Red Hat Display"/>
                <a:sym typeface="Red Hat Display"/>
              </a:rPr>
              <a:t>⋮</a:t>
            </a:r>
            <a:endParaRPr sz="2200">
              <a:solidFill>
                <a:srgbClr val="8A96A3"/>
              </a:solidFill>
              <a:latin typeface="Red Hat Display"/>
              <a:ea typeface="Red Hat Display"/>
              <a:cs typeface="Red Hat Display"/>
              <a:sym typeface="Red Hat Display"/>
            </a:endParaRPr>
          </a:p>
        </p:txBody>
      </p:sp>
      <p:sp>
        <p:nvSpPr>
          <p:cNvPr id="144" name="Google Shape;144;p16"/>
          <p:cNvSpPr txBox="1"/>
          <p:nvPr/>
        </p:nvSpPr>
        <p:spPr>
          <a:xfrm>
            <a:off x="365760" y="366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N-1</a:t>
            </a:r>
            <a:endParaRPr sz="1200">
              <a:solidFill>
                <a:srgbClr val="8A96A3"/>
              </a:solidFill>
              <a:latin typeface="Red Hat Display"/>
              <a:ea typeface="Red Hat Display"/>
              <a:cs typeface="Red Hat Display"/>
              <a:sym typeface="Red Hat Display"/>
            </a:endParaRPr>
          </a:p>
        </p:txBody>
      </p:sp>
      <p:sp>
        <p:nvSpPr>
          <p:cNvPr id="145" name="Google Shape;145;p16"/>
          <p:cNvSpPr/>
          <p:nvPr/>
        </p:nvSpPr>
        <p:spPr>
          <a:xfrm>
            <a:off x="1457200" y="366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 name="Google Shape;146;p16"/>
          <p:cNvSpPr txBox="1"/>
          <p:nvPr/>
        </p:nvSpPr>
        <p:spPr>
          <a:xfrm>
            <a:off x="1337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47" name="Google Shape;147;p16"/>
          <p:cNvSpPr/>
          <p:nvPr/>
        </p:nvSpPr>
        <p:spPr>
          <a:xfrm>
            <a:off x="2460200" y="366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 name="Google Shape;148;p16"/>
          <p:cNvSpPr/>
          <p:nvPr/>
        </p:nvSpPr>
        <p:spPr>
          <a:xfrm>
            <a:off x="4230200" y="366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 name="Google Shape;149;p16"/>
          <p:cNvSpPr txBox="1"/>
          <p:nvPr/>
        </p:nvSpPr>
        <p:spPr>
          <a:xfrm>
            <a:off x="4110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50" name="Google Shape;150;p16"/>
          <p:cNvSpPr/>
          <p:nvPr/>
        </p:nvSpPr>
        <p:spPr>
          <a:xfrm>
            <a:off x="5233200" y="366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16"/>
          <p:cNvSpPr/>
          <p:nvPr/>
        </p:nvSpPr>
        <p:spPr>
          <a:xfrm>
            <a:off x="7517200" y="1800000"/>
            <a:ext cx="170100" cy="2259900"/>
          </a:xfrm>
          <a:prstGeom prst="rightBrace">
            <a:avLst>
              <a:gd fmla="val 50000" name="adj1"/>
              <a:gd fmla="val 50000" name="adj2"/>
            </a:avLst>
          </a:prstGeom>
          <a:noFill/>
          <a:ln cap="flat" cmpd="sng" w="25400">
            <a:solidFill>
              <a:srgbClr val="1C2B3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16"/>
          <p:cNvSpPr txBox="1"/>
          <p:nvPr/>
        </p:nvSpPr>
        <p:spPr>
          <a:xfrm>
            <a:off x="7685760" y="1800000"/>
            <a:ext cx="1092600" cy="225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rgbClr val="1C2B33"/>
                </a:solidFill>
                <a:latin typeface="Red Hat Display"/>
                <a:ea typeface="Red Hat Display"/>
                <a:cs typeface="Red Hat Display"/>
                <a:sym typeface="Red Hat Display"/>
              </a:rPr>
              <a:t>×N</a:t>
            </a:r>
            <a:endParaRPr b="1" sz="4000">
              <a:solidFill>
                <a:srgbClr val="1C2B33"/>
              </a:solidFill>
              <a:latin typeface="Red Hat Display"/>
              <a:ea typeface="Red Hat Display"/>
              <a:cs typeface="Red Hat Display"/>
              <a:sym typeface="Red Hat Display"/>
            </a:endParaRPr>
          </a:p>
        </p:txBody>
      </p:sp>
      <p:sp>
        <p:nvSpPr>
          <p:cNvPr id="153" name="Google Shape;153;p16"/>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3</a:t>
            </a:r>
            <a:endParaRPr b="1" sz="1300">
              <a:solidFill>
                <a:srgbClr val="FFFFFF"/>
              </a:solidFill>
              <a:latin typeface="Red Hat Display"/>
              <a:ea typeface="Red Hat Display"/>
              <a:cs typeface="Red Hat Display"/>
              <a:sym typeface="Red Hat Display"/>
            </a:endParaRPr>
          </a:p>
        </p:txBody>
      </p:sp>
      <p:pic>
        <p:nvPicPr>
          <p:cNvPr id="154" name="Google Shape;154;p16"/>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17"/>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 name="Google Shape;160;p17"/>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Every rank does the same work</a:t>
            </a:r>
            <a:endParaRPr b="1" sz="2000">
              <a:solidFill>
                <a:srgbClr val="E12353"/>
              </a:solidFill>
              <a:latin typeface="Red Hat Display"/>
              <a:ea typeface="Red Hat Display"/>
              <a:cs typeface="Red Hat Display"/>
              <a:sym typeface="Red Hat Display"/>
            </a:endParaRPr>
          </a:p>
        </p:txBody>
      </p:sp>
      <p:sp>
        <p:nvSpPr>
          <p:cNvPr id="161" name="Google Shape;161;p17"/>
          <p:cNvSpPr txBox="1"/>
          <p:nvPr/>
        </p:nvSpPr>
        <p:spPr>
          <a:xfrm>
            <a:off x="365760" y="180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0</a:t>
            </a:r>
            <a:endParaRPr sz="1200">
              <a:solidFill>
                <a:srgbClr val="8A96A3"/>
              </a:solidFill>
              <a:latin typeface="Red Hat Display"/>
              <a:ea typeface="Red Hat Display"/>
              <a:cs typeface="Red Hat Display"/>
              <a:sym typeface="Red Hat Display"/>
            </a:endParaRPr>
          </a:p>
        </p:txBody>
      </p:sp>
      <p:sp>
        <p:nvSpPr>
          <p:cNvPr id="162" name="Google Shape;162;p17"/>
          <p:cNvSpPr/>
          <p:nvPr/>
        </p:nvSpPr>
        <p:spPr>
          <a:xfrm>
            <a:off x="1457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 name="Google Shape;163;p17"/>
          <p:cNvSpPr txBox="1"/>
          <p:nvPr/>
        </p:nvSpPr>
        <p:spPr>
          <a:xfrm>
            <a:off x="1337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64" name="Google Shape;164;p17"/>
          <p:cNvSpPr/>
          <p:nvPr/>
        </p:nvSpPr>
        <p:spPr>
          <a:xfrm>
            <a:off x="2460200" y="180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 name="Google Shape;165;p17"/>
          <p:cNvSpPr/>
          <p:nvPr/>
        </p:nvSpPr>
        <p:spPr>
          <a:xfrm>
            <a:off x="4230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 name="Google Shape;166;p17"/>
          <p:cNvSpPr txBox="1"/>
          <p:nvPr/>
        </p:nvSpPr>
        <p:spPr>
          <a:xfrm>
            <a:off x="4110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67" name="Google Shape;167;p17"/>
          <p:cNvSpPr/>
          <p:nvPr/>
        </p:nvSpPr>
        <p:spPr>
          <a:xfrm>
            <a:off x="5233200" y="180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17"/>
          <p:cNvSpPr txBox="1"/>
          <p:nvPr/>
        </p:nvSpPr>
        <p:spPr>
          <a:xfrm>
            <a:off x="365760" y="232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1</a:t>
            </a:r>
            <a:endParaRPr sz="1200">
              <a:solidFill>
                <a:srgbClr val="8A96A3"/>
              </a:solidFill>
              <a:latin typeface="Red Hat Display"/>
              <a:ea typeface="Red Hat Display"/>
              <a:cs typeface="Red Hat Display"/>
              <a:sym typeface="Red Hat Display"/>
            </a:endParaRPr>
          </a:p>
        </p:txBody>
      </p:sp>
      <p:sp>
        <p:nvSpPr>
          <p:cNvPr id="169" name="Google Shape;169;p17"/>
          <p:cNvSpPr/>
          <p:nvPr/>
        </p:nvSpPr>
        <p:spPr>
          <a:xfrm>
            <a:off x="1457200" y="232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 name="Google Shape;170;p17"/>
          <p:cNvSpPr txBox="1"/>
          <p:nvPr/>
        </p:nvSpPr>
        <p:spPr>
          <a:xfrm>
            <a:off x="1337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71" name="Google Shape;171;p17"/>
          <p:cNvSpPr/>
          <p:nvPr/>
        </p:nvSpPr>
        <p:spPr>
          <a:xfrm>
            <a:off x="2460200" y="232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 name="Google Shape;172;p17"/>
          <p:cNvSpPr/>
          <p:nvPr/>
        </p:nvSpPr>
        <p:spPr>
          <a:xfrm>
            <a:off x="4230200" y="232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 name="Google Shape;173;p17"/>
          <p:cNvSpPr txBox="1"/>
          <p:nvPr/>
        </p:nvSpPr>
        <p:spPr>
          <a:xfrm>
            <a:off x="4110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74" name="Google Shape;174;p17"/>
          <p:cNvSpPr/>
          <p:nvPr/>
        </p:nvSpPr>
        <p:spPr>
          <a:xfrm>
            <a:off x="5233200" y="232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 name="Google Shape;175;p17"/>
          <p:cNvSpPr txBox="1"/>
          <p:nvPr/>
        </p:nvSpPr>
        <p:spPr>
          <a:xfrm>
            <a:off x="365760" y="284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2</a:t>
            </a:r>
            <a:endParaRPr sz="1200">
              <a:solidFill>
                <a:srgbClr val="8A96A3"/>
              </a:solidFill>
              <a:latin typeface="Red Hat Display"/>
              <a:ea typeface="Red Hat Display"/>
              <a:cs typeface="Red Hat Display"/>
              <a:sym typeface="Red Hat Display"/>
            </a:endParaRPr>
          </a:p>
        </p:txBody>
      </p:sp>
      <p:sp>
        <p:nvSpPr>
          <p:cNvPr id="176" name="Google Shape;176;p17"/>
          <p:cNvSpPr/>
          <p:nvPr/>
        </p:nvSpPr>
        <p:spPr>
          <a:xfrm>
            <a:off x="1457200" y="284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17"/>
          <p:cNvSpPr txBox="1"/>
          <p:nvPr/>
        </p:nvSpPr>
        <p:spPr>
          <a:xfrm>
            <a:off x="1337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78" name="Google Shape;178;p17"/>
          <p:cNvSpPr/>
          <p:nvPr/>
        </p:nvSpPr>
        <p:spPr>
          <a:xfrm>
            <a:off x="2460200" y="284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 name="Google Shape;179;p17"/>
          <p:cNvSpPr/>
          <p:nvPr/>
        </p:nvSpPr>
        <p:spPr>
          <a:xfrm>
            <a:off x="4230200" y="284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 name="Google Shape;180;p17"/>
          <p:cNvSpPr txBox="1"/>
          <p:nvPr/>
        </p:nvSpPr>
        <p:spPr>
          <a:xfrm>
            <a:off x="4110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81" name="Google Shape;181;p17"/>
          <p:cNvSpPr/>
          <p:nvPr/>
        </p:nvSpPr>
        <p:spPr>
          <a:xfrm>
            <a:off x="5233200" y="284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17"/>
          <p:cNvSpPr txBox="1"/>
          <p:nvPr/>
        </p:nvSpPr>
        <p:spPr>
          <a:xfrm>
            <a:off x="1365760" y="3340000"/>
            <a:ext cx="6082800" cy="3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8A96A3"/>
                </a:solidFill>
                <a:latin typeface="Red Hat Display"/>
                <a:ea typeface="Red Hat Display"/>
                <a:cs typeface="Red Hat Display"/>
                <a:sym typeface="Red Hat Display"/>
              </a:rPr>
              <a:t>⋮</a:t>
            </a:r>
            <a:endParaRPr sz="2200">
              <a:solidFill>
                <a:srgbClr val="8A96A3"/>
              </a:solidFill>
              <a:latin typeface="Red Hat Display"/>
              <a:ea typeface="Red Hat Display"/>
              <a:cs typeface="Red Hat Display"/>
              <a:sym typeface="Red Hat Display"/>
            </a:endParaRPr>
          </a:p>
        </p:txBody>
      </p:sp>
      <p:sp>
        <p:nvSpPr>
          <p:cNvPr id="183" name="Google Shape;183;p17"/>
          <p:cNvSpPr txBox="1"/>
          <p:nvPr/>
        </p:nvSpPr>
        <p:spPr>
          <a:xfrm>
            <a:off x="365760" y="366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N-1</a:t>
            </a:r>
            <a:endParaRPr sz="1200">
              <a:solidFill>
                <a:srgbClr val="8A96A3"/>
              </a:solidFill>
              <a:latin typeface="Red Hat Display"/>
              <a:ea typeface="Red Hat Display"/>
              <a:cs typeface="Red Hat Display"/>
              <a:sym typeface="Red Hat Display"/>
            </a:endParaRPr>
          </a:p>
        </p:txBody>
      </p:sp>
      <p:sp>
        <p:nvSpPr>
          <p:cNvPr id="184" name="Google Shape;184;p17"/>
          <p:cNvSpPr/>
          <p:nvPr/>
        </p:nvSpPr>
        <p:spPr>
          <a:xfrm>
            <a:off x="1457200" y="366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 name="Google Shape;185;p17"/>
          <p:cNvSpPr txBox="1"/>
          <p:nvPr/>
        </p:nvSpPr>
        <p:spPr>
          <a:xfrm>
            <a:off x="1337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compile</a:t>
            </a:r>
            <a:endParaRPr b="1" sz="1000">
              <a:solidFill>
                <a:srgbClr val="FFFFFF"/>
              </a:solidFill>
              <a:latin typeface="Red Hat Display"/>
              <a:ea typeface="Red Hat Display"/>
              <a:cs typeface="Red Hat Display"/>
              <a:sym typeface="Red Hat Display"/>
            </a:endParaRPr>
          </a:p>
        </p:txBody>
      </p:sp>
      <p:sp>
        <p:nvSpPr>
          <p:cNvPr id="186" name="Google Shape;186;p17"/>
          <p:cNvSpPr/>
          <p:nvPr/>
        </p:nvSpPr>
        <p:spPr>
          <a:xfrm>
            <a:off x="2460200" y="366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17"/>
          <p:cNvSpPr/>
          <p:nvPr/>
        </p:nvSpPr>
        <p:spPr>
          <a:xfrm>
            <a:off x="4230200" y="366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 name="Google Shape;188;p17"/>
          <p:cNvSpPr txBox="1"/>
          <p:nvPr/>
        </p:nvSpPr>
        <p:spPr>
          <a:xfrm>
            <a:off x="4110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recompile</a:t>
            </a:r>
            <a:endParaRPr b="1" sz="1000">
              <a:solidFill>
                <a:srgbClr val="FFFFFF"/>
              </a:solidFill>
              <a:latin typeface="Red Hat Display"/>
              <a:ea typeface="Red Hat Display"/>
              <a:cs typeface="Red Hat Display"/>
              <a:sym typeface="Red Hat Display"/>
            </a:endParaRPr>
          </a:p>
        </p:txBody>
      </p:sp>
      <p:sp>
        <p:nvSpPr>
          <p:cNvPr id="189" name="Google Shape;189;p17"/>
          <p:cNvSpPr/>
          <p:nvPr/>
        </p:nvSpPr>
        <p:spPr>
          <a:xfrm>
            <a:off x="5233200" y="366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17"/>
          <p:cNvSpPr/>
          <p:nvPr/>
        </p:nvSpPr>
        <p:spPr>
          <a:xfrm>
            <a:off x="7517200" y="1800000"/>
            <a:ext cx="170100" cy="2259900"/>
          </a:xfrm>
          <a:prstGeom prst="rightBrace">
            <a:avLst>
              <a:gd fmla="val 50000" name="adj1"/>
              <a:gd fmla="val 50000" name="adj2"/>
            </a:avLst>
          </a:prstGeom>
          <a:noFill/>
          <a:ln cap="flat" cmpd="sng" w="25400">
            <a:solidFill>
              <a:srgbClr val="1C2B3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 name="Google Shape;191;p17"/>
          <p:cNvSpPr txBox="1"/>
          <p:nvPr/>
        </p:nvSpPr>
        <p:spPr>
          <a:xfrm>
            <a:off x="7685760" y="1800000"/>
            <a:ext cx="1092600" cy="225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rgbClr val="1C2B33"/>
                </a:solidFill>
                <a:latin typeface="Red Hat Display"/>
                <a:ea typeface="Red Hat Display"/>
                <a:cs typeface="Red Hat Display"/>
                <a:sym typeface="Red Hat Display"/>
              </a:rPr>
              <a:t>×N</a:t>
            </a:r>
            <a:endParaRPr b="1" sz="4000">
              <a:solidFill>
                <a:srgbClr val="1C2B33"/>
              </a:solidFill>
              <a:latin typeface="Red Hat Display"/>
              <a:ea typeface="Red Hat Display"/>
              <a:cs typeface="Red Hat Display"/>
              <a:sym typeface="Red Hat Display"/>
            </a:endParaRPr>
          </a:p>
        </p:txBody>
      </p:sp>
      <p:sp>
        <p:nvSpPr>
          <p:cNvPr id="192" name="Google Shape;192;p17"/>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5</a:t>
            </a:r>
            <a:endParaRPr b="1" sz="1300">
              <a:solidFill>
                <a:srgbClr val="FFFFFF"/>
              </a:solidFill>
              <a:latin typeface="Red Hat Display"/>
              <a:ea typeface="Red Hat Display"/>
              <a:cs typeface="Red Hat Display"/>
              <a:sym typeface="Red Hat Display"/>
            </a:endParaRPr>
          </a:p>
        </p:txBody>
      </p:sp>
      <p:pic>
        <p:nvPicPr>
          <p:cNvPr id="193" name="Google Shape;193;p17"/>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194" name="Google Shape;194;p17"/>
          <p:cNvSpPr/>
          <p:nvPr/>
        </p:nvSpPr>
        <p:spPr>
          <a:xfrm>
            <a:off x="1407200" y="1750000"/>
            <a:ext cx="1077600" cy="2359800"/>
          </a:xfrm>
          <a:prstGeom prst="rect">
            <a:avLst/>
          </a:prstGeom>
          <a:noFill/>
          <a:ln cap="flat" cmpd="sng" w="28575">
            <a:solidFill>
              <a:srgbClr val="E1235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 name="Google Shape;195;p17"/>
          <p:cNvSpPr/>
          <p:nvPr/>
        </p:nvSpPr>
        <p:spPr>
          <a:xfrm>
            <a:off x="4180200" y="1750000"/>
            <a:ext cx="1077600" cy="2359800"/>
          </a:xfrm>
          <a:prstGeom prst="rect">
            <a:avLst/>
          </a:prstGeom>
          <a:noFill/>
          <a:ln cap="flat" cmpd="sng" w="28575">
            <a:solidFill>
              <a:srgbClr val="E1235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 name="Google Shape;196;p17"/>
          <p:cNvSpPr txBox="1"/>
          <p:nvPr/>
        </p:nvSpPr>
        <p:spPr>
          <a:xfrm>
            <a:off x="1296050" y="1330000"/>
            <a:ext cx="12999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E12353"/>
                </a:solidFill>
                <a:latin typeface="Red Hat Display"/>
                <a:ea typeface="Red Hat Display"/>
                <a:cs typeface="Red Hat Display"/>
                <a:sym typeface="Red Hat Display"/>
              </a:rPr>
              <a:t>same work</a:t>
            </a:r>
            <a:endParaRPr b="1" sz="1200">
              <a:solidFill>
                <a:srgbClr val="E12353"/>
              </a:solidFill>
              <a:latin typeface="Red Hat Display"/>
              <a:ea typeface="Red Hat Display"/>
              <a:cs typeface="Red Hat Display"/>
              <a:sym typeface="Red Hat Display"/>
            </a:endParaRPr>
          </a:p>
        </p:txBody>
      </p:sp>
      <p:sp>
        <p:nvSpPr>
          <p:cNvPr id="197" name="Google Shape;197;p17"/>
          <p:cNvSpPr txBox="1"/>
          <p:nvPr/>
        </p:nvSpPr>
        <p:spPr>
          <a:xfrm>
            <a:off x="4069050" y="1330000"/>
            <a:ext cx="12999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E12353"/>
                </a:solidFill>
                <a:latin typeface="Red Hat Display"/>
                <a:ea typeface="Red Hat Display"/>
                <a:cs typeface="Red Hat Display"/>
                <a:sym typeface="Red Hat Display"/>
              </a:rPr>
              <a:t>same work</a:t>
            </a:r>
            <a:endParaRPr b="1" sz="1200">
              <a:solidFill>
                <a:srgbClr val="E12353"/>
              </a:solidFill>
              <a:latin typeface="Red Hat Display"/>
              <a:ea typeface="Red Hat Display"/>
              <a:cs typeface="Red Hat Display"/>
              <a:sym typeface="Red Hat Displ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sp>
        <p:nvSpPr>
          <p:cNvPr id="202" name="Google Shape;202;p18"/>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 name="Google Shape;203;p18"/>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…but even in SPMD every rank is slightly different</a:t>
            </a:r>
            <a:endParaRPr b="1" sz="2000">
              <a:solidFill>
                <a:srgbClr val="E12353"/>
              </a:solidFill>
              <a:latin typeface="Red Hat Display"/>
              <a:ea typeface="Red Hat Display"/>
              <a:cs typeface="Red Hat Display"/>
              <a:sym typeface="Red Hat Display"/>
            </a:endParaRPr>
          </a:p>
        </p:txBody>
      </p:sp>
      <p:sp>
        <p:nvSpPr>
          <p:cNvPr id="204" name="Google Shape;204;p18"/>
          <p:cNvSpPr txBox="1"/>
          <p:nvPr/>
        </p:nvSpPr>
        <p:spPr>
          <a:xfrm>
            <a:off x="365760" y="180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0</a:t>
            </a:r>
            <a:endParaRPr sz="1200">
              <a:solidFill>
                <a:srgbClr val="8A96A3"/>
              </a:solidFill>
              <a:latin typeface="Red Hat Display"/>
              <a:ea typeface="Red Hat Display"/>
              <a:cs typeface="Red Hat Display"/>
              <a:sym typeface="Red Hat Display"/>
            </a:endParaRPr>
          </a:p>
        </p:txBody>
      </p:sp>
      <p:sp>
        <p:nvSpPr>
          <p:cNvPr id="205" name="Google Shape;205;p18"/>
          <p:cNvSpPr/>
          <p:nvPr/>
        </p:nvSpPr>
        <p:spPr>
          <a:xfrm>
            <a:off x="1457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18"/>
          <p:cNvSpPr txBox="1"/>
          <p:nvPr/>
        </p:nvSpPr>
        <p:spPr>
          <a:xfrm>
            <a:off x="1337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cuda:0</a:t>
            </a:r>
            <a:endParaRPr b="1" sz="1000">
              <a:solidFill>
                <a:srgbClr val="FFFFFF"/>
              </a:solidFill>
              <a:latin typeface="Red Hat Display"/>
              <a:ea typeface="Red Hat Display"/>
              <a:cs typeface="Red Hat Display"/>
              <a:sym typeface="Red Hat Display"/>
            </a:endParaRPr>
          </a:p>
        </p:txBody>
      </p:sp>
      <p:sp>
        <p:nvSpPr>
          <p:cNvPr id="207" name="Google Shape;207;p18"/>
          <p:cNvSpPr/>
          <p:nvPr/>
        </p:nvSpPr>
        <p:spPr>
          <a:xfrm>
            <a:off x="2460200" y="180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18"/>
          <p:cNvSpPr/>
          <p:nvPr/>
        </p:nvSpPr>
        <p:spPr>
          <a:xfrm>
            <a:off x="4230200" y="180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9" name="Google Shape;209;p18"/>
          <p:cNvSpPr txBox="1"/>
          <p:nvPr/>
        </p:nvSpPr>
        <p:spPr>
          <a:xfrm>
            <a:off x="4110200" y="150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kernel A</a:t>
            </a:r>
            <a:endParaRPr b="1" sz="1000">
              <a:solidFill>
                <a:srgbClr val="FFFFFF"/>
              </a:solidFill>
              <a:latin typeface="Red Hat Display"/>
              <a:ea typeface="Red Hat Display"/>
              <a:cs typeface="Red Hat Display"/>
              <a:sym typeface="Red Hat Display"/>
            </a:endParaRPr>
          </a:p>
        </p:txBody>
      </p:sp>
      <p:sp>
        <p:nvSpPr>
          <p:cNvPr id="210" name="Google Shape;210;p18"/>
          <p:cNvSpPr/>
          <p:nvPr/>
        </p:nvSpPr>
        <p:spPr>
          <a:xfrm>
            <a:off x="5233200" y="180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1" name="Google Shape;211;p18"/>
          <p:cNvSpPr txBox="1"/>
          <p:nvPr/>
        </p:nvSpPr>
        <p:spPr>
          <a:xfrm>
            <a:off x="365760" y="232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1</a:t>
            </a:r>
            <a:endParaRPr sz="1200">
              <a:solidFill>
                <a:srgbClr val="8A96A3"/>
              </a:solidFill>
              <a:latin typeface="Red Hat Display"/>
              <a:ea typeface="Red Hat Display"/>
              <a:cs typeface="Red Hat Display"/>
              <a:sym typeface="Red Hat Display"/>
            </a:endParaRPr>
          </a:p>
        </p:txBody>
      </p:sp>
      <p:sp>
        <p:nvSpPr>
          <p:cNvPr id="212" name="Google Shape;212;p18"/>
          <p:cNvSpPr/>
          <p:nvPr/>
        </p:nvSpPr>
        <p:spPr>
          <a:xfrm>
            <a:off x="1457200" y="232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3" name="Google Shape;213;p18"/>
          <p:cNvSpPr txBox="1"/>
          <p:nvPr/>
        </p:nvSpPr>
        <p:spPr>
          <a:xfrm>
            <a:off x="1337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cuda:1</a:t>
            </a:r>
            <a:endParaRPr b="1" sz="1000">
              <a:solidFill>
                <a:srgbClr val="FFFFFF"/>
              </a:solidFill>
              <a:latin typeface="Red Hat Display"/>
              <a:ea typeface="Red Hat Display"/>
              <a:cs typeface="Red Hat Display"/>
              <a:sym typeface="Red Hat Display"/>
            </a:endParaRPr>
          </a:p>
        </p:txBody>
      </p:sp>
      <p:sp>
        <p:nvSpPr>
          <p:cNvPr id="214" name="Google Shape;214;p18"/>
          <p:cNvSpPr/>
          <p:nvPr/>
        </p:nvSpPr>
        <p:spPr>
          <a:xfrm>
            <a:off x="2460200" y="232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18"/>
          <p:cNvSpPr/>
          <p:nvPr/>
        </p:nvSpPr>
        <p:spPr>
          <a:xfrm>
            <a:off x="4230200" y="232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 name="Google Shape;216;p18"/>
          <p:cNvSpPr txBox="1"/>
          <p:nvPr/>
        </p:nvSpPr>
        <p:spPr>
          <a:xfrm>
            <a:off x="4110200" y="202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kernel B</a:t>
            </a:r>
            <a:endParaRPr b="1" sz="1000">
              <a:solidFill>
                <a:srgbClr val="FFFFFF"/>
              </a:solidFill>
              <a:latin typeface="Red Hat Display"/>
              <a:ea typeface="Red Hat Display"/>
              <a:cs typeface="Red Hat Display"/>
              <a:sym typeface="Red Hat Display"/>
            </a:endParaRPr>
          </a:p>
        </p:txBody>
      </p:sp>
      <p:sp>
        <p:nvSpPr>
          <p:cNvPr id="217" name="Google Shape;217;p18"/>
          <p:cNvSpPr/>
          <p:nvPr/>
        </p:nvSpPr>
        <p:spPr>
          <a:xfrm>
            <a:off x="5233200" y="232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8" name="Google Shape;218;p18"/>
          <p:cNvSpPr txBox="1"/>
          <p:nvPr/>
        </p:nvSpPr>
        <p:spPr>
          <a:xfrm>
            <a:off x="365760" y="284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2</a:t>
            </a:r>
            <a:endParaRPr sz="1200">
              <a:solidFill>
                <a:srgbClr val="8A96A3"/>
              </a:solidFill>
              <a:latin typeface="Red Hat Display"/>
              <a:ea typeface="Red Hat Display"/>
              <a:cs typeface="Red Hat Display"/>
              <a:sym typeface="Red Hat Display"/>
            </a:endParaRPr>
          </a:p>
        </p:txBody>
      </p:sp>
      <p:sp>
        <p:nvSpPr>
          <p:cNvPr id="219" name="Google Shape;219;p18"/>
          <p:cNvSpPr/>
          <p:nvPr/>
        </p:nvSpPr>
        <p:spPr>
          <a:xfrm>
            <a:off x="1457200" y="284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18"/>
          <p:cNvSpPr txBox="1"/>
          <p:nvPr/>
        </p:nvSpPr>
        <p:spPr>
          <a:xfrm>
            <a:off x="1337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cuda:2</a:t>
            </a:r>
            <a:endParaRPr b="1" sz="1000">
              <a:solidFill>
                <a:srgbClr val="FFFFFF"/>
              </a:solidFill>
              <a:latin typeface="Red Hat Display"/>
              <a:ea typeface="Red Hat Display"/>
              <a:cs typeface="Red Hat Display"/>
              <a:sym typeface="Red Hat Display"/>
            </a:endParaRPr>
          </a:p>
        </p:txBody>
      </p:sp>
      <p:sp>
        <p:nvSpPr>
          <p:cNvPr id="221" name="Google Shape;221;p18"/>
          <p:cNvSpPr/>
          <p:nvPr/>
        </p:nvSpPr>
        <p:spPr>
          <a:xfrm>
            <a:off x="2460200" y="284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18"/>
          <p:cNvSpPr/>
          <p:nvPr/>
        </p:nvSpPr>
        <p:spPr>
          <a:xfrm>
            <a:off x="4230200" y="284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18"/>
          <p:cNvSpPr txBox="1"/>
          <p:nvPr/>
        </p:nvSpPr>
        <p:spPr>
          <a:xfrm>
            <a:off x="4110200" y="254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kernel A</a:t>
            </a:r>
            <a:endParaRPr b="1" sz="1000">
              <a:solidFill>
                <a:srgbClr val="FFFFFF"/>
              </a:solidFill>
              <a:latin typeface="Red Hat Display"/>
              <a:ea typeface="Red Hat Display"/>
              <a:cs typeface="Red Hat Display"/>
              <a:sym typeface="Red Hat Display"/>
            </a:endParaRPr>
          </a:p>
        </p:txBody>
      </p:sp>
      <p:sp>
        <p:nvSpPr>
          <p:cNvPr id="224" name="Google Shape;224;p18"/>
          <p:cNvSpPr/>
          <p:nvPr/>
        </p:nvSpPr>
        <p:spPr>
          <a:xfrm>
            <a:off x="5233200" y="284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 name="Google Shape;225;p18"/>
          <p:cNvSpPr txBox="1"/>
          <p:nvPr/>
        </p:nvSpPr>
        <p:spPr>
          <a:xfrm>
            <a:off x="1365760" y="3340000"/>
            <a:ext cx="6082800" cy="3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8A96A3"/>
                </a:solidFill>
                <a:latin typeface="Red Hat Display"/>
                <a:ea typeface="Red Hat Display"/>
                <a:cs typeface="Red Hat Display"/>
                <a:sym typeface="Red Hat Display"/>
              </a:rPr>
              <a:t>⋮</a:t>
            </a:r>
            <a:endParaRPr sz="2200">
              <a:solidFill>
                <a:srgbClr val="8A96A3"/>
              </a:solidFill>
              <a:latin typeface="Red Hat Display"/>
              <a:ea typeface="Red Hat Display"/>
              <a:cs typeface="Red Hat Display"/>
              <a:sym typeface="Red Hat Display"/>
            </a:endParaRPr>
          </a:p>
        </p:txBody>
      </p:sp>
      <p:sp>
        <p:nvSpPr>
          <p:cNvPr id="226" name="Google Shape;226;p18"/>
          <p:cNvSpPr txBox="1"/>
          <p:nvPr/>
        </p:nvSpPr>
        <p:spPr>
          <a:xfrm>
            <a:off x="365760" y="366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N-1</a:t>
            </a:r>
            <a:endParaRPr sz="1200">
              <a:solidFill>
                <a:srgbClr val="8A96A3"/>
              </a:solidFill>
              <a:latin typeface="Red Hat Display"/>
              <a:ea typeface="Red Hat Display"/>
              <a:cs typeface="Red Hat Display"/>
              <a:sym typeface="Red Hat Display"/>
            </a:endParaRPr>
          </a:p>
        </p:txBody>
      </p:sp>
      <p:sp>
        <p:nvSpPr>
          <p:cNvPr id="227" name="Google Shape;227;p18"/>
          <p:cNvSpPr/>
          <p:nvPr/>
        </p:nvSpPr>
        <p:spPr>
          <a:xfrm>
            <a:off x="1457200" y="366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 name="Google Shape;228;p18"/>
          <p:cNvSpPr txBox="1"/>
          <p:nvPr/>
        </p:nvSpPr>
        <p:spPr>
          <a:xfrm>
            <a:off x="1337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cuda:N-1</a:t>
            </a:r>
            <a:endParaRPr b="1" sz="1000">
              <a:solidFill>
                <a:srgbClr val="FFFFFF"/>
              </a:solidFill>
              <a:latin typeface="Red Hat Display"/>
              <a:ea typeface="Red Hat Display"/>
              <a:cs typeface="Red Hat Display"/>
              <a:sym typeface="Red Hat Display"/>
            </a:endParaRPr>
          </a:p>
        </p:txBody>
      </p:sp>
      <p:sp>
        <p:nvSpPr>
          <p:cNvPr id="229" name="Google Shape;229;p18"/>
          <p:cNvSpPr/>
          <p:nvPr/>
        </p:nvSpPr>
        <p:spPr>
          <a:xfrm>
            <a:off x="2460200" y="3660000"/>
            <a:ext cx="17445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 name="Google Shape;230;p18"/>
          <p:cNvSpPr/>
          <p:nvPr/>
        </p:nvSpPr>
        <p:spPr>
          <a:xfrm>
            <a:off x="4230200" y="3660000"/>
            <a:ext cx="9777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1" name="Google Shape;231;p18"/>
          <p:cNvSpPr txBox="1"/>
          <p:nvPr/>
        </p:nvSpPr>
        <p:spPr>
          <a:xfrm>
            <a:off x="4110200" y="3360000"/>
            <a:ext cx="1217700" cy="99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rgbClr val="FFFFFF"/>
                </a:solidFill>
                <a:latin typeface="Red Hat Display"/>
                <a:ea typeface="Red Hat Display"/>
                <a:cs typeface="Red Hat Display"/>
                <a:sym typeface="Red Hat Display"/>
              </a:rPr>
              <a:t>kernel C</a:t>
            </a:r>
            <a:endParaRPr b="1" sz="1000">
              <a:solidFill>
                <a:srgbClr val="FFFFFF"/>
              </a:solidFill>
              <a:latin typeface="Red Hat Display"/>
              <a:ea typeface="Red Hat Display"/>
              <a:cs typeface="Red Hat Display"/>
              <a:sym typeface="Red Hat Display"/>
            </a:endParaRPr>
          </a:p>
        </p:txBody>
      </p:sp>
      <p:sp>
        <p:nvSpPr>
          <p:cNvPr id="232" name="Google Shape;232;p18"/>
          <p:cNvSpPr/>
          <p:nvPr/>
        </p:nvSpPr>
        <p:spPr>
          <a:xfrm>
            <a:off x="5233200" y="3660000"/>
            <a:ext cx="21240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 name="Google Shape;233;p18"/>
          <p:cNvSpPr/>
          <p:nvPr/>
        </p:nvSpPr>
        <p:spPr>
          <a:xfrm>
            <a:off x="7517200" y="1800000"/>
            <a:ext cx="170100" cy="2259900"/>
          </a:xfrm>
          <a:prstGeom prst="rightBrace">
            <a:avLst>
              <a:gd fmla="val 50000" name="adj1"/>
              <a:gd fmla="val 50000" name="adj2"/>
            </a:avLst>
          </a:prstGeom>
          <a:noFill/>
          <a:ln cap="flat" cmpd="sng" w="25400">
            <a:solidFill>
              <a:srgbClr val="1C2B3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4" name="Google Shape;234;p18"/>
          <p:cNvSpPr txBox="1"/>
          <p:nvPr/>
        </p:nvSpPr>
        <p:spPr>
          <a:xfrm>
            <a:off x="7685760" y="1800000"/>
            <a:ext cx="1092600" cy="225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rgbClr val="1C2B33"/>
                </a:solidFill>
                <a:latin typeface="Red Hat Display"/>
                <a:ea typeface="Red Hat Display"/>
                <a:cs typeface="Red Hat Display"/>
                <a:sym typeface="Red Hat Display"/>
              </a:rPr>
              <a:t>≠</a:t>
            </a:r>
            <a:endParaRPr b="1" sz="4000">
              <a:solidFill>
                <a:srgbClr val="1C2B33"/>
              </a:solidFill>
              <a:latin typeface="Red Hat Display"/>
              <a:ea typeface="Red Hat Display"/>
              <a:cs typeface="Red Hat Display"/>
              <a:sym typeface="Red Hat Display"/>
            </a:endParaRPr>
          </a:p>
        </p:txBody>
      </p:sp>
      <p:sp>
        <p:nvSpPr>
          <p:cNvPr id="235" name="Google Shape;235;p18"/>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6</a:t>
            </a:r>
            <a:endParaRPr b="1" sz="1300">
              <a:solidFill>
                <a:srgbClr val="FFFFFF"/>
              </a:solidFill>
              <a:latin typeface="Red Hat Display"/>
              <a:ea typeface="Red Hat Display"/>
              <a:cs typeface="Red Hat Display"/>
              <a:sym typeface="Red Hat Display"/>
            </a:endParaRPr>
          </a:p>
        </p:txBody>
      </p:sp>
      <p:pic>
        <p:nvPicPr>
          <p:cNvPr id="236" name="Google Shape;236;p18"/>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237" name="Google Shape;237;p18"/>
          <p:cNvSpPr txBox="1"/>
          <p:nvPr/>
        </p:nvSpPr>
        <p:spPr>
          <a:xfrm>
            <a:off x="1457200" y="1380000"/>
            <a:ext cx="59001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E12353"/>
                </a:solidFill>
                <a:latin typeface="Red Hat Display"/>
                <a:ea typeface="Red Hat Display"/>
                <a:cs typeface="Red Hat Display"/>
                <a:sym typeface="Red Hat Display"/>
              </a:rPr>
              <a:t>device baked in/nondeterministic</a:t>
            </a:r>
            <a:endParaRPr b="1" sz="1200">
              <a:solidFill>
                <a:srgbClr val="E12353"/>
              </a:solidFill>
              <a:latin typeface="Red Hat Display"/>
              <a:ea typeface="Red Hat Display"/>
              <a:cs typeface="Red Hat Display"/>
              <a:sym typeface="Red Hat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19"/>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3" name="Google Shape;243;p19"/>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Benchmarking picks a different winner on each rank</a:t>
            </a:r>
            <a:endParaRPr b="1" sz="2000">
              <a:solidFill>
                <a:srgbClr val="E12353"/>
              </a:solidFill>
              <a:latin typeface="Red Hat Display"/>
              <a:ea typeface="Red Hat Display"/>
              <a:cs typeface="Red Hat Display"/>
              <a:sym typeface="Red Hat Display"/>
            </a:endParaRPr>
          </a:p>
        </p:txBody>
      </p:sp>
      <p:sp>
        <p:nvSpPr>
          <p:cNvPr id="244" name="Google Shape;244;p19"/>
          <p:cNvSpPr txBox="1"/>
          <p:nvPr/>
        </p:nvSpPr>
        <p:spPr>
          <a:xfrm>
            <a:off x="365760" y="180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0</a:t>
            </a:r>
            <a:endParaRPr sz="1200">
              <a:solidFill>
                <a:srgbClr val="8A96A3"/>
              </a:solidFill>
              <a:latin typeface="Red Hat Display"/>
              <a:ea typeface="Red Hat Display"/>
              <a:cs typeface="Red Hat Display"/>
              <a:sym typeface="Red Hat Display"/>
            </a:endParaRPr>
          </a:p>
        </p:txBody>
      </p:sp>
      <p:sp>
        <p:nvSpPr>
          <p:cNvPr id="245" name="Google Shape;245;p19"/>
          <p:cNvSpPr txBox="1"/>
          <p:nvPr/>
        </p:nvSpPr>
        <p:spPr>
          <a:xfrm>
            <a:off x="365760" y="232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1</a:t>
            </a:r>
            <a:endParaRPr sz="1200">
              <a:solidFill>
                <a:srgbClr val="8A96A3"/>
              </a:solidFill>
              <a:latin typeface="Red Hat Display"/>
              <a:ea typeface="Red Hat Display"/>
              <a:cs typeface="Red Hat Display"/>
              <a:sym typeface="Red Hat Display"/>
            </a:endParaRPr>
          </a:p>
        </p:txBody>
      </p:sp>
      <p:sp>
        <p:nvSpPr>
          <p:cNvPr id="246" name="Google Shape;246;p19"/>
          <p:cNvSpPr txBox="1"/>
          <p:nvPr/>
        </p:nvSpPr>
        <p:spPr>
          <a:xfrm>
            <a:off x="365760" y="284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2</a:t>
            </a:r>
            <a:endParaRPr sz="1200">
              <a:solidFill>
                <a:srgbClr val="8A96A3"/>
              </a:solidFill>
              <a:latin typeface="Red Hat Display"/>
              <a:ea typeface="Red Hat Display"/>
              <a:cs typeface="Red Hat Display"/>
              <a:sym typeface="Red Hat Display"/>
            </a:endParaRPr>
          </a:p>
        </p:txBody>
      </p:sp>
      <p:sp>
        <p:nvSpPr>
          <p:cNvPr id="247" name="Google Shape;247;p19"/>
          <p:cNvSpPr txBox="1"/>
          <p:nvPr/>
        </p:nvSpPr>
        <p:spPr>
          <a:xfrm>
            <a:off x="1365760" y="3340000"/>
            <a:ext cx="6082800" cy="3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rgbClr val="8A96A3"/>
                </a:solidFill>
                <a:latin typeface="Red Hat Display"/>
                <a:ea typeface="Red Hat Display"/>
                <a:cs typeface="Red Hat Display"/>
                <a:sym typeface="Red Hat Display"/>
              </a:rPr>
              <a:t>⋮</a:t>
            </a:r>
            <a:endParaRPr sz="2200">
              <a:solidFill>
                <a:srgbClr val="8A96A3"/>
              </a:solidFill>
              <a:latin typeface="Red Hat Display"/>
              <a:ea typeface="Red Hat Display"/>
              <a:cs typeface="Red Hat Display"/>
              <a:sym typeface="Red Hat Display"/>
            </a:endParaRPr>
          </a:p>
        </p:txBody>
      </p:sp>
      <p:sp>
        <p:nvSpPr>
          <p:cNvPr id="248" name="Google Shape;248;p19"/>
          <p:cNvSpPr txBox="1"/>
          <p:nvPr/>
        </p:nvSpPr>
        <p:spPr>
          <a:xfrm>
            <a:off x="365760" y="3660000"/>
            <a:ext cx="1083000" cy="399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rgbClr val="8A96A3"/>
                </a:solidFill>
                <a:latin typeface="Red Hat Display"/>
                <a:ea typeface="Red Hat Display"/>
                <a:cs typeface="Red Hat Display"/>
                <a:sym typeface="Red Hat Display"/>
              </a:rPr>
              <a:t>rank N-1</a:t>
            </a:r>
            <a:endParaRPr sz="1200">
              <a:solidFill>
                <a:srgbClr val="8A96A3"/>
              </a:solidFill>
              <a:latin typeface="Red Hat Display"/>
              <a:ea typeface="Red Hat Display"/>
              <a:cs typeface="Red Hat Display"/>
              <a:sym typeface="Red Hat Display"/>
            </a:endParaRPr>
          </a:p>
        </p:txBody>
      </p:sp>
      <p:sp>
        <p:nvSpPr>
          <p:cNvPr id="249" name="Google Shape;249;p19"/>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7</a:t>
            </a:r>
            <a:endParaRPr b="1" sz="1300">
              <a:solidFill>
                <a:srgbClr val="FFFFFF"/>
              </a:solidFill>
              <a:latin typeface="Red Hat Display"/>
              <a:ea typeface="Red Hat Display"/>
              <a:cs typeface="Red Hat Display"/>
              <a:sym typeface="Red Hat Display"/>
            </a:endParaRPr>
          </a:p>
        </p:txBody>
      </p:sp>
      <p:pic>
        <p:nvPicPr>
          <p:cNvPr id="250" name="Google Shape;250;p19"/>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251" name="Google Shape;251;p19"/>
          <p:cNvSpPr txBox="1"/>
          <p:nvPr/>
        </p:nvSpPr>
        <p:spPr>
          <a:xfrm>
            <a:off x="1457200" y="1380000"/>
            <a:ext cx="18999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5B6B78"/>
                </a:solidFill>
                <a:latin typeface="Red Hat Display"/>
                <a:ea typeface="Red Hat Display"/>
                <a:cs typeface="Red Hat Display"/>
                <a:sym typeface="Red Hat Display"/>
              </a:rPr>
              <a:t>kernel A</a:t>
            </a:r>
            <a:endParaRPr b="1" sz="1200">
              <a:solidFill>
                <a:srgbClr val="5B6B78"/>
              </a:solidFill>
              <a:latin typeface="Red Hat Display"/>
              <a:ea typeface="Red Hat Display"/>
              <a:cs typeface="Red Hat Display"/>
              <a:sym typeface="Red Hat Display"/>
            </a:endParaRPr>
          </a:p>
        </p:txBody>
      </p:sp>
      <p:sp>
        <p:nvSpPr>
          <p:cNvPr id="252" name="Google Shape;252;p19"/>
          <p:cNvSpPr txBox="1"/>
          <p:nvPr/>
        </p:nvSpPr>
        <p:spPr>
          <a:xfrm>
            <a:off x="3457200" y="1380000"/>
            <a:ext cx="18999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5B6B78"/>
                </a:solidFill>
                <a:latin typeface="Red Hat Display"/>
                <a:ea typeface="Red Hat Display"/>
                <a:cs typeface="Red Hat Display"/>
                <a:sym typeface="Red Hat Display"/>
              </a:rPr>
              <a:t>kernel B</a:t>
            </a:r>
            <a:endParaRPr b="1" sz="1200">
              <a:solidFill>
                <a:srgbClr val="5B6B78"/>
              </a:solidFill>
              <a:latin typeface="Red Hat Display"/>
              <a:ea typeface="Red Hat Display"/>
              <a:cs typeface="Red Hat Display"/>
              <a:sym typeface="Red Hat Display"/>
            </a:endParaRPr>
          </a:p>
        </p:txBody>
      </p:sp>
      <p:sp>
        <p:nvSpPr>
          <p:cNvPr id="253" name="Google Shape;253;p19"/>
          <p:cNvSpPr txBox="1"/>
          <p:nvPr/>
        </p:nvSpPr>
        <p:spPr>
          <a:xfrm>
            <a:off x="5457200" y="1380000"/>
            <a:ext cx="1899900" cy="380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1200">
                <a:solidFill>
                  <a:srgbClr val="5B6B78"/>
                </a:solidFill>
                <a:latin typeface="Red Hat Display"/>
                <a:ea typeface="Red Hat Display"/>
                <a:cs typeface="Red Hat Display"/>
                <a:sym typeface="Red Hat Display"/>
              </a:rPr>
              <a:t>kernel C</a:t>
            </a:r>
            <a:endParaRPr b="1" sz="1200">
              <a:solidFill>
                <a:srgbClr val="5B6B78"/>
              </a:solidFill>
              <a:latin typeface="Red Hat Display"/>
              <a:ea typeface="Red Hat Display"/>
              <a:cs typeface="Red Hat Display"/>
              <a:sym typeface="Red Hat Display"/>
            </a:endParaRPr>
          </a:p>
        </p:txBody>
      </p:sp>
      <p:sp>
        <p:nvSpPr>
          <p:cNvPr id="254" name="Google Shape;254;p19"/>
          <p:cNvSpPr/>
          <p:nvPr/>
        </p:nvSpPr>
        <p:spPr>
          <a:xfrm>
            <a:off x="1457200" y="1800000"/>
            <a:ext cx="18999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Red Hat Display"/>
                <a:ea typeface="Red Hat Display"/>
                <a:cs typeface="Red Hat Display"/>
                <a:sym typeface="Red Hat Display"/>
              </a:rPr>
              <a:t>1.02 ms ✓</a:t>
            </a:r>
            <a:endParaRPr b="1" sz="1200">
              <a:solidFill>
                <a:srgbClr val="FFFFFF"/>
              </a:solidFill>
              <a:latin typeface="Red Hat Display"/>
              <a:ea typeface="Red Hat Display"/>
              <a:cs typeface="Red Hat Display"/>
              <a:sym typeface="Red Hat Display"/>
            </a:endParaRPr>
          </a:p>
        </p:txBody>
      </p:sp>
      <p:sp>
        <p:nvSpPr>
          <p:cNvPr id="255" name="Google Shape;255;p19"/>
          <p:cNvSpPr/>
          <p:nvPr/>
        </p:nvSpPr>
        <p:spPr>
          <a:xfrm>
            <a:off x="3457200" y="180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1.04 ms</a:t>
            </a:r>
            <a:endParaRPr sz="1200">
              <a:solidFill>
                <a:srgbClr val="5B6B78"/>
              </a:solidFill>
              <a:latin typeface="Red Hat Display"/>
              <a:ea typeface="Red Hat Display"/>
              <a:cs typeface="Red Hat Display"/>
              <a:sym typeface="Red Hat Display"/>
            </a:endParaRPr>
          </a:p>
        </p:txBody>
      </p:sp>
      <p:sp>
        <p:nvSpPr>
          <p:cNvPr id="256" name="Google Shape;256;p19"/>
          <p:cNvSpPr/>
          <p:nvPr/>
        </p:nvSpPr>
        <p:spPr>
          <a:xfrm>
            <a:off x="5457200" y="180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1.05 ms</a:t>
            </a:r>
            <a:endParaRPr sz="1200">
              <a:solidFill>
                <a:srgbClr val="5B6B78"/>
              </a:solidFill>
              <a:latin typeface="Red Hat Display"/>
              <a:ea typeface="Red Hat Display"/>
              <a:cs typeface="Red Hat Display"/>
              <a:sym typeface="Red Hat Display"/>
            </a:endParaRPr>
          </a:p>
        </p:txBody>
      </p:sp>
      <p:sp>
        <p:nvSpPr>
          <p:cNvPr id="257" name="Google Shape;257;p19"/>
          <p:cNvSpPr/>
          <p:nvPr/>
        </p:nvSpPr>
        <p:spPr>
          <a:xfrm>
            <a:off x="1457200" y="232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1.05 ms</a:t>
            </a:r>
            <a:endParaRPr sz="1200">
              <a:solidFill>
                <a:srgbClr val="5B6B78"/>
              </a:solidFill>
              <a:latin typeface="Red Hat Display"/>
              <a:ea typeface="Red Hat Display"/>
              <a:cs typeface="Red Hat Display"/>
              <a:sym typeface="Red Hat Display"/>
            </a:endParaRPr>
          </a:p>
        </p:txBody>
      </p:sp>
      <p:sp>
        <p:nvSpPr>
          <p:cNvPr id="258" name="Google Shape;258;p19"/>
          <p:cNvSpPr/>
          <p:nvPr/>
        </p:nvSpPr>
        <p:spPr>
          <a:xfrm>
            <a:off x="3457200" y="2320000"/>
            <a:ext cx="18999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Red Hat Display"/>
                <a:ea typeface="Red Hat Display"/>
                <a:cs typeface="Red Hat Display"/>
                <a:sym typeface="Red Hat Display"/>
              </a:rPr>
              <a:t>1.03 ms ✓</a:t>
            </a:r>
            <a:endParaRPr b="1" sz="1200">
              <a:solidFill>
                <a:srgbClr val="FFFFFF"/>
              </a:solidFill>
              <a:latin typeface="Red Hat Display"/>
              <a:ea typeface="Red Hat Display"/>
              <a:cs typeface="Red Hat Display"/>
              <a:sym typeface="Red Hat Display"/>
            </a:endParaRPr>
          </a:p>
        </p:txBody>
      </p:sp>
      <p:sp>
        <p:nvSpPr>
          <p:cNvPr id="259" name="Google Shape;259;p19"/>
          <p:cNvSpPr/>
          <p:nvPr/>
        </p:nvSpPr>
        <p:spPr>
          <a:xfrm>
            <a:off x="5457200" y="232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1.06 ms</a:t>
            </a:r>
            <a:endParaRPr sz="1200">
              <a:solidFill>
                <a:srgbClr val="5B6B78"/>
              </a:solidFill>
              <a:latin typeface="Red Hat Display"/>
              <a:ea typeface="Red Hat Display"/>
              <a:cs typeface="Red Hat Display"/>
              <a:sym typeface="Red Hat Display"/>
            </a:endParaRPr>
          </a:p>
        </p:txBody>
      </p:sp>
      <p:sp>
        <p:nvSpPr>
          <p:cNvPr id="260" name="Google Shape;260;p19"/>
          <p:cNvSpPr/>
          <p:nvPr/>
        </p:nvSpPr>
        <p:spPr>
          <a:xfrm>
            <a:off x="1457200" y="2840000"/>
            <a:ext cx="18999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Red Hat Display"/>
                <a:ea typeface="Red Hat Display"/>
                <a:cs typeface="Red Hat Display"/>
                <a:sym typeface="Red Hat Display"/>
              </a:rPr>
              <a:t>1.01 ms ✓</a:t>
            </a:r>
            <a:endParaRPr b="1" sz="1200">
              <a:solidFill>
                <a:srgbClr val="FFFFFF"/>
              </a:solidFill>
              <a:latin typeface="Red Hat Display"/>
              <a:ea typeface="Red Hat Display"/>
              <a:cs typeface="Red Hat Display"/>
              <a:sym typeface="Red Hat Display"/>
            </a:endParaRPr>
          </a:p>
        </p:txBody>
      </p:sp>
      <p:sp>
        <p:nvSpPr>
          <p:cNvPr id="261" name="Google Shape;261;p19"/>
          <p:cNvSpPr/>
          <p:nvPr/>
        </p:nvSpPr>
        <p:spPr>
          <a:xfrm>
            <a:off x="3457200" y="284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1.04 ms</a:t>
            </a:r>
            <a:endParaRPr sz="1200">
              <a:solidFill>
                <a:srgbClr val="5B6B78"/>
              </a:solidFill>
              <a:latin typeface="Red Hat Display"/>
              <a:ea typeface="Red Hat Display"/>
              <a:cs typeface="Red Hat Display"/>
              <a:sym typeface="Red Hat Display"/>
            </a:endParaRPr>
          </a:p>
        </p:txBody>
      </p:sp>
      <p:sp>
        <p:nvSpPr>
          <p:cNvPr id="262" name="Google Shape;262;p19"/>
          <p:cNvSpPr/>
          <p:nvPr/>
        </p:nvSpPr>
        <p:spPr>
          <a:xfrm>
            <a:off x="5457200" y="284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1.03 ms</a:t>
            </a:r>
            <a:endParaRPr sz="1200">
              <a:solidFill>
                <a:srgbClr val="5B6B78"/>
              </a:solidFill>
              <a:latin typeface="Red Hat Display"/>
              <a:ea typeface="Red Hat Display"/>
              <a:cs typeface="Red Hat Display"/>
              <a:sym typeface="Red Hat Display"/>
            </a:endParaRPr>
          </a:p>
        </p:txBody>
      </p:sp>
      <p:sp>
        <p:nvSpPr>
          <p:cNvPr id="263" name="Google Shape;263;p19"/>
          <p:cNvSpPr/>
          <p:nvPr/>
        </p:nvSpPr>
        <p:spPr>
          <a:xfrm>
            <a:off x="1457200" y="366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1.04 ms</a:t>
            </a:r>
            <a:endParaRPr sz="1200">
              <a:solidFill>
                <a:srgbClr val="5B6B78"/>
              </a:solidFill>
              <a:latin typeface="Red Hat Display"/>
              <a:ea typeface="Red Hat Display"/>
              <a:cs typeface="Red Hat Display"/>
              <a:sym typeface="Red Hat Display"/>
            </a:endParaRPr>
          </a:p>
        </p:txBody>
      </p:sp>
      <p:sp>
        <p:nvSpPr>
          <p:cNvPr id="264" name="Google Shape;264;p19"/>
          <p:cNvSpPr/>
          <p:nvPr/>
        </p:nvSpPr>
        <p:spPr>
          <a:xfrm>
            <a:off x="3457200" y="3660000"/>
            <a:ext cx="1899900" cy="3999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5B6B78"/>
                </a:solidFill>
                <a:latin typeface="Red Hat Display"/>
                <a:ea typeface="Red Hat Display"/>
                <a:cs typeface="Red Hat Display"/>
                <a:sym typeface="Red Hat Display"/>
              </a:rPr>
              <a:t>1.05 ms</a:t>
            </a:r>
            <a:endParaRPr sz="1200">
              <a:solidFill>
                <a:srgbClr val="5B6B78"/>
              </a:solidFill>
              <a:latin typeface="Red Hat Display"/>
              <a:ea typeface="Red Hat Display"/>
              <a:cs typeface="Red Hat Display"/>
              <a:sym typeface="Red Hat Display"/>
            </a:endParaRPr>
          </a:p>
        </p:txBody>
      </p:sp>
      <p:sp>
        <p:nvSpPr>
          <p:cNvPr id="265" name="Google Shape;265;p19"/>
          <p:cNvSpPr/>
          <p:nvPr/>
        </p:nvSpPr>
        <p:spPr>
          <a:xfrm>
            <a:off x="5457200" y="3660000"/>
            <a:ext cx="1899900" cy="3999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rgbClr val="FFFFFF"/>
                </a:solidFill>
                <a:latin typeface="Red Hat Display"/>
                <a:ea typeface="Red Hat Display"/>
                <a:cs typeface="Red Hat Display"/>
                <a:sym typeface="Red Hat Display"/>
              </a:rPr>
              <a:t>1.02 ms ✓</a:t>
            </a:r>
            <a:endParaRPr b="1" sz="1200">
              <a:solidFill>
                <a:srgbClr val="FFFFFF"/>
              </a:solidFill>
              <a:latin typeface="Red Hat Display"/>
              <a:ea typeface="Red Hat Display"/>
              <a:cs typeface="Red Hat Display"/>
              <a:sym typeface="Red Hat Display"/>
            </a:endParaRPr>
          </a:p>
        </p:txBody>
      </p:sp>
      <p:sp>
        <p:nvSpPr>
          <p:cNvPr id="266" name="Google Shape;266;p19"/>
          <p:cNvSpPr txBox="1"/>
          <p:nvPr/>
        </p:nvSpPr>
        <p:spPr>
          <a:xfrm>
            <a:off x="1457200" y="4100000"/>
            <a:ext cx="5900100" cy="30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8A96A3"/>
                </a:solidFill>
                <a:latin typeface="Red Hat Display"/>
                <a:ea typeface="Red Hat Display"/>
                <a:cs typeface="Red Hat Display"/>
                <a:sym typeface="Red Hat Display"/>
              </a:rPr>
              <a:t>Different kernels → slightly different numerics on each rank</a:t>
            </a:r>
            <a:endParaRPr>
              <a:solidFill>
                <a:srgbClr val="8A96A3"/>
              </a:solidFill>
              <a:latin typeface="Red Hat Display"/>
              <a:ea typeface="Red Hat Display"/>
              <a:cs typeface="Red Hat Display"/>
              <a:sym typeface="Red Hat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20"/>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 name="Google Shape;272;p20"/>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8</a:t>
            </a:r>
            <a:endParaRPr b="1" sz="1300">
              <a:solidFill>
                <a:srgbClr val="FFFFFF"/>
              </a:solidFill>
              <a:latin typeface="Red Hat Display"/>
              <a:ea typeface="Red Hat Display"/>
              <a:cs typeface="Red Hat Display"/>
              <a:sym typeface="Red Hat Display"/>
            </a:endParaRPr>
          </a:p>
        </p:txBody>
      </p:sp>
      <p:pic>
        <p:nvPicPr>
          <p:cNvPr id="273" name="Google Shape;273;p20"/>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274" name="Google Shape;274;p20"/>
          <p:cNvSpPr txBox="1"/>
          <p:nvPr/>
        </p:nvSpPr>
        <p:spPr>
          <a:xfrm>
            <a:off x="872000" y="1450000"/>
            <a:ext cx="7400100" cy="140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E12353"/>
                </a:solidFill>
                <a:latin typeface="Red Hat Display"/>
                <a:ea typeface="Red Hat Display"/>
                <a:cs typeface="Red Hat Display"/>
                <a:sym typeface="Red Hat Display"/>
              </a:rPr>
              <a:t>Can't we just do all this work</a:t>
            </a:r>
            <a:br>
              <a:rPr b="1" lang="en" sz="3600">
                <a:solidFill>
                  <a:srgbClr val="E12353"/>
                </a:solidFill>
                <a:latin typeface="Red Hat Display"/>
                <a:ea typeface="Red Hat Display"/>
                <a:cs typeface="Red Hat Display"/>
                <a:sym typeface="Red Hat Display"/>
              </a:rPr>
            </a:br>
            <a:r>
              <a:rPr b="1" i="1" lang="en" sz="3600">
                <a:solidFill>
                  <a:srgbClr val="E12353"/>
                </a:solidFill>
                <a:latin typeface="Red Hat Display"/>
                <a:ea typeface="Red Hat Display"/>
                <a:cs typeface="Red Hat Display"/>
                <a:sym typeface="Red Hat Display"/>
              </a:rPr>
              <a:t>once</a:t>
            </a:r>
            <a:r>
              <a:rPr b="1" lang="en" sz="3600">
                <a:solidFill>
                  <a:srgbClr val="E12353"/>
                </a:solidFill>
                <a:latin typeface="Red Hat Display"/>
                <a:ea typeface="Red Hat Display"/>
                <a:cs typeface="Red Hat Display"/>
                <a:sym typeface="Red Hat Display"/>
              </a:rPr>
              <a:t>, up front?</a:t>
            </a:r>
            <a:endParaRPr b="1" sz="3600">
              <a:solidFill>
                <a:srgbClr val="E12353"/>
              </a:solidFill>
              <a:latin typeface="Red Hat Display"/>
              <a:ea typeface="Red Hat Display"/>
              <a:cs typeface="Red Hat Display"/>
              <a:sym typeface="Red Hat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21"/>
          <p:cNvSpPr txBox="1"/>
          <p:nvPr/>
        </p:nvSpPr>
        <p:spPr>
          <a:xfrm>
            <a:off x="365760" y="1285875"/>
            <a:ext cx="8412600" cy="8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200">
                <a:solidFill>
                  <a:srgbClr val="FFFFFF"/>
                </a:solidFill>
                <a:latin typeface="Red Hat Display"/>
                <a:ea typeface="Red Hat Display"/>
                <a:cs typeface="Red Hat Display"/>
                <a:sym typeface="Red Hat Display"/>
              </a:rPr>
              <a:t>Rank-agnostic</a:t>
            </a:r>
            <a:endParaRPr b="1" sz="4200">
              <a:solidFill>
                <a:srgbClr val="FFFFFF"/>
              </a:solidFill>
              <a:latin typeface="Red Hat Display"/>
              <a:ea typeface="Red Hat Display"/>
              <a:cs typeface="Red Hat Display"/>
              <a:sym typeface="Red Hat Display"/>
            </a:endParaRPr>
          </a:p>
        </p:txBody>
      </p:sp>
      <p:sp>
        <p:nvSpPr>
          <p:cNvPr id="280" name="Google Shape;280;p21"/>
          <p:cNvSpPr txBox="1"/>
          <p:nvPr/>
        </p:nvSpPr>
        <p:spPr>
          <a:xfrm>
            <a:off x="365760" y="2108835"/>
            <a:ext cx="84126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oboto Mono"/>
                <a:ea typeface="Roboto Mono"/>
                <a:cs typeface="Roboto Mono"/>
                <a:sym typeface="Roboto Mono"/>
              </a:rPr>
              <a:t>compile_on_one_rank</a:t>
            </a:r>
            <a:r>
              <a:rPr lang="en" sz="1800">
                <a:solidFill>
                  <a:srgbClr val="FFFFFF"/>
                </a:solidFill>
                <a:latin typeface="Red Hat Display"/>
                <a:ea typeface="Red Hat Display"/>
                <a:cs typeface="Red Hat Display"/>
                <a:sym typeface="Red Hat Display"/>
              </a:rPr>
              <a:t> + portable guards</a:t>
            </a:r>
            <a:endParaRPr sz="1800">
              <a:solidFill>
                <a:srgbClr val="FFFFFF"/>
              </a:solidFill>
              <a:latin typeface="Red Hat Display"/>
              <a:ea typeface="Red Hat Display"/>
              <a:cs typeface="Red Hat Display"/>
              <a:sym typeface="Red Hat Displa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p22"/>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6" name="Google Shape;286;p22"/>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Hard-coded GPU and process group → generic</a:t>
            </a:r>
            <a:endParaRPr b="1" sz="2000">
              <a:solidFill>
                <a:srgbClr val="E12353"/>
              </a:solidFill>
              <a:latin typeface="Red Hat Display"/>
              <a:ea typeface="Red Hat Display"/>
              <a:cs typeface="Red Hat Display"/>
              <a:sym typeface="Red Hat Display"/>
            </a:endParaRPr>
          </a:p>
        </p:txBody>
      </p:sp>
      <p:sp>
        <p:nvSpPr>
          <p:cNvPr id="287" name="Google Shape;287;p22"/>
          <p:cNvSpPr/>
          <p:nvPr/>
        </p:nvSpPr>
        <p:spPr>
          <a:xfrm>
            <a:off x="457200" y="830000"/>
            <a:ext cx="3914700" cy="45600"/>
          </a:xfrm>
          <a:prstGeom prst="rect">
            <a:avLst/>
          </a:prstGeom>
          <a:solidFill>
            <a:srgbClr val="B4231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8" name="Google Shape;288;p22"/>
          <p:cNvSpPr txBox="1"/>
          <p:nvPr/>
        </p:nvSpPr>
        <p:spPr>
          <a:xfrm>
            <a:off x="365760" y="932870"/>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B42318"/>
                </a:solidFill>
                <a:latin typeface="Red Hat Display"/>
                <a:ea typeface="Red Hat Display"/>
                <a:cs typeface="Red Hat Display"/>
                <a:sym typeface="Red Hat Display"/>
              </a:rPr>
              <a:t>Before   </a:t>
            </a:r>
            <a:r>
              <a:rPr lang="en" sz="1300">
                <a:solidFill>
                  <a:srgbClr val="8A96A3"/>
                </a:solidFill>
                <a:latin typeface="Red Hat Display"/>
                <a:ea typeface="Red Hat Display"/>
                <a:cs typeface="Red Hat Display"/>
                <a:sym typeface="Red Hat Display"/>
              </a:rPr>
              <a:t>default, compiled on GPU 3</a:t>
            </a:r>
            <a:endParaRPr sz="1300">
              <a:solidFill>
                <a:srgbClr val="8A96A3"/>
              </a:solidFill>
              <a:latin typeface="Red Hat Display"/>
              <a:ea typeface="Red Hat Display"/>
              <a:cs typeface="Red Hat Display"/>
              <a:sym typeface="Red Hat Display"/>
            </a:endParaRPr>
          </a:p>
        </p:txBody>
      </p:sp>
      <p:sp>
        <p:nvSpPr>
          <p:cNvPr id="289" name="Google Shape;289;p22"/>
          <p:cNvSpPr/>
          <p:nvPr/>
        </p:nvSpPr>
        <p:spPr>
          <a:xfrm>
            <a:off x="457200" y="1498655"/>
            <a:ext cx="3914700" cy="2108700"/>
          </a:xfrm>
          <a:prstGeom prst="rect">
            <a:avLst/>
          </a:prstGeom>
          <a:solidFill>
            <a:srgbClr val="F6F8FA"/>
          </a:solidFill>
          <a:ln cap="flat" cmpd="sng" w="9525">
            <a:solidFill>
              <a:srgbClr val="E1E6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0" name="Google Shape;290;p22"/>
          <p:cNvSpPr txBox="1"/>
          <p:nvPr/>
        </p:nvSpPr>
        <p:spPr>
          <a:xfrm>
            <a:off x="487200" y="1498655"/>
            <a:ext cx="3854700" cy="208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r>
              <a:rPr i="1" lang="en" sz="1350">
                <a:solidFill>
                  <a:srgbClr val="6E7781"/>
                </a:solidFill>
                <a:latin typeface="Roboto Mono"/>
                <a:ea typeface="Roboto Mono"/>
                <a:cs typeface="Roboto Mono"/>
                <a:sym typeface="Roboto Mono"/>
              </a:rPr>
              <a:t># guards</a:t>
            </a:r>
            <a:endParaRPr i="1" sz="135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check_tensor(x, device=</a:t>
            </a:r>
            <a:r>
              <a:rPr lang="en" sz="1350">
                <a:solidFill>
                  <a:srgbClr val="0550AE"/>
                </a:solidFill>
                <a:highlight>
                  <a:srgbClr val="FFE4E0"/>
                </a:highlight>
                <a:latin typeface="Roboto Mono"/>
                <a:ea typeface="Roboto Mono"/>
                <a:cs typeface="Roboto Mono"/>
                <a:sym typeface="Roboto Mono"/>
              </a:rPr>
              <a:t>3</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pg.group_name == </a:t>
            </a:r>
            <a:r>
              <a:rPr lang="en" sz="1350">
                <a:solidFill>
                  <a:srgbClr val="0A3069"/>
                </a:solidFill>
                <a:highlight>
                  <a:srgbClr val="FFE4E0"/>
                </a:highlight>
                <a:latin typeface="Roboto Mono"/>
                <a:ea typeface="Roboto Mono"/>
                <a:cs typeface="Roboto Mono"/>
                <a:sym typeface="Roboto Mono"/>
              </a:rPr>
              <a:t>'0'</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r>
              <a:rPr i="1" lang="en" sz="1350">
                <a:solidFill>
                  <a:srgbClr val="6E7781"/>
                </a:solidFill>
                <a:latin typeface="Roboto Mono"/>
                <a:ea typeface="Roboto Mono"/>
                <a:cs typeface="Roboto Mono"/>
                <a:sym typeface="Roboto Mono"/>
              </a:rPr>
              <a:t># generated code</a:t>
            </a:r>
            <a:endParaRPr i="1" sz="135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cuda.set_device(</a:t>
            </a:r>
            <a:r>
              <a:rPr lang="en" sz="1350">
                <a:solidFill>
                  <a:srgbClr val="0550AE"/>
                </a:solidFill>
                <a:highlight>
                  <a:srgbClr val="FFE4E0"/>
                </a:highlight>
                <a:latin typeface="Roboto Mono"/>
                <a:ea typeface="Roboto Mono"/>
                <a:cs typeface="Roboto Mono"/>
                <a:sym typeface="Roboto Mono"/>
              </a:rPr>
              <a:t>3</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stream = get_raw_stream(</a:t>
            </a:r>
            <a:r>
              <a:rPr lang="en" sz="1350">
                <a:solidFill>
                  <a:srgbClr val="0550AE"/>
                </a:solidFill>
                <a:highlight>
                  <a:srgbClr val="FFE4E0"/>
                </a:highlight>
                <a:latin typeface="Roboto Mono"/>
                <a:ea typeface="Roboto Mono"/>
                <a:cs typeface="Roboto Mono"/>
                <a:sym typeface="Roboto Mono"/>
              </a:rPr>
              <a:t>3</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all_reduce_(buf, </a:t>
            </a:r>
            <a:r>
              <a:rPr lang="en" sz="1350">
                <a:solidFill>
                  <a:srgbClr val="0A3069"/>
                </a:solidFill>
                <a:highlight>
                  <a:srgbClr val="FFE4E0"/>
                </a:highlight>
                <a:latin typeface="Roboto Mono"/>
                <a:ea typeface="Roboto Mono"/>
                <a:cs typeface="Roboto Mono"/>
                <a:sym typeface="Roboto Mono"/>
              </a:rPr>
              <a:t>'sum'</a:t>
            </a:r>
            <a:r>
              <a:rPr lang="en" sz="1350">
                <a:solidFill>
                  <a:srgbClr val="1F2328"/>
                </a:solidFill>
                <a:highlight>
                  <a:srgbClr val="FFE4E0"/>
                </a:highlight>
                <a:latin typeface="Roboto Mono"/>
                <a:ea typeface="Roboto Mono"/>
                <a:cs typeface="Roboto Mono"/>
                <a:sym typeface="Roboto Mono"/>
              </a:rPr>
              <a:t>, </a:t>
            </a:r>
            <a:r>
              <a:rPr lang="en" sz="1350">
                <a:solidFill>
                  <a:srgbClr val="0A3069"/>
                </a:solidFill>
                <a:highlight>
                  <a:srgbClr val="FFE4E0"/>
                </a:highlight>
                <a:latin typeface="Roboto Mono"/>
                <a:ea typeface="Roboto Mono"/>
                <a:cs typeface="Roboto Mono"/>
                <a:sym typeface="Roboto Mono"/>
              </a:rPr>
              <a:t>'0'</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p:txBody>
      </p:sp>
      <p:sp>
        <p:nvSpPr>
          <p:cNvPr id="291" name="Google Shape;291;p22"/>
          <p:cNvSpPr/>
          <p:nvPr/>
        </p:nvSpPr>
        <p:spPr>
          <a:xfrm>
            <a:off x="457200" y="3838947"/>
            <a:ext cx="260100" cy="260100"/>
          </a:xfrm>
          <a:prstGeom prst="ellipse">
            <a:avLst/>
          </a:prstGeom>
          <a:solidFill>
            <a:srgbClr val="B4231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2" name="Google Shape;292;p22"/>
          <p:cNvSpPr txBox="1"/>
          <p:nvPr/>
        </p:nvSpPr>
        <p:spPr>
          <a:xfrm>
            <a:off x="337200" y="3538947"/>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293" name="Google Shape;293;p22"/>
          <p:cNvSpPr txBox="1"/>
          <p:nvPr/>
        </p:nvSpPr>
        <p:spPr>
          <a:xfrm>
            <a:off x="745760" y="3818947"/>
            <a:ext cx="37176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1C2B33"/>
                </a:solidFill>
                <a:latin typeface="Red Hat Display"/>
                <a:ea typeface="Red Hat Display"/>
                <a:cs typeface="Red Hat Display"/>
                <a:sym typeface="Red Hat Display"/>
              </a:rPr>
              <a:t>runs on GPU 3 only</a:t>
            </a:r>
            <a:endParaRPr sz="1500">
              <a:solidFill>
                <a:srgbClr val="1C2B33"/>
              </a:solidFill>
              <a:latin typeface="Red Hat Display"/>
              <a:ea typeface="Red Hat Display"/>
              <a:cs typeface="Red Hat Display"/>
              <a:sym typeface="Red Hat Display"/>
            </a:endParaRPr>
          </a:p>
        </p:txBody>
      </p:sp>
      <p:sp>
        <p:nvSpPr>
          <p:cNvPr id="294" name="Google Shape;294;p22"/>
          <p:cNvSpPr/>
          <p:nvPr/>
        </p:nvSpPr>
        <p:spPr>
          <a:xfrm>
            <a:off x="4772000" y="830000"/>
            <a:ext cx="3914700" cy="45600"/>
          </a:xfrm>
          <a:prstGeom prst="rect">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5" name="Google Shape;295;p22"/>
          <p:cNvSpPr txBox="1"/>
          <p:nvPr/>
        </p:nvSpPr>
        <p:spPr>
          <a:xfrm>
            <a:off x="4680560" y="932870"/>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1A7F37"/>
                </a:solidFill>
                <a:latin typeface="Red Hat Display"/>
                <a:ea typeface="Red Hat Display"/>
                <a:cs typeface="Red Hat Display"/>
                <a:sym typeface="Red Hat Display"/>
              </a:rPr>
              <a:t>After   </a:t>
            </a:r>
            <a:r>
              <a:rPr lang="en" sz="1300">
                <a:solidFill>
                  <a:srgbClr val="8A96A3"/>
                </a:solidFill>
                <a:latin typeface="Red Hat Display"/>
                <a:ea typeface="Red Hat Display"/>
                <a:cs typeface="Red Hat Display"/>
                <a:sym typeface="Red Hat Display"/>
              </a:rPr>
              <a:t>compile_on_one_rank</a:t>
            </a:r>
            <a:endParaRPr sz="1300">
              <a:solidFill>
                <a:srgbClr val="8A96A3"/>
              </a:solidFill>
              <a:latin typeface="Red Hat Display"/>
              <a:ea typeface="Red Hat Display"/>
              <a:cs typeface="Red Hat Display"/>
              <a:sym typeface="Red Hat Display"/>
            </a:endParaRPr>
          </a:p>
        </p:txBody>
      </p:sp>
      <p:sp>
        <p:nvSpPr>
          <p:cNvPr id="296" name="Google Shape;296;p22"/>
          <p:cNvSpPr/>
          <p:nvPr/>
        </p:nvSpPr>
        <p:spPr>
          <a:xfrm>
            <a:off x="4772000" y="1498655"/>
            <a:ext cx="3914700" cy="2108700"/>
          </a:xfrm>
          <a:prstGeom prst="rect">
            <a:avLst/>
          </a:prstGeom>
          <a:solidFill>
            <a:srgbClr val="F6F8FA"/>
          </a:solidFill>
          <a:ln cap="flat" cmpd="sng" w="9525">
            <a:solidFill>
              <a:srgbClr val="E1E6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7" name="Google Shape;297;p22"/>
          <p:cNvSpPr txBox="1"/>
          <p:nvPr/>
        </p:nvSpPr>
        <p:spPr>
          <a:xfrm>
            <a:off x="4802000" y="1498655"/>
            <a:ext cx="3854700" cy="208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r>
              <a:rPr i="1" lang="en" sz="1350">
                <a:solidFill>
                  <a:srgbClr val="6E7781"/>
                </a:solidFill>
                <a:latin typeface="Roboto Mono"/>
                <a:ea typeface="Roboto Mono"/>
                <a:cs typeface="Roboto Mono"/>
                <a:sym typeface="Roboto Mono"/>
              </a:rPr>
              <a:t># guards</a:t>
            </a:r>
            <a:endParaRPr i="1" sz="135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check_tensor(x, device=current) </a:t>
            </a:r>
            <a:endParaRPr sz="1350">
              <a:solidFill>
                <a:srgbClr val="1F2328"/>
              </a:solidFill>
              <a:highlight>
                <a:srgbClr val="DDF4E4"/>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a:t>
            </a:r>
            <a:r>
              <a:rPr i="1" lang="en" sz="1350">
                <a:solidFill>
                  <a:srgbClr val="6E7781"/>
                </a:solidFill>
                <a:highlight>
                  <a:srgbClr val="DDF4E4"/>
                </a:highlight>
                <a:latin typeface="Roboto Mono"/>
                <a:ea typeface="Roboto Mono"/>
                <a:cs typeface="Roboto Mono"/>
                <a:sym typeface="Roboto Mono"/>
              </a:rPr>
              <a:t># no group_name guard</a:t>
            </a:r>
            <a:r>
              <a:rPr lang="en" sz="1350">
                <a:solidFill>
                  <a:srgbClr val="1F2328"/>
                </a:solidFill>
                <a:highlight>
                  <a:srgbClr val="DDF4E4"/>
                </a:highlight>
                <a:latin typeface="Roboto Mono"/>
                <a:ea typeface="Roboto Mono"/>
                <a:cs typeface="Roboto Mono"/>
                <a:sym typeface="Roboto Mono"/>
              </a:rPr>
              <a:t>           </a:t>
            </a:r>
            <a:endParaRPr sz="1350">
              <a:solidFill>
                <a:srgbClr val="1F2328"/>
              </a:solidFill>
              <a:highlight>
                <a:srgbClr val="DDF4E4"/>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r>
              <a:rPr i="1" lang="en" sz="1350">
                <a:solidFill>
                  <a:srgbClr val="6E7781"/>
                </a:solidFill>
                <a:latin typeface="Roboto Mono"/>
                <a:ea typeface="Roboto Mono"/>
                <a:cs typeface="Roboto Mono"/>
                <a:sym typeface="Roboto Mono"/>
              </a:rPr>
              <a:t># generated code</a:t>
            </a:r>
            <a:endParaRPr i="1" sz="135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idx = cuda.current_device()     </a:t>
            </a:r>
            <a:endParaRPr sz="1350">
              <a:solidFill>
                <a:srgbClr val="1F2328"/>
              </a:solidFill>
              <a:highlight>
                <a:srgbClr val="DDF4E4"/>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cuda.set_device(idx)            </a:t>
            </a:r>
            <a:endParaRPr sz="1350">
              <a:solidFill>
                <a:srgbClr val="1F2328"/>
              </a:solidFill>
              <a:highlight>
                <a:srgbClr val="DDF4E4"/>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stream = get_raw_stream(idx)    </a:t>
            </a:r>
            <a:endParaRPr sz="1350">
              <a:solidFill>
                <a:srgbClr val="1F2328"/>
              </a:solidFill>
              <a:highlight>
                <a:srgbClr val="DDF4E4"/>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all_reduce_(buf, </a:t>
            </a:r>
            <a:r>
              <a:rPr lang="en" sz="1350">
                <a:solidFill>
                  <a:srgbClr val="0A3069"/>
                </a:solidFill>
                <a:highlight>
                  <a:srgbClr val="DDF4E4"/>
                </a:highlight>
                <a:latin typeface="Roboto Mono"/>
                <a:ea typeface="Roboto Mono"/>
                <a:cs typeface="Roboto Mono"/>
                <a:sym typeface="Roboto Mono"/>
              </a:rPr>
              <a:t>'sum'</a:t>
            </a:r>
            <a:r>
              <a:rPr lang="en" sz="1350">
                <a:solidFill>
                  <a:srgbClr val="1F2328"/>
                </a:solidFill>
                <a:highlight>
                  <a:srgbClr val="DDF4E4"/>
                </a:highlight>
                <a:latin typeface="Roboto Mono"/>
                <a:ea typeface="Roboto Mono"/>
                <a:cs typeface="Roboto Mono"/>
                <a:sym typeface="Roboto Mono"/>
              </a:rPr>
              <a:t>, pg)     </a:t>
            </a:r>
            <a:endParaRPr sz="1350">
              <a:solidFill>
                <a:srgbClr val="1F2328"/>
              </a:solidFill>
              <a:highlight>
                <a:srgbClr val="DDF4E4"/>
              </a:highlight>
              <a:latin typeface="Roboto Mono"/>
              <a:ea typeface="Roboto Mono"/>
              <a:cs typeface="Roboto Mono"/>
              <a:sym typeface="Roboto Mono"/>
            </a:endParaRPr>
          </a:p>
        </p:txBody>
      </p:sp>
      <p:sp>
        <p:nvSpPr>
          <p:cNvPr id="298" name="Google Shape;298;p22"/>
          <p:cNvSpPr/>
          <p:nvPr/>
        </p:nvSpPr>
        <p:spPr>
          <a:xfrm>
            <a:off x="4772000" y="3838947"/>
            <a:ext cx="260100" cy="260100"/>
          </a:xfrm>
          <a:prstGeom prst="ellipse">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 name="Google Shape;299;p22"/>
          <p:cNvSpPr txBox="1"/>
          <p:nvPr/>
        </p:nvSpPr>
        <p:spPr>
          <a:xfrm>
            <a:off x="4652000" y="3538947"/>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300" name="Google Shape;300;p22"/>
          <p:cNvSpPr txBox="1"/>
          <p:nvPr/>
        </p:nvSpPr>
        <p:spPr>
          <a:xfrm>
            <a:off x="5060560" y="3818947"/>
            <a:ext cx="37176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1C2B33"/>
                </a:solidFill>
                <a:latin typeface="Red Hat Display"/>
                <a:ea typeface="Red Hat Display"/>
                <a:cs typeface="Red Hat Display"/>
                <a:sym typeface="Red Hat Display"/>
              </a:rPr>
              <a:t>one artifact runs on every GPU</a:t>
            </a:r>
            <a:endParaRPr sz="1500">
              <a:solidFill>
                <a:srgbClr val="1C2B33"/>
              </a:solidFill>
              <a:latin typeface="Red Hat Display"/>
              <a:ea typeface="Red Hat Display"/>
              <a:cs typeface="Red Hat Display"/>
              <a:sym typeface="Red Hat Display"/>
            </a:endParaRPr>
          </a:p>
        </p:txBody>
      </p:sp>
      <p:sp>
        <p:nvSpPr>
          <p:cNvPr id="301" name="Google Shape;301;p22"/>
          <p:cNvSpPr txBox="1"/>
          <p:nvPr/>
        </p:nvSpPr>
        <p:spPr>
          <a:xfrm>
            <a:off x="4280560" y="2303072"/>
            <a:ext cx="582900" cy="50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8A96A3"/>
                </a:solidFill>
                <a:latin typeface="Red Hat Display"/>
                <a:ea typeface="Red Hat Display"/>
                <a:cs typeface="Red Hat Display"/>
                <a:sym typeface="Red Hat Display"/>
              </a:rPr>
              <a:t>→</a:t>
            </a:r>
            <a:endParaRPr sz="2400">
              <a:solidFill>
                <a:srgbClr val="8A96A3"/>
              </a:solidFill>
              <a:latin typeface="Red Hat Display"/>
              <a:ea typeface="Red Hat Display"/>
              <a:cs typeface="Red Hat Display"/>
              <a:sym typeface="Red Hat Display"/>
            </a:endParaRPr>
          </a:p>
        </p:txBody>
      </p:sp>
      <p:sp>
        <p:nvSpPr>
          <p:cNvPr id="302" name="Google Shape;302;p22"/>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10</a:t>
            </a:r>
            <a:endParaRPr b="1" sz="1300">
              <a:solidFill>
                <a:srgbClr val="FFFFFF"/>
              </a:solidFill>
              <a:latin typeface="Red Hat Display"/>
              <a:ea typeface="Red Hat Display"/>
              <a:cs typeface="Red Hat Display"/>
              <a:sym typeface="Red Hat Display"/>
            </a:endParaRPr>
          </a:p>
        </p:txBody>
      </p:sp>
      <p:pic>
        <p:nvPicPr>
          <p:cNvPr id="303" name="Google Shape;303;p22"/>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sp>
        <p:nvSpPr>
          <p:cNvPr id="308" name="Google Shape;308;p23"/>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9" name="Google Shape;309;p23"/>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Process-local guards → portable guards only</a:t>
            </a:r>
            <a:endParaRPr b="1" sz="2000">
              <a:solidFill>
                <a:srgbClr val="E12353"/>
              </a:solidFill>
              <a:latin typeface="Red Hat Display"/>
              <a:ea typeface="Red Hat Display"/>
              <a:cs typeface="Red Hat Display"/>
              <a:sym typeface="Red Hat Display"/>
            </a:endParaRPr>
          </a:p>
        </p:txBody>
      </p:sp>
      <p:sp>
        <p:nvSpPr>
          <p:cNvPr id="310" name="Google Shape;310;p23"/>
          <p:cNvSpPr/>
          <p:nvPr/>
        </p:nvSpPr>
        <p:spPr>
          <a:xfrm>
            <a:off x="457200" y="830000"/>
            <a:ext cx="3914700" cy="45600"/>
          </a:xfrm>
          <a:prstGeom prst="rect">
            <a:avLst/>
          </a:prstGeom>
          <a:solidFill>
            <a:srgbClr val="B4231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 name="Google Shape;311;p23"/>
          <p:cNvSpPr txBox="1"/>
          <p:nvPr/>
        </p:nvSpPr>
        <p:spPr>
          <a:xfrm>
            <a:off x="365760" y="932870"/>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B42318"/>
                </a:solidFill>
                <a:latin typeface="Red Hat Display"/>
                <a:ea typeface="Red Hat Display"/>
                <a:cs typeface="Red Hat Display"/>
                <a:sym typeface="Red Hat Display"/>
              </a:rPr>
              <a:t>Before   </a:t>
            </a:r>
            <a:r>
              <a:rPr lang="en" sz="1300">
                <a:solidFill>
                  <a:srgbClr val="8A96A3"/>
                </a:solidFill>
                <a:latin typeface="Red Hat Display"/>
                <a:ea typeface="Red Hat Display"/>
                <a:cs typeface="Red Hat Display"/>
                <a:sym typeface="Red Hat Display"/>
              </a:rPr>
              <a:t>built in the capture process</a:t>
            </a:r>
            <a:endParaRPr sz="1300">
              <a:solidFill>
                <a:srgbClr val="8A96A3"/>
              </a:solidFill>
              <a:latin typeface="Red Hat Display"/>
              <a:ea typeface="Red Hat Display"/>
              <a:cs typeface="Red Hat Display"/>
              <a:sym typeface="Red Hat Display"/>
            </a:endParaRPr>
          </a:p>
        </p:txBody>
      </p:sp>
      <p:sp>
        <p:nvSpPr>
          <p:cNvPr id="312" name="Google Shape;312;p23"/>
          <p:cNvSpPr/>
          <p:nvPr/>
        </p:nvSpPr>
        <p:spPr>
          <a:xfrm>
            <a:off x="457200" y="1498655"/>
            <a:ext cx="3914700" cy="2108700"/>
          </a:xfrm>
          <a:prstGeom prst="rect">
            <a:avLst/>
          </a:prstGeom>
          <a:solidFill>
            <a:srgbClr val="F6F8FA"/>
          </a:solidFill>
          <a:ln cap="flat" cmpd="sng" w="9525">
            <a:solidFill>
              <a:srgbClr val="E1E6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 name="Google Shape;313;p23"/>
          <p:cNvSpPr txBox="1"/>
          <p:nvPr/>
        </p:nvSpPr>
        <p:spPr>
          <a:xfrm>
            <a:off x="487200" y="1498655"/>
            <a:ext cx="3854700" cy="208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tensor(x): float32, [*, </a:t>
            </a:r>
            <a:r>
              <a:rPr lang="en" sz="1350">
                <a:solidFill>
                  <a:srgbClr val="0550AE"/>
                </a:solidFill>
                <a:latin typeface="Roboto Mono"/>
                <a:ea typeface="Roboto Mono"/>
                <a:cs typeface="Roboto Mono"/>
                <a:sym typeface="Roboto Mono"/>
              </a:rPr>
              <a:t>64</a:t>
            </a:r>
            <a:r>
              <a:rPr lang="en" sz="1350">
                <a:solidFill>
                  <a:srgbClr val="1F2328"/>
                </a:solidFill>
                <a:latin typeface="Roboto Mono"/>
                <a:ea typeface="Roboto Mono"/>
                <a:cs typeface="Roboto Mono"/>
                <a:sym typeface="Roboto Mono"/>
              </a:rPr>
              <a:t>]</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type(batch) </a:t>
            </a:r>
            <a:r>
              <a:rPr lang="en" sz="1350">
                <a:solidFill>
                  <a:srgbClr val="8250DF"/>
                </a:solidFill>
                <a:latin typeface="Roboto Mono"/>
                <a:ea typeface="Roboto Mono"/>
                <a:cs typeface="Roboto Mono"/>
                <a:sym typeface="Roboto Mono"/>
              </a:rPr>
              <a:t>is</a:t>
            </a:r>
            <a:r>
              <a:rPr lang="en" sz="1350">
                <a:solidFill>
                  <a:srgbClr val="1F2328"/>
                </a:solidFill>
                <a:latin typeface="Roboto Mono"/>
                <a:ea typeface="Roboto Mono"/>
                <a:cs typeface="Roboto Mono"/>
                <a:sym typeface="Roboto Mono"/>
              </a:rPr>
              <a:t> Batch</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self.training == </a:t>
            </a:r>
            <a:r>
              <a:rPr lang="en" sz="1350">
                <a:solidFill>
                  <a:srgbClr val="8250DF"/>
                </a:solidFill>
                <a:latin typeface="Roboto Mono"/>
                <a:ea typeface="Roboto Mono"/>
                <a:cs typeface="Roboto Mono"/>
                <a:sym typeface="Roboto Mono"/>
              </a:rPr>
              <a:t>True</a:t>
            </a:r>
            <a:endParaRPr sz="1350">
              <a:solidFill>
                <a:srgbClr val="8250DF"/>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id(self.fc) == </a:t>
            </a:r>
            <a:r>
              <a:rPr lang="en" sz="1350">
                <a:solidFill>
                  <a:srgbClr val="0550AE"/>
                </a:solidFill>
                <a:highlight>
                  <a:srgbClr val="FFE4E0"/>
                </a:highlight>
                <a:latin typeface="Roboto Mono"/>
                <a:ea typeface="Roboto Mono"/>
                <a:cs typeface="Roboto Mono"/>
                <a:sym typeface="Roboto Mono"/>
              </a:rPr>
              <a:t>0x7f3a</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dict_version(G) == </a:t>
            </a:r>
            <a:r>
              <a:rPr lang="en" sz="1350">
                <a:solidFill>
                  <a:srgbClr val="0550AE"/>
                </a:solidFill>
                <a:highlight>
                  <a:srgbClr val="FFE4E0"/>
                </a:highlight>
                <a:latin typeface="Roboto Mono"/>
                <a:ea typeface="Roboto Mono"/>
                <a:cs typeface="Roboto Mono"/>
                <a:sym typeface="Roboto Mono"/>
              </a:rPr>
              <a:t>4211</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FFE4E0"/>
                </a:highlight>
                <a:latin typeface="Roboto Mono"/>
                <a:ea typeface="Roboto Mono"/>
                <a:cs typeface="Roboto Mono"/>
                <a:sym typeface="Roboto Mono"/>
              </a:rPr>
              <a:t> id(step_fn) == </a:t>
            </a:r>
            <a:r>
              <a:rPr lang="en" sz="1350">
                <a:solidFill>
                  <a:srgbClr val="0550AE"/>
                </a:solidFill>
                <a:highlight>
                  <a:srgbClr val="FFE4E0"/>
                </a:highlight>
                <a:latin typeface="Roboto Mono"/>
                <a:ea typeface="Roboto Mono"/>
                <a:cs typeface="Roboto Mono"/>
                <a:sym typeface="Roboto Mono"/>
              </a:rPr>
              <a:t>0x55b1</a:t>
            </a:r>
            <a:r>
              <a:rPr lang="en" sz="1350">
                <a:solidFill>
                  <a:srgbClr val="1F2328"/>
                </a:solidFill>
                <a:highlight>
                  <a:srgbClr val="FFE4E0"/>
                </a:highlight>
                <a:latin typeface="Roboto Mono"/>
                <a:ea typeface="Roboto Mono"/>
                <a:cs typeface="Roboto Mono"/>
                <a:sym typeface="Roboto Mono"/>
              </a:rPr>
              <a:t>…      </a:t>
            </a:r>
            <a:endParaRPr sz="1350">
              <a:solidFill>
                <a:srgbClr val="1F2328"/>
              </a:solidFill>
              <a:highlight>
                <a:srgbClr val="FFE4E0"/>
              </a:highlight>
              <a:latin typeface="Roboto Mono"/>
              <a:ea typeface="Roboto Mono"/>
              <a:cs typeface="Roboto Mono"/>
              <a:sym typeface="Roboto Mono"/>
            </a:endParaRPr>
          </a:p>
        </p:txBody>
      </p:sp>
      <p:sp>
        <p:nvSpPr>
          <p:cNvPr id="314" name="Google Shape;314;p23"/>
          <p:cNvSpPr/>
          <p:nvPr/>
        </p:nvSpPr>
        <p:spPr>
          <a:xfrm>
            <a:off x="457200" y="3838947"/>
            <a:ext cx="260100" cy="260100"/>
          </a:xfrm>
          <a:prstGeom prst="ellipse">
            <a:avLst/>
          </a:prstGeom>
          <a:solidFill>
            <a:srgbClr val="B4231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p23"/>
          <p:cNvSpPr txBox="1"/>
          <p:nvPr/>
        </p:nvSpPr>
        <p:spPr>
          <a:xfrm>
            <a:off x="337200" y="3538947"/>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316" name="Google Shape;316;p23"/>
          <p:cNvSpPr txBox="1"/>
          <p:nvPr/>
        </p:nvSpPr>
        <p:spPr>
          <a:xfrm>
            <a:off x="745760" y="3818947"/>
            <a:ext cx="37176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1C2B33"/>
                </a:solidFill>
                <a:latin typeface="Red Hat Display"/>
                <a:ea typeface="Red Hat Display"/>
                <a:cs typeface="Red Hat Display"/>
                <a:sym typeface="Red Hat Display"/>
              </a:rPr>
              <a:t>addresses never match on another rank</a:t>
            </a:r>
            <a:endParaRPr sz="1500">
              <a:solidFill>
                <a:srgbClr val="1C2B33"/>
              </a:solidFill>
              <a:latin typeface="Red Hat Display"/>
              <a:ea typeface="Red Hat Display"/>
              <a:cs typeface="Red Hat Display"/>
              <a:sym typeface="Red Hat Display"/>
            </a:endParaRPr>
          </a:p>
        </p:txBody>
      </p:sp>
      <p:sp>
        <p:nvSpPr>
          <p:cNvPr id="317" name="Google Shape;317;p23"/>
          <p:cNvSpPr/>
          <p:nvPr/>
        </p:nvSpPr>
        <p:spPr>
          <a:xfrm>
            <a:off x="4772000" y="830000"/>
            <a:ext cx="3914700" cy="45600"/>
          </a:xfrm>
          <a:prstGeom prst="rect">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8" name="Google Shape;318;p23"/>
          <p:cNvSpPr txBox="1"/>
          <p:nvPr/>
        </p:nvSpPr>
        <p:spPr>
          <a:xfrm>
            <a:off x="4680560" y="932870"/>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1A7F37"/>
                </a:solidFill>
                <a:latin typeface="Red Hat Display"/>
                <a:ea typeface="Red Hat Display"/>
                <a:cs typeface="Red Hat Display"/>
                <a:sym typeface="Red Hat Display"/>
              </a:rPr>
              <a:t>After   </a:t>
            </a:r>
            <a:r>
              <a:rPr lang="en" sz="1300">
                <a:solidFill>
                  <a:srgbClr val="8A96A3"/>
                </a:solidFill>
                <a:latin typeface="Red Hat Display"/>
                <a:ea typeface="Red Hat Display"/>
                <a:cs typeface="Red Hat Display"/>
                <a:sym typeface="Red Hat Display"/>
              </a:rPr>
              <a:t>saved in the artifact</a:t>
            </a:r>
            <a:endParaRPr sz="1300">
              <a:solidFill>
                <a:srgbClr val="8A96A3"/>
              </a:solidFill>
              <a:latin typeface="Red Hat Display"/>
              <a:ea typeface="Red Hat Display"/>
              <a:cs typeface="Red Hat Display"/>
              <a:sym typeface="Red Hat Display"/>
            </a:endParaRPr>
          </a:p>
        </p:txBody>
      </p:sp>
      <p:sp>
        <p:nvSpPr>
          <p:cNvPr id="319" name="Google Shape;319;p23"/>
          <p:cNvSpPr/>
          <p:nvPr/>
        </p:nvSpPr>
        <p:spPr>
          <a:xfrm>
            <a:off x="4772000" y="1498655"/>
            <a:ext cx="3914700" cy="2108700"/>
          </a:xfrm>
          <a:prstGeom prst="rect">
            <a:avLst/>
          </a:prstGeom>
          <a:solidFill>
            <a:srgbClr val="F6F8FA"/>
          </a:solidFill>
          <a:ln cap="flat" cmpd="sng" w="9525">
            <a:solidFill>
              <a:srgbClr val="E1E6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0" name="Google Shape;320;p23"/>
          <p:cNvSpPr txBox="1"/>
          <p:nvPr/>
        </p:nvSpPr>
        <p:spPr>
          <a:xfrm>
            <a:off x="4802000" y="1498655"/>
            <a:ext cx="3854700" cy="2088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tensor(x): float32, [*, </a:t>
            </a:r>
            <a:r>
              <a:rPr lang="en" sz="1350">
                <a:solidFill>
                  <a:srgbClr val="0550AE"/>
                </a:solidFill>
                <a:latin typeface="Roboto Mono"/>
                <a:ea typeface="Roboto Mono"/>
                <a:cs typeface="Roboto Mono"/>
                <a:sym typeface="Roboto Mono"/>
              </a:rPr>
              <a:t>64</a:t>
            </a:r>
            <a:r>
              <a:rPr lang="en" sz="1350">
                <a:solidFill>
                  <a:srgbClr val="1F2328"/>
                </a:solidFill>
                <a:latin typeface="Roboto Mono"/>
                <a:ea typeface="Roboto Mono"/>
                <a:cs typeface="Roboto Mono"/>
                <a:sym typeface="Roboto Mono"/>
              </a:rPr>
              <a:t>]</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type(batch) </a:t>
            </a:r>
            <a:r>
              <a:rPr lang="en" sz="1350">
                <a:solidFill>
                  <a:srgbClr val="8250DF"/>
                </a:solidFill>
                <a:latin typeface="Roboto Mono"/>
                <a:ea typeface="Roboto Mono"/>
                <a:cs typeface="Roboto Mono"/>
                <a:sym typeface="Roboto Mono"/>
              </a:rPr>
              <a:t>is</a:t>
            </a:r>
            <a:r>
              <a:rPr lang="en" sz="1350">
                <a:solidFill>
                  <a:srgbClr val="1F2328"/>
                </a:solidFill>
                <a:latin typeface="Roboto Mono"/>
                <a:ea typeface="Roboto Mono"/>
                <a:cs typeface="Roboto Mono"/>
                <a:sym typeface="Roboto Mono"/>
              </a:rPr>
              <a:t> Batch</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self.training == </a:t>
            </a:r>
            <a:r>
              <a:rPr lang="en" sz="1350">
                <a:solidFill>
                  <a:srgbClr val="8250DF"/>
                </a:solidFill>
                <a:latin typeface="Roboto Mono"/>
                <a:ea typeface="Roboto Mono"/>
                <a:cs typeface="Roboto Mono"/>
                <a:sym typeface="Roboto Mono"/>
              </a:rPr>
              <a:t>True</a:t>
            </a:r>
            <a:endParaRPr sz="1350">
              <a:solidFill>
                <a:srgbClr val="8250DF"/>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latin typeface="Roboto Mono"/>
                <a:ea typeface="Roboto Mono"/>
                <a:cs typeface="Roboto Mono"/>
                <a:sym typeface="Roboto Mono"/>
              </a:rPr>
              <a:t> </a:t>
            </a:r>
            <a:endParaRPr sz="135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a:t>
            </a:r>
            <a:r>
              <a:rPr i="1" lang="en" sz="1350">
                <a:solidFill>
                  <a:srgbClr val="6E7781"/>
                </a:solidFill>
                <a:highlight>
                  <a:srgbClr val="DDF4E4"/>
                </a:highlight>
                <a:latin typeface="Roboto Mono"/>
                <a:ea typeface="Roboto Mono"/>
                <a:cs typeface="Roboto Mono"/>
                <a:sym typeface="Roboto Mono"/>
              </a:rPr>
              <a:t># dropped + reported:</a:t>
            </a:r>
            <a:r>
              <a:rPr lang="en" sz="1350">
                <a:solidFill>
                  <a:srgbClr val="1F2328"/>
                </a:solidFill>
                <a:highlight>
                  <a:srgbClr val="DDF4E4"/>
                </a:highlight>
                <a:latin typeface="Roboto Mono"/>
                <a:ea typeface="Roboto Mono"/>
                <a:cs typeface="Roboto Mono"/>
                <a:sym typeface="Roboto Mono"/>
              </a:rPr>
              <a:t>       </a:t>
            </a:r>
            <a:endParaRPr sz="1350">
              <a:solidFill>
                <a:srgbClr val="1F2328"/>
              </a:solidFill>
              <a:highlight>
                <a:srgbClr val="DDF4E4"/>
              </a:highlight>
              <a:latin typeface="Roboto Mono"/>
              <a:ea typeface="Roboto Mono"/>
              <a:cs typeface="Roboto Mono"/>
              <a:sym typeface="Roboto Mono"/>
            </a:endParaRPr>
          </a:p>
          <a:p>
            <a:pPr indent="0" lvl="0" marL="0" rtl="0" algn="l">
              <a:spcBef>
                <a:spcPts val="0"/>
              </a:spcBef>
              <a:spcAft>
                <a:spcPts val="0"/>
              </a:spcAft>
              <a:buNone/>
            </a:pPr>
            <a:r>
              <a:rPr lang="en" sz="1350">
                <a:solidFill>
                  <a:srgbClr val="1F2328"/>
                </a:solidFill>
                <a:highlight>
                  <a:srgbClr val="DDF4E4"/>
                </a:highlight>
                <a:latin typeface="Roboto Mono"/>
                <a:ea typeface="Roboto Mono"/>
                <a:cs typeface="Roboto Mono"/>
                <a:sym typeface="Roboto Mono"/>
              </a:rPr>
              <a:t> </a:t>
            </a:r>
            <a:r>
              <a:rPr i="1" lang="en" sz="1350">
                <a:solidFill>
                  <a:srgbClr val="6E7781"/>
                </a:solidFill>
                <a:highlight>
                  <a:srgbClr val="DDF4E4"/>
                </a:highlight>
                <a:latin typeface="Roboto Mono"/>
                <a:ea typeface="Roboto Mono"/>
                <a:cs typeface="Roboto Mono"/>
                <a:sym typeface="Roboto Mono"/>
              </a:rPr>
              <a:t>#   id ×2, dict_version ×1</a:t>
            </a:r>
            <a:r>
              <a:rPr lang="en" sz="1350">
                <a:solidFill>
                  <a:srgbClr val="1F2328"/>
                </a:solidFill>
                <a:highlight>
                  <a:srgbClr val="DDF4E4"/>
                </a:highlight>
                <a:latin typeface="Roboto Mono"/>
                <a:ea typeface="Roboto Mono"/>
                <a:cs typeface="Roboto Mono"/>
                <a:sym typeface="Roboto Mono"/>
              </a:rPr>
              <a:t>  </a:t>
            </a:r>
            <a:endParaRPr sz="1350">
              <a:solidFill>
                <a:srgbClr val="1F2328"/>
              </a:solidFill>
              <a:highlight>
                <a:srgbClr val="DDF4E4"/>
              </a:highlight>
              <a:latin typeface="Roboto Mono"/>
              <a:ea typeface="Roboto Mono"/>
              <a:cs typeface="Roboto Mono"/>
              <a:sym typeface="Roboto Mono"/>
            </a:endParaRPr>
          </a:p>
        </p:txBody>
      </p:sp>
      <p:sp>
        <p:nvSpPr>
          <p:cNvPr id="321" name="Google Shape;321;p23"/>
          <p:cNvSpPr/>
          <p:nvPr/>
        </p:nvSpPr>
        <p:spPr>
          <a:xfrm>
            <a:off x="4772000" y="3838947"/>
            <a:ext cx="260100" cy="260100"/>
          </a:xfrm>
          <a:prstGeom prst="ellipse">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2" name="Google Shape;322;p23"/>
          <p:cNvSpPr txBox="1"/>
          <p:nvPr/>
        </p:nvSpPr>
        <p:spPr>
          <a:xfrm>
            <a:off x="4652000" y="3538947"/>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323" name="Google Shape;323;p23"/>
          <p:cNvSpPr txBox="1"/>
          <p:nvPr/>
        </p:nvSpPr>
        <p:spPr>
          <a:xfrm>
            <a:off x="5060560" y="3818947"/>
            <a:ext cx="37176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1C2B33"/>
                </a:solidFill>
                <a:latin typeface="Red Hat Display"/>
                <a:ea typeface="Red Hat Display"/>
                <a:cs typeface="Red Hat Display"/>
                <a:sym typeface="Red Hat Display"/>
              </a:rPr>
              <a:t>every guard means the same everywhere</a:t>
            </a:r>
            <a:endParaRPr sz="1500">
              <a:solidFill>
                <a:srgbClr val="1C2B33"/>
              </a:solidFill>
              <a:latin typeface="Red Hat Display"/>
              <a:ea typeface="Red Hat Display"/>
              <a:cs typeface="Red Hat Display"/>
              <a:sym typeface="Red Hat Display"/>
            </a:endParaRPr>
          </a:p>
        </p:txBody>
      </p:sp>
      <p:sp>
        <p:nvSpPr>
          <p:cNvPr id="324" name="Google Shape;324;p23"/>
          <p:cNvSpPr txBox="1"/>
          <p:nvPr/>
        </p:nvSpPr>
        <p:spPr>
          <a:xfrm>
            <a:off x="4280560" y="2303072"/>
            <a:ext cx="582900" cy="50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8A96A3"/>
                </a:solidFill>
                <a:latin typeface="Red Hat Display"/>
                <a:ea typeface="Red Hat Display"/>
                <a:cs typeface="Red Hat Display"/>
                <a:sym typeface="Red Hat Display"/>
              </a:rPr>
              <a:t>→</a:t>
            </a:r>
            <a:endParaRPr sz="2400">
              <a:solidFill>
                <a:srgbClr val="8A96A3"/>
              </a:solidFill>
              <a:latin typeface="Red Hat Display"/>
              <a:ea typeface="Red Hat Display"/>
              <a:cs typeface="Red Hat Display"/>
              <a:sym typeface="Red Hat Display"/>
            </a:endParaRPr>
          </a:p>
        </p:txBody>
      </p:sp>
      <p:sp>
        <p:nvSpPr>
          <p:cNvPr id="325" name="Google Shape;325;p23"/>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11</a:t>
            </a:r>
            <a:endParaRPr b="1" sz="1300">
              <a:solidFill>
                <a:srgbClr val="FFFFFF"/>
              </a:solidFill>
              <a:latin typeface="Red Hat Display"/>
              <a:ea typeface="Red Hat Display"/>
              <a:cs typeface="Red Hat Display"/>
              <a:sym typeface="Red Hat Display"/>
            </a:endParaRPr>
          </a:p>
        </p:txBody>
      </p:sp>
      <p:pic>
        <p:nvPicPr>
          <p:cNvPr id="326" name="Google Shape;326;p23"/>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24"/>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2" name="Google Shape;332;p24"/>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Your Python can still leak the rank</a:t>
            </a:r>
            <a:endParaRPr b="1" sz="2000">
              <a:solidFill>
                <a:srgbClr val="E12353"/>
              </a:solidFill>
              <a:latin typeface="Red Hat Display"/>
              <a:ea typeface="Red Hat Display"/>
              <a:cs typeface="Red Hat Display"/>
              <a:sym typeface="Red Hat Display"/>
            </a:endParaRPr>
          </a:p>
        </p:txBody>
      </p:sp>
      <p:sp>
        <p:nvSpPr>
          <p:cNvPr id="333" name="Google Shape;333;p24"/>
          <p:cNvSpPr/>
          <p:nvPr/>
        </p:nvSpPr>
        <p:spPr>
          <a:xfrm>
            <a:off x="457200" y="2008477"/>
            <a:ext cx="4755000" cy="1641000"/>
          </a:xfrm>
          <a:prstGeom prst="rect">
            <a:avLst/>
          </a:prstGeom>
          <a:solidFill>
            <a:srgbClr val="F6F8FA"/>
          </a:solidFill>
          <a:ln cap="flat" cmpd="sng" w="9525">
            <a:solidFill>
              <a:srgbClr val="E1E6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4" name="Google Shape;334;p24"/>
          <p:cNvSpPr txBox="1"/>
          <p:nvPr/>
        </p:nvSpPr>
        <p:spPr>
          <a:xfrm>
            <a:off x="487200" y="2008477"/>
            <a:ext cx="4695000" cy="1620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1F2328"/>
                </a:solidFill>
                <a:latin typeface="Roboto Mono"/>
                <a:ea typeface="Roboto Mono"/>
                <a:cs typeface="Roboto Mono"/>
                <a:sym typeface="Roboto Mono"/>
              </a:rPr>
              <a:t>@torch.compile</a:t>
            </a:r>
            <a:endParaRPr>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a:solidFill>
                  <a:srgbClr val="8250DF"/>
                </a:solidFill>
                <a:latin typeface="Roboto Mono"/>
                <a:ea typeface="Roboto Mono"/>
                <a:cs typeface="Roboto Mono"/>
                <a:sym typeface="Roboto Mono"/>
              </a:rPr>
              <a:t>def</a:t>
            </a:r>
            <a:r>
              <a:rPr lang="en">
                <a:solidFill>
                  <a:srgbClr val="1F2328"/>
                </a:solidFill>
                <a:latin typeface="Roboto Mono"/>
                <a:ea typeface="Roboto Mono"/>
                <a:cs typeface="Roboto Mono"/>
                <a:sym typeface="Roboto Mono"/>
              </a:rPr>
              <a:t> step(x):</a:t>
            </a:r>
            <a:endParaRPr>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a:solidFill>
                  <a:srgbClr val="1F2328"/>
                </a:solidFill>
                <a:latin typeface="Roboto Mono"/>
                <a:ea typeface="Roboto Mono"/>
                <a:cs typeface="Roboto Mono"/>
                <a:sym typeface="Roboto Mono"/>
              </a:rPr>
              <a:t>    y = x * </a:t>
            </a:r>
            <a:r>
              <a:rPr lang="en">
                <a:solidFill>
                  <a:srgbClr val="0550AE"/>
                </a:solidFill>
                <a:latin typeface="Roboto Mono"/>
                <a:ea typeface="Roboto Mono"/>
                <a:cs typeface="Roboto Mono"/>
                <a:sym typeface="Roboto Mono"/>
              </a:rPr>
              <a:t>2</a:t>
            </a:r>
            <a:endParaRPr>
              <a:solidFill>
                <a:srgbClr val="0550AE"/>
              </a:solidFill>
              <a:latin typeface="Roboto Mono"/>
              <a:ea typeface="Roboto Mono"/>
              <a:cs typeface="Roboto Mono"/>
              <a:sym typeface="Roboto Mono"/>
            </a:endParaRPr>
          </a:p>
          <a:p>
            <a:pPr indent="0" lvl="0" marL="0" rtl="0" algn="l">
              <a:spcBef>
                <a:spcPts val="0"/>
              </a:spcBef>
              <a:spcAft>
                <a:spcPts val="0"/>
              </a:spcAft>
              <a:buNone/>
            </a:pPr>
            <a:r>
              <a:rPr lang="en">
                <a:solidFill>
                  <a:srgbClr val="1F2328"/>
                </a:solidFill>
                <a:highlight>
                  <a:srgbClr val="FFE4E0"/>
                </a:highlight>
                <a:latin typeface="Roboto Mono"/>
                <a:ea typeface="Roboto Mono"/>
                <a:cs typeface="Roboto Mono"/>
                <a:sym typeface="Roboto Mono"/>
              </a:rPr>
              <a:t>    </a:t>
            </a:r>
            <a:r>
              <a:rPr lang="en">
                <a:solidFill>
                  <a:srgbClr val="8250DF"/>
                </a:solidFill>
                <a:highlight>
                  <a:srgbClr val="FFE4E0"/>
                </a:highlight>
                <a:latin typeface="Roboto Mono"/>
                <a:ea typeface="Roboto Mono"/>
                <a:cs typeface="Roboto Mono"/>
                <a:sym typeface="Roboto Mono"/>
              </a:rPr>
              <a:t>if</a:t>
            </a:r>
            <a:r>
              <a:rPr lang="en">
                <a:solidFill>
                  <a:srgbClr val="1F2328"/>
                </a:solidFill>
                <a:highlight>
                  <a:srgbClr val="FFE4E0"/>
                </a:highlight>
                <a:latin typeface="Roboto Mono"/>
                <a:ea typeface="Roboto Mono"/>
                <a:cs typeface="Roboto Mono"/>
                <a:sym typeface="Roboto Mono"/>
              </a:rPr>
              <a:t> dist.get_rank() == </a:t>
            </a:r>
            <a:r>
              <a:rPr lang="en">
                <a:solidFill>
                  <a:srgbClr val="0550AE"/>
                </a:solidFill>
                <a:highlight>
                  <a:srgbClr val="FFE4E0"/>
                </a:highlight>
                <a:latin typeface="Roboto Mono"/>
                <a:ea typeface="Roboto Mono"/>
                <a:cs typeface="Roboto Mono"/>
                <a:sym typeface="Roboto Mono"/>
              </a:rPr>
              <a:t>0</a:t>
            </a:r>
            <a:r>
              <a:rPr lang="en">
                <a:solidFill>
                  <a:srgbClr val="1F2328"/>
                </a:solidFill>
                <a:highlight>
                  <a:srgbClr val="FFE4E0"/>
                </a:highlight>
                <a:latin typeface="Roboto Mono"/>
                <a:ea typeface="Roboto Mono"/>
                <a:cs typeface="Roboto Mono"/>
                <a:sym typeface="Roboto Mono"/>
              </a:rPr>
              <a:t>:  </a:t>
            </a:r>
            <a:r>
              <a:rPr i="1" lang="en">
                <a:solidFill>
                  <a:srgbClr val="6E7781"/>
                </a:solidFill>
                <a:highlight>
                  <a:srgbClr val="FFE4E0"/>
                </a:highlight>
                <a:latin typeface="Roboto Mono"/>
                <a:ea typeface="Roboto Mono"/>
                <a:cs typeface="Roboto Mono"/>
                <a:sym typeface="Roboto Mono"/>
              </a:rPr>
              <a:t># rank guard</a:t>
            </a:r>
            <a:r>
              <a:rPr lang="en">
                <a:solidFill>
                  <a:srgbClr val="1F2328"/>
                </a:solidFill>
                <a:highlight>
                  <a:srgbClr val="FFE4E0"/>
                </a:highlight>
                <a:latin typeface="Roboto Mono"/>
                <a:ea typeface="Roboto Mono"/>
                <a:cs typeface="Roboto Mono"/>
                <a:sym typeface="Roboto Mono"/>
              </a:rPr>
              <a:t> </a:t>
            </a:r>
            <a:endParaRPr>
              <a:solidFill>
                <a:srgbClr val="1F2328"/>
              </a:solidFill>
              <a:highlight>
                <a:srgbClr val="FFE4E0"/>
              </a:highlight>
              <a:latin typeface="Roboto Mono"/>
              <a:ea typeface="Roboto Mono"/>
              <a:cs typeface="Roboto Mono"/>
              <a:sym typeface="Roboto Mono"/>
            </a:endParaRPr>
          </a:p>
          <a:p>
            <a:pPr indent="0" lvl="0" marL="0" rtl="0" algn="l">
              <a:spcBef>
                <a:spcPts val="0"/>
              </a:spcBef>
              <a:spcAft>
                <a:spcPts val="0"/>
              </a:spcAft>
              <a:buNone/>
            </a:pPr>
            <a:r>
              <a:rPr lang="en">
                <a:solidFill>
                  <a:srgbClr val="1F2328"/>
                </a:solidFill>
                <a:latin typeface="Roboto Mono"/>
                <a:ea typeface="Roboto Mono"/>
                <a:cs typeface="Roboto Mono"/>
                <a:sym typeface="Roboto Mono"/>
              </a:rPr>
              <a:t>        y = y + </a:t>
            </a:r>
            <a:r>
              <a:rPr lang="en">
                <a:solidFill>
                  <a:srgbClr val="0550AE"/>
                </a:solidFill>
                <a:latin typeface="Roboto Mono"/>
                <a:ea typeface="Roboto Mono"/>
                <a:cs typeface="Roboto Mono"/>
                <a:sym typeface="Roboto Mono"/>
              </a:rPr>
              <a:t>1</a:t>
            </a:r>
            <a:endParaRPr>
              <a:solidFill>
                <a:srgbClr val="0550AE"/>
              </a:solidFill>
              <a:latin typeface="Roboto Mono"/>
              <a:ea typeface="Roboto Mono"/>
              <a:cs typeface="Roboto Mono"/>
              <a:sym typeface="Roboto Mono"/>
            </a:endParaRPr>
          </a:p>
          <a:p>
            <a:pPr indent="0" lvl="0" marL="0" rtl="0" algn="l">
              <a:spcBef>
                <a:spcPts val="0"/>
              </a:spcBef>
              <a:spcAft>
                <a:spcPts val="0"/>
              </a:spcAft>
              <a:buNone/>
            </a:pPr>
            <a:r>
              <a:rPr lang="en">
                <a:solidFill>
                  <a:srgbClr val="1F2328"/>
                </a:solidFill>
                <a:latin typeface="Roboto Mono"/>
                <a:ea typeface="Roboto Mono"/>
                <a:cs typeface="Roboto Mono"/>
                <a:sym typeface="Roboto Mono"/>
              </a:rPr>
              <a:t>    </a:t>
            </a:r>
            <a:r>
              <a:rPr lang="en">
                <a:solidFill>
                  <a:srgbClr val="8250DF"/>
                </a:solidFill>
                <a:latin typeface="Roboto Mono"/>
                <a:ea typeface="Roboto Mono"/>
                <a:cs typeface="Roboto Mono"/>
                <a:sym typeface="Roboto Mono"/>
              </a:rPr>
              <a:t>return</a:t>
            </a:r>
            <a:r>
              <a:rPr lang="en">
                <a:solidFill>
                  <a:srgbClr val="1F2328"/>
                </a:solidFill>
                <a:latin typeface="Roboto Mono"/>
                <a:ea typeface="Roboto Mono"/>
                <a:cs typeface="Roboto Mono"/>
                <a:sym typeface="Roboto Mono"/>
              </a:rPr>
              <a:t> y</a:t>
            </a:r>
            <a:endParaRPr>
              <a:solidFill>
                <a:srgbClr val="1F2328"/>
              </a:solidFill>
              <a:latin typeface="Roboto Mono"/>
              <a:ea typeface="Roboto Mono"/>
              <a:cs typeface="Roboto Mono"/>
              <a:sym typeface="Roboto Mono"/>
            </a:endParaRPr>
          </a:p>
        </p:txBody>
      </p:sp>
      <p:sp>
        <p:nvSpPr>
          <p:cNvPr id="335" name="Google Shape;335;p24"/>
          <p:cNvSpPr/>
          <p:nvPr/>
        </p:nvSpPr>
        <p:spPr>
          <a:xfrm>
            <a:off x="5849048"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6" name="Google Shape;336;p24"/>
          <p:cNvSpPr/>
          <p:nvPr/>
        </p:nvSpPr>
        <p:spPr>
          <a:xfrm>
            <a:off x="5849048"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7" name="Google Shape;337;p24"/>
          <p:cNvSpPr/>
          <p:nvPr/>
        </p:nvSpPr>
        <p:spPr>
          <a:xfrm>
            <a:off x="5712080"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8" name="Google Shape;338;p24"/>
          <p:cNvSpPr/>
          <p:nvPr/>
        </p:nvSpPr>
        <p:spPr>
          <a:xfrm>
            <a:off x="6159280"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9" name="Google Shape;339;p24"/>
          <p:cNvSpPr/>
          <p:nvPr/>
        </p:nvSpPr>
        <p:spPr>
          <a:xfrm>
            <a:off x="5953880"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0" name="Google Shape;340;p24"/>
          <p:cNvSpPr/>
          <p:nvPr/>
        </p:nvSpPr>
        <p:spPr>
          <a:xfrm>
            <a:off x="5953880"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1" name="Google Shape;341;p24"/>
          <p:cNvSpPr/>
          <p:nvPr/>
        </p:nvSpPr>
        <p:spPr>
          <a:xfrm>
            <a:off x="5712080"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2" name="Google Shape;342;p24"/>
          <p:cNvSpPr/>
          <p:nvPr/>
        </p:nvSpPr>
        <p:spPr>
          <a:xfrm>
            <a:off x="6159280"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3" name="Google Shape;343;p24"/>
          <p:cNvSpPr/>
          <p:nvPr/>
        </p:nvSpPr>
        <p:spPr>
          <a:xfrm>
            <a:off x="6058712"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4" name="Google Shape;344;p24"/>
          <p:cNvSpPr/>
          <p:nvPr/>
        </p:nvSpPr>
        <p:spPr>
          <a:xfrm>
            <a:off x="6058712"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5" name="Google Shape;345;p24"/>
          <p:cNvSpPr/>
          <p:nvPr/>
        </p:nvSpPr>
        <p:spPr>
          <a:xfrm>
            <a:off x="5712080"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6" name="Google Shape;346;p24"/>
          <p:cNvSpPr/>
          <p:nvPr/>
        </p:nvSpPr>
        <p:spPr>
          <a:xfrm>
            <a:off x="6159280"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7" name="Google Shape;347;p24"/>
          <p:cNvSpPr/>
          <p:nvPr/>
        </p:nvSpPr>
        <p:spPr>
          <a:xfrm>
            <a:off x="5784880" y="2501725"/>
            <a:ext cx="374400" cy="3744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8" name="Google Shape;348;p24"/>
          <p:cNvSpPr/>
          <p:nvPr/>
        </p:nvSpPr>
        <p:spPr>
          <a:xfrm>
            <a:off x="5893456" y="2610301"/>
            <a:ext cx="157200" cy="1572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9" name="Google Shape;349;p24"/>
          <p:cNvSpPr/>
          <p:nvPr/>
        </p:nvSpPr>
        <p:spPr>
          <a:xfrm>
            <a:off x="6082080" y="2328925"/>
            <a:ext cx="260100" cy="260100"/>
          </a:xfrm>
          <a:prstGeom prst="ellipse">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0" name="Google Shape;350;p24"/>
          <p:cNvSpPr txBox="1"/>
          <p:nvPr/>
        </p:nvSpPr>
        <p:spPr>
          <a:xfrm>
            <a:off x="5962080" y="2028925"/>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351" name="Google Shape;351;p24"/>
          <p:cNvSpPr txBox="1"/>
          <p:nvPr/>
        </p:nvSpPr>
        <p:spPr>
          <a:xfrm>
            <a:off x="5420640" y="2978925"/>
            <a:ext cx="1102800" cy="24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8A96A3"/>
                </a:solidFill>
                <a:latin typeface="Red Hat Display"/>
                <a:ea typeface="Red Hat Display"/>
                <a:cs typeface="Red Hat Display"/>
                <a:sym typeface="Red Hat Display"/>
              </a:rPr>
              <a:t>rank 0</a:t>
            </a:r>
            <a:endParaRPr sz="1100">
              <a:solidFill>
                <a:srgbClr val="8A96A3"/>
              </a:solidFill>
              <a:latin typeface="Red Hat Display"/>
              <a:ea typeface="Red Hat Display"/>
              <a:cs typeface="Red Hat Display"/>
              <a:sym typeface="Red Hat Display"/>
            </a:endParaRPr>
          </a:p>
        </p:txBody>
      </p:sp>
      <p:sp>
        <p:nvSpPr>
          <p:cNvPr id="352" name="Google Shape;352;p24"/>
          <p:cNvSpPr/>
          <p:nvPr/>
        </p:nvSpPr>
        <p:spPr>
          <a:xfrm>
            <a:off x="6630621"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3" name="Google Shape;353;p24"/>
          <p:cNvSpPr/>
          <p:nvPr/>
        </p:nvSpPr>
        <p:spPr>
          <a:xfrm>
            <a:off x="6630621"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4" name="Google Shape;354;p24"/>
          <p:cNvSpPr/>
          <p:nvPr/>
        </p:nvSpPr>
        <p:spPr>
          <a:xfrm>
            <a:off x="6493653"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5" name="Google Shape;355;p24"/>
          <p:cNvSpPr/>
          <p:nvPr/>
        </p:nvSpPr>
        <p:spPr>
          <a:xfrm>
            <a:off x="6940853"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6" name="Google Shape;356;p24"/>
          <p:cNvSpPr/>
          <p:nvPr/>
        </p:nvSpPr>
        <p:spPr>
          <a:xfrm>
            <a:off x="6735453"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7" name="Google Shape;357;p24"/>
          <p:cNvSpPr/>
          <p:nvPr/>
        </p:nvSpPr>
        <p:spPr>
          <a:xfrm>
            <a:off x="6735453"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8" name="Google Shape;358;p24"/>
          <p:cNvSpPr/>
          <p:nvPr/>
        </p:nvSpPr>
        <p:spPr>
          <a:xfrm>
            <a:off x="6493653"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9" name="Google Shape;359;p24"/>
          <p:cNvSpPr/>
          <p:nvPr/>
        </p:nvSpPr>
        <p:spPr>
          <a:xfrm>
            <a:off x="6940853"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0" name="Google Shape;360;p24"/>
          <p:cNvSpPr/>
          <p:nvPr/>
        </p:nvSpPr>
        <p:spPr>
          <a:xfrm>
            <a:off x="6840285"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1" name="Google Shape;361;p24"/>
          <p:cNvSpPr/>
          <p:nvPr/>
        </p:nvSpPr>
        <p:spPr>
          <a:xfrm>
            <a:off x="6840285"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2" name="Google Shape;362;p24"/>
          <p:cNvSpPr/>
          <p:nvPr/>
        </p:nvSpPr>
        <p:spPr>
          <a:xfrm>
            <a:off x="6493653"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3" name="Google Shape;363;p24"/>
          <p:cNvSpPr/>
          <p:nvPr/>
        </p:nvSpPr>
        <p:spPr>
          <a:xfrm>
            <a:off x="6940853"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4" name="Google Shape;364;p24"/>
          <p:cNvSpPr/>
          <p:nvPr/>
        </p:nvSpPr>
        <p:spPr>
          <a:xfrm>
            <a:off x="6566453" y="2501725"/>
            <a:ext cx="374400" cy="3744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5" name="Google Shape;365;p24"/>
          <p:cNvSpPr/>
          <p:nvPr/>
        </p:nvSpPr>
        <p:spPr>
          <a:xfrm>
            <a:off x="6675029" y="2610301"/>
            <a:ext cx="157200" cy="1572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6" name="Google Shape;366;p24"/>
          <p:cNvSpPr/>
          <p:nvPr/>
        </p:nvSpPr>
        <p:spPr>
          <a:xfrm>
            <a:off x="6863653" y="2328925"/>
            <a:ext cx="260100" cy="260100"/>
          </a:xfrm>
          <a:prstGeom prst="ellipse">
            <a:avLst/>
          </a:prstGeom>
          <a:solidFill>
            <a:srgbClr val="B4231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7" name="Google Shape;367;p24"/>
          <p:cNvSpPr txBox="1"/>
          <p:nvPr/>
        </p:nvSpPr>
        <p:spPr>
          <a:xfrm>
            <a:off x="6743653" y="2028925"/>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368" name="Google Shape;368;p24"/>
          <p:cNvSpPr txBox="1"/>
          <p:nvPr/>
        </p:nvSpPr>
        <p:spPr>
          <a:xfrm>
            <a:off x="6202213" y="2978925"/>
            <a:ext cx="1102800" cy="24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8A96A3"/>
                </a:solidFill>
                <a:latin typeface="Red Hat Display"/>
                <a:ea typeface="Red Hat Display"/>
                <a:cs typeface="Red Hat Display"/>
                <a:sym typeface="Red Hat Display"/>
              </a:rPr>
              <a:t>rank 1</a:t>
            </a:r>
            <a:endParaRPr sz="1100">
              <a:solidFill>
                <a:srgbClr val="8A96A3"/>
              </a:solidFill>
              <a:latin typeface="Red Hat Display"/>
              <a:ea typeface="Red Hat Display"/>
              <a:cs typeface="Red Hat Display"/>
              <a:sym typeface="Red Hat Display"/>
            </a:endParaRPr>
          </a:p>
        </p:txBody>
      </p:sp>
      <p:sp>
        <p:nvSpPr>
          <p:cNvPr id="369" name="Google Shape;369;p24"/>
          <p:cNvSpPr/>
          <p:nvPr/>
        </p:nvSpPr>
        <p:spPr>
          <a:xfrm>
            <a:off x="7412194"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0" name="Google Shape;370;p24"/>
          <p:cNvSpPr/>
          <p:nvPr/>
        </p:nvSpPr>
        <p:spPr>
          <a:xfrm>
            <a:off x="7412194"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1" name="Google Shape;371;p24"/>
          <p:cNvSpPr/>
          <p:nvPr/>
        </p:nvSpPr>
        <p:spPr>
          <a:xfrm>
            <a:off x="7275226"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2" name="Google Shape;372;p24"/>
          <p:cNvSpPr/>
          <p:nvPr/>
        </p:nvSpPr>
        <p:spPr>
          <a:xfrm>
            <a:off x="7722426"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3" name="Google Shape;373;p24"/>
          <p:cNvSpPr/>
          <p:nvPr/>
        </p:nvSpPr>
        <p:spPr>
          <a:xfrm>
            <a:off x="7517026"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4" name="Google Shape;374;p24"/>
          <p:cNvSpPr/>
          <p:nvPr/>
        </p:nvSpPr>
        <p:spPr>
          <a:xfrm>
            <a:off x="7517026"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5" name="Google Shape;375;p24"/>
          <p:cNvSpPr/>
          <p:nvPr/>
        </p:nvSpPr>
        <p:spPr>
          <a:xfrm>
            <a:off x="7275226"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6" name="Google Shape;376;p24"/>
          <p:cNvSpPr/>
          <p:nvPr/>
        </p:nvSpPr>
        <p:spPr>
          <a:xfrm>
            <a:off x="7722426"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7" name="Google Shape;377;p24"/>
          <p:cNvSpPr/>
          <p:nvPr/>
        </p:nvSpPr>
        <p:spPr>
          <a:xfrm>
            <a:off x="7621858"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8" name="Google Shape;378;p24"/>
          <p:cNvSpPr/>
          <p:nvPr/>
        </p:nvSpPr>
        <p:spPr>
          <a:xfrm>
            <a:off x="7621858"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9" name="Google Shape;379;p24"/>
          <p:cNvSpPr/>
          <p:nvPr/>
        </p:nvSpPr>
        <p:spPr>
          <a:xfrm>
            <a:off x="7275226"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0" name="Google Shape;380;p24"/>
          <p:cNvSpPr/>
          <p:nvPr/>
        </p:nvSpPr>
        <p:spPr>
          <a:xfrm>
            <a:off x="7722426"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1" name="Google Shape;381;p24"/>
          <p:cNvSpPr/>
          <p:nvPr/>
        </p:nvSpPr>
        <p:spPr>
          <a:xfrm>
            <a:off x="7348026" y="2501725"/>
            <a:ext cx="374400" cy="3744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2" name="Google Shape;382;p24"/>
          <p:cNvSpPr/>
          <p:nvPr/>
        </p:nvSpPr>
        <p:spPr>
          <a:xfrm>
            <a:off x="7456602" y="2610301"/>
            <a:ext cx="157200" cy="1572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3" name="Google Shape;383;p24"/>
          <p:cNvSpPr/>
          <p:nvPr/>
        </p:nvSpPr>
        <p:spPr>
          <a:xfrm>
            <a:off x="7645226" y="2328925"/>
            <a:ext cx="260100" cy="260100"/>
          </a:xfrm>
          <a:prstGeom prst="ellipse">
            <a:avLst/>
          </a:prstGeom>
          <a:solidFill>
            <a:srgbClr val="B4231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4" name="Google Shape;384;p24"/>
          <p:cNvSpPr txBox="1"/>
          <p:nvPr/>
        </p:nvSpPr>
        <p:spPr>
          <a:xfrm>
            <a:off x="7525226" y="2028925"/>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385" name="Google Shape;385;p24"/>
          <p:cNvSpPr txBox="1"/>
          <p:nvPr/>
        </p:nvSpPr>
        <p:spPr>
          <a:xfrm>
            <a:off x="6983786" y="2978925"/>
            <a:ext cx="1102800" cy="24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8A96A3"/>
                </a:solidFill>
                <a:latin typeface="Red Hat Display"/>
                <a:ea typeface="Red Hat Display"/>
                <a:cs typeface="Red Hat Display"/>
                <a:sym typeface="Red Hat Display"/>
              </a:rPr>
              <a:t>rank 2</a:t>
            </a:r>
            <a:endParaRPr sz="1100">
              <a:solidFill>
                <a:srgbClr val="8A96A3"/>
              </a:solidFill>
              <a:latin typeface="Red Hat Display"/>
              <a:ea typeface="Red Hat Display"/>
              <a:cs typeface="Red Hat Display"/>
              <a:sym typeface="Red Hat Display"/>
            </a:endParaRPr>
          </a:p>
        </p:txBody>
      </p:sp>
      <p:sp>
        <p:nvSpPr>
          <p:cNvPr id="386" name="Google Shape;386;p24"/>
          <p:cNvSpPr/>
          <p:nvPr/>
        </p:nvSpPr>
        <p:spPr>
          <a:xfrm>
            <a:off x="8193767"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7" name="Google Shape;387;p24"/>
          <p:cNvSpPr/>
          <p:nvPr/>
        </p:nvSpPr>
        <p:spPr>
          <a:xfrm>
            <a:off x="8193767"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8" name="Google Shape;388;p24"/>
          <p:cNvSpPr/>
          <p:nvPr/>
        </p:nvSpPr>
        <p:spPr>
          <a:xfrm>
            <a:off x="8056799"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9" name="Google Shape;389;p24"/>
          <p:cNvSpPr/>
          <p:nvPr/>
        </p:nvSpPr>
        <p:spPr>
          <a:xfrm>
            <a:off x="8503999" y="256589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0" name="Google Shape;390;p24"/>
          <p:cNvSpPr/>
          <p:nvPr/>
        </p:nvSpPr>
        <p:spPr>
          <a:xfrm>
            <a:off x="8298599"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1" name="Google Shape;391;p24"/>
          <p:cNvSpPr/>
          <p:nvPr/>
        </p:nvSpPr>
        <p:spPr>
          <a:xfrm>
            <a:off x="8298599"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2" name="Google Shape;392;p24"/>
          <p:cNvSpPr/>
          <p:nvPr/>
        </p:nvSpPr>
        <p:spPr>
          <a:xfrm>
            <a:off x="8056799"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3" name="Google Shape;393;p24"/>
          <p:cNvSpPr/>
          <p:nvPr/>
        </p:nvSpPr>
        <p:spPr>
          <a:xfrm>
            <a:off x="8503999" y="267072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4" name="Google Shape;394;p24"/>
          <p:cNvSpPr/>
          <p:nvPr/>
        </p:nvSpPr>
        <p:spPr>
          <a:xfrm>
            <a:off x="8403431" y="24289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5" name="Google Shape;395;p24"/>
          <p:cNvSpPr/>
          <p:nvPr/>
        </p:nvSpPr>
        <p:spPr>
          <a:xfrm>
            <a:off x="8403431" y="287612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6" name="Google Shape;396;p24"/>
          <p:cNvSpPr/>
          <p:nvPr/>
        </p:nvSpPr>
        <p:spPr>
          <a:xfrm>
            <a:off x="8056799"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7" name="Google Shape;397;p24"/>
          <p:cNvSpPr/>
          <p:nvPr/>
        </p:nvSpPr>
        <p:spPr>
          <a:xfrm>
            <a:off x="8503999" y="277555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8" name="Google Shape;398;p24"/>
          <p:cNvSpPr/>
          <p:nvPr/>
        </p:nvSpPr>
        <p:spPr>
          <a:xfrm>
            <a:off x="8129599" y="2501725"/>
            <a:ext cx="374400" cy="3744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9" name="Google Shape;399;p24"/>
          <p:cNvSpPr/>
          <p:nvPr/>
        </p:nvSpPr>
        <p:spPr>
          <a:xfrm>
            <a:off x="8238175" y="2610301"/>
            <a:ext cx="157200" cy="1572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0" name="Google Shape;400;p24"/>
          <p:cNvSpPr/>
          <p:nvPr/>
        </p:nvSpPr>
        <p:spPr>
          <a:xfrm>
            <a:off x="8426799" y="2328925"/>
            <a:ext cx="260100" cy="260100"/>
          </a:xfrm>
          <a:prstGeom prst="ellipse">
            <a:avLst/>
          </a:prstGeom>
          <a:solidFill>
            <a:srgbClr val="B4231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1" name="Google Shape;401;p24"/>
          <p:cNvSpPr txBox="1"/>
          <p:nvPr/>
        </p:nvSpPr>
        <p:spPr>
          <a:xfrm>
            <a:off x="8306799" y="2028925"/>
            <a:ext cx="500100" cy="8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solidFill>
                  <a:srgbClr val="FFFFFF"/>
                </a:solidFill>
                <a:latin typeface="Red Hat Display"/>
                <a:ea typeface="Red Hat Display"/>
                <a:cs typeface="Red Hat Display"/>
                <a:sym typeface="Red Hat Display"/>
              </a:rPr>
              <a:t>✕</a:t>
            </a:r>
            <a:endParaRPr b="1" sz="1100">
              <a:solidFill>
                <a:srgbClr val="FFFFFF"/>
              </a:solidFill>
              <a:latin typeface="Red Hat Display"/>
              <a:ea typeface="Red Hat Display"/>
              <a:cs typeface="Red Hat Display"/>
              <a:sym typeface="Red Hat Display"/>
            </a:endParaRPr>
          </a:p>
        </p:txBody>
      </p:sp>
      <p:sp>
        <p:nvSpPr>
          <p:cNvPr id="402" name="Google Shape;402;p24"/>
          <p:cNvSpPr txBox="1"/>
          <p:nvPr/>
        </p:nvSpPr>
        <p:spPr>
          <a:xfrm>
            <a:off x="7765359" y="2978925"/>
            <a:ext cx="1102800" cy="24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8A96A3"/>
                </a:solidFill>
                <a:latin typeface="Red Hat Display"/>
                <a:ea typeface="Red Hat Display"/>
                <a:cs typeface="Red Hat Display"/>
                <a:sym typeface="Red Hat Display"/>
              </a:rPr>
              <a:t>rank 3</a:t>
            </a:r>
            <a:endParaRPr sz="1100">
              <a:solidFill>
                <a:srgbClr val="8A96A3"/>
              </a:solidFill>
              <a:latin typeface="Red Hat Display"/>
              <a:ea typeface="Red Hat Display"/>
              <a:cs typeface="Red Hat Display"/>
              <a:sym typeface="Red Hat Display"/>
            </a:endParaRPr>
          </a:p>
        </p:txBody>
      </p:sp>
      <p:sp>
        <p:nvSpPr>
          <p:cNvPr id="403" name="Google Shape;403;p24"/>
          <p:cNvSpPr txBox="1"/>
          <p:nvPr/>
        </p:nvSpPr>
        <p:spPr>
          <a:xfrm>
            <a:off x="5320640" y="3378925"/>
            <a:ext cx="36477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4B5A66"/>
                </a:solidFill>
                <a:latin typeface="Red Hat Display"/>
                <a:ea typeface="Red Hat Display"/>
                <a:cs typeface="Red Hat Display"/>
                <a:sym typeface="Red Hat Display"/>
              </a:rPr>
              <a:t>only rank 0 passes the guard</a:t>
            </a:r>
            <a:endParaRPr sz="1300">
              <a:solidFill>
                <a:srgbClr val="4B5A66"/>
              </a:solidFill>
              <a:latin typeface="Red Hat Display"/>
              <a:ea typeface="Red Hat Display"/>
              <a:cs typeface="Red Hat Display"/>
              <a:sym typeface="Red Hat Display"/>
            </a:endParaRPr>
          </a:p>
        </p:txBody>
      </p:sp>
      <p:sp>
        <p:nvSpPr>
          <p:cNvPr id="404" name="Google Shape;404;p24"/>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12</a:t>
            </a:r>
            <a:endParaRPr b="1" sz="1300">
              <a:solidFill>
                <a:srgbClr val="FFFFFF"/>
              </a:solidFill>
              <a:latin typeface="Red Hat Display"/>
              <a:ea typeface="Red Hat Display"/>
              <a:cs typeface="Red Hat Display"/>
              <a:sym typeface="Red Hat Display"/>
            </a:endParaRPr>
          </a:p>
        </p:txBody>
      </p:sp>
      <p:pic>
        <p:nvPicPr>
          <p:cNvPr id="405" name="Google Shape;405;p24"/>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406" name="Google Shape;406;p24"/>
          <p:cNvSpPr txBox="1"/>
          <p:nvPr/>
        </p:nvSpPr>
        <p:spPr>
          <a:xfrm>
            <a:off x="365760" y="4014500"/>
            <a:ext cx="8407500" cy="3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1C2B33"/>
                </a:solidFill>
                <a:latin typeface="Red Hat Display"/>
                <a:ea typeface="Red Hat Display"/>
                <a:cs typeface="Red Hat Display"/>
                <a:sym typeface="Red Hat Display"/>
              </a:rPr>
              <a:t>Fix:</a:t>
            </a:r>
            <a:r>
              <a:rPr lang="en" sz="1300">
                <a:solidFill>
                  <a:srgbClr val="8A96A3"/>
                </a:solidFill>
                <a:latin typeface="Red Hat Display"/>
                <a:ea typeface="Red Hat Display"/>
                <a:cs typeface="Red Hat Display"/>
                <a:sym typeface="Red Hat Display"/>
              </a:rPr>
              <a:t> keep rank-dependent branches outside the compiled region</a:t>
            </a:r>
            <a:endParaRPr sz="1300">
              <a:solidFill>
                <a:srgbClr val="8A96A3"/>
              </a:solidFill>
              <a:latin typeface="Red Hat Display"/>
              <a:ea typeface="Red Hat Display"/>
              <a:cs typeface="Red Hat Display"/>
              <a:sym typeface="Red Hat Displ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0" name="Shape 410"/>
        <p:cNvGrpSpPr/>
        <p:nvPr/>
      </p:nvGrpSpPr>
      <p:grpSpPr>
        <a:xfrm>
          <a:off x="0" y="0"/>
          <a:ext cx="0" cy="0"/>
          <a:chOff x="0" y="0"/>
          <a:chExt cx="0" cy="0"/>
        </a:xfrm>
      </p:grpSpPr>
      <p:sp>
        <p:nvSpPr>
          <p:cNvPr id="411" name="Google Shape;411;p25"/>
          <p:cNvSpPr txBox="1"/>
          <p:nvPr/>
        </p:nvSpPr>
        <p:spPr>
          <a:xfrm>
            <a:off x="365760" y="1285875"/>
            <a:ext cx="8412600" cy="8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200">
                <a:solidFill>
                  <a:srgbClr val="FFFFFF"/>
                </a:solidFill>
                <a:latin typeface="Red Hat Display"/>
                <a:ea typeface="Red Hat Display"/>
                <a:cs typeface="Red Hat Display"/>
                <a:sym typeface="Red Hat Display"/>
              </a:rPr>
              <a:t>Compile once</a:t>
            </a:r>
            <a:endParaRPr b="1" sz="4200">
              <a:solidFill>
                <a:srgbClr val="FFFFFF"/>
              </a:solidFill>
              <a:latin typeface="Red Hat Display"/>
              <a:ea typeface="Red Hat Display"/>
              <a:cs typeface="Red Hat Display"/>
              <a:sym typeface="Red Hat Display"/>
            </a:endParaRPr>
          </a:p>
        </p:txBody>
      </p:sp>
      <p:sp>
        <p:nvSpPr>
          <p:cNvPr id="412" name="Google Shape;412;p25"/>
          <p:cNvSpPr txBox="1"/>
          <p:nvPr/>
        </p:nvSpPr>
        <p:spPr>
          <a:xfrm>
            <a:off x="365760" y="2108835"/>
            <a:ext cx="84126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ed Hat Display"/>
                <a:ea typeface="Red Hat Display"/>
                <a:cs typeface="Red Hat Display"/>
                <a:sym typeface="Red Hat Display"/>
              </a:rPr>
              <a:t>precompile</a:t>
            </a:r>
            <a:endParaRPr sz="1800">
              <a:solidFill>
                <a:srgbClr val="FFFFFF"/>
              </a:solidFill>
              <a:latin typeface="Red Hat Display"/>
              <a:ea typeface="Red Hat Display"/>
              <a:cs typeface="Red Hat Display"/>
              <a:sym typeface="Red Hat Displa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6" name="Shape 416"/>
        <p:cNvGrpSpPr/>
        <p:nvPr/>
      </p:nvGrpSpPr>
      <p:grpSpPr>
        <a:xfrm>
          <a:off x="0" y="0"/>
          <a:ext cx="0" cy="0"/>
          <a:chOff x="0" y="0"/>
          <a:chExt cx="0" cy="0"/>
        </a:xfrm>
      </p:grpSpPr>
      <p:sp>
        <p:nvSpPr>
          <p:cNvPr id="417" name="Google Shape;417;p26"/>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8" name="Google Shape;418;p26"/>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Precompile: compile once, load on every rank</a:t>
            </a:r>
            <a:endParaRPr b="1" sz="2000">
              <a:solidFill>
                <a:srgbClr val="E12353"/>
              </a:solidFill>
              <a:latin typeface="Red Hat Display"/>
              <a:ea typeface="Red Hat Display"/>
              <a:cs typeface="Red Hat Display"/>
              <a:sym typeface="Red Hat Display"/>
            </a:endParaRPr>
          </a:p>
        </p:txBody>
      </p:sp>
      <p:sp>
        <p:nvSpPr>
          <p:cNvPr id="419" name="Google Shape;419;p26"/>
          <p:cNvSpPr/>
          <p:nvPr/>
        </p:nvSpPr>
        <p:spPr>
          <a:xfrm>
            <a:off x="1057430" y="2251055"/>
            <a:ext cx="66600" cy="132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0" name="Google Shape;420;p26"/>
          <p:cNvSpPr/>
          <p:nvPr/>
        </p:nvSpPr>
        <p:spPr>
          <a:xfrm>
            <a:off x="1057430" y="3068055"/>
            <a:ext cx="66600" cy="132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1" name="Google Shape;421;p26"/>
          <p:cNvSpPr/>
          <p:nvPr/>
        </p:nvSpPr>
        <p:spPr>
          <a:xfrm>
            <a:off x="807200" y="2501285"/>
            <a:ext cx="132900" cy="66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2" name="Google Shape;422;p26"/>
          <p:cNvSpPr/>
          <p:nvPr/>
        </p:nvSpPr>
        <p:spPr>
          <a:xfrm>
            <a:off x="1624200" y="2501285"/>
            <a:ext cx="132900" cy="66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3" name="Google Shape;423;p26"/>
          <p:cNvSpPr/>
          <p:nvPr/>
        </p:nvSpPr>
        <p:spPr>
          <a:xfrm>
            <a:off x="1248950" y="2251055"/>
            <a:ext cx="66600" cy="132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4" name="Google Shape;424;p26"/>
          <p:cNvSpPr/>
          <p:nvPr/>
        </p:nvSpPr>
        <p:spPr>
          <a:xfrm>
            <a:off x="1248950" y="3068055"/>
            <a:ext cx="66600" cy="132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5" name="Google Shape;425;p26"/>
          <p:cNvSpPr/>
          <p:nvPr/>
        </p:nvSpPr>
        <p:spPr>
          <a:xfrm>
            <a:off x="807200" y="2692805"/>
            <a:ext cx="132900" cy="66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6" name="Google Shape;426;p26"/>
          <p:cNvSpPr/>
          <p:nvPr/>
        </p:nvSpPr>
        <p:spPr>
          <a:xfrm>
            <a:off x="1624200" y="2692805"/>
            <a:ext cx="132900" cy="66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7" name="Google Shape;427;p26"/>
          <p:cNvSpPr/>
          <p:nvPr/>
        </p:nvSpPr>
        <p:spPr>
          <a:xfrm>
            <a:off x="1440470" y="2251055"/>
            <a:ext cx="66600" cy="132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8" name="Google Shape;428;p26"/>
          <p:cNvSpPr/>
          <p:nvPr/>
        </p:nvSpPr>
        <p:spPr>
          <a:xfrm>
            <a:off x="1440470" y="3068055"/>
            <a:ext cx="66600" cy="132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9" name="Google Shape;429;p26"/>
          <p:cNvSpPr/>
          <p:nvPr/>
        </p:nvSpPr>
        <p:spPr>
          <a:xfrm>
            <a:off x="807200" y="2884325"/>
            <a:ext cx="132900" cy="66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0" name="Google Shape;430;p26"/>
          <p:cNvSpPr/>
          <p:nvPr/>
        </p:nvSpPr>
        <p:spPr>
          <a:xfrm>
            <a:off x="1624200" y="2884325"/>
            <a:ext cx="132900" cy="66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1" name="Google Shape;431;p26"/>
          <p:cNvSpPr/>
          <p:nvPr/>
        </p:nvSpPr>
        <p:spPr>
          <a:xfrm>
            <a:off x="940200" y="2384055"/>
            <a:ext cx="684000" cy="684000"/>
          </a:xfrm>
          <a:prstGeom prst="roundRect">
            <a:avLst>
              <a:gd fmla="val 16667" name="adj"/>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2" name="Google Shape;432;p26"/>
          <p:cNvSpPr/>
          <p:nvPr/>
        </p:nvSpPr>
        <p:spPr>
          <a:xfrm>
            <a:off x="1138560" y="2582415"/>
            <a:ext cx="287400" cy="287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3" name="Google Shape;433;p26"/>
          <p:cNvSpPr txBox="1"/>
          <p:nvPr/>
        </p:nvSpPr>
        <p:spPr>
          <a:xfrm>
            <a:off x="415760" y="3321055"/>
            <a:ext cx="1732800" cy="51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rgbClr val="4B5A66"/>
                </a:solidFill>
                <a:latin typeface="Red Hat Display"/>
                <a:ea typeface="Red Hat Display"/>
                <a:cs typeface="Red Hat Display"/>
                <a:sym typeface="Red Hat Display"/>
              </a:rPr>
              <a:t>capture job</a:t>
            </a:r>
            <a:endParaRPr b="1" sz="1300">
              <a:solidFill>
                <a:srgbClr val="4B5A66"/>
              </a:solidFill>
              <a:latin typeface="Red Hat Display"/>
              <a:ea typeface="Red Hat Display"/>
              <a:cs typeface="Red Hat Display"/>
              <a:sym typeface="Red Hat Display"/>
            </a:endParaRPr>
          </a:p>
          <a:p>
            <a:pPr indent="0" lvl="0" marL="0" rtl="0" algn="ctr">
              <a:spcBef>
                <a:spcPts val="0"/>
              </a:spcBef>
              <a:spcAft>
                <a:spcPts val="0"/>
              </a:spcAft>
              <a:buNone/>
            </a:pPr>
            <a:r>
              <a:rPr lang="en" sz="1300">
                <a:solidFill>
                  <a:srgbClr val="4B5A66"/>
                </a:solidFill>
                <a:latin typeface="Red Hat Display"/>
                <a:ea typeface="Red Hat Display"/>
                <a:cs typeface="Red Hat Display"/>
                <a:sym typeface="Red Hat Display"/>
              </a:rPr>
              <a:t>1 GPU</a:t>
            </a:r>
            <a:endParaRPr sz="1300">
              <a:solidFill>
                <a:srgbClr val="4B5A66"/>
              </a:solidFill>
              <a:latin typeface="Red Hat Display"/>
              <a:ea typeface="Red Hat Display"/>
              <a:cs typeface="Red Hat Display"/>
              <a:sym typeface="Red Hat Display"/>
            </a:endParaRPr>
          </a:p>
        </p:txBody>
      </p:sp>
      <p:cxnSp>
        <p:nvCxnSpPr>
          <p:cNvPr id="434" name="Google Shape;434;p26"/>
          <p:cNvCxnSpPr/>
          <p:nvPr/>
        </p:nvCxnSpPr>
        <p:spPr>
          <a:xfrm>
            <a:off x="1857200" y="2726055"/>
            <a:ext cx="999900" cy="0"/>
          </a:xfrm>
          <a:prstGeom prst="straightConnector1">
            <a:avLst/>
          </a:prstGeom>
          <a:noFill/>
          <a:ln cap="flat" cmpd="sng" w="25400">
            <a:solidFill>
              <a:srgbClr val="5B6B78"/>
            </a:solidFill>
            <a:prstDash val="solid"/>
            <a:round/>
            <a:headEnd len="med" w="med" type="none"/>
            <a:tailEnd len="med" w="med" type="triangle"/>
          </a:ln>
        </p:spPr>
      </p:cxnSp>
      <p:sp>
        <p:nvSpPr>
          <p:cNvPr id="435" name="Google Shape;435;p26"/>
          <p:cNvSpPr/>
          <p:nvPr/>
        </p:nvSpPr>
        <p:spPr>
          <a:xfrm>
            <a:off x="2957200" y="2001055"/>
            <a:ext cx="1149900" cy="1449900"/>
          </a:xfrm>
          <a:prstGeom prst="foldedCorner">
            <a:avLst>
              <a:gd fmla="val 16667" name="adj"/>
            </a:avLst>
          </a:prstGeom>
          <a:solidFill>
            <a:srgbClr val="1C2B3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C9D1D9"/>
                </a:solidFill>
                <a:latin typeface="Red Hat Display"/>
                <a:ea typeface="Red Hat Display"/>
                <a:cs typeface="Red Hat Display"/>
                <a:sym typeface="Red Hat Display"/>
              </a:rPr>
              <a:t>m.py</a:t>
            </a:r>
            <a:endParaRPr b="1" sz="1500">
              <a:solidFill>
                <a:srgbClr val="C9D1D9"/>
              </a:solidFill>
              <a:latin typeface="Red Hat Display"/>
              <a:ea typeface="Red Hat Display"/>
              <a:cs typeface="Red Hat Display"/>
              <a:sym typeface="Red Hat Display"/>
            </a:endParaRPr>
          </a:p>
          <a:p>
            <a:pPr indent="0" lvl="0" marL="0" rtl="0" algn="l">
              <a:spcBef>
                <a:spcPts val="100"/>
              </a:spcBef>
              <a:spcAft>
                <a:spcPts val="0"/>
              </a:spcAft>
              <a:buNone/>
            </a:pPr>
            <a:r>
              <a:t/>
            </a:r>
            <a:endParaRPr sz="1000">
              <a:solidFill>
                <a:srgbClr val="C9D1D9"/>
              </a:solidFill>
              <a:latin typeface="Roboto Mono"/>
              <a:ea typeface="Roboto Mono"/>
              <a:cs typeface="Roboto Mono"/>
              <a:sym typeface="Roboto Mono"/>
            </a:endParaRPr>
          </a:p>
          <a:p>
            <a:pPr indent="0" lvl="0" marL="0" rtl="0" algn="l">
              <a:spcBef>
                <a:spcPts val="100"/>
              </a:spcBef>
              <a:spcAft>
                <a:spcPts val="0"/>
              </a:spcAft>
              <a:buNone/>
            </a:pPr>
            <a:r>
              <a:rPr lang="en" sz="1000">
                <a:solidFill>
                  <a:srgbClr val="C9D1D9"/>
                </a:solidFill>
                <a:latin typeface="Roboto Mono"/>
                <a:ea typeface="Roboto Mono"/>
                <a:cs typeface="Roboto Mono"/>
                <a:sym typeface="Roboto Mono"/>
              </a:rPr>
              <a:t>def call():</a:t>
            </a:r>
            <a:endParaRPr sz="1000">
              <a:solidFill>
                <a:srgbClr val="C9D1D9"/>
              </a:solidFill>
              <a:latin typeface="Roboto Mono"/>
              <a:ea typeface="Roboto Mono"/>
              <a:cs typeface="Roboto Mono"/>
              <a:sym typeface="Roboto Mono"/>
            </a:endParaRPr>
          </a:p>
          <a:p>
            <a:pPr indent="0" lvl="0" marL="0" rtl="0" algn="l">
              <a:spcBef>
                <a:spcPts val="100"/>
              </a:spcBef>
              <a:spcAft>
                <a:spcPts val="100"/>
              </a:spcAft>
              <a:buNone/>
            </a:pPr>
            <a:r>
              <a:rPr lang="en" sz="1000">
                <a:solidFill>
                  <a:srgbClr val="C9D1D9"/>
                </a:solidFill>
                <a:latin typeface="Roboto Mono"/>
                <a:ea typeface="Roboto Mono"/>
                <a:cs typeface="Roboto Mono"/>
                <a:sym typeface="Roboto Mono"/>
              </a:rPr>
              <a:t>  run(...)</a:t>
            </a:r>
            <a:endParaRPr sz="1000">
              <a:solidFill>
                <a:srgbClr val="C9D1D9"/>
              </a:solidFill>
              <a:latin typeface="Roboto Mono"/>
              <a:ea typeface="Roboto Mono"/>
              <a:cs typeface="Roboto Mono"/>
              <a:sym typeface="Roboto Mono"/>
            </a:endParaRPr>
          </a:p>
        </p:txBody>
      </p:sp>
      <p:sp>
        <p:nvSpPr>
          <p:cNvPr id="436" name="Google Shape;436;p26"/>
          <p:cNvSpPr/>
          <p:nvPr/>
        </p:nvSpPr>
        <p:spPr>
          <a:xfrm>
            <a:off x="6730143"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7" name="Google Shape;437;p26"/>
          <p:cNvSpPr/>
          <p:nvPr/>
        </p:nvSpPr>
        <p:spPr>
          <a:xfrm>
            <a:off x="6730143"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8" name="Google Shape;438;p26"/>
          <p:cNvSpPr/>
          <p:nvPr/>
        </p:nvSpPr>
        <p:spPr>
          <a:xfrm>
            <a:off x="6574000" y="182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9" name="Google Shape;439;p26"/>
          <p:cNvSpPr/>
          <p:nvPr/>
        </p:nvSpPr>
        <p:spPr>
          <a:xfrm>
            <a:off x="7083808" y="182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0" name="Google Shape;440;p26"/>
          <p:cNvSpPr/>
          <p:nvPr/>
        </p:nvSpPr>
        <p:spPr>
          <a:xfrm>
            <a:off x="6849652"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1" name="Google Shape;441;p26"/>
          <p:cNvSpPr/>
          <p:nvPr/>
        </p:nvSpPr>
        <p:spPr>
          <a:xfrm>
            <a:off x="6849652"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2" name="Google Shape;442;p26"/>
          <p:cNvSpPr/>
          <p:nvPr/>
        </p:nvSpPr>
        <p:spPr>
          <a:xfrm>
            <a:off x="6574000" y="194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3" name="Google Shape;443;p26"/>
          <p:cNvSpPr/>
          <p:nvPr/>
        </p:nvSpPr>
        <p:spPr>
          <a:xfrm>
            <a:off x="7083808" y="194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4" name="Google Shape;444;p26"/>
          <p:cNvSpPr/>
          <p:nvPr/>
        </p:nvSpPr>
        <p:spPr>
          <a:xfrm>
            <a:off x="6969160"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5" name="Google Shape;445;p26"/>
          <p:cNvSpPr/>
          <p:nvPr/>
        </p:nvSpPr>
        <p:spPr>
          <a:xfrm>
            <a:off x="6969160"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6" name="Google Shape;446;p26"/>
          <p:cNvSpPr/>
          <p:nvPr/>
        </p:nvSpPr>
        <p:spPr>
          <a:xfrm>
            <a:off x="6574000" y="206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7" name="Google Shape;447;p26"/>
          <p:cNvSpPr/>
          <p:nvPr/>
        </p:nvSpPr>
        <p:spPr>
          <a:xfrm>
            <a:off x="7083808" y="206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8" name="Google Shape;448;p26"/>
          <p:cNvSpPr/>
          <p:nvPr/>
        </p:nvSpPr>
        <p:spPr>
          <a:xfrm>
            <a:off x="6656992" y="175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9" name="Google Shape;449;p26"/>
          <p:cNvSpPr/>
          <p:nvPr/>
        </p:nvSpPr>
        <p:spPr>
          <a:xfrm>
            <a:off x="6780769" y="187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0" name="Google Shape;450;p26"/>
          <p:cNvSpPr/>
          <p:nvPr/>
        </p:nvSpPr>
        <p:spPr>
          <a:xfrm>
            <a:off x="6822976" y="191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1" name="Google Shape;451;p26"/>
          <p:cNvSpPr/>
          <p:nvPr/>
        </p:nvSpPr>
        <p:spPr>
          <a:xfrm>
            <a:off x="7490143"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2" name="Google Shape;452;p26"/>
          <p:cNvSpPr/>
          <p:nvPr/>
        </p:nvSpPr>
        <p:spPr>
          <a:xfrm>
            <a:off x="7490143"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3" name="Google Shape;453;p26"/>
          <p:cNvSpPr/>
          <p:nvPr/>
        </p:nvSpPr>
        <p:spPr>
          <a:xfrm>
            <a:off x="7334000" y="182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4" name="Google Shape;454;p26"/>
          <p:cNvSpPr/>
          <p:nvPr/>
        </p:nvSpPr>
        <p:spPr>
          <a:xfrm>
            <a:off x="7843808" y="182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5" name="Google Shape;455;p26"/>
          <p:cNvSpPr/>
          <p:nvPr/>
        </p:nvSpPr>
        <p:spPr>
          <a:xfrm>
            <a:off x="7609652"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26"/>
          <p:cNvSpPr/>
          <p:nvPr/>
        </p:nvSpPr>
        <p:spPr>
          <a:xfrm>
            <a:off x="7609652"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7" name="Google Shape;457;p26"/>
          <p:cNvSpPr/>
          <p:nvPr/>
        </p:nvSpPr>
        <p:spPr>
          <a:xfrm>
            <a:off x="7334000" y="194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8" name="Google Shape;458;p26"/>
          <p:cNvSpPr/>
          <p:nvPr/>
        </p:nvSpPr>
        <p:spPr>
          <a:xfrm>
            <a:off x="7843808" y="194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9" name="Google Shape;459;p26"/>
          <p:cNvSpPr/>
          <p:nvPr/>
        </p:nvSpPr>
        <p:spPr>
          <a:xfrm>
            <a:off x="7729160"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0" name="Google Shape;460;p26"/>
          <p:cNvSpPr/>
          <p:nvPr/>
        </p:nvSpPr>
        <p:spPr>
          <a:xfrm>
            <a:off x="7729160"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1" name="Google Shape;461;p26"/>
          <p:cNvSpPr/>
          <p:nvPr/>
        </p:nvSpPr>
        <p:spPr>
          <a:xfrm>
            <a:off x="7334000" y="206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2" name="Google Shape;462;p26"/>
          <p:cNvSpPr/>
          <p:nvPr/>
        </p:nvSpPr>
        <p:spPr>
          <a:xfrm>
            <a:off x="7843808" y="206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3" name="Google Shape;463;p26"/>
          <p:cNvSpPr/>
          <p:nvPr/>
        </p:nvSpPr>
        <p:spPr>
          <a:xfrm>
            <a:off x="7416992" y="175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4" name="Google Shape;464;p26"/>
          <p:cNvSpPr/>
          <p:nvPr/>
        </p:nvSpPr>
        <p:spPr>
          <a:xfrm>
            <a:off x="7540769" y="187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26"/>
          <p:cNvSpPr/>
          <p:nvPr/>
        </p:nvSpPr>
        <p:spPr>
          <a:xfrm>
            <a:off x="7582976" y="191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6" name="Google Shape;466;p26"/>
          <p:cNvSpPr/>
          <p:nvPr/>
        </p:nvSpPr>
        <p:spPr>
          <a:xfrm>
            <a:off x="8250143"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7" name="Google Shape;467;p26"/>
          <p:cNvSpPr/>
          <p:nvPr/>
        </p:nvSpPr>
        <p:spPr>
          <a:xfrm>
            <a:off x="8250143"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8" name="Google Shape;468;p26"/>
          <p:cNvSpPr/>
          <p:nvPr/>
        </p:nvSpPr>
        <p:spPr>
          <a:xfrm>
            <a:off x="8094000" y="182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9" name="Google Shape;469;p26"/>
          <p:cNvSpPr/>
          <p:nvPr/>
        </p:nvSpPr>
        <p:spPr>
          <a:xfrm>
            <a:off x="8603808" y="182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0" name="Google Shape;470;p26"/>
          <p:cNvSpPr/>
          <p:nvPr/>
        </p:nvSpPr>
        <p:spPr>
          <a:xfrm>
            <a:off x="8369652"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1" name="Google Shape;471;p26"/>
          <p:cNvSpPr/>
          <p:nvPr/>
        </p:nvSpPr>
        <p:spPr>
          <a:xfrm>
            <a:off x="8369652"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2" name="Google Shape;472;p26"/>
          <p:cNvSpPr/>
          <p:nvPr/>
        </p:nvSpPr>
        <p:spPr>
          <a:xfrm>
            <a:off x="8094000" y="194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3" name="Google Shape;473;p26"/>
          <p:cNvSpPr/>
          <p:nvPr/>
        </p:nvSpPr>
        <p:spPr>
          <a:xfrm>
            <a:off x="8603808" y="194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4" name="Google Shape;474;p26"/>
          <p:cNvSpPr/>
          <p:nvPr/>
        </p:nvSpPr>
        <p:spPr>
          <a:xfrm>
            <a:off x="8489160" y="166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5" name="Google Shape;475;p26"/>
          <p:cNvSpPr/>
          <p:nvPr/>
        </p:nvSpPr>
        <p:spPr>
          <a:xfrm>
            <a:off x="8489160" y="217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6" name="Google Shape;476;p26"/>
          <p:cNvSpPr/>
          <p:nvPr/>
        </p:nvSpPr>
        <p:spPr>
          <a:xfrm>
            <a:off x="8094000" y="206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7" name="Google Shape;477;p26"/>
          <p:cNvSpPr/>
          <p:nvPr/>
        </p:nvSpPr>
        <p:spPr>
          <a:xfrm>
            <a:off x="8603808" y="206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8" name="Google Shape;478;p26"/>
          <p:cNvSpPr/>
          <p:nvPr/>
        </p:nvSpPr>
        <p:spPr>
          <a:xfrm>
            <a:off x="8176992" y="175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9" name="Google Shape;479;p26"/>
          <p:cNvSpPr/>
          <p:nvPr/>
        </p:nvSpPr>
        <p:spPr>
          <a:xfrm>
            <a:off x="8300769" y="187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0" name="Google Shape;480;p26"/>
          <p:cNvSpPr/>
          <p:nvPr/>
        </p:nvSpPr>
        <p:spPr>
          <a:xfrm>
            <a:off x="8342976" y="191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1" name="Google Shape;481;p26"/>
          <p:cNvSpPr/>
          <p:nvPr/>
        </p:nvSpPr>
        <p:spPr>
          <a:xfrm>
            <a:off x="6730143"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2" name="Google Shape;482;p26"/>
          <p:cNvSpPr/>
          <p:nvPr/>
        </p:nvSpPr>
        <p:spPr>
          <a:xfrm>
            <a:off x="6730143"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3" name="Google Shape;483;p26"/>
          <p:cNvSpPr/>
          <p:nvPr/>
        </p:nvSpPr>
        <p:spPr>
          <a:xfrm>
            <a:off x="6574000" y="258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4" name="Google Shape;484;p26"/>
          <p:cNvSpPr/>
          <p:nvPr/>
        </p:nvSpPr>
        <p:spPr>
          <a:xfrm>
            <a:off x="7083808" y="258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5" name="Google Shape;485;p26"/>
          <p:cNvSpPr/>
          <p:nvPr/>
        </p:nvSpPr>
        <p:spPr>
          <a:xfrm>
            <a:off x="6849652"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6" name="Google Shape;486;p26"/>
          <p:cNvSpPr/>
          <p:nvPr/>
        </p:nvSpPr>
        <p:spPr>
          <a:xfrm>
            <a:off x="6849652"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7" name="Google Shape;487;p26"/>
          <p:cNvSpPr/>
          <p:nvPr/>
        </p:nvSpPr>
        <p:spPr>
          <a:xfrm>
            <a:off x="6574000" y="270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8" name="Google Shape;488;p26"/>
          <p:cNvSpPr/>
          <p:nvPr/>
        </p:nvSpPr>
        <p:spPr>
          <a:xfrm>
            <a:off x="7083808" y="270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9" name="Google Shape;489;p26"/>
          <p:cNvSpPr/>
          <p:nvPr/>
        </p:nvSpPr>
        <p:spPr>
          <a:xfrm>
            <a:off x="6969160"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0" name="Google Shape;490;p26"/>
          <p:cNvSpPr/>
          <p:nvPr/>
        </p:nvSpPr>
        <p:spPr>
          <a:xfrm>
            <a:off x="6969160"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1" name="Google Shape;491;p26"/>
          <p:cNvSpPr/>
          <p:nvPr/>
        </p:nvSpPr>
        <p:spPr>
          <a:xfrm>
            <a:off x="6574000" y="282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2" name="Google Shape;492;p26"/>
          <p:cNvSpPr/>
          <p:nvPr/>
        </p:nvSpPr>
        <p:spPr>
          <a:xfrm>
            <a:off x="7083808" y="282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3" name="Google Shape;493;p26"/>
          <p:cNvSpPr/>
          <p:nvPr/>
        </p:nvSpPr>
        <p:spPr>
          <a:xfrm>
            <a:off x="6656992" y="251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4" name="Google Shape;494;p26"/>
          <p:cNvSpPr/>
          <p:nvPr/>
        </p:nvSpPr>
        <p:spPr>
          <a:xfrm>
            <a:off x="6780769" y="263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5" name="Google Shape;495;p26"/>
          <p:cNvSpPr/>
          <p:nvPr/>
        </p:nvSpPr>
        <p:spPr>
          <a:xfrm>
            <a:off x="6822976" y="267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6" name="Google Shape;496;p26"/>
          <p:cNvSpPr/>
          <p:nvPr/>
        </p:nvSpPr>
        <p:spPr>
          <a:xfrm>
            <a:off x="7490143"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7" name="Google Shape;497;p26"/>
          <p:cNvSpPr/>
          <p:nvPr/>
        </p:nvSpPr>
        <p:spPr>
          <a:xfrm>
            <a:off x="7490143"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8" name="Google Shape;498;p26"/>
          <p:cNvSpPr/>
          <p:nvPr/>
        </p:nvSpPr>
        <p:spPr>
          <a:xfrm>
            <a:off x="7334000" y="258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9" name="Google Shape;499;p26"/>
          <p:cNvSpPr/>
          <p:nvPr/>
        </p:nvSpPr>
        <p:spPr>
          <a:xfrm>
            <a:off x="7843808" y="258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0" name="Google Shape;500;p26"/>
          <p:cNvSpPr/>
          <p:nvPr/>
        </p:nvSpPr>
        <p:spPr>
          <a:xfrm>
            <a:off x="7609652"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1" name="Google Shape;501;p26"/>
          <p:cNvSpPr/>
          <p:nvPr/>
        </p:nvSpPr>
        <p:spPr>
          <a:xfrm>
            <a:off x="7609652"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2" name="Google Shape;502;p26"/>
          <p:cNvSpPr/>
          <p:nvPr/>
        </p:nvSpPr>
        <p:spPr>
          <a:xfrm>
            <a:off x="7334000" y="270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3" name="Google Shape;503;p26"/>
          <p:cNvSpPr/>
          <p:nvPr/>
        </p:nvSpPr>
        <p:spPr>
          <a:xfrm>
            <a:off x="7843808" y="270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4" name="Google Shape;504;p26"/>
          <p:cNvSpPr/>
          <p:nvPr/>
        </p:nvSpPr>
        <p:spPr>
          <a:xfrm>
            <a:off x="7729160"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5" name="Google Shape;505;p26"/>
          <p:cNvSpPr/>
          <p:nvPr/>
        </p:nvSpPr>
        <p:spPr>
          <a:xfrm>
            <a:off x="7729160"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6" name="Google Shape;506;p26"/>
          <p:cNvSpPr/>
          <p:nvPr/>
        </p:nvSpPr>
        <p:spPr>
          <a:xfrm>
            <a:off x="7334000" y="282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7" name="Google Shape;507;p26"/>
          <p:cNvSpPr/>
          <p:nvPr/>
        </p:nvSpPr>
        <p:spPr>
          <a:xfrm>
            <a:off x="7843808" y="282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8" name="Google Shape;508;p26"/>
          <p:cNvSpPr/>
          <p:nvPr/>
        </p:nvSpPr>
        <p:spPr>
          <a:xfrm>
            <a:off x="7416992" y="251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9" name="Google Shape;509;p26"/>
          <p:cNvSpPr/>
          <p:nvPr/>
        </p:nvSpPr>
        <p:spPr>
          <a:xfrm>
            <a:off x="7540769" y="263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0" name="Google Shape;510;p26"/>
          <p:cNvSpPr/>
          <p:nvPr/>
        </p:nvSpPr>
        <p:spPr>
          <a:xfrm>
            <a:off x="7582976" y="267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1" name="Google Shape;511;p26"/>
          <p:cNvSpPr/>
          <p:nvPr/>
        </p:nvSpPr>
        <p:spPr>
          <a:xfrm>
            <a:off x="8250143"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2" name="Google Shape;512;p26"/>
          <p:cNvSpPr/>
          <p:nvPr/>
        </p:nvSpPr>
        <p:spPr>
          <a:xfrm>
            <a:off x="8250143"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3" name="Google Shape;513;p26"/>
          <p:cNvSpPr/>
          <p:nvPr/>
        </p:nvSpPr>
        <p:spPr>
          <a:xfrm>
            <a:off x="8094000" y="258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4" name="Google Shape;514;p26"/>
          <p:cNvSpPr/>
          <p:nvPr/>
        </p:nvSpPr>
        <p:spPr>
          <a:xfrm>
            <a:off x="8603808" y="258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5" name="Google Shape;515;p26"/>
          <p:cNvSpPr/>
          <p:nvPr/>
        </p:nvSpPr>
        <p:spPr>
          <a:xfrm>
            <a:off x="8369652"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6" name="Google Shape;516;p26"/>
          <p:cNvSpPr/>
          <p:nvPr/>
        </p:nvSpPr>
        <p:spPr>
          <a:xfrm>
            <a:off x="8369652"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7" name="Google Shape;517;p26"/>
          <p:cNvSpPr/>
          <p:nvPr/>
        </p:nvSpPr>
        <p:spPr>
          <a:xfrm>
            <a:off x="8094000" y="270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8" name="Google Shape;518;p26"/>
          <p:cNvSpPr/>
          <p:nvPr/>
        </p:nvSpPr>
        <p:spPr>
          <a:xfrm>
            <a:off x="8603808" y="270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9" name="Google Shape;519;p26"/>
          <p:cNvSpPr/>
          <p:nvPr/>
        </p:nvSpPr>
        <p:spPr>
          <a:xfrm>
            <a:off x="8489160" y="242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0" name="Google Shape;520;p26"/>
          <p:cNvSpPr/>
          <p:nvPr/>
        </p:nvSpPr>
        <p:spPr>
          <a:xfrm>
            <a:off x="8489160" y="293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1" name="Google Shape;521;p26"/>
          <p:cNvSpPr/>
          <p:nvPr/>
        </p:nvSpPr>
        <p:spPr>
          <a:xfrm>
            <a:off x="8094000" y="282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2" name="Google Shape;522;p26"/>
          <p:cNvSpPr/>
          <p:nvPr/>
        </p:nvSpPr>
        <p:spPr>
          <a:xfrm>
            <a:off x="8603808" y="282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3" name="Google Shape;523;p26"/>
          <p:cNvSpPr/>
          <p:nvPr/>
        </p:nvSpPr>
        <p:spPr>
          <a:xfrm>
            <a:off x="8176992" y="251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4" name="Google Shape;524;p26"/>
          <p:cNvSpPr/>
          <p:nvPr/>
        </p:nvSpPr>
        <p:spPr>
          <a:xfrm>
            <a:off x="8300769" y="263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5" name="Google Shape;525;p26"/>
          <p:cNvSpPr/>
          <p:nvPr/>
        </p:nvSpPr>
        <p:spPr>
          <a:xfrm>
            <a:off x="8342976" y="267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6" name="Google Shape;526;p26"/>
          <p:cNvSpPr/>
          <p:nvPr/>
        </p:nvSpPr>
        <p:spPr>
          <a:xfrm>
            <a:off x="6730143"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7" name="Google Shape;527;p26"/>
          <p:cNvSpPr/>
          <p:nvPr/>
        </p:nvSpPr>
        <p:spPr>
          <a:xfrm>
            <a:off x="6730143"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8" name="Google Shape;528;p26"/>
          <p:cNvSpPr/>
          <p:nvPr/>
        </p:nvSpPr>
        <p:spPr>
          <a:xfrm>
            <a:off x="6574000" y="334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9" name="Google Shape;529;p26"/>
          <p:cNvSpPr/>
          <p:nvPr/>
        </p:nvSpPr>
        <p:spPr>
          <a:xfrm>
            <a:off x="7083808" y="334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0" name="Google Shape;530;p26"/>
          <p:cNvSpPr/>
          <p:nvPr/>
        </p:nvSpPr>
        <p:spPr>
          <a:xfrm>
            <a:off x="6849652"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1" name="Google Shape;531;p26"/>
          <p:cNvSpPr/>
          <p:nvPr/>
        </p:nvSpPr>
        <p:spPr>
          <a:xfrm>
            <a:off x="6849652"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2" name="Google Shape;532;p26"/>
          <p:cNvSpPr/>
          <p:nvPr/>
        </p:nvSpPr>
        <p:spPr>
          <a:xfrm>
            <a:off x="6574000" y="346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3" name="Google Shape;533;p26"/>
          <p:cNvSpPr/>
          <p:nvPr/>
        </p:nvSpPr>
        <p:spPr>
          <a:xfrm>
            <a:off x="7083808" y="346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4" name="Google Shape;534;p26"/>
          <p:cNvSpPr/>
          <p:nvPr/>
        </p:nvSpPr>
        <p:spPr>
          <a:xfrm>
            <a:off x="6969160"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5" name="Google Shape;535;p26"/>
          <p:cNvSpPr/>
          <p:nvPr/>
        </p:nvSpPr>
        <p:spPr>
          <a:xfrm>
            <a:off x="6969160"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6" name="Google Shape;536;p26"/>
          <p:cNvSpPr/>
          <p:nvPr/>
        </p:nvSpPr>
        <p:spPr>
          <a:xfrm>
            <a:off x="6574000" y="358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7" name="Google Shape;537;p26"/>
          <p:cNvSpPr/>
          <p:nvPr/>
        </p:nvSpPr>
        <p:spPr>
          <a:xfrm>
            <a:off x="7083808" y="358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8" name="Google Shape;538;p26"/>
          <p:cNvSpPr/>
          <p:nvPr/>
        </p:nvSpPr>
        <p:spPr>
          <a:xfrm>
            <a:off x="6656992" y="327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9" name="Google Shape;539;p26"/>
          <p:cNvSpPr/>
          <p:nvPr/>
        </p:nvSpPr>
        <p:spPr>
          <a:xfrm>
            <a:off x="6780769" y="339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0" name="Google Shape;540;p26"/>
          <p:cNvSpPr/>
          <p:nvPr/>
        </p:nvSpPr>
        <p:spPr>
          <a:xfrm>
            <a:off x="6822976" y="343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1" name="Google Shape;541;p26"/>
          <p:cNvSpPr/>
          <p:nvPr/>
        </p:nvSpPr>
        <p:spPr>
          <a:xfrm>
            <a:off x="7490143"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2" name="Google Shape;542;p26"/>
          <p:cNvSpPr/>
          <p:nvPr/>
        </p:nvSpPr>
        <p:spPr>
          <a:xfrm>
            <a:off x="7490143"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3" name="Google Shape;543;p26"/>
          <p:cNvSpPr/>
          <p:nvPr/>
        </p:nvSpPr>
        <p:spPr>
          <a:xfrm>
            <a:off x="7334000" y="334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4" name="Google Shape;544;p26"/>
          <p:cNvSpPr/>
          <p:nvPr/>
        </p:nvSpPr>
        <p:spPr>
          <a:xfrm>
            <a:off x="7843808" y="334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5" name="Google Shape;545;p26"/>
          <p:cNvSpPr/>
          <p:nvPr/>
        </p:nvSpPr>
        <p:spPr>
          <a:xfrm>
            <a:off x="7609652"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6" name="Google Shape;546;p26"/>
          <p:cNvSpPr/>
          <p:nvPr/>
        </p:nvSpPr>
        <p:spPr>
          <a:xfrm>
            <a:off x="7609652"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7" name="Google Shape;547;p26"/>
          <p:cNvSpPr/>
          <p:nvPr/>
        </p:nvSpPr>
        <p:spPr>
          <a:xfrm>
            <a:off x="7334000" y="346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8" name="Google Shape;548;p26"/>
          <p:cNvSpPr/>
          <p:nvPr/>
        </p:nvSpPr>
        <p:spPr>
          <a:xfrm>
            <a:off x="7843808" y="346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9" name="Google Shape;549;p26"/>
          <p:cNvSpPr/>
          <p:nvPr/>
        </p:nvSpPr>
        <p:spPr>
          <a:xfrm>
            <a:off x="7729160"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0" name="Google Shape;550;p26"/>
          <p:cNvSpPr/>
          <p:nvPr/>
        </p:nvSpPr>
        <p:spPr>
          <a:xfrm>
            <a:off x="7729160"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1" name="Google Shape;551;p26"/>
          <p:cNvSpPr/>
          <p:nvPr/>
        </p:nvSpPr>
        <p:spPr>
          <a:xfrm>
            <a:off x="7334000" y="358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2" name="Google Shape;552;p26"/>
          <p:cNvSpPr/>
          <p:nvPr/>
        </p:nvSpPr>
        <p:spPr>
          <a:xfrm>
            <a:off x="7843808" y="358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3" name="Google Shape;553;p26"/>
          <p:cNvSpPr/>
          <p:nvPr/>
        </p:nvSpPr>
        <p:spPr>
          <a:xfrm>
            <a:off x="7416992" y="327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4" name="Google Shape;554;p26"/>
          <p:cNvSpPr/>
          <p:nvPr/>
        </p:nvSpPr>
        <p:spPr>
          <a:xfrm>
            <a:off x="7540769" y="339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5" name="Google Shape;555;p26"/>
          <p:cNvSpPr/>
          <p:nvPr/>
        </p:nvSpPr>
        <p:spPr>
          <a:xfrm>
            <a:off x="7582976" y="343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6" name="Google Shape;556;p26"/>
          <p:cNvSpPr/>
          <p:nvPr/>
        </p:nvSpPr>
        <p:spPr>
          <a:xfrm>
            <a:off x="8250143"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7" name="Google Shape;557;p26"/>
          <p:cNvSpPr/>
          <p:nvPr/>
        </p:nvSpPr>
        <p:spPr>
          <a:xfrm>
            <a:off x="8250143"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8" name="Google Shape;558;p26"/>
          <p:cNvSpPr/>
          <p:nvPr/>
        </p:nvSpPr>
        <p:spPr>
          <a:xfrm>
            <a:off x="8094000" y="334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9" name="Google Shape;559;p26"/>
          <p:cNvSpPr/>
          <p:nvPr/>
        </p:nvSpPr>
        <p:spPr>
          <a:xfrm>
            <a:off x="8603808" y="3345798"/>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0" name="Google Shape;560;p26"/>
          <p:cNvSpPr/>
          <p:nvPr/>
        </p:nvSpPr>
        <p:spPr>
          <a:xfrm>
            <a:off x="8369652"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1" name="Google Shape;561;p26"/>
          <p:cNvSpPr/>
          <p:nvPr/>
        </p:nvSpPr>
        <p:spPr>
          <a:xfrm>
            <a:off x="8369652"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2" name="Google Shape;562;p26"/>
          <p:cNvSpPr/>
          <p:nvPr/>
        </p:nvSpPr>
        <p:spPr>
          <a:xfrm>
            <a:off x="8094000" y="346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3" name="Google Shape;563;p26"/>
          <p:cNvSpPr/>
          <p:nvPr/>
        </p:nvSpPr>
        <p:spPr>
          <a:xfrm>
            <a:off x="8603808" y="3465307"/>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4" name="Google Shape;564;p26"/>
          <p:cNvSpPr/>
          <p:nvPr/>
        </p:nvSpPr>
        <p:spPr>
          <a:xfrm>
            <a:off x="8489160" y="3189655"/>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5" name="Google Shape;565;p26"/>
          <p:cNvSpPr/>
          <p:nvPr/>
        </p:nvSpPr>
        <p:spPr>
          <a:xfrm>
            <a:off x="8489160" y="3699463"/>
            <a:ext cx="41400" cy="831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6" name="Google Shape;566;p26"/>
          <p:cNvSpPr/>
          <p:nvPr/>
        </p:nvSpPr>
        <p:spPr>
          <a:xfrm>
            <a:off x="8094000" y="358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7" name="Google Shape;567;p26"/>
          <p:cNvSpPr/>
          <p:nvPr/>
        </p:nvSpPr>
        <p:spPr>
          <a:xfrm>
            <a:off x="8603808" y="3584815"/>
            <a:ext cx="83100" cy="414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8" name="Google Shape;568;p26"/>
          <p:cNvSpPr/>
          <p:nvPr/>
        </p:nvSpPr>
        <p:spPr>
          <a:xfrm>
            <a:off x="8176992" y="3272647"/>
            <a:ext cx="426900" cy="4269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9" name="Google Shape;569;p26"/>
          <p:cNvSpPr/>
          <p:nvPr/>
        </p:nvSpPr>
        <p:spPr>
          <a:xfrm>
            <a:off x="8300769" y="3396424"/>
            <a:ext cx="179400" cy="1794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0" name="Google Shape;570;p26"/>
          <p:cNvSpPr/>
          <p:nvPr/>
        </p:nvSpPr>
        <p:spPr>
          <a:xfrm>
            <a:off x="8342976" y="3438631"/>
            <a:ext cx="94800" cy="948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71" name="Google Shape;571;p26"/>
          <p:cNvCxnSpPr/>
          <p:nvPr/>
        </p:nvCxnSpPr>
        <p:spPr>
          <a:xfrm flipH="1" rot="10800000">
            <a:off x="4207200" y="1966155"/>
            <a:ext cx="2356800" cy="759900"/>
          </a:xfrm>
          <a:prstGeom prst="straightConnector1">
            <a:avLst/>
          </a:prstGeom>
          <a:noFill/>
          <a:ln cap="flat" cmpd="sng" w="25400">
            <a:solidFill>
              <a:srgbClr val="E12353"/>
            </a:solidFill>
            <a:prstDash val="solid"/>
            <a:round/>
            <a:headEnd len="med" w="med" type="none"/>
            <a:tailEnd len="med" w="med" type="triangle"/>
          </a:ln>
        </p:spPr>
      </p:cxnSp>
      <p:cxnSp>
        <p:nvCxnSpPr>
          <p:cNvPr id="572" name="Google Shape;572;p26"/>
          <p:cNvCxnSpPr/>
          <p:nvPr/>
        </p:nvCxnSpPr>
        <p:spPr>
          <a:xfrm>
            <a:off x="4207200" y="2726055"/>
            <a:ext cx="2356800" cy="0"/>
          </a:xfrm>
          <a:prstGeom prst="straightConnector1">
            <a:avLst/>
          </a:prstGeom>
          <a:noFill/>
          <a:ln cap="flat" cmpd="sng" w="25400">
            <a:solidFill>
              <a:srgbClr val="E12353"/>
            </a:solidFill>
            <a:prstDash val="solid"/>
            <a:round/>
            <a:headEnd len="med" w="med" type="none"/>
            <a:tailEnd len="med" w="med" type="triangle"/>
          </a:ln>
        </p:spPr>
      </p:cxnSp>
      <p:cxnSp>
        <p:nvCxnSpPr>
          <p:cNvPr id="573" name="Google Shape;573;p26"/>
          <p:cNvCxnSpPr/>
          <p:nvPr/>
        </p:nvCxnSpPr>
        <p:spPr>
          <a:xfrm>
            <a:off x="4207200" y="2726055"/>
            <a:ext cx="2356800" cy="759900"/>
          </a:xfrm>
          <a:prstGeom prst="straightConnector1">
            <a:avLst/>
          </a:prstGeom>
          <a:noFill/>
          <a:ln cap="flat" cmpd="sng" w="25400">
            <a:solidFill>
              <a:srgbClr val="E12353"/>
            </a:solidFill>
            <a:prstDash val="solid"/>
            <a:round/>
            <a:headEnd len="med" w="med" type="none"/>
            <a:tailEnd len="med" w="med" type="triangle"/>
          </a:ln>
        </p:spPr>
      </p:cxnSp>
      <p:sp>
        <p:nvSpPr>
          <p:cNvPr id="574" name="Google Shape;574;p26"/>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14</a:t>
            </a:r>
            <a:endParaRPr b="1" sz="1300">
              <a:solidFill>
                <a:srgbClr val="FFFFFF"/>
              </a:solidFill>
              <a:latin typeface="Red Hat Display"/>
              <a:ea typeface="Red Hat Display"/>
              <a:cs typeface="Red Hat Display"/>
              <a:sym typeface="Red Hat Display"/>
            </a:endParaRPr>
          </a:p>
        </p:txBody>
      </p:sp>
      <p:pic>
        <p:nvPicPr>
          <p:cNvPr id="575" name="Google Shape;575;p26"/>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9" name="Shape 579"/>
        <p:cNvGrpSpPr/>
        <p:nvPr/>
      </p:nvGrpSpPr>
      <p:grpSpPr>
        <a:xfrm>
          <a:off x="0" y="0"/>
          <a:ext cx="0" cy="0"/>
          <a:chOff x="0" y="0"/>
          <a:chExt cx="0" cy="0"/>
        </a:xfrm>
      </p:grpSpPr>
      <p:sp>
        <p:nvSpPr>
          <p:cNvPr id="580" name="Google Shape;580;p27"/>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1" name="Google Shape;581;p27"/>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Caching skips compiling; precompile skips tracing too</a:t>
            </a:r>
            <a:endParaRPr b="1" sz="2000">
              <a:solidFill>
                <a:srgbClr val="E12353"/>
              </a:solidFill>
              <a:latin typeface="Red Hat Display"/>
              <a:ea typeface="Red Hat Display"/>
              <a:cs typeface="Red Hat Display"/>
              <a:sym typeface="Red Hat Display"/>
            </a:endParaRPr>
          </a:p>
        </p:txBody>
      </p:sp>
      <p:sp>
        <p:nvSpPr>
          <p:cNvPr id="582" name="Google Shape;582;p27"/>
          <p:cNvSpPr txBox="1"/>
          <p:nvPr/>
        </p:nvSpPr>
        <p:spPr>
          <a:xfrm>
            <a:off x="365760" y="4070000"/>
            <a:ext cx="60624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8A96A3"/>
                </a:solidFill>
                <a:latin typeface="Red Hat Display"/>
                <a:ea typeface="Red Hat Display"/>
                <a:cs typeface="Red Hat Display"/>
                <a:sym typeface="Red Hat Display"/>
              </a:rPr>
              <a:t>time →</a:t>
            </a:r>
            <a:endParaRPr sz="1100">
              <a:solidFill>
                <a:srgbClr val="8A96A3"/>
              </a:solidFill>
              <a:latin typeface="Red Hat Display"/>
              <a:ea typeface="Red Hat Display"/>
              <a:cs typeface="Red Hat Display"/>
              <a:sym typeface="Red Hat Display"/>
            </a:endParaRPr>
          </a:p>
        </p:txBody>
      </p:sp>
      <p:sp>
        <p:nvSpPr>
          <p:cNvPr id="583" name="Google Shape;583;p27"/>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15</a:t>
            </a:r>
            <a:endParaRPr b="1" sz="1300">
              <a:solidFill>
                <a:srgbClr val="FFFFFF"/>
              </a:solidFill>
              <a:latin typeface="Red Hat Display"/>
              <a:ea typeface="Red Hat Display"/>
              <a:cs typeface="Red Hat Display"/>
              <a:sym typeface="Red Hat Display"/>
            </a:endParaRPr>
          </a:p>
        </p:txBody>
      </p:sp>
      <p:pic>
        <p:nvPicPr>
          <p:cNvPr id="584" name="Google Shape;584;p27"/>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585" name="Google Shape;585;p27"/>
          <p:cNvSpPr/>
          <p:nvPr/>
        </p:nvSpPr>
        <p:spPr>
          <a:xfrm>
            <a:off x="457200" y="1150000"/>
            <a:ext cx="45600" cy="650100"/>
          </a:xfrm>
          <a:prstGeom prst="rect">
            <a:avLst/>
          </a:prstGeom>
          <a:solidFill>
            <a:srgbClr val="1C2B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6" name="Google Shape;586;p27"/>
          <p:cNvSpPr txBox="1"/>
          <p:nvPr/>
        </p:nvSpPr>
        <p:spPr>
          <a:xfrm>
            <a:off x="525760" y="1150000"/>
            <a:ext cx="1822800" cy="6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1C2B33"/>
                </a:solidFill>
                <a:latin typeface="Red Hat Display"/>
                <a:ea typeface="Red Hat Display"/>
                <a:cs typeface="Red Hat Display"/>
                <a:sym typeface="Red Hat Display"/>
              </a:rPr>
              <a:t>Cache miss</a:t>
            </a:r>
            <a:endParaRPr b="1" sz="1800">
              <a:solidFill>
                <a:srgbClr val="1C2B33"/>
              </a:solidFill>
              <a:latin typeface="Red Hat Display"/>
              <a:ea typeface="Red Hat Display"/>
              <a:cs typeface="Red Hat Display"/>
              <a:sym typeface="Red Hat Display"/>
            </a:endParaRPr>
          </a:p>
          <a:p>
            <a:pPr indent="0" lvl="0" marL="0" rtl="0" algn="l">
              <a:spcBef>
                <a:spcPts val="0"/>
              </a:spcBef>
              <a:spcAft>
                <a:spcPts val="0"/>
              </a:spcAft>
              <a:buNone/>
            </a:pPr>
            <a:r>
              <a:rPr lang="en" sz="1200">
                <a:solidFill>
                  <a:srgbClr val="4B5A66"/>
                </a:solidFill>
                <a:latin typeface="Red Hat Display"/>
                <a:ea typeface="Red Hat Display"/>
                <a:cs typeface="Red Hat Display"/>
                <a:sym typeface="Red Hat Display"/>
              </a:rPr>
              <a:t>everything runs</a:t>
            </a:r>
            <a:endParaRPr sz="1200">
              <a:solidFill>
                <a:srgbClr val="4B5A66"/>
              </a:solidFill>
              <a:latin typeface="Red Hat Display"/>
              <a:ea typeface="Red Hat Display"/>
              <a:cs typeface="Red Hat Display"/>
              <a:sym typeface="Red Hat Display"/>
            </a:endParaRPr>
          </a:p>
        </p:txBody>
      </p:sp>
      <p:sp>
        <p:nvSpPr>
          <p:cNvPr id="587" name="Google Shape;587;p27"/>
          <p:cNvSpPr/>
          <p:nvPr/>
        </p:nvSpPr>
        <p:spPr>
          <a:xfrm>
            <a:off x="2357200" y="1150000"/>
            <a:ext cx="1299900" cy="6501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Dynamo</a:t>
            </a:r>
            <a:endParaRPr b="1">
              <a:solidFill>
                <a:srgbClr val="FFFFFF"/>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FFFFFF"/>
                </a:solidFill>
                <a:latin typeface="Red Hat Display"/>
                <a:ea typeface="Red Hat Display"/>
                <a:cs typeface="Red Hat Display"/>
                <a:sym typeface="Red Hat Display"/>
              </a:rPr>
              <a:t>trace</a:t>
            </a:r>
            <a:endParaRPr sz="1100">
              <a:solidFill>
                <a:srgbClr val="FFFFFF"/>
              </a:solidFill>
              <a:latin typeface="Red Hat Display"/>
              <a:ea typeface="Red Hat Display"/>
              <a:cs typeface="Red Hat Display"/>
              <a:sym typeface="Red Hat Display"/>
            </a:endParaRPr>
          </a:p>
        </p:txBody>
      </p:sp>
      <p:sp>
        <p:nvSpPr>
          <p:cNvPr id="588" name="Google Shape;588;p27"/>
          <p:cNvSpPr/>
          <p:nvPr/>
        </p:nvSpPr>
        <p:spPr>
          <a:xfrm>
            <a:off x="3682600" y="1150000"/>
            <a:ext cx="1500000" cy="6501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AOTAutograd</a:t>
            </a:r>
            <a:endParaRPr b="1">
              <a:solidFill>
                <a:srgbClr val="1C2B33"/>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1C2B33"/>
                </a:solidFill>
                <a:latin typeface="Red Hat Display"/>
                <a:ea typeface="Red Hat Display"/>
                <a:cs typeface="Red Hat Display"/>
                <a:sym typeface="Red Hat Display"/>
              </a:rPr>
              <a:t>fwd + bwd</a:t>
            </a:r>
            <a:endParaRPr sz="1100">
              <a:solidFill>
                <a:srgbClr val="1C2B33"/>
              </a:solidFill>
              <a:latin typeface="Red Hat Display"/>
              <a:ea typeface="Red Hat Display"/>
              <a:cs typeface="Red Hat Display"/>
              <a:sym typeface="Red Hat Display"/>
            </a:endParaRPr>
          </a:p>
        </p:txBody>
      </p:sp>
      <p:sp>
        <p:nvSpPr>
          <p:cNvPr id="589" name="Google Shape;589;p27"/>
          <p:cNvSpPr/>
          <p:nvPr/>
        </p:nvSpPr>
        <p:spPr>
          <a:xfrm>
            <a:off x="5208000" y="1150000"/>
            <a:ext cx="2353500" cy="650100"/>
          </a:xfrm>
          <a:prstGeom prst="rect">
            <a:avLst/>
          </a:prstGeom>
          <a:solidFill>
            <a:srgbClr val="1C2B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0" name="Google Shape;590;p27"/>
          <p:cNvSpPr txBox="1"/>
          <p:nvPr/>
        </p:nvSpPr>
        <p:spPr>
          <a:xfrm>
            <a:off x="5208000" y="1150000"/>
            <a:ext cx="1650000" cy="65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Inductor</a:t>
            </a:r>
            <a:endParaRPr b="1">
              <a:solidFill>
                <a:srgbClr val="FFFFFF"/>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FFFFFF"/>
                </a:solidFill>
                <a:latin typeface="Red Hat Display"/>
                <a:ea typeface="Red Hat Display"/>
                <a:cs typeface="Red Hat Display"/>
                <a:sym typeface="Red Hat Display"/>
              </a:rPr>
              <a:t>compile</a:t>
            </a:r>
            <a:endParaRPr sz="1100">
              <a:solidFill>
                <a:srgbClr val="FFFFFF"/>
              </a:solidFill>
              <a:latin typeface="Red Hat Display"/>
              <a:ea typeface="Red Hat Display"/>
              <a:cs typeface="Red Hat Display"/>
              <a:sym typeface="Red Hat Display"/>
            </a:endParaRPr>
          </a:p>
        </p:txBody>
      </p:sp>
      <p:sp>
        <p:nvSpPr>
          <p:cNvPr id="591" name="Google Shape;591;p27"/>
          <p:cNvSpPr/>
          <p:nvPr/>
        </p:nvSpPr>
        <p:spPr>
          <a:xfrm>
            <a:off x="6788000" y="1090000"/>
            <a:ext cx="140100" cy="770100"/>
          </a:xfrm>
          <a:prstGeom prst="parallelogram">
            <a:avLst>
              <a:gd fmla="val 25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2" name="Google Shape;592;p27"/>
          <p:cNvSpPr/>
          <p:nvPr/>
        </p:nvSpPr>
        <p:spPr>
          <a:xfrm>
            <a:off x="7586860" y="1150000"/>
            <a:ext cx="1100100" cy="650100"/>
          </a:xfrm>
          <a:prstGeom prst="rect">
            <a:avLst/>
          </a:prstGeom>
          <a:solidFill>
            <a:srgbClr val="DDF4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A7F37"/>
                </a:solidFill>
                <a:latin typeface="Red Hat Display"/>
                <a:ea typeface="Red Hat Display"/>
                <a:cs typeface="Red Hat Display"/>
                <a:sym typeface="Red Hat Display"/>
              </a:rPr>
              <a:t>training ▶</a:t>
            </a:r>
            <a:endParaRPr b="1">
              <a:solidFill>
                <a:srgbClr val="1A7F37"/>
              </a:solidFill>
              <a:latin typeface="Red Hat Display"/>
              <a:ea typeface="Red Hat Display"/>
              <a:cs typeface="Red Hat Display"/>
              <a:sym typeface="Red Hat Display"/>
            </a:endParaRPr>
          </a:p>
        </p:txBody>
      </p:sp>
      <p:sp>
        <p:nvSpPr>
          <p:cNvPr id="593" name="Google Shape;593;p27"/>
          <p:cNvSpPr/>
          <p:nvPr/>
        </p:nvSpPr>
        <p:spPr>
          <a:xfrm>
            <a:off x="457200" y="2050000"/>
            <a:ext cx="45600" cy="6501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4" name="Google Shape;594;p27"/>
          <p:cNvSpPr txBox="1"/>
          <p:nvPr/>
        </p:nvSpPr>
        <p:spPr>
          <a:xfrm>
            <a:off x="525760" y="2050000"/>
            <a:ext cx="1822800" cy="6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5B6B78"/>
                </a:solidFill>
                <a:latin typeface="Red Hat Display"/>
                <a:ea typeface="Red Hat Display"/>
                <a:cs typeface="Red Hat Display"/>
                <a:sym typeface="Red Hat Display"/>
              </a:rPr>
              <a:t>Cache hit</a:t>
            </a:r>
            <a:endParaRPr b="1" sz="1800">
              <a:solidFill>
                <a:srgbClr val="5B6B78"/>
              </a:solidFill>
              <a:latin typeface="Red Hat Display"/>
              <a:ea typeface="Red Hat Display"/>
              <a:cs typeface="Red Hat Display"/>
              <a:sym typeface="Red Hat Display"/>
            </a:endParaRPr>
          </a:p>
          <a:p>
            <a:pPr indent="0" lvl="0" marL="0" rtl="0" algn="l">
              <a:spcBef>
                <a:spcPts val="0"/>
              </a:spcBef>
              <a:spcAft>
                <a:spcPts val="0"/>
              </a:spcAft>
              <a:buNone/>
            </a:pPr>
            <a:r>
              <a:rPr lang="en" sz="1200">
                <a:solidFill>
                  <a:srgbClr val="4B5A66"/>
                </a:solidFill>
                <a:latin typeface="Red Hat Display"/>
                <a:ea typeface="Red Hat Display"/>
                <a:cs typeface="Red Hat Display"/>
                <a:sym typeface="Red Hat Display"/>
              </a:rPr>
              <a:t>Dynamo re-traces</a:t>
            </a:r>
            <a:endParaRPr sz="1200">
              <a:solidFill>
                <a:srgbClr val="4B5A66"/>
              </a:solidFill>
              <a:latin typeface="Red Hat Display"/>
              <a:ea typeface="Red Hat Display"/>
              <a:cs typeface="Red Hat Display"/>
              <a:sym typeface="Red Hat Display"/>
            </a:endParaRPr>
          </a:p>
        </p:txBody>
      </p:sp>
      <p:sp>
        <p:nvSpPr>
          <p:cNvPr id="595" name="Google Shape;595;p27"/>
          <p:cNvSpPr/>
          <p:nvPr/>
        </p:nvSpPr>
        <p:spPr>
          <a:xfrm>
            <a:off x="2357200" y="2050000"/>
            <a:ext cx="1299900" cy="6501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Dynamo</a:t>
            </a:r>
            <a:endParaRPr b="1">
              <a:solidFill>
                <a:srgbClr val="FFFFFF"/>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FFFFFF"/>
                </a:solidFill>
                <a:latin typeface="Red Hat Display"/>
                <a:ea typeface="Red Hat Display"/>
                <a:cs typeface="Red Hat Display"/>
                <a:sym typeface="Red Hat Display"/>
              </a:rPr>
              <a:t>trace</a:t>
            </a:r>
            <a:endParaRPr sz="1100">
              <a:solidFill>
                <a:srgbClr val="FFFFFF"/>
              </a:solidFill>
              <a:latin typeface="Red Hat Display"/>
              <a:ea typeface="Red Hat Display"/>
              <a:cs typeface="Red Hat Display"/>
              <a:sym typeface="Red Hat Display"/>
            </a:endParaRPr>
          </a:p>
        </p:txBody>
      </p:sp>
      <p:sp>
        <p:nvSpPr>
          <p:cNvPr id="596" name="Google Shape;596;p27"/>
          <p:cNvSpPr/>
          <p:nvPr/>
        </p:nvSpPr>
        <p:spPr>
          <a:xfrm>
            <a:off x="3682600" y="2050000"/>
            <a:ext cx="1500000" cy="650100"/>
          </a:xfrm>
          <a:prstGeom prst="rect">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AOTAutograd</a:t>
            </a:r>
            <a:endParaRPr b="1">
              <a:solidFill>
                <a:srgbClr val="1C2B33"/>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1C2B33"/>
                </a:solidFill>
                <a:latin typeface="Red Hat Display"/>
                <a:ea typeface="Red Hat Display"/>
                <a:cs typeface="Red Hat Display"/>
                <a:sym typeface="Red Hat Display"/>
              </a:rPr>
              <a:t>cache lookups</a:t>
            </a:r>
            <a:endParaRPr sz="1100">
              <a:solidFill>
                <a:srgbClr val="1C2B33"/>
              </a:solidFill>
              <a:latin typeface="Red Hat Display"/>
              <a:ea typeface="Red Hat Display"/>
              <a:cs typeface="Red Hat Display"/>
              <a:sym typeface="Red Hat Display"/>
            </a:endParaRPr>
          </a:p>
        </p:txBody>
      </p:sp>
      <p:sp>
        <p:nvSpPr>
          <p:cNvPr id="597" name="Google Shape;597;p27"/>
          <p:cNvSpPr/>
          <p:nvPr/>
        </p:nvSpPr>
        <p:spPr>
          <a:xfrm>
            <a:off x="5208000" y="2050000"/>
            <a:ext cx="69900" cy="650100"/>
          </a:xfrm>
          <a:prstGeom prst="rect">
            <a:avLst/>
          </a:prstGeom>
          <a:solidFill>
            <a:srgbClr val="1C2B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8" name="Google Shape;598;p27"/>
          <p:cNvSpPr/>
          <p:nvPr/>
        </p:nvSpPr>
        <p:spPr>
          <a:xfrm>
            <a:off x="5303400" y="2050000"/>
            <a:ext cx="3383400" cy="650100"/>
          </a:xfrm>
          <a:prstGeom prst="rect">
            <a:avLst/>
          </a:prstGeom>
          <a:solidFill>
            <a:srgbClr val="DDF4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A7F37"/>
                </a:solidFill>
                <a:latin typeface="Red Hat Display"/>
                <a:ea typeface="Red Hat Display"/>
                <a:cs typeface="Red Hat Display"/>
                <a:sym typeface="Red Hat Display"/>
              </a:rPr>
              <a:t>training ▶</a:t>
            </a:r>
            <a:endParaRPr b="1">
              <a:solidFill>
                <a:srgbClr val="1A7F37"/>
              </a:solidFill>
              <a:latin typeface="Red Hat Display"/>
              <a:ea typeface="Red Hat Display"/>
              <a:cs typeface="Red Hat Display"/>
              <a:sym typeface="Red Hat Display"/>
            </a:endParaRPr>
          </a:p>
        </p:txBody>
      </p:sp>
      <p:sp>
        <p:nvSpPr>
          <p:cNvPr id="599" name="Google Shape;599;p27"/>
          <p:cNvSpPr/>
          <p:nvPr/>
        </p:nvSpPr>
        <p:spPr>
          <a:xfrm>
            <a:off x="457200" y="2950000"/>
            <a:ext cx="45600" cy="6501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0" name="Google Shape;600;p27"/>
          <p:cNvSpPr txBox="1"/>
          <p:nvPr/>
        </p:nvSpPr>
        <p:spPr>
          <a:xfrm>
            <a:off x="525760" y="2950000"/>
            <a:ext cx="1822800" cy="6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rgbClr val="E12353"/>
                </a:solidFill>
                <a:latin typeface="Red Hat Display"/>
                <a:ea typeface="Red Hat Display"/>
                <a:cs typeface="Red Hat Display"/>
                <a:sym typeface="Red Hat Display"/>
              </a:rPr>
              <a:t>Precompile</a:t>
            </a:r>
            <a:endParaRPr b="1" sz="1800">
              <a:solidFill>
                <a:srgbClr val="E12353"/>
              </a:solidFill>
              <a:latin typeface="Red Hat Display"/>
              <a:ea typeface="Red Hat Display"/>
              <a:cs typeface="Red Hat Display"/>
              <a:sym typeface="Red Hat Display"/>
            </a:endParaRPr>
          </a:p>
          <a:p>
            <a:pPr indent="0" lvl="0" marL="0" rtl="0" algn="l">
              <a:spcBef>
                <a:spcPts val="0"/>
              </a:spcBef>
              <a:spcAft>
                <a:spcPts val="0"/>
              </a:spcAft>
              <a:buNone/>
            </a:pPr>
            <a:r>
              <a:rPr lang="en" sz="1200">
                <a:solidFill>
                  <a:srgbClr val="4B5A66"/>
                </a:solidFill>
                <a:latin typeface="Red Hat Display"/>
                <a:ea typeface="Red Hat Display"/>
                <a:cs typeface="Red Hat Display"/>
                <a:sym typeface="Red Hat Display"/>
              </a:rPr>
              <a:t>Dynamo never runs</a:t>
            </a:r>
            <a:endParaRPr sz="1200">
              <a:solidFill>
                <a:srgbClr val="4B5A66"/>
              </a:solidFill>
              <a:latin typeface="Red Hat Display"/>
              <a:ea typeface="Red Hat Display"/>
              <a:cs typeface="Red Hat Display"/>
              <a:sym typeface="Red Hat Display"/>
            </a:endParaRPr>
          </a:p>
        </p:txBody>
      </p:sp>
      <p:sp>
        <p:nvSpPr>
          <p:cNvPr id="601" name="Google Shape;601;p27"/>
          <p:cNvSpPr/>
          <p:nvPr/>
        </p:nvSpPr>
        <p:spPr>
          <a:xfrm>
            <a:off x="2357200" y="2950000"/>
            <a:ext cx="800100" cy="6501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load</a:t>
            </a:r>
            <a:endParaRPr b="1">
              <a:solidFill>
                <a:srgbClr val="FFFFFF"/>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FFFFFF"/>
                </a:solidFill>
                <a:latin typeface="Red Hat Display"/>
                <a:ea typeface="Red Hat Display"/>
                <a:cs typeface="Red Hat Display"/>
                <a:sym typeface="Red Hat Display"/>
              </a:rPr>
              <a:t>artifact</a:t>
            </a:r>
            <a:endParaRPr sz="1100">
              <a:solidFill>
                <a:srgbClr val="FFFFFF"/>
              </a:solidFill>
              <a:latin typeface="Red Hat Display"/>
              <a:ea typeface="Red Hat Display"/>
              <a:cs typeface="Red Hat Display"/>
              <a:sym typeface="Red Hat Display"/>
            </a:endParaRPr>
          </a:p>
        </p:txBody>
      </p:sp>
      <p:sp>
        <p:nvSpPr>
          <p:cNvPr id="602" name="Google Shape;602;p27"/>
          <p:cNvSpPr/>
          <p:nvPr/>
        </p:nvSpPr>
        <p:spPr>
          <a:xfrm>
            <a:off x="3182600" y="2950000"/>
            <a:ext cx="5504400" cy="650100"/>
          </a:xfrm>
          <a:prstGeom prst="rect">
            <a:avLst/>
          </a:prstGeom>
          <a:solidFill>
            <a:srgbClr val="DDF4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A7F37"/>
                </a:solidFill>
                <a:latin typeface="Red Hat Display"/>
                <a:ea typeface="Red Hat Display"/>
                <a:cs typeface="Red Hat Display"/>
                <a:sym typeface="Red Hat Display"/>
              </a:rPr>
              <a:t>training ▶</a:t>
            </a:r>
            <a:endParaRPr b="1">
              <a:solidFill>
                <a:srgbClr val="1A7F37"/>
              </a:solidFill>
              <a:latin typeface="Red Hat Display"/>
              <a:ea typeface="Red Hat Display"/>
              <a:cs typeface="Red Hat Display"/>
              <a:sym typeface="Red Hat Displ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6" name="Shape 606"/>
        <p:cNvGrpSpPr/>
        <p:nvPr/>
      </p:nvGrpSpPr>
      <p:grpSpPr>
        <a:xfrm>
          <a:off x="0" y="0"/>
          <a:ext cx="0" cy="0"/>
          <a:chOff x="0" y="0"/>
          <a:chExt cx="0" cy="0"/>
        </a:xfrm>
      </p:grpSpPr>
      <p:sp>
        <p:nvSpPr>
          <p:cNvPr id="607" name="Google Shape;607;p28"/>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8" name="Google Shape;608;p28"/>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The trade: a compiler-free training loop</a:t>
            </a:r>
            <a:endParaRPr b="1" sz="2000">
              <a:solidFill>
                <a:srgbClr val="E12353"/>
              </a:solidFill>
              <a:latin typeface="Red Hat Display"/>
              <a:ea typeface="Red Hat Display"/>
              <a:cs typeface="Red Hat Display"/>
              <a:sym typeface="Red Hat Display"/>
            </a:endParaRPr>
          </a:p>
        </p:txBody>
      </p:sp>
      <p:sp>
        <p:nvSpPr>
          <p:cNvPr id="609" name="Google Shape;609;p28"/>
          <p:cNvSpPr/>
          <p:nvPr/>
        </p:nvSpPr>
        <p:spPr>
          <a:xfrm>
            <a:off x="457200" y="1266940"/>
            <a:ext cx="3914700" cy="45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0" name="Google Shape;610;p28"/>
          <p:cNvSpPr txBox="1"/>
          <p:nvPr/>
        </p:nvSpPr>
        <p:spPr>
          <a:xfrm>
            <a:off x="365760" y="1421245"/>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You get</a:t>
            </a:r>
            <a:endParaRPr b="1" sz="2000">
              <a:solidFill>
                <a:srgbClr val="E12353"/>
              </a:solidFill>
              <a:latin typeface="Red Hat Display"/>
              <a:ea typeface="Red Hat Display"/>
              <a:cs typeface="Red Hat Display"/>
              <a:sym typeface="Red Hat Display"/>
            </a:endParaRPr>
          </a:p>
        </p:txBody>
      </p:sp>
      <p:sp>
        <p:nvSpPr>
          <p:cNvPr id="611" name="Google Shape;611;p28"/>
          <p:cNvSpPr/>
          <p:nvPr/>
        </p:nvSpPr>
        <p:spPr>
          <a:xfrm>
            <a:off x="457200" y="2000000"/>
            <a:ext cx="380100" cy="3801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2" name="Google Shape;612;p28"/>
          <p:cNvSpPr txBox="1"/>
          <p:nvPr/>
        </p:nvSpPr>
        <p:spPr>
          <a:xfrm>
            <a:off x="337200" y="1700000"/>
            <a:ext cx="620100" cy="98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ed Hat Display"/>
                <a:ea typeface="Red Hat Display"/>
                <a:cs typeface="Red Hat Display"/>
                <a:sym typeface="Red Hat Display"/>
              </a:rPr>
              <a:t>✓</a:t>
            </a:r>
            <a:endParaRPr b="1" sz="1600">
              <a:solidFill>
                <a:srgbClr val="FFFFFF"/>
              </a:solidFill>
              <a:latin typeface="Red Hat Display"/>
              <a:ea typeface="Red Hat Display"/>
              <a:cs typeface="Red Hat Display"/>
              <a:sym typeface="Red Hat Display"/>
            </a:endParaRPr>
          </a:p>
        </p:txBody>
      </p:sp>
      <p:sp>
        <p:nvSpPr>
          <p:cNvPr id="613" name="Google Shape;613;p28"/>
          <p:cNvSpPr txBox="1"/>
          <p:nvPr/>
        </p:nvSpPr>
        <p:spPr>
          <a:xfrm>
            <a:off x="925760" y="2000000"/>
            <a:ext cx="3537600" cy="38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1C2B33"/>
                </a:solidFill>
                <a:latin typeface="Red Hat Display"/>
                <a:ea typeface="Red Hat Display"/>
                <a:cs typeface="Red Hat Display"/>
                <a:sym typeface="Red Hat Display"/>
              </a:rPr>
              <a:t>No recompiles</a:t>
            </a:r>
            <a:endParaRPr sz="1900">
              <a:solidFill>
                <a:srgbClr val="1C2B33"/>
              </a:solidFill>
              <a:latin typeface="Red Hat Display"/>
              <a:ea typeface="Red Hat Display"/>
              <a:cs typeface="Red Hat Display"/>
              <a:sym typeface="Red Hat Display"/>
            </a:endParaRPr>
          </a:p>
        </p:txBody>
      </p:sp>
      <p:sp>
        <p:nvSpPr>
          <p:cNvPr id="614" name="Google Shape;614;p28"/>
          <p:cNvSpPr/>
          <p:nvPr/>
        </p:nvSpPr>
        <p:spPr>
          <a:xfrm>
            <a:off x="457200" y="2620000"/>
            <a:ext cx="380100" cy="3801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5" name="Google Shape;615;p28"/>
          <p:cNvSpPr txBox="1"/>
          <p:nvPr/>
        </p:nvSpPr>
        <p:spPr>
          <a:xfrm>
            <a:off x="337200" y="2320000"/>
            <a:ext cx="620100" cy="98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ed Hat Display"/>
                <a:ea typeface="Red Hat Display"/>
                <a:cs typeface="Red Hat Display"/>
                <a:sym typeface="Red Hat Display"/>
              </a:rPr>
              <a:t>✓</a:t>
            </a:r>
            <a:endParaRPr b="1" sz="1600">
              <a:solidFill>
                <a:srgbClr val="FFFFFF"/>
              </a:solidFill>
              <a:latin typeface="Red Hat Display"/>
              <a:ea typeface="Red Hat Display"/>
              <a:cs typeface="Red Hat Display"/>
              <a:sym typeface="Red Hat Display"/>
            </a:endParaRPr>
          </a:p>
        </p:txBody>
      </p:sp>
      <p:sp>
        <p:nvSpPr>
          <p:cNvPr id="616" name="Google Shape;616;p28"/>
          <p:cNvSpPr txBox="1"/>
          <p:nvPr/>
        </p:nvSpPr>
        <p:spPr>
          <a:xfrm>
            <a:off x="925760" y="2620000"/>
            <a:ext cx="3537600" cy="38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1C2B33"/>
                </a:solidFill>
                <a:latin typeface="Red Hat Display"/>
                <a:ea typeface="Red Hat Display"/>
                <a:cs typeface="Red Hat Display"/>
                <a:sym typeface="Red Hat Display"/>
              </a:rPr>
              <a:t>No compile workers</a:t>
            </a:r>
            <a:endParaRPr sz="1900">
              <a:solidFill>
                <a:srgbClr val="1C2B33"/>
              </a:solidFill>
              <a:latin typeface="Red Hat Display"/>
              <a:ea typeface="Red Hat Display"/>
              <a:cs typeface="Red Hat Display"/>
              <a:sym typeface="Red Hat Display"/>
            </a:endParaRPr>
          </a:p>
        </p:txBody>
      </p:sp>
      <p:sp>
        <p:nvSpPr>
          <p:cNvPr id="617" name="Google Shape;617;p28"/>
          <p:cNvSpPr/>
          <p:nvPr/>
        </p:nvSpPr>
        <p:spPr>
          <a:xfrm>
            <a:off x="457200" y="3240000"/>
            <a:ext cx="380100" cy="3801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8" name="Google Shape;618;p28"/>
          <p:cNvSpPr txBox="1"/>
          <p:nvPr/>
        </p:nvSpPr>
        <p:spPr>
          <a:xfrm>
            <a:off x="337200" y="2940000"/>
            <a:ext cx="620100" cy="98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ed Hat Display"/>
                <a:ea typeface="Red Hat Display"/>
                <a:cs typeface="Red Hat Display"/>
                <a:sym typeface="Red Hat Display"/>
              </a:rPr>
              <a:t>✓</a:t>
            </a:r>
            <a:endParaRPr b="1" sz="1600">
              <a:solidFill>
                <a:srgbClr val="FFFFFF"/>
              </a:solidFill>
              <a:latin typeface="Red Hat Display"/>
              <a:ea typeface="Red Hat Display"/>
              <a:cs typeface="Red Hat Display"/>
              <a:sym typeface="Red Hat Display"/>
            </a:endParaRPr>
          </a:p>
        </p:txBody>
      </p:sp>
      <p:sp>
        <p:nvSpPr>
          <p:cNvPr id="619" name="Google Shape;619;p28"/>
          <p:cNvSpPr txBox="1"/>
          <p:nvPr/>
        </p:nvSpPr>
        <p:spPr>
          <a:xfrm>
            <a:off x="925760" y="3240000"/>
            <a:ext cx="3537600" cy="38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1C2B33"/>
                </a:solidFill>
                <a:latin typeface="Red Hat Display"/>
                <a:ea typeface="Red Hat Display"/>
                <a:cs typeface="Red Hat Display"/>
                <a:sym typeface="Red Hat Display"/>
              </a:rPr>
              <a:t>1 GPU compiles, not N</a:t>
            </a:r>
            <a:endParaRPr sz="1900">
              <a:solidFill>
                <a:srgbClr val="1C2B33"/>
              </a:solidFill>
              <a:latin typeface="Red Hat Display"/>
              <a:ea typeface="Red Hat Display"/>
              <a:cs typeface="Red Hat Display"/>
              <a:sym typeface="Red Hat Display"/>
            </a:endParaRPr>
          </a:p>
        </p:txBody>
      </p:sp>
      <p:sp>
        <p:nvSpPr>
          <p:cNvPr id="620" name="Google Shape;620;p28"/>
          <p:cNvSpPr/>
          <p:nvPr/>
        </p:nvSpPr>
        <p:spPr>
          <a:xfrm>
            <a:off x="4772000" y="1266940"/>
            <a:ext cx="3914700" cy="456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1" name="Google Shape;621;p28"/>
          <p:cNvSpPr txBox="1"/>
          <p:nvPr/>
        </p:nvSpPr>
        <p:spPr>
          <a:xfrm>
            <a:off x="4680560" y="1421245"/>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5B6B78"/>
                </a:solidFill>
                <a:latin typeface="Red Hat Display"/>
                <a:ea typeface="Red Hat Display"/>
                <a:cs typeface="Red Hat Display"/>
                <a:sym typeface="Red Hat Display"/>
              </a:rPr>
              <a:t>You give up</a:t>
            </a:r>
            <a:endParaRPr b="1" sz="2000">
              <a:solidFill>
                <a:srgbClr val="5B6B78"/>
              </a:solidFill>
              <a:latin typeface="Red Hat Display"/>
              <a:ea typeface="Red Hat Display"/>
              <a:cs typeface="Red Hat Display"/>
              <a:sym typeface="Red Hat Display"/>
            </a:endParaRPr>
          </a:p>
        </p:txBody>
      </p:sp>
      <p:sp>
        <p:nvSpPr>
          <p:cNvPr id="622" name="Google Shape;622;p28"/>
          <p:cNvSpPr/>
          <p:nvPr/>
        </p:nvSpPr>
        <p:spPr>
          <a:xfrm>
            <a:off x="4772000" y="2000000"/>
            <a:ext cx="380100" cy="380100"/>
          </a:xfrm>
          <a:prstGeom prst="ellipse">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3" name="Google Shape;623;p28"/>
          <p:cNvSpPr txBox="1"/>
          <p:nvPr/>
        </p:nvSpPr>
        <p:spPr>
          <a:xfrm>
            <a:off x="4652000" y="1700000"/>
            <a:ext cx="620100" cy="98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ed Hat Display"/>
                <a:ea typeface="Red Hat Display"/>
                <a:cs typeface="Red Hat Display"/>
                <a:sym typeface="Red Hat Display"/>
              </a:rPr>
              <a:t>–</a:t>
            </a:r>
            <a:endParaRPr b="1" sz="1600">
              <a:solidFill>
                <a:srgbClr val="FFFFFF"/>
              </a:solidFill>
              <a:latin typeface="Red Hat Display"/>
              <a:ea typeface="Red Hat Display"/>
              <a:cs typeface="Red Hat Display"/>
              <a:sym typeface="Red Hat Display"/>
            </a:endParaRPr>
          </a:p>
        </p:txBody>
      </p:sp>
      <p:sp>
        <p:nvSpPr>
          <p:cNvPr id="624" name="Google Shape;624;p28"/>
          <p:cNvSpPr txBox="1"/>
          <p:nvPr/>
        </p:nvSpPr>
        <p:spPr>
          <a:xfrm>
            <a:off x="5240560" y="2000000"/>
            <a:ext cx="3537600" cy="38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1C2B33"/>
                </a:solidFill>
                <a:latin typeface="Red Hat Display"/>
                <a:ea typeface="Red Hat Display"/>
                <a:cs typeface="Red Hat Display"/>
                <a:sym typeface="Red Hat Display"/>
              </a:rPr>
              <a:t>Know input shapes up front</a:t>
            </a:r>
            <a:endParaRPr sz="1900">
              <a:solidFill>
                <a:srgbClr val="1C2B33"/>
              </a:solidFill>
              <a:latin typeface="Red Hat Display"/>
              <a:ea typeface="Red Hat Display"/>
              <a:cs typeface="Red Hat Display"/>
              <a:sym typeface="Red Hat Display"/>
            </a:endParaRPr>
          </a:p>
        </p:txBody>
      </p:sp>
      <p:sp>
        <p:nvSpPr>
          <p:cNvPr id="625" name="Google Shape;625;p28"/>
          <p:cNvSpPr/>
          <p:nvPr/>
        </p:nvSpPr>
        <p:spPr>
          <a:xfrm>
            <a:off x="4772000" y="2620000"/>
            <a:ext cx="380100" cy="380100"/>
          </a:xfrm>
          <a:prstGeom prst="ellipse">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6" name="Google Shape;626;p28"/>
          <p:cNvSpPr txBox="1"/>
          <p:nvPr/>
        </p:nvSpPr>
        <p:spPr>
          <a:xfrm>
            <a:off x="4652000" y="2320000"/>
            <a:ext cx="620100" cy="98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ed Hat Display"/>
                <a:ea typeface="Red Hat Display"/>
                <a:cs typeface="Red Hat Display"/>
                <a:sym typeface="Red Hat Display"/>
              </a:rPr>
              <a:t>–</a:t>
            </a:r>
            <a:endParaRPr b="1" sz="1600">
              <a:solidFill>
                <a:srgbClr val="FFFFFF"/>
              </a:solidFill>
              <a:latin typeface="Red Hat Display"/>
              <a:ea typeface="Red Hat Display"/>
              <a:cs typeface="Red Hat Display"/>
              <a:sym typeface="Red Hat Display"/>
            </a:endParaRPr>
          </a:p>
        </p:txBody>
      </p:sp>
      <p:sp>
        <p:nvSpPr>
          <p:cNvPr id="627" name="Google Shape;627;p28"/>
          <p:cNvSpPr txBox="1"/>
          <p:nvPr/>
        </p:nvSpPr>
        <p:spPr>
          <a:xfrm>
            <a:off x="5240560" y="2620000"/>
            <a:ext cx="3537600" cy="38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1C2B33"/>
                </a:solidFill>
                <a:latin typeface="Red Hat Display"/>
                <a:ea typeface="Red Hat Display"/>
                <a:cs typeface="Red Hat Display"/>
                <a:sym typeface="Red Hat Display"/>
              </a:rPr>
              <a:t>A small job alongside yours</a:t>
            </a:r>
            <a:endParaRPr sz="1900">
              <a:solidFill>
                <a:srgbClr val="1C2B33"/>
              </a:solidFill>
              <a:latin typeface="Red Hat Display"/>
              <a:ea typeface="Red Hat Display"/>
              <a:cs typeface="Red Hat Display"/>
              <a:sym typeface="Red Hat Display"/>
            </a:endParaRPr>
          </a:p>
        </p:txBody>
      </p:sp>
      <p:sp>
        <p:nvSpPr>
          <p:cNvPr id="628" name="Google Shape;628;p28"/>
          <p:cNvSpPr/>
          <p:nvPr/>
        </p:nvSpPr>
        <p:spPr>
          <a:xfrm>
            <a:off x="4772000" y="3240000"/>
            <a:ext cx="380100" cy="380100"/>
          </a:xfrm>
          <a:prstGeom prst="ellipse">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9" name="Google Shape;629;p28"/>
          <p:cNvSpPr txBox="1"/>
          <p:nvPr/>
        </p:nvSpPr>
        <p:spPr>
          <a:xfrm>
            <a:off x="4652000" y="2940000"/>
            <a:ext cx="620100" cy="98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ed Hat Display"/>
                <a:ea typeface="Red Hat Display"/>
                <a:cs typeface="Red Hat Display"/>
                <a:sym typeface="Red Hat Display"/>
              </a:rPr>
              <a:t>–</a:t>
            </a:r>
            <a:endParaRPr b="1" sz="1600">
              <a:solidFill>
                <a:srgbClr val="FFFFFF"/>
              </a:solidFill>
              <a:latin typeface="Red Hat Display"/>
              <a:ea typeface="Red Hat Display"/>
              <a:cs typeface="Red Hat Display"/>
              <a:sym typeface="Red Hat Display"/>
            </a:endParaRPr>
          </a:p>
        </p:txBody>
      </p:sp>
      <p:sp>
        <p:nvSpPr>
          <p:cNvPr id="630" name="Google Shape;630;p28"/>
          <p:cNvSpPr txBox="1"/>
          <p:nvPr/>
        </p:nvSpPr>
        <p:spPr>
          <a:xfrm>
            <a:off x="5240560" y="3240000"/>
            <a:ext cx="3537600" cy="38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1C2B33"/>
                </a:solidFill>
                <a:latin typeface="Red Hat Display"/>
                <a:ea typeface="Red Hat Display"/>
                <a:cs typeface="Red Hat Display"/>
                <a:sym typeface="Red Hat Display"/>
              </a:rPr>
              <a:t>You own invalidation</a:t>
            </a:r>
            <a:endParaRPr sz="1900">
              <a:solidFill>
                <a:srgbClr val="1C2B33"/>
              </a:solidFill>
              <a:latin typeface="Red Hat Display"/>
              <a:ea typeface="Red Hat Display"/>
              <a:cs typeface="Red Hat Display"/>
              <a:sym typeface="Red Hat Display"/>
            </a:endParaRPr>
          </a:p>
        </p:txBody>
      </p:sp>
      <p:sp>
        <p:nvSpPr>
          <p:cNvPr id="631" name="Google Shape;631;p28"/>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16</a:t>
            </a:r>
            <a:endParaRPr b="1" sz="1300">
              <a:solidFill>
                <a:srgbClr val="FFFFFF"/>
              </a:solidFill>
              <a:latin typeface="Red Hat Display"/>
              <a:ea typeface="Red Hat Display"/>
              <a:cs typeface="Red Hat Display"/>
              <a:sym typeface="Red Hat Display"/>
            </a:endParaRPr>
          </a:p>
        </p:txBody>
      </p:sp>
      <p:pic>
        <p:nvPicPr>
          <p:cNvPr id="632" name="Google Shape;632;p28"/>
          <p:cNvPicPr preferRelativeResize="0"/>
          <p:nvPr/>
        </p:nvPicPr>
        <p:blipFill>
          <a:blip r:embed="rId4">
            <a:alphaModFix/>
          </a:blip>
          <a:stretch>
            <a:fillRect/>
          </a:stretch>
        </p:blipFill>
        <p:spPr>
          <a:xfrm>
            <a:off x="311700" y="4478744"/>
            <a:ext cx="978680" cy="599442"/>
          </a:xfrm>
          <a:prstGeom prst="rect">
            <a:avLst/>
          </a:prstGeom>
          <a:noFill/>
          <a:ln>
            <a:noFill/>
          </a:ln>
        </p:spPr>
      </p:pic>
      <p:sp>
        <p:nvSpPr>
          <p:cNvPr id="633" name="Google Shape;633;p28"/>
          <p:cNvSpPr/>
          <p:nvPr/>
        </p:nvSpPr>
        <p:spPr>
          <a:xfrm>
            <a:off x="457200" y="3860000"/>
            <a:ext cx="380100" cy="3801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4" name="Google Shape;634;p28"/>
          <p:cNvSpPr txBox="1"/>
          <p:nvPr/>
        </p:nvSpPr>
        <p:spPr>
          <a:xfrm>
            <a:off x="337200" y="3560000"/>
            <a:ext cx="620100" cy="98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ed Hat Display"/>
                <a:ea typeface="Red Hat Display"/>
                <a:cs typeface="Red Hat Display"/>
                <a:sym typeface="Red Hat Display"/>
              </a:rPr>
              <a:t>✓</a:t>
            </a:r>
            <a:endParaRPr b="1" sz="1600">
              <a:solidFill>
                <a:srgbClr val="FFFFFF"/>
              </a:solidFill>
              <a:latin typeface="Red Hat Display"/>
              <a:ea typeface="Red Hat Display"/>
              <a:cs typeface="Red Hat Display"/>
              <a:sym typeface="Red Hat Display"/>
            </a:endParaRPr>
          </a:p>
        </p:txBody>
      </p:sp>
      <p:sp>
        <p:nvSpPr>
          <p:cNvPr id="635" name="Google Shape;635;p28"/>
          <p:cNvSpPr txBox="1"/>
          <p:nvPr/>
        </p:nvSpPr>
        <p:spPr>
          <a:xfrm>
            <a:off x="925760" y="3860000"/>
            <a:ext cx="3537600" cy="38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1C2B33"/>
                </a:solidFill>
                <a:latin typeface="Red Hat Display"/>
                <a:ea typeface="Red Hat Display"/>
                <a:cs typeface="Red Hat Display"/>
                <a:sym typeface="Red Hat Display"/>
              </a:rPr>
              <a:t>Same kernels on every rank</a:t>
            </a:r>
            <a:endParaRPr sz="1900">
              <a:solidFill>
                <a:srgbClr val="1C2B33"/>
              </a:solidFill>
              <a:latin typeface="Red Hat Display"/>
              <a:ea typeface="Red Hat Display"/>
              <a:cs typeface="Red Hat Display"/>
              <a:sym typeface="Red Hat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9" name="Shape 639"/>
        <p:cNvGrpSpPr/>
        <p:nvPr/>
      </p:nvGrpSpPr>
      <p:grpSpPr>
        <a:xfrm>
          <a:off x="0" y="0"/>
          <a:ext cx="0" cy="0"/>
          <a:chOff x="0" y="0"/>
          <a:chExt cx="0" cy="0"/>
        </a:xfrm>
      </p:grpSpPr>
      <p:sp>
        <p:nvSpPr>
          <p:cNvPr id="640" name="Google Shape;640;p29"/>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1" name="Google Shape;641;p29"/>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Precompile is a contract: run what you captured</a:t>
            </a:r>
            <a:endParaRPr b="1" sz="2000">
              <a:solidFill>
                <a:srgbClr val="E12353"/>
              </a:solidFill>
              <a:latin typeface="Red Hat Display"/>
              <a:ea typeface="Red Hat Display"/>
              <a:cs typeface="Red Hat Display"/>
              <a:sym typeface="Red Hat Display"/>
            </a:endParaRPr>
          </a:p>
        </p:txBody>
      </p:sp>
      <p:sp>
        <p:nvSpPr>
          <p:cNvPr id="642" name="Google Shape;642;p29"/>
          <p:cNvSpPr/>
          <p:nvPr/>
        </p:nvSpPr>
        <p:spPr>
          <a:xfrm>
            <a:off x="457200" y="983900"/>
            <a:ext cx="3914700" cy="45600"/>
          </a:xfrm>
          <a:prstGeom prst="rect">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3" name="Google Shape;643;p29"/>
          <p:cNvSpPr txBox="1"/>
          <p:nvPr/>
        </p:nvSpPr>
        <p:spPr>
          <a:xfrm>
            <a:off x="365760" y="1086770"/>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1A7F37"/>
                </a:solidFill>
                <a:latin typeface="Red Hat Display"/>
                <a:ea typeface="Red Hat Display"/>
                <a:cs typeface="Red Hat Display"/>
                <a:sym typeface="Red Hat Display"/>
              </a:rPr>
              <a:t>Checked at load</a:t>
            </a:r>
            <a:endParaRPr b="1" sz="2000">
              <a:solidFill>
                <a:srgbClr val="1A7F37"/>
              </a:solidFill>
              <a:latin typeface="Red Hat Display"/>
              <a:ea typeface="Red Hat Display"/>
              <a:cs typeface="Red Hat Display"/>
              <a:sym typeface="Red Hat Display"/>
            </a:endParaRPr>
          </a:p>
        </p:txBody>
      </p:sp>
      <p:sp>
        <p:nvSpPr>
          <p:cNvPr id="644" name="Google Shape;644;p29"/>
          <p:cNvSpPr/>
          <p:nvPr/>
        </p:nvSpPr>
        <p:spPr>
          <a:xfrm>
            <a:off x="457200" y="1755425"/>
            <a:ext cx="339900" cy="339900"/>
          </a:xfrm>
          <a:prstGeom prst="ellipse">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5" name="Google Shape;645;p29"/>
          <p:cNvSpPr txBox="1"/>
          <p:nvPr/>
        </p:nvSpPr>
        <p:spPr>
          <a:xfrm>
            <a:off x="337200" y="1455425"/>
            <a:ext cx="579900" cy="9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a:t>
            </a:r>
            <a:endParaRPr b="1">
              <a:solidFill>
                <a:srgbClr val="FFFFFF"/>
              </a:solidFill>
              <a:latin typeface="Red Hat Display"/>
              <a:ea typeface="Red Hat Display"/>
              <a:cs typeface="Red Hat Display"/>
              <a:sym typeface="Red Hat Display"/>
            </a:endParaRPr>
          </a:p>
        </p:txBody>
      </p:sp>
      <p:sp>
        <p:nvSpPr>
          <p:cNvPr id="646" name="Google Shape;646;p29"/>
          <p:cNvSpPr txBox="1"/>
          <p:nvPr/>
        </p:nvSpPr>
        <p:spPr>
          <a:xfrm>
            <a:off x="865760" y="1755425"/>
            <a:ext cx="3597600" cy="33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1C2B33"/>
                </a:solidFill>
                <a:latin typeface="Red Hat Display"/>
                <a:ea typeface="Red Hat Display"/>
                <a:cs typeface="Red Hat Display"/>
                <a:sym typeface="Red Hat Display"/>
              </a:rPr>
              <a:t>PyTorch build + Python version</a:t>
            </a:r>
            <a:endParaRPr sz="1700">
              <a:solidFill>
                <a:srgbClr val="1C2B33"/>
              </a:solidFill>
              <a:latin typeface="Red Hat Display"/>
              <a:ea typeface="Red Hat Display"/>
              <a:cs typeface="Red Hat Display"/>
              <a:sym typeface="Red Hat Display"/>
            </a:endParaRPr>
          </a:p>
        </p:txBody>
      </p:sp>
      <p:sp>
        <p:nvSpPr>
          <p:cNvPr id="647" name="Google Shape;647;p29"/>
          <p:cNvSpPr/>
          <p:nvPr/>
        </p:nvSpPr>
        <p:spPr>
          <a:xfrm>
            <a:off x="457200" y="2315425"/>
            <a:ext cx="339900" cy="339900"/>
          </a:xfrm>
          <a:prstGeom prst="ellipse">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8" name="Google Shape;648;p29"/>
          <p:cNvSpPr txBox="1"/>
          <p:nvPr/>
        </p:nvSpPr>
        <p:spPr>
          <a:xfrm>
            <a:off x="337200" y="2015425"/>
            <a:ext cx="579900" cy="9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a:t>
            </a:r>
            <a:endParaRPr b="1">
              <a:solidFill>
                <a:srgbClr val="FFFFFF"/>
              </a:solidFill>
              <a:latin typeface="Red Hat Display"/>
              <a:ea typeface="Red Hat Display"/>
              <a:cs typeface="Red Hat Display"/>
              <a:sym typeface="Red Hat Display"/>
            </a:endParaRPr>
          </a:p>
        </p:txBody>
      </p:sp>
      <p:sp>
        <p:nvSpPr>
          <p:cNvPr id="649" name="Google Shape;649;p29"/>
          <p:cNvSpPr txBox="1"/>
          <p:nvPr/>
        </p:nvSpPr>
        <p:spPr>
          <a:xfrm>
            <a:off x="865760" y="2315425"/>
            <a:ext cx="3597600" cy="33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1C2B33"/>
                </a:solidFill>
                <a:latin typeface="Red Hat Display"/>
                <a:ea typeface="Red Hat Display"/>
                <a:cs typeface="Red Hat Display"/>
                <a:sym typeface="Red Hat Display"/>
              </a:rPr>
              <a:t>Input guards</a:t>
            </a:r>
            <a:endParaRPr sz="1700">
              <a:solidFill>
                <a:srgbClr val="1C2B33"/>
              </a:solidFill>
              <a:latin typeface="Red Hat Display"/>
              <a:ea typeface="Red Hat Display"/>
              <a:cs typeface="Red Hat Display"/>
              <a:sym typeface="Red Hat Display"/>
            </a:endParaRPr>
          </a:p>
        </p:txBody>
      </p:sp>
      <p:sp>
        <p:nvSpPr>
          <p:cNvPr id="650" name="Google Shape;650;p29"/>
          <p:cNvSpPr/>
          <p:nvPr/>
        </p:nvSpPr>
        <p:spPr>
          <a:xfrm>
            <a:off x="457200" y="2875425"/>
            <a:ext cx="339900" cy="339900"/>
          </a:xfrm>
          <a:prstGeom prst="ellipse">
            <a:avLst/>
          </a:prstGeom>
          <a:solidFill>
            <a:srgbClr val="1A7F3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1" name="Google Shape;651;p29"/>
          <p:cNvSpPr txBox="1"/>
          <p:nvPr/>
        </p:nvSpPr>
        <p:spPr>
          <a:xfrm>
            <a:off x="337200" y="2575425"/>
            <a:ext cx="579900" cy="9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a:t>
            </a:r>
            <a:endParaRPr b="1">
              <a:solidFill>
                <a:srgbClr val="FFFFFF"/>
              </a:solidFill>
              <a:latin typeface="Red Hat Display"/>
              <a:ea typeface="Red Hat Display"/>
              <a:cs typeface="Red Hat Display"/>
              <a:sym typeface="Red Hat Display"/>
            </a:endParaRPr>
          </a:p>
        </p:txBody>
      </p:sp>
      <p:sp>
        <p:nvSpPr>
          <p:cNvPr id="652" name="Google Shape;652;p29"/>
          <p:cNvSpPr txBox="1"/>
          <p:nvPr/>
        </p:nvSpPr>
        <p:spPr>
          <a:xfrm>
            <a:off x="865760" y="2875425"/>
            <a:ext cx="3597600" cy="33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1C2B33"/>
                </a:solidFill>
                <a:latin typeface="Red Hat Display"/>
                <a:ea typeface="Red Hat Display"/>
                <a:cs typeface="Red Hat Display"/>
                <a:sym typeface="Red Hat Display"/>
              </a:rPr>
              <a:t>Param names, shapes, dtypes</a:t>
            </a:r>
            <a:endParaRPr sz="1700">
              <a:solidFill>
                <a:srgbClr val="1C2B33"/>
              </a:solidFill>
              <a:latin typeface="Red Hat Display"/>
              <a:ea typeface="Red Hat Display"/>
              <a:cs typeface="Red Hat Display"/>
              <a:sym typeface="Red Hat Display"/>
            </a:endParaRPr>
          </a:p>
        </p:txBody>
      </p:sp>
      <p:sp>
        <p:nvSpPr>
          <p:cNvPr id="653" name="Google Shape;653;p29"/>
          <p:cNvSpPr txBox="1"/>
          <p:nvPr/>
        </p:nvSpPr>
        <p:spPr>
          <a:xfrm>
            <a:off x="865760" y="3435425"/>
            <a:ext cx="3597600" cy="33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700">
              <a:solidFill>
                <a:srgbClr val="1C2B33"/>
              </a:solidFill>
              <a:latin typeface="Red Hat Display"/>
              <a:ea typeface="Red Hat Display"/>
              <a:cs typeface="Red Hat Display"/>
              <a:sym typeface="Red Hat Display"/>
            </a:endParaRPr>
          </a:p>
        </p:txBody>
      </p:sp>
      <p:sp>
        <p:nvSpPr>
          <p:cNvPr id="654" name="Google Shape;654;p29"/>
          <p:cNvSpPr/>
          <p:nvPr/>
        </p:nvSpPr>
        <p:spPr>
          <a:xfrm>
            <a:off x="4772000" y="983900"/>
            <a:ext cx="3914700" cy="45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5" name="Google Shape;655;p29"/>
          <p:cNvSpPr txBox="1"/>
          <p:nvPr/>
        </p:nvSpPr>
        <p:spPr>
          <a:xfrm>
            <a:off x="4680560" y="1086770"/>
            <a:ext cx="4097700" cy="4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Your job</a:t>
            </a:r>
            <a:endParaRPr b="1" sz="2000">
              <a:solidFill>
                <a:srgbClr val="E12353"/>
              </a:solidFill>
              <a:latin typeface="Red Hat Display"/>
              <a:ea typeface="Red Hat Display"/>
              <a:cs typeface="Red Hat Display"/>
              <a:sym typeface="Red Hat Display"/>
            </a:endParaRPr>
          </a:p>
        </p:txBody>
      </p:sp>
      <p:sp>
        <p:nvSpPr>
          <p:cNvPr id="656" name="Google Shape;656;p29"/>
          <p:cNvSpPr/>
          <p:nvPr/>
        </p:nvSpPr>
        <p:spPr>
          <a:xfrm>
            <a:off x="4772000" y="1755425"/>
            <a:ext cx="339900" cy="3399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7" name="Google Shape;657;p29"/>
          <p:cNvSpPr txBox="1"/>
          <p:nvPr/>
        </p:nvSpPr>
        <p:spPr>
          <a:xfrm>
            <a:off x="4652000" y="1455425"/>
            <a:ext cx="579900" cy="9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a:t>
            </a:r>
            <a:endParaRPr b="1">
              <a:solidFill>
                <a:srgbClr val="FFFFFF"/>
              </a:solidFill>
              <a:latin typeface="Red Hat Display"/>
              <a:ea typeface="Red Hat Display"/>
              <a:cs typeface="Red Hat Display"/>
              <a:sym typeface="Red Hat Display"/>
            </a:endParaRPr>
          </a:p>
        </p:txBody>
      </p:sp>
      <p:sp>
        <p:nvSpPr>
          <p:cNvPr id="658" name="Google Shape;658;p29"/>
          <p:cNvSpPr txBox="1"/>
          <p:nvPr/>
        </p:nvSpPr>
        <p:spPr>
          <a:xfrm>
            <a:off x="5180560" y="1755425"/>
            <a:ext cx="3597600" cy="33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1C2B33"/>
                </a:solidFill>
                <a:latin typeface="Red Hat Display"/>
                <a:ea typeface="Red Hat Display"/>
                <a:cs typeface="Red Hat Display"/>
                <a:sym typeface="Red Hat Display"/>
              </a:rPr>
              <a:t>Same model code</a:t>
            </a:r>
            <a:endParaRPr sz="1700">
              <a:solidFill>
                <a:srgbClr val="1C2B33"/>
              </a:solidFill>
              <a:latin typeface="Red Hat Display"/>
              <a:ea typeface="Red Hat Display"/>
              <a:cs typeface="Red Hat Display"/>
              <a:sym typeface="Red Hat Display"/>
            </a:endParaRPr>
          </a:p>
        </p:txBody>
      </p:sp>
      <p:sp>
        <p:nvSpPr>
          <p:cNvPr id="659" name="Google Shape;659;p29"/>
          <p:cNvSpPr/>
          <p:nvPr/>
        </p:nvSpPr>
        <p:spPr>
          <a:xfrm>
            <a:off x="4772000" y="2315425"/>
            <a:ext cx="339900" cy="3399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0" name="Google Shape;660;p29"/>
          <p:cNvSpPr txBox="1"/>
          <p:nvPr/>
        </p:nvSpPr>
        <p:spPr>
          <a:xfrm>
            <a:off x="4652000" y="2015425"/>
            <a:ext cx="579900" cy="9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a:t>
            </a:r>
            <a:endParaRPr b="1">
              <a:solidFill>
                <a:srgbClr val="FFFFFF"/>
              </a:solidFill>
              <a:latin typeface="Red Hat Display"/>
              <a:ea typeface="Red Hat Display"/>
              <a:cs typeface="Red Hat Display"/>
              <a:sym typeface="Red Hat Display"/>
            </a:endParaRPr>
          </a:p>
        </p:txBody>
      </p:sp>
      <p:sp>
        <p:nvSpPr>
          <p:cNvPr id="661" name="Google Shape;661;p29"/>
          <p:cNvSpPr txBox="1"/>
          <p:nvPr/>
        </p:nvSpPr>
        <p:spPr>
          <a:xfrm>
            <a:off x="5180560" y="2315425"/>
            <a:ext cx="3597600" cy="33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1C2B33"/>
                </a:solidFill>
                <a:latin typeface="Red Hat Display"/>
                <a:ea typeface="Red Hat Display"/>
                <a:cs typeface="Red Hat Display"/>
                <a:sym typeface="Red Hat Display"/>
              </a:rPr>
              <a:t>Same model config</a:t>
            </a:r>
            <a:endParaRPr sz="1700">
              <a:solidFill>
                <a:srgbClr val="1C2B33"/>
              </a:solidFill>
              <a:latin typeface="Red Hat Display"/>
              <a:ea typeface="Red Hat Display"/>
              <a:cs typeface="Red Hat Display"/>
              <a:sym typeface="Red Hat Display"/>
            </a:endParaRPr>
          </a:p>
        </p:txBody>
      </p:sp>
      <p:sp>
        <p:nvSpPr>
          <p:cNvPr id="662" name="Google Shape;662;p29"/>
          <p:cNvSpPr/>
          <p:nvPr/>
        </p:nvSpPr>
        <p:spPr>
          <a:xfrm>
            <a:off x="4772000" y="2875425"/>
            <a:ext cx="339900" cy="339900"/>
          </a:xfrm>
          <a:prstGeom prst="ellipse">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3" name="Google Shape;663;p29"/>
          <p:cNvSpPr txBox="1"/>
          <p:nvPr/>
        </p:nvSpPr>
        <p:spPr>
          <a:xfrm>
            <a:off x="4652000" y="2575425"/>
            <a:ext cx="579900" cy="93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ed Hat Display"/>
                <a:ea typeface="Red Hat Display"/>
                <a:cs typeface="Red Hat Display"/>
                <a:sym typeface="Red Hat Display"/>
              </a:rPr>
              <a:t>!</a:t>
            </a:r>
            <a:endParaRPr b="1">
              <a:solidFill>
                <a:srgbClr val="FFFFFF"/>
              </a:solidFill>
              <a:latin typeface="Red Hat Display"/>
              <a:ea typeface="Red Hat Display"/>
              <a:cs typeface="Red Hat Display"/>
              <a:sym typeface="Red Hat Display"/>
            </a:endParaRPr>
          </a:p>
        </p:txBody>
      </p:sp>
      <p:sp>
        <p:nvSpPr>
          <p:cNvPr id="664" name="Google Shape;664;p29"/>
          <p:cNvSpPr txBox="1"/>
          <p:nvPr/>
        </p:nvSpPr>
        <p:spPr>
          <a:xfrm>
            <a:off x="5180560" y="2875425"/>
            <a:ext cx="3597600" cy="33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1C2B33"/>
                </a:solidFill>
                <a:latin typeface="Red Hat Display"/>
                <a:ea typeface="Red Hat Display"/>
                <a:cs typeface="Red Hat Display"/>
                <a:sym typeface="Red Hat Display"/>
              </a:rPr>
              <a:t>Rank-independent Python</a:t>
            </a:r>
            <a:endParaRPr sz="1700">
              <a:solidFill>
                <a:srgbClr val="1C2B33"/>
              </a:solidFill>
              <a:latin typeface="Red Hat Display"/>
              <a:ea typeface="Red Hat Display"/>
              <a:cs typeface="Red Hat Display"/>
              <a:sym typeface="Red Hat Display"/>
            </a:endParaRPr>
          </a:p>
        </p:txBody>
      </p:sp>
      <p:sp>
        <p:nvSpPr>
          <p:cNvPr id="665" name="Google Shape;665;p29"/>
          <p:cNvSpPr txBox="1"/>
          <p:nvPr/>
        </p:nvSpPr>
        <p:spPr>
          <a:xfrm>
            <a:off x="365760" y="4070000"/>
            <a:ext cx="84126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B42318"/>
                </a:solidFill>
                <a:latin typeface="Red Hat Display"/>
                <a:ea typeface="Red Hat Display"/>
                <a:cs typeface="Red Hat Display"/>
                <a:sym typeface="Red Hat Display"/>
              </a:rPr>
              <a:t>break your side and the artifact still loads, but can be silently wrong</a:t>
            </a:r>
            <a:endParaRPr b="1">
              <a:solidFill>
                <a:srgbClr val="B42318"/>
              </a:solidFill>
              <a:latin typeface="Red Hat Display"/>
              <a:ea typeface="Red Hat Display"/>
              <a:cs typeface="Red Hat Display"/>
              <a:sym typeface="Red Hat Display"/>
            </a:endParaRPr>
          </a:p>
        </p:txBody>
      </p:sp>
      <p:sp>
        <p:nvSpPr>
          <p:cNvPr id="666" name="Google Shape;666;p29"/>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17</a:t>
            </a:r>
            <a:endParaRPr b="1" sz="1300">
              <a:solidFill>
                <a:srgbClr val="FFFFFF"/>
              </a:solidFill>
              <a:latin typeface="Red Hat Display"/>
              <a:ea typeface="Red Hat Display"/>
              <a:cs typeface="Red Hat Display"/>
              <a:sym typeface="Red Hat Display"/>
            </a:endParaRPr>
          </a:p>
        </p:txBody>
      </p:sp>
      <p:pic>
        <p:nvPicPr>
          <p:cNvPr id="667" name="Google Shape;667;p29"/>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1" name="Shape 671"/>
        <p:cNvGrpSpPr/>
        <p:nvPr/>
      </p:nvGrpSpPr>
      <p:grpSpPr>
        <a:xfrm>
          <a:off x="0" y="0"/>
          <a:ext cx="0" cy="0"/>
          <a:chOff x="0" y="0"/>
          <a:chExt cx="0" cy="0"/>
        </a:xfrm>
      </p:grpSpPr>
      <p:sp>
        <p:nvSpPr>
          <p:cNvPr id="672" name="Google Shape;672;p30"/>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3" name="Google Shape;673;p30"/>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Keeping it valid: key artifacts by commit + model</a:t>
            </a:r>
            <a:endParaRPr b="1" sz="2000">
              <a:solidFill>
                <a:srgbClr val="E12353"/>
              </a:solidFill>
              <a:latin typeface="Red Hat Display"/>
              <a:ea typeface="Red Hat Display"/>
              <a:cs typeface="Red Hat Display"/>
              <a:sym typeface="Red Hat Display"/>
            </a:endParaRPr>
          </a:p>
        </p:txBody>
      </p:sp>
      <p:sp>
        <p:nvSpPr>
          <p:cNvPr id="674" name="Google Shape;674;p30"/>
          <p:cNvSpPr/>
          <p:nvPr/>
        </p:nvSpPr>
        <p:spPr>
          <a:xfrm>
            <a:off x="457200" y="1130000"/>
            <a:ext cx="2300100" cy="560100"/>
          </a:xfrm>
          <a:prstGeom prst="rect">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5" name="Google Shape;675;p30"/>
          <p:cNvSpPr txBox="1"/>
          <p:nvPr/>
        </p:nvSpPr>
        <p:spPr>
          <a:xfrm>
            <a:off x="337200" y="830000"/>
            <a:ext cx="2540100" cy="11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4B5A66"/>
                </a:solidFill>
                <a:latin typeface="Red Hat Display"/>
                <a:ea typeface="Red Hat Display"/>
                <a:cs typeface="Red Hat Display"/>
                <a:sym typeface="Red Hat Display"/>
              </a:rPr>
              <a:t>commit </a:t>
            </a:r>
            <a:r>
              <a:rPr b="1" lang="en" sz="1500">
                <a:solidFill>
                  <a:srgbClr val="1C2B33"/>
                </a:solidFill>
                <a:latin typeface="Roboto Mono"/>
                <a:ea typeface="Roboto Mono"/>
                <a:cs typeface="Roboto Mono"/>
                <a:sym typeface="Roboto Mono"/>
              </a:rPr>
              <a:t>a1b2c3d</a:t>
            </a:r>
            <a:endParaRPr b="1" sz="1500">
              <a:solidFill>
                <a:srgbClr val="1C2B33"/>
              </a:solidFill>
              <a:latin typeface="Roboto Mono"/>
              <a:ea typeface="Roboto Mono"/>
              <a:cs typeface="Roboto Mono"/>
              <a:sym typeface="Roboto Mono"/>
            </a:endParaRPr>
          </a:p>
        </p:txBody>
      </p:sp>
      <p:sp>
        <p:nvSpPr>
          <p:cNvPr id="676" name="Google Shape;676;p30"/>
          <p:cNvSpPr txBox="1"/>
          <p:nvPr/>
        </p:nvSpPr>
        <p:spPr>
          <a:xfrm>
            <a:off x="2665760" y="1130000"/>
            <a:ext cx="582900" cy="5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8A96A3"/>
                </a:solidFill>
                <a:latin typeface="Red Hat Display"/>
                <a:ea typeface="Red Hat Display"/>
                <a:cs typeface="Red Hat Display"/>
                <a:sym typeface="Red Hat Display"/>
              </a:rPr>
              <a:t>+</a:t>
            </a:r>
            <a:endParaRPr b="1" sz="2400">
              <a:solidFill>
                <a:srgbClr val="8A96A3"/>
              </a:solidFill>
              <a:latin typeface="Red Hat Display"/>
              <a:ea typeface="Red Hat Display"/>
              <a:cs typeface="Red Hat Display"/>
              <a:sym typeface="Red Hat Display"/>
            </a:endParaRPr>
          </a:p>
        </p:txBody>
      </p:sp>
      <p:sp>
        <p:nvSpPr>
          <p:cNvPr id="677" name="Google Shape;677;p30"/>
          <p:cNvSpPr/>
          <p:nvPr/>
        </p:nvSpPr>
        <p:spPr>
          <a:xfrm>
            <a:off x="3157200" y="1130000"/>
            <a:ext cx="2300100" cy="560100"/>
          </a:xfrm>
          <a:prstGeom prst="rect">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8" name="Google Shape;678;p30"/>
          <p:cNvSpPr txBox="1"/>
          <p:nvPr/>
        </p:nvSpPr>
        <p:spPr>
          <a:xfrm>
            <a:off x="3037200" y="830000"/>
            <a:ext cx="2540100" cy="11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4B5A66"/>
                </a:solidFill>
                <a:latin typeface="Red Hat Display"/>
                <a:ea typeface="Red Hat Display"/>
                <a:cs typeface="Red Hat Display"/>
                <a:sym typeface="Red Hat Display"/>
              </a:rPr>
              <a:t>model </a:t>
            </a:r>
            <a:r>
              <a:rPr b="1" lang="en" sz="1500">
                <a:solidFill>
                  <a:srgbClr val="1C2B33"/>
                </a:solidFill>
                <a:latin typeface="Roboto Mono"/>
                <a:ea typeface="Roboto Mono"/>
                <a:cs typeface="Roboto Mono"/>
                <a:sym typeface="Roboto Mono"/>
              </a:rPr>
              <a:t>ranker_v2</a:t>
            </a:r>
            <a:endParaRPr b="1" sz="1500">
              <a:solidFill>
                <a:srgbClr val="1C2B33"/>
              </a:solidFill>
              <a:latin typeface="Roboto Mono"/>
              <a:ea typeface="Roboto Mono"/>
              <a:cs typeface="Roboto Mono"/>
              <a:sym typeface="Roboto Mono"/>
            </a:endParaRPr>
          </a:p>
        </p:txBody>
      </p:sp>
      <p:sp>
        <p:nvSpPr>
          <p:cNvPr id="679" name="Google Shape;679;p30"/>
          <p:cNvSpPr txBox="1"/>
          <p:nvPr/>
        </p:nvSpPr>
        <p:spPr>
          <a:xfrm>
            <a:off x="5365760" y="1130000"/>
            <a:ext cx="582900" cy="5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8A96A3"/>
                </a:solidFill>
                <a:latin typeface="Red Hat Display"/>
                <a:ea typeface="Red Hat Display"/>
                <a:cs typeface="Red Hat Display"/>
                <a:sym typeface="Red Hat Display"/>
              </a:rPr>
              <a:t>=</a:t>
            </a:r>
            <a:endParaRPr b="1" sz="2400">
              <a:solidFill>
                <a:srgbClr val="8A96A3"/>
              </a:solidFill>
              <a:latin typeface="Red Hat Display"/>
              <a:ea typeface="Red Hat Display"/>
              <a:cs typeface="Red Hat Display"/>
              <a:sym typeface="Red Hat Display"/>
            </a:endParaRPr>
          </a:p>
        </p:txBody>
      </p:sp>
      <p:sp>
        <p:nvSpPr>
          <p:cNvPr id="680" name="Google Shape;680;p30"/>
          <p:cNvSpPr/>
          <p:nvPr/>
        </p:nvSpPr>
        <p:spPr>
          <a:xfrm>
            <a:off x="5857200" y="1130000"/>
            <a:ext cx="2829600" cy="560100"/>
          </a:xfrm>
          <a:prstGeom prst="rect">
            <a:avLst/>
          </a:prstGeom>
          <a:solidFill>
            <a:srgbClr val="FCE4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1" name="Google Shape;681;p30"/>
          <p:cNvSpPr txBox="1"/>
          <p:nvPr/>
        </p:nvSpPr>
        <p:spPr>
          <a:xfrm>
            <a:off x="5737200" y="830000"/>
            <a:ext cx="3069600" cy="11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E12353"/>
                </a:solidFill>
                <a:latin typeface="Roboto Mono"/>
                <a:ea typeface="Roboto Mono"/>
                <a:cs typeface="Roboto Mono"/>
                <a:sym typeface="Roboto Mono"/>
              </a:rPr>
              <a:t>a1b2c3d/ranker_v2</a:t>
            </a:r>
            <a:endParaRPr b="1" sz="1500">
              <a:solidFill>
                <a:srgbClr val="E12353"/>
              </a:solidFill>
              <a:latin typeface="Roboto Mono"/>
              <a:ea typeface="Roboto Mono"/>
              <a:cs typeface="Roboto Mono"/>
              <a:sym typeface="Roboto Mono"/>
            </a:endParaRPr>
          </a:p>
        </p:txBody>
      </p:sp>
      <p:sp>
        <p:nvSpPr>
          <p:cNvPr id="682" name="Google Shape;682;p30"/>
          <p:cNvSpPr txBox="1"/>
          <p:nvPr/>
        </p:nvSpPr>
        <p:spPr>
          <a:xfrm>
            <a:off x="365760" y="1750000"/>
            <a:ext cx="84126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4B5A66"/>
                </a:solidFill>
                <a:latin typeface="Red Hat Display"/>
                <a:ea typeface="Red Hat Display"/>
                <a:cs typeface="Red Hat Display"/>
                <a:sym typeface="Red Hat Display"/>
              </a:rPr>
              <a:t>config-driven models: the commit pins code + config, the name picks the model</a:t>
            </a:r>
            <a:endParaRPr sz="1300">
              <a:solidFill>
                <a:srgbClr val="4B5A66"/>
              </a:solidFill>
              <a:latin typeface="Red Hat Display"/>
              <a:ea typeface="Red Hat Display"/>
              <a:cs typeface="Red Hat Display"/>
              <a:sym typeface="Red Hat Display"/>
            </a:endParaRPr>
          </a:p>
        </p:txBody>
      </p:sp>
      <p:sp>
        <p:nvSpPr>
          <p:cNvPr id="683" name="Google Shape;683;p30"/>
          <p:cNvSpPr/>
          <p:nvPr/>
        </p:nvSpPr>
        <p:spPr>
          <a:xfrm>
            <a:off x="457200" y="2570180"/>
            <a:ext cx="2314800" cy="819900"/>
          </a:xfrm>
          <a:prstGeom prst="roundRect">
            <a:avLst>
              <a:gd fmla="val 16667" name="adj"/>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4" name="Google Shape;684;p30"/>
          <p:cNvSpPr txBox="1"/>
          <p:nvPr/>
        </p:nvSpPr>
        <p:spPr>
          <a:xfrm>
            <a:off x="337200" y="2270180"/>
            <a:ext cx="2554800" cy="141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capture job</a:t>
            </a:r>
            <a:endParaRPr b="1" sz="1600">
              <a:solidFill>
                <a:srgbClr val="1C2B33"/>
              </a:solidFill>
              <a:latin typeface="Red Hat Display"/>
              <a:ea typeface="Red Hat Display"/>
              <a:cs typeface="Red Hat Display"/>
              <a:sym typeface="Red Hat Display"/>
            </a:endParaRPr>
          </a:p>
          <a:p>
            <a:pPr indent="0" lvl="0" marL="0" rtl="0" algn="ctr">
              <a:spcBef>
                <a:spcPts val="200"/>
              </a:spcBef>
              <a:spcAft>
                <a:spcPts val="200"/>
              </a:spcAft>
              <a:buNone/>
            </a:pPr>
            <a:r>
              <a:rPr lang="en" sz="1200">
                <a:solidFill>
                  <a:srgbClr val="4B5A66"/>
                </a:solidFill>
                <a:latin typeface="Red Hat Display"/>
                <a:ea typeface="Red Hat Display"/>
                <a:cs typeface="Red Hat Display"/>
                <a:sym typeface="Red Hat Display"/>
              </a:rPr>
              <a:t>1 GPU</a:t>
            </a:r>
            <a:endParaRPr sz="1200">
              <a:solidFill>
                <a:srgbClr val="4B5A66"/>
              </a:solidFill>
              <a:latin typeface="Red Hat Display"/>
              <a:ea typeface="Red Hat Display"/>
              <a:cs typeface="Red Hat Display"/>
              <a:sym typeface="Red Hat Display"/>
            </a:endParaRPr>
          </a:p>
        </p:txBody>
      </p:sp>
      <p:sp>
        <p:nvSpPr>
          <p:cNvPr id="685" name="Google Shape;685;p30"/>
          <p:cNvSpPr/>
          <p:nvPr/>
        </p:nvSpPr>
        <p:spPr>
          <a:xfrm>
            <a:off x="3572000" y="2490180"/>
            <a:ext cx="2000100" cy="980100"/>
          </a:xfrm>
          <a:prstGeom prst="can">
            <a:avLst>
              <a:gd fmla="val 25000" name="adj"/>
            </a:avLst>
          </a:prstGeom>
          <a:solidFill>
            <a:srgbClr val="F4F6F8"/>
          </a:solidFill>
          <a:ln cap="flat" cmpd="sng" w="12700">
            <a:solidFill>
              <a:srgbClr val="D5DCE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6" name="Google Shape;686;p30"/>
          <p:cNvSpPr txBox="1"/>
          <p:nvPr/>
        </p:nvSpPr>
        <p:spPr>
          <a:xfrm>
            <a:off x="3480560" y="2690180"/>
            <a:ext cx="2182800" cy="81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artifact store</a:t>
            </a:r>
            <a:endParaRPr b="1">
              <a:solidFill>
                <a:srgbClr val="1C2B33"/>
              </a:solidFill>
              <a:latin typeface="Red Hat Display"/>
              <a:ea typeface="Red Hat Display"/>
              <a:cs typeface="Red Hat Display"/>
              <a:sym typeface="Red Hat Display"/>
            </a:endParaRPr>
          </a:p>
        </p:txBody>
      </p:sp>
      <p:sp>
        <p:nvSpPr>
          <p:cNvPr id="687" name="Google Shape;687;p30"/>
          <p:cNvSpPr/>
          <p:nvPr/>
        </p:nvSpPr>
        <p:spPr>
          <a:xfrm>
            <a:off x="6372000" y="2570180"/>
            <a:ext cx="2314800" cy="819900"/>
          </a:xfrm>
          <a:prstGeom prst="roundRect">
            <a:avLst>
              <a:gd fmla="val 16667" name="adj"/>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8" name="Google Shape;688;p30"/>
          <p:cNvSpPr txBox="1"/>
          <p:nvPr/>
        </p:nvSpPr>
        <p:spPr>
          <a:xfrm>
            <a:off x="6252000" y="2270180"/>
            <a:ext cx="2554800" cy="141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training job</a:t>
            </a:r>
            <a:endParaRPr b="1" sz="1600">
              <a:solidFill>
                <a:srgbClr val="1C2B33"/>
              </a:solidFill>
              <a:latin typeface="Red Hat Display"/>
              <a:ea typeface="Red Hat Display"/>
              <a:cs typeface="Red Hat Display"/>
              <a:sym typeface="Red Hat Display"/>
            </a:endParaRPr>
          </a:p>
          <a:p>
            <a:pPr indent="0" lvl="0" marL="0" rtl="0" algn="ctr">
              <a:spcBef>
                <a:spcPts val="200"/>
              </a:spcBef>
              <a:spcAft>
                <a:spcPts val="200"/>
              </a:spcAft>
              <a:buNone/>
            </a:pPr>
            <a:r>
              <a:rPr lang="en" sz="1200">
                <a:solidFill>
                  <a:srgbClr val="4B5A66"/>
                </a:solidFill>
                <a:latin typeface="Red Hat Display"/>
                <a:ea typeface="Red Hat Display"/>
                <a:cs typeface="Red Hat Display"/>
                <a:sym typeface="Red Hat Display"/>
              </a:rPr>
              <a:t>every rank</a:t>
            </a:r>
            <a:endParaRPr sz="1200">
              <a:solidFill>
                <a:srgbClr val="4B5A66"/>
              </a:solidFill>
              <a:latin typeface="Red Hat Display"/>
              <a:ea typeface="Red Hat Display"/>
              <a:cs typeface="Red Hat Display"/>
              <a:sym typeface="Red Hat Display"/>
            </a:endParaRPr>
          </a:p>
        </p:txBody>
      </p:sp>
      <p:cxnSp>
        <p:nvCxnSpPr>
          <p:cNvPr id="689" name="Google Shape;689;p30"/>
          <p:cNvCxnSpPr/>
          <p:nvPr/>
        </p:nvCxnSpPr>
        <p:spPr>
          <a:xfrm>
            <a:off x="2842000" y="2980180"/>
            <a:ext cx="660000" cy="0"/>
          </a:xfrm>
          <a:prstGeom prst="straightConnector1">
            <a:avLst/>
          </a:prstGeom>
          <a:noFill/>
          <a:ln cap="flat" cmpd="sng" w="25400">
            <a:solidFill>
              <a:srgbClr val="5B6B78"/>
            </a:solidFill>
            <a:prstDash val="solid"/>
            <a:round/>
            <a:headEnd len="med" w="med" type="none"/>
            <a:tailEnd len="med" w="med" type="triangle"/>
          </a:ln>
        </p:spPr>
      </p:cxnSp>
      <p:sp>
        <p:nvSpPr>
          <p:cNvPr id="690" name="Google Shape;690;p30"/>
          <p:cNvSpPr txBox="1"/>
          <p:nvPr/>
        </p:nvSpPr>
        <p:spPr>
          <a:xfrm>
            <a:off x="2680560" y="2650180"/>
            <a:ext cx="982800" cy="2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4B5A66"/>
                </a:solidFill>
                <a:latin typeface="Red Hat Display"/>
                <a:ea typeface="Red Hat Display"/>
                <a:cs typeface="Red Hat Display"/>
                <a:sym typeface="Red Hat Display"/>
              </a:rPr>
              <a:t>write key</a:t>
            </a:r>
            <a:endParaRPr sz="1100">
              <a:solidFill>
                <a:srgbClr val="4B5A66"/>
              </a:solidFill>
              <a:latin typeface="Red Hat Display"/>
              <a:ea typeface="Red Hat Display"/>
              <a:cs typeface="Red Hat Display"/>
              <a:sym typeface="Red Hat Display"/>
            </a:endParaRPr>
          </a:p>
        </p:txBody>
      </p:sp>
      <p:cxnSp>
        <p:nvCxnSpPr>
          <p:cNvPr id="691" name="Google Shape;691;p30"/>
          <p:cNvCxnSpPr/>
          <p:nvPr/>
        </p:nvCxnSpPr>
        <p:spPr>
          <a:xfrm>
            <a:off x="5642000" y="2980180"/>
            <a:ext cx="660000" cy="0"/>
          </a:xfrm>
          <a:prstGeom prst="straightConnector1">
            <a:avLst/>
          </a:prstGeom>
          <a:noFill/>
          <a:ln cap="flat" cmpd="sng" w="25400">
            <a:solidFill>
              <a:srgbClr val="5B6B78"/>
            </a:solidFill>
            <a:prstDash val="solid"/>
            <a:round/>
            <a:headEnd len="med" w="med" type="none"/>
            <a:tailEnd len="med" w="med" type="triangle"/>
          </a:ln>
        </p:spPr>
      </p:cxnSp>
      <p:sp>
        <p:nvSpPr>
          <p:cNvPr id="692" name="Google Shape;692;p30"/>
          <p:cNvSpPr txBox="1"/>
          <p:nvPr/>
        </p:nvSpPr>
        <p:spPr>
          <a:xfrm>
            <a:off x="5480560" y="2650180"/>
            <a:ext cx="982800" cy="26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4B5A66"/>
                </a:solidFill>
                <a:latin typeface="Red Hat Display"/>
                <a:ea typeface="Red Hat Display"/>
                <a:cs typeface="Red Hat Display"/>
                <a:sym typeface="Red Hat Display"/>
              </a:rPr>
              <a:t>read key</a:t>
            </a:r>
            <a:endParaRPr sz="1100">
              <a:solidFill>
                <a:srgbClr val="4B5A66"/>
              </a:solidFill>
              <a:latin typeface="Red Hat Display"/>
              <a:ea typeface="Red Hat Display"/>
              <a:cs typeface="Red Hat Display"/>
              <a:sym typeface="Red Hat Display"/>
            </a:endParaRPr>
          </a:p>
        </p:txBody>
      </p:sp>
      <p:sp>
        <p:nvSpPr>
          <p:cNvPr id="693" name="Google Shape;693;p30"/>
          <p:cNvSpPr txBox="1"/>
          <p:nvPr/>
        </p:nvSpPr>
        <p:spPr>
          <a:xfrm>
            <a:off x="365760" y="4113230"/>
            <a:ext cx="84126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E12353"/>
                </a:solidFill>
                <a:latin typeface="Red Hat Display"/>
                <a:ea typeface="Red Hat Display"/>
                <a:cs typeface="Red Hat Display"/>
                <a:sym typeface="Red Hat Display"/>
              </a:rPr>
              <a:t>new commit → new key → no artifact yet → capture again, or fall back to torch.compile</a:t>
            </a:r>
            <a:endParaRPr b="1">
              <a:solidFill>
                <a:srgbClr val="E12353"/>
              </a:solidFill>
              <a:latin typeface="Red Hat Display"/>
              <a:ea typeface="Red Hat Display"/>
              <a:cs typeface="Red Hat Display"/>
              <a:sym typeface="Red Hat Display"/>
            </a:endParaRPr>
          </a:p>
        </p:txBody>
      </p:sp>
      <p:sp>
        <p:nvSpPr>
          <p:cNvPr id="694" name="Google Shape;694;p30"/>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18</a:t>
            </a:r>
            <a:endParaRPr b="1" sz="1300">
              <a:solidFill>
                <a:srgbClr val="FFFFFF"/>
              </a:solidFill>
              <a:latin typeface="Red Hat Display"/>
              <a:ea typeface="Red Hat Display"/>
              <a:cs typeface="Red Hat Display"/>
              <a:sym typeface="Red Hat Display"/>
            </a:endParaRPr>
          </a:p>
        </p:txBody>
      </p:sp>
      <p:pic>
        <p:nvPicPr>
          <p:cNvPr id="695" name="Google Shape;695;p30"/>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9" name="Shape 699"/>
        <p:cNvGrpSpPr/>
        <p:nvPr/>
      </p:nvGrpSpPr>
      <p:grpSpPr>
        <a:xfrm>
          <a:off x="0" y="0"/>
          <a:ext cx="0" cy="0"/>
          <a:chOff x="0" y="0"/>
          <a:chExt cx="0" cy="0"/>
        </a:xfrm>
      </p:grpSpPr>
      <p:sp>
        <p:nvSpPr>
          <p:cNvPr id="700" name="Google Shape;700;p31"/>
          <p:cNvSpPr txBox="1"/>
          <p:nvPr/>
        </p:nvSpPr>
        <p:spPr>
          <a:xfrm>
            <a:off x="365760" y="1285875"/>
            <a:ext cx="8412600" cy="8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200">
                <a:solidFill>
                  <a:srgbClr val="FFFFFF"/>
                </a:solidFill>
                <a:latin typeface="Red Hat Display"/>
                <a:ea typeface="Red Hat Display"/>
                <a:cs typeface="Red Hat Display"/>
                <a:sym typeface="Red Hat Display"/>
              </a:rPr>
              <a:t>Results</a:t>
            </a:r>
            <a:endParaRPr b="1" sz="4200">
              <a:solidFill>
                <a:srgbClr val="FFFFFF"/>
              </a:solidFill>
              <a:latin typeface="Red Hat Display"/>
              <a:ea typeface="Red Hat Display"/>
              <a:cs typeface="Red Hat Display"/>
              <a:sym typeface="Red Hat Display"/>
            </a:endParaRPr>
          </a:p>
        </p:txBody>
      </p:sp>
      <p:sp>
        <p:nvSpPr>
          <p:cNvPr id="701" name="Google Shape;701;p31"/>
          <p:cNvSpPr txBox="1"/>
          <p:nvPr/>
        </p:nvSpPr>
        <p:spPr>
          <a:xfrm>
            <a:off x="365760" y="2108835"/>
            <a:ext cx="84126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ed Hat Display"/>
                <a:ea typeface="Red Hat Display"/>
                <a:cs typeface="Red Hat Display"/>
                <a:sym typeface="Red Hat Display"/>
              </a:rPr>
              <a:t>one of our largest models</a:t>
            </a:r>
            <a:endParaRPr sz="1800">
              <a:solidFill>
                <a:srgbClr val="FFFFFF"/>
              </a:solidFill>
              <a:latin typeface="Red Hat Display"/>
              <a:ea typeface="Red Hat Display"/>
              <a:cs typeface="Red Hat Display"/>
              <a:sym typeface="Red Hat Displ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5" name="Shape 705"/>
        <p:cNvGrpSpPr/>
        <p:nvPr/>
      </p:nvGrpSpPr>
      <p:grpSpPr>
        <a:xfrm>
          <a:off x="0" y="0"/>
          <a:ext cx="0" cy="0"/>
          <a:chOff x="0" y="0"/>
          <a:chExt cx="0" cy="0"/>
        </a:xfrm>
      </p:grpSpPr>
      <p:sp>
        <p:nvSpPr>
          <p:cNvPr id="706" name="Google Shape;706;p32"/>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7" name="Google Shape;707;p32"/>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Same loss curve as regular torch.compile</a:t>
            </a:r>
            <a:endParaRPr b="1" sz="2000">
              <a:solidFill>
                <a:srgbClr val="E12353"/>
              </a:solidFill>
              <a:latin typeface="Red Hat Display"/>
              <a:ea typeface="Red Hat Display"/>
              <a:cs typeface="Red Hat Display"/>
              <a:sym typeface="Red Hat Display"/>
            </a:endParaRPr>
          </a:p>
        </p:txBody>
      </p:sp>
      <p:sp>
        <p:nvSpPr>
          <p:cNvPr id="708" name="Google Shape;708;p32"/>
          <p:cNvSpPr txBox="1"/>
          <p:nvPr/>
        </p:nvSpPr>
        <p:spPr>
          <a:xfrm>
            <a:off x="365760" y="800000"/>
            <a:ext cx="84126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B5A66"/>
                </a:solidFill>
                <a:latin typeface="Red Hat Display"/>
                <a:ea typeface="Red Hat Display"/>
                <a:cs typeface="Red Hat Display"/>
                <a:sym typeface="Red Hat Display"/>
              </a:rPr>
              <a:t>On one of Meta's largest internal models</a:t>
            </a:r>
            <a:endParaRPr>
              <a:solidFill>
                <a:srgbClr val="4B5A66"/>
              </a:solidFill>
              <a:latin typeface="Red Hat Display"/>
              <a:ea typeface="Red Hat Display"/>
              <a:cs typeface="Red Hat Display"/>
              <a:sym typeface="Red Hat Display"/>
            </a:endParaRPr>
          </a:p>
        </p:txBody>
      </p:sp>
      <p:pic>
        <p:nvPicPr>
          <p:cNvPr id="709" name="Google Shape;709;p32"/>
          <p:cNvPicPr preferRelativeResize="0"/>
          <p:nvPr/>
        </p:nvPicPr>
        <p:blipFill>
          <a:blip r:embed="rId4">
            <a:alphaModFix/>
          </a:blip>
          <a:stretch>
            <a:fillRect/>
          </a:stretch>
        </p:blipFill>
        <p:spPr>
          <a:xfrm>
            <a:off x="457770" y="1175110"/>
            <a:ext cx="5302380" cy="3194891"/>
          </a:xfrm>
          <a:prstGeom prst="rect">
            <a:avLst/>
          </a:prstGeom>
          <a:noFill/>
          <a:ln>
            <a:noFill/>
          </a:ln>
        </p:spPr>
      </p:pic>
      <p:sp>
        <p:nvSpPr>
          <p:cNvPr id="710" name="Google Shape;710;p32"/>
          <p:cNvSpPr/>
          <p:nvPr/>
        </p:nvSpPr>
        <p:spPr>
          <a:xfrm>
            <a:off x="6400800" y="2322555"/>
            <a:ext cx="2286000" cy="900000"/>
          </a:xfrm>
          <a:prstGeom prst="rect">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1" name="Google Shape;711;p32"/>
          <p:cNvSpPr txBox="1"/>
          <p:nvPr/>
        </p:nvSpPr>
        <p:spPr>
          <a:xfrm>
            <a:off x="6509360" y="2292555"/>
            <a:ext cx="2169000" cy="9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800">
                <a:solidFill>
                  <a:srgbClr val="1C2B33"/>
                </a:solidFill>
                <a:latin typeface="Red Hat Display"/>
                <a:ea typeface="Red Hat Display"/>
                <a:cs typeface="Red Hat Display"/>
                <a:sym typeface="Red Hat Display"/>
              </a:rPr>
              <a:t>&lt; 0.001%</a:t>
            </a:r>
            <a:endParaRPr b="1" sz="2800">
              <a:solidFill>
                <a:srgbClr val="1C2B33"/>
              </a:solidFill>
              <a:latin typeface="Red Hat Display"/>
              <a:ea typeface="Red Hat Display"/>
              <a:cs typeface="Red Hat Display"/>
              <a:sym typeface="Red Hat Display"/>
            </a:endParaRPr>
          </a:p>
          <a:p>
            <a:pPr indent="0" lvl="0" marL="0" rtl="0" algn="l">
              <a:spcBef>
                <a:spcPts val="200"/>
              </a:spcBef>
              <a:spcAft>
                <a:spcPts val="200"/>
              </a:spcAft>
              <a:buNone/>
            </a:pPr>
            <a:r>
              <a:rPr lang="en" sz="1100">
                <a:solidFill>
                  <a:srgbClr val="4B5A66"/>
                </a:solidFill>
                <a:latin typeface="Red Hat Display"/>
                <a:ea typeface="Red Hat Display"/>
                <a:cs typeface="Red Hat Display"/>
                <a:sym typeface="Red Hat Display"/>
              </a:rPr>
              <a:t>final-loss gap (run-to-run noise)</a:t>
            </a:r>
            <a:endParaRPr sz="1100">
              <a:solidFill>
                <a:srgbClr val="4B5A66"/>
              </a:solidFill>
              <a:latin typeface="Red Hat Display"/>
              <a:ea typeface="Red Hat Display"/>
              <a:cs typeface="Red Hat Display"/>
              <a:sym typeface="Red Hat Display"/>
            </a:endParaRPr>
          </a:p>
        </p:txBody>
      </p:sp>
      <p:sp>
        <p:nvSpPr>
          <p:cNvPr id="712" name="Google Shape;712;p32"/>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20</a:t>
            </a:r>
            <a:endParaRPr b="1" sz="1300">
              <a:solidFill>
                <a:srgbClr val="FFFFFF"/>
              </a:solidFill>
              <a:latin typeface="Red Hat Display"/>
              <a:ea typeface="Red Hat Display"/>
              <a:cs typeface="Red Hat Display"/>
              <a:sym typeface="Red Hat Display"/>
            </a:endParaRPr>
          </a:p>
        </p:txBody>
      </p:sp>
      <p:pic>
        <p:nvPicPr>
          <p:cNvPr id="713" name="Google Shape;713;p32"/>
          <p:cNvPicPr preferRelativeResize="0"/>
          <p:nvPr/>
        </p:nvPicPr>
        <p:blipFill>
          <a:blip r:embed="rId5">
            <a:alphaModFix/>
          </a:blip>
          <a:stretch>
            <a:fillRect/>
          </a:stretch>
        </p:blipFill>
        <p:spPr>
          <a:xfrm>
            <a:off x="311700" y="4478744"/>
            <a:ext cx="978680" cy="59944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7" name="Shape 717"/>
        <p:cNvGrpSpPr/>
        <p:nvPr/>
      </p:nvGrpSpPr>
      <p:grpSpPr>
        <a:xfrm>
          <a:off x="0" y="0"/>
          <a:ext cx="0" cy="0"/>
          <a:chOff x="0" y="0"/>
          <a:chExt cx="0" cy="0"/>
        </a:xfrm>
      </p:grpSpPr>
      <p:sp>
        <p:nvSpPr>
          <p:cNvPr id="718" name="Google Shape;718;p33"/>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9" name="Google Shape;719;p33"/>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One GPU compiles; every rank just loads</a:t>
            </a:r>
            <a:endParaRPr b="1" sz="2000">
              <a:solidFill>
                <a:srgbClr val="E12353"/>
              </a:solidFill>
              <a:latin typeface="Red Hat Display"/>
              <a:ea typeface="Red Hat Display"/>
              <a:cs typeface="Red Hat Display"/>
              <a:sym typeface="Red Hat Display"/>
            </a:endParaRPr>
          </a:p>
        </p:txBody>
      </p:sp>
      <p:pic>
        <p:nvPicPr>
          <p:cNvPr id="720" name="Google Shape;720;p33"/>
          <p:cNvPicPr preferRelativeResize="0"/>
          <p:nvPr/>
        </p:nvPicPr>
        <p:blipFill>
          <a:blip r:embed="rId4">
            <a:alphaModFix/>
          </a:blip>
          <a:stretch>
            <a:fillRect/>
          </a:stretch>
        </p:blipFill>
        <p:spPr>
          <a:xfrm>
            <a:off x="457200" y="1255360"/>
            <a:ext cx="5669279" cy="2834639"/>
          </a:xfrm>
          <a:prstGeom prst="rect">
            <a:avLst/>
          </a:prstGeom>
          <a:noFill/>
          <a:ln>
            <a:noFill/>
          </a:ln>
        </p:spPr>
      </p:pic>
      <p:sp>
        <p:nvSpPr>
          <p:cNvPr id="721" name="Google Shape;721;p33"/>
          <p:cNvSpPr/>
          <p:nvPr/>
        </p:nvSpPr>
        <p:spPr>
          <a:xfrm>
            <a:off x="6400800" y="1555360"/>
            <a:ext cx="2286000" cy="900000"/>
          </a:xfrm>
          <a:prstGeom prst="rect">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2" name="Google Shape;722;p33"/>
          <p:cNvSpPr txBox="1"/>
          <p:nvPr/>
        </p:nvSpPr>
        <p:spPr>
          <a:xfrm>
            <a:off x="6509360" y="1525360"/>
            <a:ext cx="2169000" cy="9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800">
                <a:solidFill>
                  <a:srgbClr val="1C2B33"/>
                </a:solidFill>
                <a:latin typeface="Red Hat Display"/>
                <a:ea typeface="Red Hat Display"/>
                <a:cs typeface="Red Hat Display"/>
                <a:sym typeface="Red Hat Display"/>
              </a:rPr>
              <a:t>69–92%</a:t>
            </a:r>
            <a:endParaRPr b="1" sz="2800">
              <a:solidFill>
                <a:srgbClr val="1C2B33"/>
              </a:solidFill>
              <a:latin typeface="Red Hat Display"/>
              <a:ea typeface="Red Hat Display"/>
              <a:cs typeface="Red Hat Display"/>
              <a:sym typeface="Red Hat Display"/>
            </a:endParaRPr>
          </a:p>
          <a:p>
            <a:pPr indent="0" lvl="0" marL="0" rtl="0" algn="l">
              <a:spcBef>
                <a:spcPts val="200"/>
              </a:spcBef>
              <a:spcAft>
                <a:spcPts val="200"/>
              </a:spcAft>
              <a:buNone/>
            </a:pPr>
            <a:r>
              <a:rPr lang="en" sz="1100">
                <a:solidFill>
                  <a:srgbClr val="4B5A66"/>
                </a:solidFill>
                <a:latin typeface="Red Hat Display"/>
                <a:ea typeface="Red Hat Display"/>
                <a:cs typeface="Red Hat Display"/>
                <a:sym typeface="Red Hat Display"/>
              </a:rPr>
              <a:t>less compile time per rank</a:t>
            </a:r>
            <a:endParaRPr sz="1100">
              <a:solidFill>
                <a:srgbClr val="4B5A66"/>
              </a:solidFill>
              <a:latin typeface="Red Hat Display"/>
              <a:ea typeface="Red Hat Display"/>
              <a:cs typeface="Red Hat Display"/>
              <a:sym typeface="Red Hat Display"/>
            </a:endParaRPr>
          </a:p>
        </p:txBody>
      </p:sp>
      <p:sp>
        <p:nvSpPr>
          <p:cNvPr id="723" name="Google Shape;723;p33"/>
          <p:cNvSpPr/>
          <p:nvPr/>
        </p:nvSpPr>
        <p:spPr>
          <a:xfrm>
            <a:off x="6400800" y="2615360"/>
            <a:ext cx="2286000" cy="900000"/>
          </a:xfrm>
          <a:prstGeom prst="rect">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4" name="Google Shape;724;p33"/>
          <p:cNvSpPr txBox="1"/>
          <p:nvPr/>
        </p:nvSpPr>
        <p:spPr>
          <a:xfrm>
            <a:off x="6509360" y="2585360"/>
            <a:ext cx="2169000" cy="9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800">
                <a:solidFill>
                  <a:srgbClr val="1C2B33"/>
                </a:solidFill>
                <a:latin typeface="Red Hat Display"/>
                <a:ea typeface="Red Hat Display"/>
                <a:cs typeface="Red Hat Display"/>
                <a:sym typeface="Red Hat Display"/>
              </a:rPr>
              <a:t>15–26%</a:t>
            </a:r>
            <a:endParaRPr b="1" sz="2800">
              <a:solidFill>
                <a:srgbClr val="1C2B33"/>
              </a:solidFill>
              <a:latin typeface="Red Hat Display"/>
              <a:ea typeface="Red Hat Display"/>
              <a:cs typeface="Red Hat Display"/>
              <a:sym typeface="Red Hat Display"/>
            </a:endParaRPr>
          </a:p>
          <a:p>
            <a:pPr indent="0" lvl="0" marL="0" rtl="0" algn="l">
              <a:spcBef>
                <a:spcPts val="200"/>
              </a:spcBef>
              <a:spcAft>
                <a:spcPts val="200"/>
              </a:spcAft>
              <a:buNone/>
            </a:pPr>
            <a:r>
              <a:rPr lang="en" sz="1100">
                <a:solidFill>
                  <a:srgbClr val="4B5A66"/>
                </a:solidFill>
                <a:latin typeface="Red Hat Display"/>
                <a:ea typeface="Red Hat Display"/>
                <a:cs typeface="Red Hat Display"/>
                <a:sym typeface="Red Hat Display"/>
              </a:rPr>
              <a:t>fewer job GPU-hours</a:t>
            </a:r>
            <a:endParaRPr sz="1100">
              <a:solidFill>
                <a:srgbClr val="4B5A66"/>
              </a:solidFill>
              <a:latin typeface="Red Hat Display"/>
              <a:ea typeface="Red Hat Display"/>
              <a:cs typeface="Red Hat Display"/>
              <a:sym typeface="Red Hat Display"/>
            </a:endParaRPr>
          </a:p>
        </p:txBody>
      </p:sp>
      <p:sp>
        <p:nvSpPr>
          <p:cNvPr id="725" name="Google Shape;725;p33"/>
          <p:cNvSpPr txBox="1"/>
          <p:nvPr/>
        </p:nvSpPr>
        <p:spPr>
          <a:xfrm>
            <a:off x="365760" y="4130000"/>
            <a:ext cx="5852100" cy="24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8A96A3"/>
                </a:solidFill>
                <a:latin typeface="Red Hat Display"/>
                <a:ea typeface="Red Hat Display"/>
                <a:cs typeface="Red Hat Display"/>
                <a:sym typeface="Red Hat Display"/>
              </a:rPr>
              <a:t>Short test runs; ranges span the job sizes we tried.</a:t>
            </a:r>
            <a:endParaRPr sz="1000">
              <a:solidFill>
                <a:srgbClr val="8A96A3"/>
              </a:solidFill>
              <a:latin typeface="Red Hat Display"/>
              <a:ea typeface="Red Hat Display"/>
              <a:cs typeface="Red Hat Display"/>
              <a:sym typeface="Red Hat Display"/>
            </a:endParaRPr>
          </a:p>
        </p:txBody>
      </p:sp>
      <p:sp>
        <p:nvSpPr>
          <p:cNvPr id="726" name="Google Shape;726;p33"/>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21</a:t>
            </a:r>
            <a:endParaRPr b="1" sz="1300">
              <a:solidFill>
                <a:srgbClr val="FFFFFF"/>
              </a:solidFill>
              <a:latin typeface="Red Hat Display"/>
              <a:ea typeface="Red Hat Display"/>
              <a:cs typeface="Red Hat Display"/>
              <a:sym typeface="Red Hat Display"/>
            </a:endParaRPr>
          </a:p>
        </p:txBody>
      </p:sp>
      <p:pic>
        <p:nvPicPr>
          <p:cNvPr id="727" name="Google Shape;727;p33"/>
          <p:cNvPicPr preferRelativeResize="0"/>
          <p:nvPr/>
        </p:nvPicPr>
        <p:blipFill>
          <a:blip r:embed="rId5">
            <a:alphaModFix/>
          </a:blip>
          <a:stretch>
            <a:fillRect/>
          </a:stretch>
        </p:blipFill>
        <p:spPr>
          <a:xfrm>
            <a:off x="311700" y="4478744"/>
            <a:ext cx="978680" cy="59944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1" name="Shape 731"/>
        <p:cNvGrpSpPr/>
        <p:nvPr/>
      </p:nvGrpSpPr>
      <p:grpSpPr>
        <a:xfrm>
          <a:off x="0" y="0"/>
          <a:ext cx="0" cy="0"/>
          <a:chOff x="0" y="0"/>
          <a:chExt cx="0" cy="0"/>
        </a:xfrm>
      </p:grpSpPr>
      <p:sp>
        <p:nvSpPr>
          <p:cNvPr id="732" name="Google Shape;732;p34"/>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33" name="Google Shape;733;p34"/>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Compile cost stays flat as you scale</a:t>
            </a:r>
            <a:endParaRPr b="1" sz="2000">
              <a:solidFill>
                <a:srgbClr val="E12353"/>
              </a:solidFill>
              <a:latin typeface="Red Hat Display"/>
              <a:ea typeface="Red Hat Display"/>
              <a:cs typeface="Red Hat Display"/>
              <a:sym typeface="Red Hat Display"/>
            </a:endParaRPr>
          </a:p>
        </p:txBody>
      </p:sp>
      <p:sp>
        <p:nvSpPr>
          <p:cNvPr id="734" name="Google Shape;734;p34"/>
          <p:cNvSpPr txBox="1"/>
          <p:nvPr/>
        </p:nvSpPr>
        <p:spPr>
          <a:xfrm>
            <a:off x="1686000" y="1337310"/>
            <a:ext cx="13830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rgbClr val="4B5A66"/>
                </a:solidFill>
                <a:latin typeface="Red Hat Display"/>
                <a:ea typeface="Red Hat Display"/>
                <a:cs typeface="Red Hat Display"/>
                <a:sym typeface="Red Hat Display"/>
              </a:rPr>
              <a:t>1× ranks</a:t>
            </a:r>
            <a:endParaRPr b="1" sz="1300">
              <a:solidFill>
                <a:srgbClr val="4B5A66"/>
              </a:solidFill>
              <a:latin typeface="Red Hat Display"/>
              <a:ea typeface="Red Hat Display"/>
              <a:cs typeface="Red Hat Display"/>
              <a:sym typeface="Red Hat Display"/>
            </a:endParaRPr>
          </a:p>
        </p:txBody>
      </p:sp>
      <p:sp>
        <p:nvSpPr>
          <p:cNvPr id="735" name="Google Shape;735;p34"/>
          <p:cNvSpPr txBox="1"/>
          <p:nvPr/>
        </p:nvSpPr>
        <p:spPr>
          <a:xfrm>
            <a:off x="3149040" y="1337310"/>
            <a:ext cx="13830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rgbClr val="4B5A66"/>
                </a:solidFill>
                <a:latin typeface="Red Hat Display"/>
                <a:ea typeface="Red Hat Display"/>
                <a:cs typeface="Red Hat Display"/>
                <a:sym typeface="Red Hat Display"/>
              </a:rPr>
              <a:t>2×</a:t>
            </a:r>
            <a:endParaRPr b="1" sz="1300">
              <a:solidFill>
                <a:srgbClr val="4B5A66"/>
              </a:solidFill>
              <a:latin typeface="Red Hat Display"/>
              <a:ea typeface="Red Hat Display"/>
              <a:cs typeface="Red Hat Display"/>
              <a:sym typeface="Red Hat Display"/>
            </a:endParaRPr>
          </a:p>
        </p:txBody>
      </p:sp>
      <p:sp>
        <p:nvSpPr>
          <p:cNvPr id="736" name="Google Shape;736;p34"/>
          <p:cNvSpPr txBox="1"/>
          <p:nvPr/>
        </p:nvSpPr>
        <p:spPr>
          <a:xfrm>
            <a:off x="4612080" y="1337310"/>
            <a:ext cx="13830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rgbClr val="4B5A66"/>
                </a:solidFill>
                <a:latin typeface="Red Hat Display"/>
                <a:ea typeface="Red Hat Display"/>
                <a:cs typeface="Red Hat Display"/>
                <a:sym typeface="Red Hat Display"/>
              </a:rPr>
              <a:t>4×</a:t>
            </a:r>
            <a:endParaRPr b="1" sz="1300">
              <a:solidFill>
                <a:srgbClr val="4B5A66"/>
              </a:solidFill>
              <a:latin typeface="Red Hat Display"/>
              <a:ea typeface="Red Hat Display"/>
              <a:cs typeface="Red Hat Display"/>
              <a:sym typeface="Red Hat Display"/>
            </a:endParaRPr>
          </a:p>
        </p:txBody>
      </p:sp>
      <p:sp>
        <p:nvSpPr>
          <p:cNvPr id="737" name="Google Shape;737;p34"/>
          <p:cNvSpPr txBox="1"/>
          <p:nvPr/>
        </p:nvSpPr>
        <p:spPr>
          <a:xfrm>
            <a:off x="365760" y="2064575"/>
            <a:ext cx="1371600" cy="50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rgbClr val="1C2B33"/>
                </a:solidFill>
                <a:latin typeface="Red Hat Display"/>
                <a:ea typeface="Red Hat Display"/>
                <a:cs typeface="Red Hat Display"/>
                <a:sym typeface="Red Hat Display"/>
              </a:rPr>
              <a:t>regular</a:t>
            </a:r>
            <a:endParaRPr b="1" sz="1500">
              <a:solidFill>
                <a:srgbClr val="1C2B33"/>
              </a:solidFill>
              <a:latin typeface="Red Hat Display"/>
              <a:ea typeface="Red Hat Display"/>
              <a:cs typeface="Red Hat Display"/>
              <a:sym typeface="Red Hat Display"/>
            </a:endParaRPr>
          </a:p>
        </p:txBody>
      </p:sp>
      <p:sp>
        <p:nvSpPr>
          <p:cNvPr id="738" name="Google Shape;738;p34"/>
          <p:cNvSpPr txBox="1"/>
          <p:nvPr/>
        </p:nvSpPr>
        <p:spPr>
          <a:xfrm>
            <a:off x="365760" y="3453320"/>
            <a:ext cx="1371600" cy="50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rgbClr val="E12353"/>
                </a:solidFill>
                <a:latin typeface="Red Hat Display"/>
                <a:ea typeface="Red Hat Display"/>
                <a:cs typeface="Red Hat Display"/>
                <a:sym typeface="Red Hat Display"/>
              </a:rPr>
              <a:t>precompile</a:t>
            </a:r>
            <a:endParaRPr b="1" sz="1500">
              <a:solidFill>
                <a:srgbClr val="E12353"/>
              </a:solidFill>
              <a:latin typeface="Red Hat Display"/>
              <a:ea typeface="Red Hat Display"/>
              <a:cs typeface="Red Hat Display"/>
              <a:sym typeface="Red Hat Display"/>
            </a:endParaRPr>
          </a:p>
        </p:txBody>
      </p:sp>
      <p:sp>
        <p:nvSpPr>
          <p:cNvPr id="739" name="Google Shape;739;p34"/>
          <p:cNvSpPr/>
          <p:nvPr/>
        </p:nvSpPr>
        <p:spPr>
          <a:xfrm>
            <a:off x="218994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0" name="Google Shape;740;p34"/>
          <p:cNvSpPr/>
          <p:nvPr/>
        </p:nvSpPr>
        <p:spPr>
          <a:xfrm>
            <a:off x="240494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1" name="Google Shape;741;p34"/>
          <p:cNvSpPr/>
          <p:nvPr/>
        </p:nvSpPr>
        <p:spPr>
          <a:xfrm>
            <a:off x="218994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2" name="Google Shape;742;p34"/>
          <p:cNvSpPr/>
          <p:nvPr/>
        </p:nvSpPr>
        <p:spPr>
          <a:xfrm>
            <a:off x="240494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3" name="Google Shape;743;p34"/>
          <p:cNvSpPr/>
          <p:nvPr/>
        </p:nvSpPr>
        <p:spPr>
          <a:xfrm>
            <a:off x="218994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4" name="Google Shape;744;p34"/>
          <p:cNvSpPr/>
          <p:nvPr/>
        </p:nvSpPr>
        <p:spPr>
          <a:xfrm>
            <a:off x="240494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5" name="Google Shape;745;p34"/>
          <p:cNvSpPr/>
          <p:nvPr/>
        </p:nvSpPr>
        <p:spPr>
          <a:xfrm>
            <a:off x="218994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6" name="Google Shape;746;p34"/>
          <p:cNvSpPr/>
          <p:nvPr/>
        </p:nvSpPr>
        <p:spPr>
          <a:xfrm>
            <a:off x="240494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7" name="Google Shape;747;p34"/>
          <p:cNvSpPr/>
          <p:nvPr/>
        </p:nvSpPr>
        <p:spPr>
          <a:xfrm>
            <a:off x="1749940" y="3623320"/>
            <a:ext cx="159900" cy="159900"/>
          </a:xfrm>
          <a:prstGeom prst="roundRect">
            <a:avLst>
              <a:gd fmla="val 16667" name="adj"/>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748" name="Google Shape;748;p34"/>
          <p:cNvCxnSpPr/>
          <p:nvPr/>
        </p:nvCxnSpPr>
        <p:spPr>
          <a:xfrm>
            <a:off x="1949940" y="3703320"/>
            <a:ext cx="210000" cy="0"/>
          </a:xfrm>
          <a:prstGeom prst="straightConnector1">
            <a:avLst/>
          </a:prstGeom>
          <a:noFill/>
          <a:ln cap="flat" cmpd="sng" w="19050">
            <a:solidFill>
              <a:srgbClr val="E12353"/>
            </a:solidFill>
            <a:prstDash val="solid"/>
            <a:round/>
            <a:headEnd len="med" w="med" type="none"/>
            <a:tailEnd len="med" w="med" type="triangle"/>
          </a:ln>
        </p:spPr>
      </p:cxnSp>
      <p:sp>
        <p:nvSpPr>
          <p:cNvPr id="749" name="Google Shape;749;p34"/>
          <p:cNvSpPr/>
          <p:nvPr/>
        </p:nvSpPr>
        <p:spPr>
          <a:xfrm>
            <a:off x="3652980" y="191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0" name="Google Shape;750;p34"/>
          <p:cNvSpPr/>
          <p:nvPr/>
        </p:nvSpPr>
        <p:spPr>
          <a:xfrm>
            <a:off x="3867980" y="191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1" name="Google Shape;751;p34"/>
          <p:cNvSpPr/>
          <p:nvPr/>
        </p:nvSpPr>
        <p:spPr>
          <a:xfrm>
            <a:off x="365298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2" name="Google Shape;752;p34"/>
          <p:cNvSpPr/>
          <p:nvPr/>
        </p:nvSpPr>
        <p:spPr>
          <a:xfrm>
            <a:off x="386798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3" name="Google Shape;753;p34"/>
          <p:cNvSpPr/>
          <p:nvPr/>
        </p:nvSpPr>
        <p:spPr>
          <a:xfrm>
            <a:off x="365298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4" name="Google Shape;754;p34"/>
          <p:cNvSpPr/>
          <p:nvPr/>
        </p:nvSpPr>
        <p:spPr>
          <a:xfrm>
            <a:off x="386798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5" name="Google Shape;755;p34"/>
          <p:cNvSpPr/>
          <p:nvPr/>
        </p:nvSpPr>
        <p:spPr>
          <a:xfrm>
            <a:off x="3652980" y="255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6" name="Google Shape;756;p34"/>
          <p:cNvSpPr/>
          <p:nvPr/>
        </p:nvSpPr>
        <p:spPr>
          <a:xfrm>
            <a:off x="3867980" y="255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7" name="Google Shape;757;p34"/>
          <p:cNvSpPr/>
          <p:nvPr/>
        </p:nvSpPr>
        <p:spPr>
          <a:xfrm>
            <a:off x="3652980" y="330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8" name="Google Shape;758;p34"/>
          <p:cNvSpPr/>
          <p:nvPr/>
        </p:nvSpPr>
        <p:spPr>
          <a:xfrm>
            <a:off x="3867980" y="330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9" name="Google Shape;759;p34"/>
          <p:cNvSpPr/>
          <p:nvPr/>
        </p:nvSpPr>
        <p:spPr>
          <a:xfrm>
            <a:off x="365298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0" name="Google Shape;760;p34"/>
          <p:cNvSpPr/>
          <p:nvPr/>
        </p:nvSpPr>
        <p:spPr>
          <a:xfrm>
            <a:off x="386798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1" name="Google Shape;761;p34"/>
          <p:cNvSpPr/>
          <p:nvPr/>
        </p:nvSpPr>
        <p:spPr>
          <a:xfrm>
            <a:off x="365298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2" name="Google Shape;762;p34"/>
          <p:cNvSpPr/>
          <p:nvPr/>
        </p:nvSpPr>
        <p:spPr>
          <a:xfrm>
            <a:off x="386798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3" name="Google Shape;763;p34"/>
          <p:cNvSpPr/>
          <p:nvPr/>
        </p:nvSpPr>
        <p:spPr>
          <a:xfrm>
            <a:off x="3652980" y="394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4" name="Google Shape;764;p34"/>
          <p:cNvSpPr/>
          <p:nvPr/>
        </p:nvSpPr>
        <p:spPr>
          <a:xfrm>
            <a:off x="3867980" y="394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5" name="Google Shape;765;p34"/>
          <p:cNvSpPr/>
          <p:nvPr/>
        </p:nvSpPr>
        <p:spPr>
          <a:xfrm>
            <a:off x="3212980" y="3623320"/>
            <a:ext cx="159900" cy="159900"/>
          </a:xfrm>
          <a:prstGeom prst="roundRect">
            <a:avLst>
              <a:gd fmla="val 16667" name="adj"/>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766" name="Google Shape;766;p34"/>
          <p:cNvCxnSpPr/>
          <p:nvPr/>
        </p:nvCxnSpPr>
        <p:spPr>
          <a:xfrm>
            <a:off x="3412980" y="3703320"/>
            <a:ext cx="210000" cy="0"/>
          </a:xfrm>
          <a:prstGeom prst="straightConnector1">
            <a:avLst/>
          </a:prstGeom>
          <a:noFill/>
          <a:ln cap="flat" cmpd="sng" w="19050">
            <a:solidFill>
              <a:srgbClr val="E12353"/>
            </a:solidFill>
            <a:prstDash val="solid"/>
            <a:round/>
            <a:headEnd len="med" w="med" type="none"/>
            <a:tailEnd len="med" w="med" type="triangle"/>
          </a:ln>
        </p:spPr>
      </p:cxnSp>
      <p:sp>
        <p:nvSpPr>
          <p:cNvPr id="767" name="Google Shape;767;p34"/>
          <p:cNvSpPr/>
          <p:nvPr/>
        </p:nvSpPr>
        <p:spPr>
          <a:xfrm>
            <a:off x="4901020" y="191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8" name="Google Shape;768;p34"/>
          <p:cNvSpPr/>
          <p:nvPr/>
        </p:nvSpPr>
        <p:spPr>
          <a:xfrm>
            <a:off x="5116020" y="191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9" name="Google Shape;769;p34"/>
          <p:cNvSpPr/>
          <p:nvPr/>
        </p:nvSpPr>
        <p:spPr>
          <a:xfrm>
            <a:off x="5331020" y="191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0" name="Google Shape;770;p34"/>
          <p:cNvSpPr/>
          <p:nvPr/>
        </p:nvSpPr>
        <p:spPr>
          <a:xfrm>
            <a:off x="5546020" y="191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1" name="Google Shape;771;p34"/>
          <p:cNvSpPr/>
          <p:nvPr/>
        </p:nvSpPr>
        <p:spPr>
          <a:xfrm>
            <a:off x="490102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2" name="Google Shape;772;p34"/>
          <p:cNvSpPr/>
          <p:nvPr/>
        </p:nvSpPr>
        <p:spPr>
          <a:xfrm>
            <a:off x="511602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3" name="Google Shape;773;p34"/>
          <p:cNvSpPr/>
          <p:nvPr/>
        </p:nvSpPr>
        <p:spPr>
          <a:xfrm>
            <a:off x="533102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4" name="Google Shape;774;p34"/>
          <p:cNvSpPr/>
          <p:nvPr/>
        </p:nvSpPr>
        <p:spPr>
          <a:xfrm>
            <a:off x="5546020" y="212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5" name="Google Shape;775;p34"/>
          <p:cNvSpPr/>
          <p:nvPr/>
        </p:nvSpPr>
        <p:spPr>
          <a:xfrm>
            <a:off x="490102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6" name="Google Shape;776;p34"/>
          <p:cNvSpPr/>
          <p:nvPr/>
        </p:nvSpPr>
        <p:spPr>
          <a:xfrm>
            <a:off x="511602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7" name="Google Shape;777;p34"/>
          <p:cNvSpPr/>
          <p:nvPr/>
        </p:nvSpPr>
        <p:spPr>
          <a:xfrm>
            <a:off x="533102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8" name="Google Shape;778;p34"/>
          <p:cNvSpPr/>
          <p:nvPr/>
        </p:nvSpPr>
        <p:spPr>
          <a:xfrm>
            <a:off x="5546020" y="2342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9" name="Google Shape;779;p34"/>
          <p:cNvSpPr/>
          <p:nvPr/>
        </p:nvSpPr>
        <p:spPr>
          <a:xfrm>
            <a:off x="4901020" y="255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0" name="Google Shape;780;p34"/>
          <p:cNvSpPr/>
          <p:nvPr/>
        </p:nvSpPr>
        <p:spPr>
          <a:xfrm>
            <a:off x="5116020" y="255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1" name="Google Shape;781;p34"/>
          <p:cNvSpPr/>
          <p:nvPr/>
        </p:nvSpPr>
        <p:spPr>
          <a:xfrm>
            <a:off x="5331020" y="255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2" name="Google Shape;782;p34"/>
          <p:cNvSpPr/>
          <p:nvPr/>
        </p:nvSpPr>
        <p:spPr>
          <a:xfrm>
            <a:off x="5546020" y="2557075"/>
            <a:ext cx="159900" cy="159900"/>
          </a:xfrm>
          <a:prstGeom prst="roundRect">
            <a:avLst>
              <a:gd fmla="val 16667" name="adj"/>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3" name="Google Shape;783;p34"/>
          <p:cNvSpPr/>
          <p:nvPr/>
        </p:nvSpPr>
        <p:spPr>
          <a:xfrm>
            <a:off x="4901020" y="330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4" name="Google Shape;784;p34"/>
          <p:cNvSpPr/>
          <p:nvPr/>
        </p:nvSpPr>
        <p:spPr>
          <a:xfrm>
            <a:off x="5116020" y="330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5" name="Google Shape;785;p34"/>
          <p:cNvSpPr/>
          <p:nvPr/>
        </p:nvSpPr>
        <p:spPr>
          <a:xfrm>
            <a:off x="5331020" y="330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6" name="Google Shape;786;p34"/>
          <p:cNvSpPr/>
          <p:nvPr/>
        </p:nvSpPr>
        <p:spPr>
          <a:xfrm>
            <a:off x="5546020" y="330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7" name="Google Shape;787;p34"/>
          <p:cNvSpPr/>
          <p:nvPr/>
        </p:nvSpPr>
        <p:spPr>
          <a:xfrm>
            <a:off x="490102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8" name="Google Shape;788;p34"/>
          <p:cNvSpPr/>
          <p:nvPr/>
        </p:nvSpPr>
        <p:spPr>
          <a:xfrm>
            <a:off x="511602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9" name="Google Shape;789;p34"/>
          <p:cNvSpPr/>
          <p:nvPr/>
        </p:nvSpPr>
        <p:spPr>
          <a:xfrm>
            <a:off x="533102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0" name="Google Shape;790;p34"/>
          <p:cNvSpPr/>
          <p:nvPr/>
        </p:nvSpPr>
        <p:spPr>
          <a:xfrm>
            <a:off x="5546020" y="351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34"/>
          <p:cNvSpPr/>
          <p:nvPr/>
        </p:nvSpPr>
        <p:spPr>
          <a:xfrm>
            <a:off x="490102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2" name="Google Shape;792;p34"/>
          <p:cNvSpPr/>
          <p:nvPr/>
        </p:nvSpPr>
        <p:spPr>
          <a:xfrm>
            <a:off x="511602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3" name="Google Shape;793;p34"/>
          <p:cNvSpPr/>
          <p:nvPr/>
        </p:nvSpPr>
        <p:spPr>
          <a:xfrm>
            <a:off x="533102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4" name="Google Shape;794;p34"/>
          <p:cNvSpPr/>
          <p:nvPr/>
        </p:nvSpPr>
        <p:spPr>
          <a:xfrm>
            <a:off x="5546020" y="3730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5" name="Google Shape;795;p34"/>
          <p:cNvSpPr/>
          <p:nvPr/>
        </p:nvSpPr>
        <p:spPr>
          <a:xfrm>
            <a:off x="4901020" y="394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6" name="Google Shape;796;p34"/>
          <p:cNvSpPr/>
          <p:nvPr/>
        </p:nvSpPr>
        <p:spPr>
          <a:xfrm>
            <a:off x="5116020" y="394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7" name="Google Shape;797;p34"/>
          <p:cNvSpPr/>
          <p:nvPr/>
        </p:nvSpPr>
        <p:spPr>
          <a:xfrm>
            <a:off x="5331020" y="394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8" name="Google Shape;798;p34"/>
          <p:cNvSpPr/>
          <p:nvPr/>
        </p:nvSpPr>
        <p:spPr>
          <a:xfrm>
            <a:off x="5546020" y="3945820"/>
            <a:ext cx="159900" cy="159900"/>
          </a:xfrm>
          <a:prstGeom prst="roundRect">
            <a:avLst>
              <a:gd fmla="val 16667" name="adj"/>
            </a:avLst>
          </a:prstGeom>
          <a:solidFill>
            <a:srgbClr val="D5DCE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9" name="Google Shape;799;p34"/>
          <p:cNvSpPr/>
          <p:nvPr/>
        </p:nvSpPr>
        <p:spPr>
          <a:xfrm>
            <a:off x="4461020" y="3623320"/>
            <a:ext cx="159900" cy="159900"/>
          </a:xfrm>
          <a:prstGeom prst="roundRect">
            <a:avLst>
              <a:gd fmla="val 16667" name="adj"/>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00" name="Google Shape;800;p34"/>
          <p:cNvCxnSpPr/>
          <p:nvPr/>
        </p:nvCxnSpPr>
        <p:spPr>
          <a:xfrm>
            <a:off x="4661020" y="3703320"/>
            <a:ext cx="210000" cy="0"/>
          </a:xfrm>
          <a:prstGeom prst="straightConnector1">
            <a:avLst/>
          </a:prstGeom>
          <a:noFill/>
          <a:ln cap="flat" cmpd="sng" w="19050">
            <a:solidFill>
              <a:srgbClr val="E12353"/>
            </a:solidFill>
            <a:prstDash val="solid"/>
            <a:round/>
            <a:headEnd len="med" w="med" type="none"/>
            <a:tailEnd len="med" w="med" type="triangle"/>
          </a:ln>
        </p:spPr>
      </p:cxnSp>
      <p:sp>
        <p:nvSpPr>
          <p:cNvPr id="801" name="Google Shape;801;p34"/>
          <p:cNvSpPr/>
          <p:nvPr/>
        </p:nvSpPr>
        <p:spPr>
          <a:xfrm>
            <a:off x="6400800" y="1697355"/>
            <a:ext cx="2286000" cy="2366100"/>
          </a:xfrm>
          <a:prstGeom prst="rect">
            <a:avLst/>
          </a:prstGeom>
          <a:solidFill>
            <a:srgbClr val="F4F6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2" name="Google Shape;802;p34"/>
          <p:cNvSpPr txBox="1"/>
          <p:nvPr/>
        </p:nvSpPr>
        <p:spPr>
          <a:xfrm>
            <a:off x="6409360" y="1697355"/>
            <a:ext cx="2268900" cy="236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600">
                <a:solidFill>
                  <a:srgbClr val="5B6B78"/>
                </a:solidFill>
                <a:latin typeface="Red Hat Display"/>
                <a:ea typeface="Red Hat Display"/>
                <a:cs typeface="Red Hat Display"/>
                <a:sym typeface="Red Hat Display"/>
              </a:rPr>
              <a:t>4.1×</a:t>
            </a:r>
            <a:endParaRPr b="1" sz="3600">
              <a:solidFill>
                <a:srgbClr val="5B6B78"/>
              </a:solidFill>
              <a:latin typeface="Red Hat Display"/>
              <a:ea typeface="Red Hat Display"/>
              <a:cs typeface="Red Hat Display"/>
              <a:sym typeface="Red Hat Display"/>
            </a:endParaRPr>
          </a:p>
          <a:p>
            <a:pPr indent="0" lvl="0" marL="0" rtl="0" algn="ctr">
              <a:spcBef>
                <a:spcPts val="200"/>
              </a:spcBef>
              <a:spcAft>
                <a:spcPts val="0"/>
              </a:spcAft>
              <a:buNone/>
            </a:pPr>
            <a:r>
              <a:rPr b="1" lang="en" sz="3600">
                <a:solidFill>
                  <a:srgbClr val="E12353"/>
                </a:solidFill>
                <a:latin typeface="Red Hat Display"/>
                <a:ea typeface="Red Hat Display"/>
                <a:cs typeface="Red Hat Display"/>
                <a:sym typeface="Red Hat Display"/>
              </a:rPr>
              <a:t>≈1×</a:t>
            </a:r>
            <a:endParaRPr b="1" sz="3600">
              <a:solidFill>
                <a:srgbClr val="E12353"/>
              </a:solidFill>
              <a:latin typeface="Red Hat Display"/>
              <a:ea typeface="Red Hat Display"/>
              <a:cs typeface="Red Hat Display"/>
              <a:sym typeface="Red Hat Display"/>
            </a:endParaRPr>
          </a:p>
          <a:p>
            <a:pPr indent="0" lvl="0" marL="0" rtl="0" algn="ctr">
              <a:spcBef>
                <a:spcPts val="200"/>
              </a:spcBef>
              <a:spcAft>
                <a:spcPts val="200"/>
              </a:spcAft>
              <a:buNone/>
            </a:pPr>
            <a:r>
              <a:rPr lang="en" sz="1200">
                <a:solidFill>
                  <a:srgbClr val="4B5A66"/>
                </a:solidFill>
                <a:latin typeface="Red Hat Display"/>
                <a:ea typeface="Red Hat Display"/>
                <a:cs typeface="Red Hat Display"/>
                <a:sym typeface="Red Hat Display"/>
              </a:rPr>
              <a:t>compile cost at 4× ranks</a:t>
            </a:r>
            <a:endParaRPr sz="1200">
              <a:solidFill>
                <a:srgbClr val="4B5A66"/>
              </a:solidFill>
              <a:latin typeface="Red Hat Display"/>
              <a:ea typeface="Red Hat Display"/>
              <a:cs typeface="Red Hat Display"/>
              <a:sym typeface="Red Hat Display"/>
            </a:endParaRPr>
          </a:p>
        </p:txBody>
      </p:sp>
      <p:sp>
        <p:nvSpPr>
          <p:cNvPr id="803" name="Google Shape;803;p34"/>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22</a:t>
            </a:r>
            <a:endParaRPr b="1" sz="1300">
              <a:solidFill>
                <a:srgbClr val="FFFFFF"/>
              </a:solidFill>
              <a:latin typeface="Red Hat Display"/>
              <a:ea typeface="Red Hat Display"/>
              <a:cs typeface="Red Hat Display"/>
              <a:sym typeface="Red Hat Display"/>
            </a:endParaRPr>
          </a:p>
        </p:txBody>
      </p:sp>
      <p:pic>
        <p:nvPicPr>
          <p:cNvPr id="804" name="Google Shape;804;p34"/>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8" name="Shape 808"/>
        <p:cNvGrpSpPr/>
        <p:nvPr/>
      </p:nvGrpSpPr>
      <p:grpSpPr>
        <a:xfrm>
          <a:off x="0" y="0"/>
          <a:ext cx="0" cy="0"/>
          <a:chOff x="0" y="0"/>
          <a:chExt cx="0" cy="0"/>
        </a:xfrm>
      </p:grpSpPr>
      <p:sp>
        <p:nvSpPr>
          <p:cNvPr id="809" name="Google Shape;809;p35"/>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0" name="Google Shape;810;p35"/>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At 2,048 GPUs: ~300 GPU-hours saved per launch</a:t>
            </a:r>
            <a:endParaRPr b="1" sz="2000">
              <a:solidFill>
                <a:srgbClr val="E12353"/>
              </a:solidFill>
              <a:latin typeface="Red Hat Display"/>
              <a:ea typeface="Red Hat Display"/>
              <a:cs typeface="Red Hat Display"/>
              <a:sym typeface="Red Hat Display"/>
            </a:endParaRPr>
          </a:p>
        </p:txBody>
      </p:sp>
      <p:sp>
        <p:nvSpPr>
          <p:cNvPr id="811" name="Google Shape;811;p35"/>
          <p:cNvSpPr txBox="1"/>
          <p:nvPr/>
        </p:nvSpPr>
        <p:spPr>
          <a:xfrm>
            <a:off x="365760" y="904417"/>
            <a:ext cx="84126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B5A66"/>
                </a:solidFill>
                <a:latin typeface="Red Hat Display"/>
                <a:ea typeface="Red Hat Display"/>
                <a:cs typeface="Red Hat Display"/>
                <a:sym typeface="Red Hat Display"/>
              </a:rPr>
              <a:t>GPU-hours saved each time the job starts, cold start</a:t>
            </a:r>
            <a:endParaRPr>
              <a:solidFill>
                <a:srgbClr val="4B5A66"/>
              </a:solidFill>
              <a:latin typeface="Red Hat Display"/>
              <a:ea typeface="Red Hat Display"/>
              <a:cs typeface="Red Hat Display"/>
              <a:sym typeface="Red Hat Display"/>
            </a:endParaRPr>
          </a:p>
        </p:txBody>
      </p:sp>
      <p:sp>
        <p:nvSpPr>
          <p:cNvPr id="812" name="Google Shape;812;p35"/>
          <p:cNvSpPr/>
          <p:nvPr/>
        </p:nvSpPr>
        <p:spPr>
          <a:xfrm>
            <a:off x="457200" y="3620000"/>
            <a:ext cx="8229600" cy="12600"/>
          </a:xfrm>
          <a:prstGeom prst="rect">
            <a:avLst/>
          </a:prstGeom>
          <a:solidFill>
            <a:srgbClr val="C9D1D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3" name="Google Shape;813;p35"/>
          <p:cNvSpPr/>
          <p:nvPr/>
        </p:nvSpPr>
        <p:spPr>
          <a:xfrm>
            <a:off x="763000" y="3583424"/>
            <a:ext cx="759900" cy="36600"/>
          </a:xfrm>
          <a:prstGeom prst="rect">
            <a:avLst/>
          </a:prstGeom>
          <a:solidFill>
            <a:srgbClr val="5B6B7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4" name="Google Shape;814;p35"/>
          <p:cNvSpPr txBox="1"/>
          <p:nvPr/>
        </p:nvSpPr>
        <p:spPr>
          <a:xfrm>
            <a:off x="371560" y="3253424"/>
            <a:ext cx="15429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1.7</a:t>
            </a:r>
            <a:endParaRPr b="1" sz="1600">
              <a:solidFill>
                <a:srgbClr val="1C2B33"/>
              </a:solidFill>
              <a:latin typeface="Red Hat Display"/>
              <a:ea typeface="Red Hat Display"/>
              <a:cs typeface="Red Hat Display"/>
              <a:sym typeface="Red Hat Display"/>
            </a:endParaRPr>
          </a:p>
        </p:txBody>
      </p:sp>
      <p:sp>
        <p:nvSpPr>
          <p:cNvPr id="815" name="Google Shape;815;p35"/>
          <p:cNvSpPr txBox="1"/>
          <p:nvPr/>
        </p:nvSpPr>
        <p:spPr>
          <a:xfrm>
            <a:off x="365760" y="3670000"/>
            <a:ext cx="1554600" cy="48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B5A66"/>
                </a:solidFill>
                <a:latin typeface="Red Hat Display"/>
                <a:ea typeface="Red Hat Display"/>
                <a:cs typeface="Red Hat Display"/>
                <a:sym typeface="Red Hat Display"/>
              </a:rPr>
              <a:t>16</a:t>
            </a:r>
            <a:endParaRPr b="1">
              <a:solidFill>
                <a:srgbClr val="4B5A66"/>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4B5A66"/>
                </a:solidFill>
                <a:latin typeface="Red Hat Display"/>
                <a:ea typeface="Red Hat Display"/>
                <a:cs typeface="Red Hat Display"/>
                <a:sym typeface="Red Hat Display"/>
              </a:rPr>
              <a:t>GPUs · measured</a:t>
            </a:r>
            <a:endParaRPr sz="1100">
              <a:solidFill>
                <a:srgbClr val="4B5A66"/>
              </a:solidFill>
              <a:latin typeface="Red Hat Display"/>
              <a:ea typeface="Red Hat Display"/>
              <a:cs typeface="Red Hat Display"/>
              <a:sym typeface="Red Hat Display"/>
            </a:endParaRPr>
          </a:p>
        </p:txBody>
      </p:sp>
      <p:sp>
        <p:nvSpPr>
          <p:cNvPr id="816" name="Google Shape;816;p35"/>
          <p:cNvSpPr/>
          <p:nvPr/>
        </p:nvSpPr>
        <p:spPr>
          <a:xfrm>
            <a:off x="2134600" y="3494432"/>
            <a:ext cx="759900" cy="125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7" name="Google Shape;817;p35"/>
          <p:cNvSpPr txBox="1"/>
          <p:nvPr/>
        </p:nvSpPr>
        <p:spPr>
          <a:xfrm>
            <a:off x="1743160" y="3164432"/>
            <a:ext cx="15429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18</a:t>
            </a:r>
            <a:endParaRPr b="1" sz="1600">
              <a:solidFill>
                <a:srgbClr val="1C2B33"/>
              </a:solidFill>
              <a:latin typeface="Red Hat Display"/>
              <a:ea typeface="Red Hat Display"/>
              <a:cs typeface="Red Hat Display"/>
              <a:sym typeface="Red Hat Display"/>
            </a:endParaRPr>
          </a:p>
        </p:txBody>
      </p:sp>
      <p:sp>
        <p:nvSpPr>
          <p:cNvPr id="818" name="Google Shape;818;p35"/>
          <p:cNvSpPr txBox="1"/>
          <p:nvPr/>
        </p:nvSpPr>
        <p:spPr>
          <a:xfrm>
            <a:off x="1737360" y="3670000"/>
            <a:ext cx="1554600" cy="48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128</a:t>
            </a:r>
            <a:endParaRPr b="1">
              <a:solidFill>
                <a:srgbClr val="1C2B33"/>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1C2B33"/>
                </a:solidFill>
                <a:latin typeface="Red Hat Display"/>
                <a:ea typeface="Red Hat Display"/>
                <a:cs typeface="Red Hat Display"/>
                <a:sym typeface="Red Hat Display"/>
              </a:rPr>
              <a:t>GPUs</a:t>
            </a:r>
            <a:endParaRPr sz="1100">
              <a:solidFill>
                <a:srgbClr val="1C2B33"/>
              </a:solidFill>
              <a:latin typeface="Red Hat Display"/>
              <a:ea typeface="Red Hat Display"/>
              <a:cs typeface="Red Hat Display"/>
              <a:sym typeface="Red Hat Display"/>
            </a:endParaRPr>
          </a:p>
        </p:txBody>
      </p:sp>
      <p:sp>
        <p:nvSpPr>
          <p:cNvPr id="819" name="Google Shape;819;p35"/>
          <p:cNvSpPr/>
          <p:nvPr/>
        </p:nvSpPr>
        <p:spPr>
          <a:xfrm>
            <a:off x="3506200" y="3364544"/>
            <a:ext cx="759900" cy="2556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0" name="Google Shape;820;p35"/>
          <p:cNvSpPr txBox="1"/>
          <p:nvPr/>
        </p:nvSpPr>
        <p:spPr>
          <a:xfrm>
            <a:off x="3114760" y="3034544"/>
            <a:ext cx="15429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37</a:t>
            </a:r>
            <a:endParaRPr b="1" sz="1600">
              <a:solidFill>
                <a:srgbClr val="1C2B33"/>
              </a:solidFill>
              <a:latin typeface="Red Hat Display"/>
              <a:ea typeface="Red Hat Display"/>
              <a:cs typeface="Red Hat Display"/>
              <a:sym typeface="Red Hat Display"/>
            </a:endParaRPr>
          </a:p>
        </p:txBody>
      </p:sp>
      <p:sp>
        <p:nvSpPr>
          <p:cNvPr id="821" name="Google Shape;821;p35"/>
          <p:cNvSpPr txBox="1"/>
          <p:nvPr/>
        </p:nvSpPr>
        <p:spPr>
          <a:xfrm>
            <a:off x="3108960" y="3670000"/>
            <a:ext cx="1554600" cy="48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256</a:t>
            </a:r>
            <a:endParaRPr b="1">
              <a:solidFill>
                <a:srgbClr val="1C2B33"/>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1C2B33"/>
                </a:solidFill>
                <a:latin typeface="Red Hat Display"/>
                <a:ea typeface="Red Hat Display"/>
                <a:cs typeface="Red Hat Display"/>
                <a:sym typeface="Red Hat Display"/>
              </a:rPr>
              <a:t>GPUs</a:t>
            </a:r>
            <a:endParaRPr sz="1100">
              <a:solidFill>
                <a:srgbClr val="1C2B33"/>
              </a:solidFill>
              <a:latin typeface="Red Hat Display"/>
              <a:ea typeface="Red Hat Display"/>
              <a:cs typeface="Red Hat Display"/>
              <a:sym typeface="Red Hat Display"/>
            </a:endParaRPr>
          </a:p>
        </p:txBody>
      </p:sp>
      <p:sp>
        <p:nvSpPr>
          <p:cNvPr id="822" name="Google Shape;822;p35"/>
          <p:cNvSpPr/>
          <p:nvPr/>
        </p:nvSpPr>
        <p:spPr>
          <a:xfrm>
            <a:off x="4877800" y="3104768"/>
            <a:ext cx="759900" cy="5151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3" name="Google Shape;823;p35"/>
          <p:cNvSpPr txBox="1"/>
          <p:nvPr/>
        </p:nvSpPr>
        <p:spPr>
          <a:xfrm>
            <a:off x="4486360" y="2774768"/>
            <a:ext cx="15429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75</a:t>
            </a:r>
            <a:endParaRPr b="1" sz="1600">
              <a:solidFill>
                <a:srgbClr val="1C2B33"/>
              </a:solidFill>
              <a:latin typeface="Red Hat Display"/>
              <a:ea typeface="Red Hat Display"/>
              <a:cs typeface="Red Hat Display"/>
              <a:sym typeface="Red Hat Display"/>
            </a:endParaRPr>
          </a:p>
        </p:txBody>
      </p:sp>
      <p:sp>
        <p:nvSpPr>
          <p:cNvPr id="824" name="Google Shape;824;p35"/>
          <p:cNvSpPr txBox="1"/>
          <p:nvPr/>
        </p:nvSpPr>
        <p:spPr>
          <a:xfrm>
            <a:off x="4480560" y="3670000"/>
            <a:ext cx="1554600" cy="48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512</a:t>
            </a:r>
            <a:endParaRPr b="1">
              <a:solidFill>
                <a:srgbClr val="1C2B33"/>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1C2B33"/>
                </a:solidFill>
                <a:latin typeface="Red Hat Display"/>
                <a:ea typeface="Red Hat Display"/>
                <a:cs typeface="Red Hat Display"/>
                <a:sym typeface="Red Hat Display"/>
              </a:rPr>
              <a:t>GPUs</a:t>
            </a:r>
            <a:endParaRPr sz="1100">
              <a:solidFill>
                <a:srgbClr val="1C2B33"/>
              </a:solidFill>
              <a:latin typeface="Red Hat Display"/>
              <a:ea typeface="Red Hat Display"/>
              <a:cs typeface="Red Hat Display"/>
              <a:sym typeface="Red Hat Display"/>
            </a:endParaRPr>
          </a:p>
        </p:txBody>
      </p:sp>
      <p:sp>
        <p:nvSpPr>
          <p:cNvPr id="825" name="Google Shape;825;p35"/>
          <p:cNvSpPr/>
          <p:nvPr/>
        </p:nvSpPr>
        <p:spPr>
          <a:xfrm>
            <a:off x="6249400" y="2585504"/>
            <a:ext cx="759900" cy="10344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6" name="Google Shape;826;p35"/>
          <p:cNvSpPr txBox="1"/>
          <p:nvPr/>
        </p:nvSpPr>
        <p:spPr>
          <a:xfrm>
            <a:off x="5857960" y="2255504"/>
            <a:ext cx="15429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150</a:t>
            </a:r>
            <a:endParaRPr b="1" sz="1600">
              <a:solidFill>
                <a:srgbClr val="1C2B33"/>
              </a:solidFill>
              <a:latin typeface="Red Hat Display"/>
              <a:ea typeface="Red Hat Display"/>
              <a:cs typeface="Red Hat Display"/>
              <a:sym typeface="Red Hat Display"/>
            </a:endParaRPr>
          </a:p>
        </p:txBody>
      </p:sp>
      <p:sp>
        <p:nvSpPr>
          <p:cNvPr id="827" name="Google Shape;827;p35"/>
          <p:cNvSpPr txBox="1"/>
          <p:nvPr/>
        </p:nvSpPr>
        <p:spPr>
          <a:xfrm>
            <a:off x="5852160" y="3670000"/>
            <a:ext cx="1554600" cy="48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1,024</a:t>
            </a:r>
            <a:endParaRPr b="1">
              <a:solidFill>
                <a:srgbClr val="1C2B33"/>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1C2B33"/>
                </a:solidFill>
                <a:latin typeface="Red Hat Display"/>
                <a:ea typeface="Red Hat Display"/>
                <a:cs typeface="Red Hat Display"/>
                <a:sym typeface="Red Hat Display"/>
              </a:rPr>
              <a:t>GPUs</a:t>
            </a:r>
            <a:endParaRPr sz="1100">
              <a:solidFill>
                <a:srgbClr val="1C2B33"/>
              </a:solidFill>
              <a:latin typeface="Red Hat Display"/>
              <a:ea typeface="Red Hat Display"/>
              <a:cs typeface="Red Hat Display"/>
              <a:sym typeface="Red Hat Display"/>
            </a:endParaRPr>
          </a:p>
        </p:txBody>
      </p:sp>
      <p:sp>
        <p:nvSpPr>
          <p:cNvPr id="828" name="Google Shape;828;p35"/>
          <p:cNvSpPr/>
          <p:nvPr/>
        </p:nvSpPr>
        <p:spPr>
          <a:xfrm>
            <a:off x="7621000" y="1546112"/>
            <a:ext cx="759900" cy="20739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9" name="Google Shape;829;p35"/>
          <p:cNvSpPr txBox="1"/>
          <p:nvPr/>
        </p:nvSpPr>
        <p:spPr>
          <a:xfrm>
            <a:off x="7229560" y="1216112"/>
            <a:ext cx="1542900" cy="3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1C2B33"/>
                </a:solidFill>
                <a:latin typeface="Red Hat Display"/>
                <a:ea typeface="Red Hat Display"/>
                <a:cs typeface="Red Hat Display"/>
                <a:sym typeface="Red Hat Display"/>
              </a:rPr>
              <a:t>300</a:t>
            </a:r>
            <a:endParaRPr b="1" sz="1600">
              <a:solidFill>
                <a:srgbClr val="1C2B33"/>
              </a:solidFill>
              <a:latin typeface="Red Hat Display"/>
              <a:ea typeface="Red Hat Display"/>
              <a:cs typeface="Red Hat Display"/>
              <a:sym typeface="Red Hat Display"/>
            </a:endParaRPr>
          </a:p>
        </p:txBody>
      </p:sp>
      <p:sp>
        <p:nvSpPr>
          <p:cNvPr id="830" name="Google Shape;830;p35"/>
          <p:cNvSpPr txBox="1"/>
          <p:nvPr/>
        </p:nvSpPr>
        <p:spPr>
          <a:xfrm>
            <a:off x="7223760" y="3670000"/>
            <a:ext cx="1554600" cy="48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1C2B33"/>
                </a:solidFill>
                <a:latin typeface="Red Hat Display"/>
                <a:ea typeface="Red Hat Display"/>
                <a:cs typeface="Red Hat Display"/>
                <a:sym typeface="Red Hat Display"/>
              </a:rPr>
              <a:t>2,048</a:t>
            </a:r>
            <a:endParaRPr b="1">
              <a:solidFill>
                <a:srgbClr val="1C2B33"/>
              </a:solidFill>
              <a:latin typeface="Red Hat Display"/>
              <a:ea typeface="Red Hat Display"/>
              <a:cs typeface="Red Hat Display"/>
              <a:sym typeface="Red Hat Display"/>
            </a:endParaRPr>
          </a:p>
          <a:p>
            <a:pPr indent="0" lvl="0" marL="0" rtl="0" algn="ctr">
              <a:spcBef>
                <a:spcPts val="0"/>
              </a:spcBef>
              <a:spcAft>
                <a:spcPts val="0"/>
              </a:spcAft>
              <a:buNone/>
            </a:pPr>
            <a:r>
              <a:rPr lang="en" sz="1100">
                <a:solidFill>
                  <a:srgbClr val="1C2B33"/>
                </a:solidFill>
                <a:latin typeface="Red Hat Display"/>
                <a:ea typeface="Red Hat Display"/>
                <a:cs typeface="Red Hat Display"/>
                <a:sym typeface="Red Hat Display"/>
              </a:rPr>
              <a:t>GPUs</a:t>
            </a:r>
            <a:endParaRPr sz="1100">
              <a:solidFill>
                <a:srgbClr val="1C2B33"/>
              </a:solidFill>
              <a:latin typeface="Red Hat Display"/>
              <a:ea typeface="Red Hat Display"/>
              <a:cs typeface="Red Hat Display"/>
              <a:sym typeface="Red Hat Display"/>
            </a:endParaRPr>
          </a:p>
        </p:txBody>
      </p:sp>
      <p:sp>
        <p:nvSpPr>
          <p:cNvPr id="831" name="Google Shape;831;p35"/>
          <p:cNvSpPr txBox="1"/>
          <p:nvPr/>
        </p:nvSpPr>
        <p:spPr>
          <a:xfrm>
            <a:off x="365760" y="4130000"/>
            <a:ext cx="6062400" cy="3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8A96A3"/>
                </a:solidFill>
                <a:latin typeface="Red Hat Display"/>
                <a:ea typeface="Red Hat Display"/>
                <a:cs typeface="Red Hat Display"/>
                <a:sym typeface="Red Hat Display"/>
              </a:rPr>
              <a:t>16 GPUs measured; larger sizes scale per-GPU time by N · capture: 0.64 GPU-h</a:t>
            </a:r>
            <a:endParaRPr sz="1100">
              <a:solidFill>
                <a:srgbClr val="8A96A3"/>
              </a:solidFill>
              <a:latin typeface="Red Hat Display"/>
              <a:ea typeface="Red Hat Display"/>
              <a:cs typeface="Red Hat Display"/>
              <a:sym typeface="Red Hat Display"/>
            </a:endParaRPr>
          </a:p>
        </p:txBody>
      </p:sp>
      <p:sp>
        <p:nvSpPr>
          <p:cNvPr id="832" name="Google Shape;832;p35"/>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23</a:t>
            </a:r>
            <a:endParaRPr b="1" sz="1300">
              <a:solidFill>
                <a:srgbClr val="FFFFFF"/>
              </a:solidFill>
              <a:latin typeface="Red Hat Display"/>
              <a:ea typeface="Red Hat Display"/>
              <a:cs typeface="Red Hat Display"/>
              <a:sym typeface="Red Hat Display"/>
            </a:endParaRPr>
          </a:p>
        </p:txBody>
      </p:sp>
      <p:pic>
        <p:nvPicPr>
          <p:cNvPr id="833" name="Google Shape;833;p35"/>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7" name="Shape 837"/>
        <p:cNvGrpSpPr/>
        <p:nvPr/>
      </p:nvGrpSpPr>
      <p:grpSpPr>
        <a:xfrm>
          <a:off x="0" y="0"/>
          <a:ext cx="0" cy="0"/>
          <a:chOff x="0" y="0"/>
          <a:chExt cx="0" cy="0"/>
        </a:xfrm>
      </p:grpSpPr>
      <p:sp>
        <p:nvSpPr>
          <p:cNvPr id="838" name="Google Shape;838;p36"/>
          <p:cNvSpPr txBox="1"/>
          <p:nvPr/>
        </p:nvSpPr>
        <p:spPr>
          <a:xfrm>
            <a:off x="365760" y="1285875"/>
            <a:ext cx="8412600" cy="8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200">
                <a:solidFill>
                  <a:srgbClr val="FFFFFF"/>
                </a:solidFill>
                <a:latin typeface="Red Hat Display"/>
                <a:ea typeface="Red Hat Display"/>
                <a:cs typeface="Red Hat Display"/>
                <a:sym typeface="Red Hat Display"/>
              </a:rPr>
              <a:t>Try it</a:t>
            </a:r>
            <a:endParaRPr b="1" sz="4200">
              <a:solidFill>
                <a:srgbClr val="FFFFFF"/>
              </a:solidFill>
              <a:latin typeface="Red Hat Display"/>
              <a:ea typeface="Red Hat Display"/>
              <a:cs typeface="Red Hat Display"/>
              <a:sym typeface="Red Hat Display"/>
            </a:endParaRPr>
          </a:p>
        </p:txBody>
      </p:sp>
      <p:sp>
        <p:nvSpPr>
          <p:cNvPr id="839" name="Google Shape;839;p36"/>
          <p:cNvSpPr txBox="1"/>
          <p:nvPr/>
        </p:nvSpPr>
        <p:spPr>
          <a:xfrm>
            <a:off x="365760" y="2108835"/>
            <a:ext cx="84126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ed Hat Display"/>
                <a:ea typeface="Red Hat Display"/>
                <a:cs typeface="Red Hat Display"/>
                <a:sym typeface="Red Hat Display"/>
              </a:rPr>
              <a:t>API + takeaways</a:t>
            </a:r>
            <a:endParaRPr sz="1800">
              <a:solidFill>
                <a:srgbClr val="FFFFFF"/>
              </a:solidFill>
              <a:latin typeface="Red Hat Display"/>
              <a:ea typeface="Red Hat Display"/>
              <a:cs typeface="Red Hat Display"/>
              <a:sym typeface="Red Hat Displa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3" name="Shape 843"/>
        <p:cNvGrpSpPr/>
        <p:nvPr/>
      </p:nvGrpSpPr>
      <p:grpSpPr>
        <a:xfrm>
          <a:off x="0" y="0"/>
          <a:ext cx="0" cy="0"/>
          <a:chOff x="0" y="0"/>
          <a:chExt cx="0" cy="0"/>
        </a:xfrm>
      </p:grpSpPr>
      <p:sp>
        <p:nvSpPr>
          <p:cNvPr id="844" name="Google Shape;844;p37"/>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5" name="Google Shape;845;p37"/>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Two calls: capture once, load everywhere</a:t>
            </a:r>
            <a:endParaRPr b="1" sz="2000">
              <a:solidFill>
                <a:srgbClr val="E12353"/>
              </a:solidFill>
              <a:latin typeface="Red Hat Display"/>
              <a:ea typeface="Red Hat Display"/>
              <a:cs typeface="Red Hat Display"/>
              <a:sym typeface="Red Hat Display"/>
            </a:endParaRPr>
          </a:p>
        </p:txBody>
      </p:sp>
      <p:sp>
        <p:nvSpPr>
          <p:cNvPr id="846" name="Google Shape;846;p37"/>
          <p:cNvSpPr/>
          <p:nvPr/>
        </p:nvSpPr>
        <p:spPr>
          <a:xfrm>
            <a:off x="457200" y="1527845"/>
            <a:ext cx="8229600" cy="2756400"/>
          </a:xfrm>
          <a:prstGeom prst="rect">
            <a:avLst/>
          </a:prstGeom>
          <a:solidFill>
            <a:srgbClr val="F6F8FA"/>
          </a:solidFill>
          <a:ln cap="flat" cmpd="sng" w="9525">
            <a:solidFill>
              <a:srgbClr val="E1E6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7" name="Google Shape;847;p37"/>
          <p:cNvSpPr txBox="1"/>
          <p:nvPr/>
        </p:nvSpPr>
        <p:spPr>
          <a:xfrm>
            <a:off x="487200" y="1527845"/>
            <a:ext cx="8169600" cy="273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8250DF"/>
                </a:solidFill>
                <a:latin typeface="Roboto Mono"/>
                <a:ea typeface="Roboto Mono"/>
                <a:cs typeface="Roboto Mono"/>
                <a:sym typeface="Roboto Mono"/>
              </a:rPr>
              <a:t>import</a:t>
            </a:r>
            <a:r>
              <a:rPr lang="en" sz="1200">
                <a:solidFill>
                  <a:srgbClr val="1F2328"/>
                </a:solidFill>
                <a:latin typeface="Roboto Mono"/>
                <a:ea typeface="Roboto Mono"/>
                <a:cs typeface="Roboto Mono"/>
                <a:sym typeface="Roboto Mono"/>
              </a:rPr>
              <a:t> torch</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8250DF"/>
                </a:solidFill>
                <a:latin typeface="Roboto Mono"/>
                <a:ea typeface="Roboto Mono"/>
                <a:cs typeface="Roboto Mono"/>
                <a:sym typeface="Roboto Mono"/>
              </a:rPr>
              <a:t>from</a:t>
            </a:r>
            <a:r>
              <a:rPr lang="en" sz="1200">
                <a:solidFill>
                  <a:srgbClr val="1F2328"/>
                </a:solidFill>
                <a:latin typeface="Roboto Mono"/>
                <a:ea typeface="Roboto Mono"/>
                <a:cs typeface="Roboto Mono"/>
                <a:sym typeface="Roboto Mono"/>
              </a:rPr>
              <a:t> torch.compiler.precompile </a:t>
            </a:r>
            <a:r>
              <a:rPr lang="en" sz="1200">
                <a:solidFill>
                  <a:srgbClr val="8250DF"/>
                </a:solidFill>
                <a:latin typeface="Roboto Mono"/>
                <a:ea typeface="Roboto Mono"/>
                <a:cs typeface="Roboto Mono"/>
                <a:sym typeface="Roboto Mono"/>
              </a:rPr>
              <a:t>import</a:t>
            </a:r>
            <a:r>
              <a:rPr lang="en" sz="1200">
                <a:solidFill>
                  <a:srgbClr val="1F2328"/>
                </a:solidFill>
                <a:latin typeface="Roboto Mono"/>
                <a:ea typeface="Roboto Mono"/>
                <a:cs typeface="Roboto Mono"/>
                <a:sym typeface="Roboto Mono"/>
              </a:rPr>
              <a:t> capture, load</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8250DF"/>
                </a:solidFill>
                <a:latin typeface="Roboto Mono"/>
                <a:ea typeface="Roboto Mono"/>
                <a:cs typeface="Roboto Mono"/>
                <a:sym typeface="Roboto Mono"/>
              </a:rPr>
              <a:t>from</a:t>
            </a:r>
            <a:r>
              <a:rPr lang="en" sz="1200">
                <a:solidFill>
                  <a:srgbClr val="1F2328"/>
                </a:solidFill>
                <a:latin typeface="Roboto Mono"/>
                <a:ea typeface="Roboto Mono"/>
                <a:cs typeface="Roboto Mono"/>
                <a:sym typeface="Roboto Mono"/>
              </a:rPr>
              <a:t> my_train </a:t>
            </a:r>
            <a:r>
              <a:rPr lang="en" sz="1200">
                <a:solidFill>
                  <a:srgbClr val="8250DF"/>
                </a:solidFill>
                <a:latin typeface="Roboto Mono"/>
                <a:ea typeface="Roboto Mono"/>
                <a:cs typeface="Roboto Mono"/>
                <a:sym typeface="Roboto Mono"/>
              </a:rPr>
              <a:t>import</a:t>
            </a:r>
            <a:r>
              <a:rPr lang="en" sz="1200">
                <a:solidFill>
                  <a:srgbClr val="1F2328"/>
                </a:solidFill>
                <a:latin typeface="Roboto Mono"/>
                <a:ea typeface="Roboto Mono"/>
                <a:cs typeface="Roboto Mono"/>
                <a:sym typeface="Roboto Mono"/>
              </a:rPr>
              <a:t> step   </a:t>
            </a:r>
            <a:r>
              <a:rPr i="1" lang="en" sz="1200">
                <a:solidFill>
                  <a:srgbClr val="6E7781"/>
                </a:solidFill>
                <a:latin typeface="Roboto Mono"/>
                <a:ea typeface="Roboto Mono"/>
                <a:cs typeface="Roboto Mono"/>
                <a:sym typeface="Roboto Mono"/>
              </a:rPr>
              <a:t># must live in an importable module</a:t>
            </a:r>
            <a:endParaRPr i="1" sz="120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1F2328"/>
                </a:solidFill>
                <a:latin typeface="Roboto Mono"/>
                <a:ea typeface="Roboto Mono"/>
                <a:cs typeface="Roboto Mono"/>
                <a:sym typeface="Roboto Mono"/>
              </a:rPr>
              <a:t> </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i="1" lang="en" sz="1200">
                <a:solidFill>
                  <a:srgbClr val="6E7781"/>
                </a:solidFill>
                <a:latin typeface="Roboto Mono"/>
                <a:ea typeface="Roboto Mono"/>
                <a:cs typeface="Roboto Mono"/>
                <a:sym typeface="Roboto Mono"/>
              </a:rPr>
              <a:t># precompile job, 1 GPU:</a:t>
            </a:r>
            <a:endParaRPr i="1" sz="120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8250DF"/>
                </a:solidFill>
                <a:latin typeface="Roboto Mono"/>
                <a:ea typeface="Roboto Mono"/>
                <a:cs typeface="Roboto Mono"/>
                <a:sym typeface="Roboto Mono"/>
              </a:rPr>
              <a:t>with</a:t>
            </a:r>
            <a:r>
              <a:rPr lang="en" sz="1200">
                <a:solidFill>
                  <a:srgbClr val="1F2328"/>
                </a:solidFill>
                <a:latin typeface="Roboto Mono"/>
                <a:ea typeface="Roboto Mono"/>
                <a:cs typeface="Roboto Mono"/>
                <a:sym typeface="Roboto Mono"/>
              </a:rPr>
              <a:t> torch.compiler.config.patch(compile_on_one_rank=</a:t>
            </a:r>
            <a:r>
              <a:rPr lang="en" sz="1200">
                <a:solidFill>
                  <a:srgbClr val="8250DF"/>
                </a:solidFill>
                <a:latin typeface="Roboto Mono"/>
                <a:ea typeface="Roboto Mono"/>
                <a:cs typeface="Roboto Mono"/>
                <a:sym typeface="Roboto Mono"/>
              </a:rPr>
              <a:t>True</a:t>
            </a:r>
            <a:r>
              <a:rPr lang="en" sz="1200">
                <a:solidFill>
                  <a:srgbClr val="1F2328"/>
                </a:solidFill>
                <a:latin typeface="Roboto Mono"/>
                <a:ea typeface="Roboto Mono"/>
                <a:cs typeface="Roboto Mono"/>
                <a:sym typeface="Roboto Mono"/>
              </a:rPr>
              <a:t>):</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1F2328"/>
                </a:solidFill>
                <a:latin typeface="Roboto Mono"/>
                <a:ea typeface="Roboto Mono"/>
                <a:cs typeface="Roboto Mono"/>
                <a:sym typeface="Roboto Mono"/>
              </a:rPr>
              <a:t>    </a:t>
            </a:r>
            <a:r>
              <a:rPr lang="en" sz="1200">
                <a:solidFill>
                  <a:srgbClr val="8250DF"/>
                </a:solidFill>
                <a:latin typeface="Roboto Mono"/>
                <a:ea typeface="Roboto Mono"/>
                <a:cs typeface="Roboto Mono"/>
                <a:sym typeface="Roboto Mono"/>
              </a:rPr>
              <a:t>with</a:t>
            </a:r>
            <a:r>
              <a:rPr lang="en" sz="1200">
                <a:solidFill>
                  <a:srgbClr val="1F2328"/>
                </a:solidFill>
                <a:latin typeface="Roboto Mono"/>
                <a:ea typeface="Roboto Mono"/>
                <a:cs typeface="Roboto Mono"/>
                <a:sym typeface="Roboto Mono"/>
              </a:rPr>
              <a:t> capture(step, artifact_path=</a:t>
            </a:r>
            <a:r>
              <a:rPr lang="en" sz="1200">
                <a:solidFill>
                  <a:srgbClr val="0A3069"/>
                </a:solidFill>
                <a:latin typeface="Roboto Mono"/>
                <a:ea typeface="Roboto Mono"/>
                <a:cs typeface="Roboto Mono"/>
                <a:sym typeface="Roboto Mono"/>
              </a:rPr>
              <a:t>"m.py"</a:t>
            </a:r>
            <a:r>
              <a:rPr lang="en" sz="1200">
                <a:solidFill>
                  <a:srgbClr val="1F2328"/>
                </a:solidFill>
                <a:latin typeface="Roboto Mono"/>
                <a:ea typeface="Roboto Mono"/>
                <a:cs typeface="Roboto Mono"/>
                <a:sym typeface="Roboto Mono"/>
              </a:rPr>
              <a:t>, cache_path=</a:t>
            </a:r>
            <a:r>
              <a:rPr lang="en" sz="1200">
                <a:solidFill>
                  <a:srgbClr val="0A3069"/>
                </a:solidFill>
                <a:latin typeface="Roboto Mono"/>
                <a:ea typeface="Roboto Mono"/>
                <a:cs typeface="Roboto Mono"/>
                <a:sym typeface="Roboto Mono"/>
              </a:rPr>
              <a:t>"m.cache"</a:t>
            </a:r>
            <a:r>
              <a:rPr lang="en" sz="1200">
                <a:solidFill>
                  <a:srgbClr val="1F2328"/>
                </a:solidFill>
                <a:latin typeface="Roboto Mono"/>
                <a:ea typeface="Roboto Mono"/>
                <a:cs typeface="Roboto Mono"/>
                <a:sym typeface="Roboto Mono"/>
              </a:rPr>
              <a:t>) </a:t>
            </a:r>
            <a:r>
              <a:rPr lang="en" sz="1200">
                <a:solidFill>
                  <a:srgbClr val="8250DF"/>
                </a:solidFill>
                <a:latin typeface="Roboto Mono"/>
                <a:ea typeface="Roboto Mono"/>
                <a:cs typeface="Roboto Mono"/>
                <a:sym typeface="Roboto Mono"/>
              </a:rPr>
              <a:t>as</a:t>
            </a:r>
            <a:r>
              <a:rPr lang="en" sz="1200">
                <a:solidFill>
                  <a:srgbClr val="1F2328"/>
                </a:solidFill>
                <a:latin typeface="Roboto Mono"/>
                <a:ea typeface="Roboto Mono"/>
                <a:cs typeface="Roboto Mono"/>
                <a:sym typeface="Roboto Mono"/>
              </a:rPr>
              <a:t> cap:</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1F2328"/>
                </a:solidFill>
                <a:latin typeface="Roboto Mono"/>
                <a:ea typeface="Roboto Mono"/>
                <a:cs typeface="Roboto Mono"/>
                <a:sym typeface="Roboto Mono"/>
              </a:rPr>
              <a:t>        cap(model, batch1)</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1F2328"/>
                </a:solidFill>
                <a:latin typeface="Roboto Mono"/>
                <a:ea typeface="Roboto Mono"/>
                <a:cs typeface="Roboto Mono"/>
                <a:sym typeface="Roboto Mono"/>
              </a:rPr>
              <a:t>        cap(model, batch2)   </a:t>
            </a:r>
            <a:r>
              <a:rPr i="1" lang="en" sz="1200">
                <a:solidFill>
                  <a:srgbClr val="6E7781"/>
                </a:solidFill>
                <a:latin typeface="Roboto Mono"/>
                <a:ea typeface="Roboto Mono"/>
                <a:cs typeface="Roboto Mono"/>
                <a:sym typeface="Roboto Mono"/>
              </a:rPr>
              <a:t># a new shape adds a variant</a:t>
            </a:r>
            <a:endParaRPr i="1" sz="120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1F2328"/>
                </a:solidFill>
                <a:latin typeface="Roboto Mono"/>
                <a:ea typeface="Roboto Mono"/>
                <a:cs typeface="Roboto Mono"/>
                <a:sym typeface="Roboto Mono"/>
              </a:rPr>
              <a:t> </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i="1" lang="en" sz="1200">
                <a:solidFill>
                  <a:srgbClr val="6E7781"/>
                </a:solidFill>
                <a:latin typeface="Roboto Mono"/>
                <a:ea typeface="Roboto Mono"/>
                <a:cs typeface="Roboto Mono"/>
                <a:sym typeface="Roboto Mono"/>
              </a:rPr>
              <a:t># training job, every rank:</a:t>
            </a:r>
            <a:endParaRPr i="1" sz="1200">
              <a:solidFill>
                <a:srgbClr val="6E7781"/>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1F2328"/>
                </a:solidFill>
                <a:latin typeface="Roboto Mono"/>
                <a:ea typeface="Roboto Mono"/>
                <a:cs typeface="Roboto Mono"/>
                <a:sym typeface="Roboto Mono"/>
              </a:rPr>
              <a:t>compiled_step = load(</a:t>
            </a:r>
            <a:r>
              <a:rPr lang="en" sz="1200">
                <a:solidFill>
                  <a:srgbClr val="0A3069"/>
                </a:solidFill>
                <a:latin typeface="Roboto Mono"/>
                <a:ea typeface="Roboto Mono"/>
                <a:cs typeface="Roboto Mono"/>
                <a:sym typeface="Roboto Mono"/>
              </a:rPr>
              <a:t>"m.py"</a:t>
            </a:r>
            <a:r>
              <a:rPr lang="en" sz="1200">
                <a:solidFill>
                  <a:srgbClr val="1F2328"/>
                </a:solidFill>
                <a:latin typeface="Roboto Mono"/>
                <a:ea typeface="Roboto Mono"/>
                <a:cs typeface="Roboto Mono"/>
                <a:sym typeface="Roboto Mono"/>
              </a:rPr>
              <a:t>, </a:t>
            </a:r>
            <a:r>
              <a:rPr lang="en" sz="1200">
                <a:solidFill>
                  <a:srgbClr val="0A3069"/>
                </a:solidFill>
                <a:latin typeface="Roboto Mono"/>
                <a:ea typeface="Roboto Mono"/>
                <a:cs typeface="Roboto Mono"/>
                <a:sym typeface="Roboto Mono"/>
              </a:rPr>
              <a:t>"m.cache"</a:t>
            </a:r>
            <a:r>
              <a:rPr lang="en" sz="1200">
                <a:solidFill>
                  <a:srgbClr val="1F2328"/>
                </a:solidFill>
                <a:latin typeface="Roboto Mono"/>
                <a:ea typeface="Roboto Mono"/>
                <a:cs typeface="Roboto Mono"/>
                <a:sym typeface="Roboto Mono"/>
              </a:rPr>
              <a:t>)</a:t>
            </a:r>
            <a:endParaRPr sz="1200">
              <a:solidFill>
                <a:srgbClr val="1F2328"/>
              </a:solidFill>
              <a:latin typeface="Roboto Mono"/>
              <a:ea typeface="Roboto Mono"/>
              <a:cs typeface="Roboto Mono"/>
              <a:sym typeface="Roboto Mono"/>
            </a:endParaRPr>
          </a:p>
          <a:p>
            <a:pPr indent="0" lvl="0" marL="0" rtl="0" algn="l">
              <a:spcBef>
                <a:spcPts val="0"/>
              </a:spcBef>
              <a:spcAft>
                <a:spcPts val="0"/>
              </a:spcAft>
              <a:buNone/>
            </a:pPr>
            <a:r>
              <a:rPr lang="en" sz="1200">
                <a:solidFill>
                  <a:srgbClr val="1F2328"/>
                </a:solidFill>
                <a:latin typeface="Roboto Mono"/>
                <a:ea typeface="Roboto Mono"/>
                <a:cs typeface="Roboto Mono"/>
                <a:sym typeface="Roboto Mono"/>
              </a:rPr>
              <a:t>compiled_step(model, batch)  </a:t>
            </a:r>
            <a:r>
              <a:rPr i="1" lang="en" sz="1200">
                <a:solidFill>
                  <a:srgbClr val="6E7781"/>
                </a:solidFill>
                <a:latin typeface="Roboto Mono"/>
                <a:ea typeface="Roboto Mono"/>
                <a:cs typeface="Roboto Mono"/>
                <a:sym typeface="Roboto Mono"/>
              </a:rPr>
              <a:t># pass the model in again; the artifact holds no weights</a:t>
            </a:r>
            <a:endParaRPr i="1" sz="1200">
              <a:solidFill>
                <a:srgbClr val="6E7781"/>
              </a:solidFill>
              <a:latin typeface="Roboto Mono"/>
              <a:ea typeface="Roboto Mono"/>
              <a:cs typeface="Roboto Mono"/>
              <a:sym typeface="Roboto Mono"/>
            </a:endParaRPr>
          </a:p>
        </p:txBody>
      </p:sp>
      <p:sp>
        <p:nvSpPr>
          <p:cNvPr id="848" name="Google Shape;848;p37"/>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25</a:t>
            </a:r>
            <a:endParaRPr b="1" sz="1300">
              <a:solidFill>
                <a:srgbClr val="FFFFFF"/>
              </a:solidFill>
              <a:latin typeface="Red Hat Display"/>
              <a:ea typeface="Red Hat Display"/>
              <a:cs typeface="Red Hat Display"/>
              <a:sym typeface="Red Hat Display"/>
            </a:endParaRPr>
          </a:p>
        </p:txBody>
      </p:sp>
      <p:pic>
        <p:nvPicPr>
          <p:cNvPr id="849" name="Google Shape;849;p37"/>
          <p:cNvPicPr preferRelativeResize="0"/>
          <p:nvPr/>
        </p:nvPicPr>
        <p:blipFill>
          <a:blip r:embed="rId4">
            <a:alphaModFix/>
          </a:blip>
          <a:stretch>
            <a:fillRect/>
          </a:stretch>
        </p:blipFill>
        <p:spPr>
          <a:xfrm>
            <a:off x="311700" y="4478744"/>
            <a:ext cx="978680" cy="59944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53" name="Shape 853"/>
        <p:cNvGrpSpPr/>
        <p:nvPr/>
      </p:nvGrpSpPr>
      <p:grpSpPr>
        <a:xfrm>
          <a:off x="0" y="0"/>
          <a:ext cx="0" cy="0"/>
          <a:chOff x="0" y="0"/>
          <a:chExt cx="0" cy="0"/>
        </a:xfrm>
      </p:grpSpPr>
      <p:sp>
        <p:nvSpPr>
          <p:cNvPr id="854" name="Google Shape;854;p38"/>
          <p:cNvSpPr/>
          <p:nvPr/>
        </p:nvSpPr>
        <p:spPr>
          <a:xfrm>
            <a:off x="0" y="0"/>
            <a:ext cx="9144000" cy="444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5" name="Google Shape;855;p38"/>
          <p:cNvSpPr txBox="1"/>
          <p:nvPr/>
        </p:nvSpPr>
        <p:spPr>
          <a:xfrm>
            <a:off x="365760" y="272179"/>
            <a:ext cx="84126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000">
                <a:solidFill>
                  <a:srgbClr val="E12353"/>
                </a:solidFill>
                <a:latin typeface="Red Hat Display"/>
                <a:ea typeface="Red Hat Display"/>
                <a:cs typeface="Red Hat Display"/>
                <a:sym typeface="Red Hat Display"/>
              </a:rPr>
              <a:t>Compile once, run on every rank</a:t>
            </a:r>
            <a:endParaRPr b="1" sz="2000">
              <a:solidFill>
                <a:srgbClr val="E12353"/>
              </a:solidFill>
              <a:latin typeface="Red Hat Display"/>
              <a:ea typeface="Red Hat Display"/>
              <a:cs typeface="Red Hat Display"/>
              <a:sym typeface="Red Hat Display"/>
            </a:endParaRPr>
          </a:p>
        </p:txBody>
      </p:sp>
      <p:sp>
        <p:nvSpPr>
          <p:cNvPr id="856" name="Google Shape;856;p38"/>
          <p:cNvSpPr/>
          <p:nvPr/>
        </p:nvSpPr>
        <p:spPr>
          <a:xfrm>
            <a:off x="517200" y="1838205"/>
            <a:ext cx="440100" cy="560100"/>
          </a:xfrm>
          <a:prstGeom prst="foldedCorner">
            <a:avLst>
              <a:gd fmla="val 16667" name="adj"/>
            </a:avLst>
          </a:prstGeom>
          <a:solidFill>
            <a:srgbClr val="F6F8FA"/>
          </a:solidFill>
          <a:ln cap="flat" cmpd="sng" w="9525">
            <a:solidFill>
              <a:srgbClr val="5B6B7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7" name="Google Shape;857;p38"/>
          <p:cNvSpPr txBox="1"/>
          <p:nvPr/>
        </p:nvSpPr>
        <p:spPr>
          <a:xfrm>
            <a:off x="1215760" y="1828205"/>
            <a:ext cx="75624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1C2B33"/>
                </a:solidFill>
                <a:latin typeface="Red Hat Display"/>
                <a:ea typeface="Red Hat Display"/>
                <a:cs typeface="Red Hat Display"/>
                <a:sym typeface="Red Hat Display"/>
              </a:rPr>
              <a:t>Compile once, load everywhere</a:t>
            </a:r>
            <a:endParaRPr b="1" sz="1900">
              <a:solidFill>
                <a:srgbClr val="1C2B33"/>
              </a:solidFill>
              <a:latin typeface="Red Hat Display"/>
              <a:ea typeface="Red Hat Display"/>
              <a:cs typeface="Red Hat Display"/>
              <a:sym typeface="Red Hat Display"/>
            </a:endParaRPr>
          </a:p>
          <a:p>
            <a:pPr indent="0" lvl="0" marL="0" rtl="0" algn="l">
              <a:spcBef>
                <a:spcPts val="200"/>
              </a:spcBef>
              <a:spcAft>
                <a:spcPts val="200"/>
              </a:spcAft>
              <a:buNone/>
            </a:pPr>
            <a:r>
              <a:rPr lang="en">
                <a:solidFill>
                  <a:srgbClr val="4B5A66"/>
                </a:solidFill>
                <a:latin typeface="Red Hat Display"/>
                <a:ea typeface="Red Hat Display"/>
                <a:cs typeface="Red Hat Display"/>
                <a:sym typeface="Red Hat Display"/>
              </a:rPr>
              <a:t>no compiler in the training loop</a:t>
            </a:r>
            <a:endParaRPr>
              <a:solidFill>
                <a:srgbClr val="4B5A66"/>
              </a:solidFill>
              <a:latin typeface="Red Hat Display"/>
              <a:ea typeface="Red Hat Display"/>
              <a:cs typeface="Red Hat Display"/>
              <a:sym typeface="Red Hat Display"/>
            </a:endParaRPr>
          </a:p>
        </p:txBody>
      </p:sp>
      <p:sp>
        <p:nvSpPr>
          <p:cNvPr id="858" name="Google Shape;858;p38"/>
          <p:cNvSpPr/>
          <p:nvPr/>
        </p:nvSpPr>
        <p:spPr>
          <a:xfrm>
            <a:off x="614168" y="103820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9" name="Google Shape;859;p38"/>
          <p:cNvSpPr/>
          <p:nvPr/>
        </p:nvSpPr>
        <p:spPr>
          <a:xfrm>
            <a:off x="614168" y="148540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0" name="Google Shape;860;p38"/>
          <p:cNvSpPr/>
          <p:nvPr/>
        </p:nvSpPr>
        <p:spPr>
          <a:xfrm>
            <a:off x="477200" y="117517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1" name="Google Shape;861;p38"/>
          <p:cNvSpPr/>
          <p:nvPr/>
        </p:nvSpPr>
        <p:spPr>
          <a:xfrm>
            <a:off x="924400" y="1175173"/>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2" name="Google Shape;862;p38"/>
          <p:cNvSpPr/>
          <p:nvPr/>
        </p:nvSpPr>
        <p:spPr>
          <a:xfrm>
            <a:off x="719000" y="103820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3" name="Google Shape;863;p38"/>
          <p:cNvSpPr/>
          <p:nvPr/>
        </p:nvSpPr>
        <p:spPr>
          <a:xfrm>
            <a:off x="719000" y="148540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4" name="Google Shape;864;p38"/>
          <p:cNvSpPr/>
          <p:nvPr/>
        </p:nvSpPr>
        <p:spPr>
          <a:xfrm>
            <a:off x="477200" y="128000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5" name="Google Shape;865;p38"/>
          <p:cNvSpPr/>
          <p:nvPr/>
        </p:nvSpPr>
        <p:spPr>
          <a:xfrm>
            <a:off x="924400" y="1280005"/>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6" name="Google Shape;866;p38"/>
          <p:cNvSpPr/>
          <p:nvPr/>
        </p:nvSpPr>
        <p:spPr>
          <a:xfrm>
            <a:off x="823832" y="103820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7" name="Google Shape;867;p38"/>
          <p:cNvSpPr/>
          <p:nvPr/>
        </p:nvSpPr>
        <p:spPr>
          <a:xfrm>
            <a:off x="823832" y="1485405"/>
            <a:ext cx="36300" cy="729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8" name="Google Shape;868;p38"/>
          <p:cNvSpPr/>
          <p:nvPr/>
        </p:nvSpPr>
        <p:spPr>
          <a:xfrm>
            <a:off x="477200" y="138483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9" name="Google Shape;869;p38"/>
          <p:cNvSpPr/>
          <p:nvPr/>
        </p:nvSpPr>
        <p:spPr>
          <a:xfrm>
            <a:off x="924400" y="1384837"/>
            <a:ext cx="72900" cy="36300"/>
          </a:xfrm>
          <a:prstGeom prst="rect">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0" name="Google Shape;870;p38"/>
          <p:cNvSpPr/>
          <p:nvPr/>
        </p:nvSpPr>
        <p:spPr>
          <a:xfrm>
            <a:off x="550000" y="1111005"/>
            <a:ext cx="374400" cy="374400"/>
          </a:xfrm>
          <a:prstGeom prst="roundRect">
            <a:avLst>
              <a:gd fmla="val 16667" name="adj"/>
            </a:avLst>
          </a:prstGeom>
          <a:solidFill>
            <a:srgbClr val="3A4A5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1" name="Google Shape;871;p38"/>
          <p:cNvSpPr/>
          <p:nvPr/>
        </p:nvSpPr>
        <p:spPr>
          <a:xfrm>
            <a:off x="658576" y="1219581"/>
            <a:ext cx="157200" cy="157200"/>
          </a:xfrm>
          <a:prstGeom prst="rect">
            <a:avLst/>
          </a:prstGeom>
          <a:solidFill>
            <a:srgbClr val="56677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2" name="Google Shape;872;p38"/>
          <p:cNvSpPr txBox="1"/>
          <p:nvPr/>
        </p:nvSpPr>
        <p:spPr>
          <a:xfrm>
            <a:off x="1215760" y="1008205"/>
            <a:ext cx="75624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1C2B33"/>
                </a:solidFill>
                <a:latin typeface="Red Hat Display"/>
                <a:ea typeface="Red Hat Display"/>
                <a:cs typeface="Red Hat Display"/>
                <a:sym typeface="Red Hat Display"/>
              </a:rPr>
              <a:t>compile_on_one_rank makes graphs rank-agnostic</a:t>
            </a:r>
            <a:endParaRPr b="1" sz="1900">
              <a:solidFill>
                <a:srgbClr val="1C2B33"/>
              </a:solidFill>
              <a:latin typeface="Red Hat Display"/>
              <a:ea typeface="Red Hat Display"/>
              <a:cs typeface="Red Hat Display"/>
              <a:sym typeface="Red Hat Display"/>
            </a:endParaRPr>
          </a:p>
          <a:p>
            <a:pPr indent="0" lvl="0" marL="0" rtl="0" algn="l">
              <a:spcBef>
                <a:spcPts val="200"/>
              </a:spcBef>
              <a:spcAft>
                <a:spcPts val="200"/>
              </a:spcAft>
              <a:buNone/>
            </a:pPr>
            <a:r>
              <a:rPr lang="en">
                <a:solidFill>
                  <a:srgbClr val="4B5A66"/>
                </a:solidFill>
                <a:latin typeface="Red Hat Display"/>
                <a:ea typeface="Red Hat Display"/>
                <a:cs typeface="Red Hat Display"/>
                <a:sym typeface="Red Hat Display"/>
              </a:rPr>
              <a:t>one compile, every rank</a:t>
            </a:r>
            <a:endParaRPr>
              <a:solidFill>
                <a:srgbClr val="4B5A66"/>
              </a:solidFill>
              <a:latin typeface="Red Hat Display"/>
              <a:ea typeface="Red Hat Display"/>
              <a:cs typeface="Red Hat Display"/>
              <a:sym typeface="Red Hat Display"/>
            </a:endParaRPr>
          </a:p>
        </p:txBody>
      </p:sp>
      <p:pic>
        <p:nvPicPr>
          <p:cNvPr id="873" name="Google Shape;873;p38"/>
          <p:cNvPicPr preferRelativeResize="0"/>
          <p:nvPr/>
        </p:nvPicPr>
        <p:blipFill>
          <a:blip r:embed="rId4">
            <a:alphaModFix/>
          </a:blip>
          <a:stretch>
            <a:fillRect/>
          </a:stretch>
        </p:blipFill>
        <p:spPr>
          <a:xfrm>
            <a:off x="497200" y="2662505"/>
            <a:ext cx="480000" cy="551400"/>
          </a:xfrm>
          <a:prstGeom prst="rect">
            <a:avLst/>
          </a:prstGeom>
          <a:noFill/>
          <a:ln>
            <a:noFill/>
          </a:ln>
        </p:spPr>
      </p:pic>
      <p:sp>
        <p:nvSpPr>
          <p:cNvPr id="874" name="Google Shape;874;p38"/>
          <p:cNvSpPr txBox="1"/>
          <p:nvPr/>
        </p:nvSpPr>
        <p:spPr>
          <a:xfrm>
            <a:off x="1215760" y="2648205"/>
            <a:ext cx="7562400" cy="6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1C2B33"/>
                </a:solidFill>
                <a:latin typeface="Red Hat Display"/>
                <a:ea typeface="Red Hat Display"/>
                <a:cs typeface="Red Hat Display"/>
                <a:sym typeface="Red Hat Display"/>
              </a:rPr>
              <a:t>The artifact is a contract</a:t>
            </a:r>
            <a:endParaRPr b="1" sz="1900">
              <a:solidFill>
                <a:srgbClr val="1C2B33"/>
              </a:solidFill>
              <a:latin typeface="Red Hat Display"/>
              <a:ea typeface="Red Hat Display"/>
              <a:cs typeface="Red Hat Display"/>
              <a:sym typeface="Red Hat Display"/>
            </a:endParaRPr>
          </a:p>
          <a:p>
            <a:pPr indent="0" lvl="0" marL="0" rtl="0" algn="l">
              <a:spcBef>
                <a:spcPts val="200"/>
              </a:spcBef>
              <a:spcAft>
                <a:spcPts val="200"/>
              </a:spcAft>
              <a:buNone/>
            </a:pPr>
            <a:r>
              <a:rPr lang="en">
                <a:solidFill>
                  <a:srgbClr val="4B5A66"/>
                </a:solidFill>
                <a:latin typeface="Red Hat Display"/>
                <a:ea typeface="Red Hat Display"/>
                <a:cs typeface="Red Hat Display"/>
                <a:sym typeface="Red Hat Display"/>
              </a:rPr>
              <a:t>key it by what built it: commit + model</a:t>
            </a:r>
            <a:endParaRPr>
              <a:solidFill>
                <a:srgbClr val="4B5A66"/>
              </a:solidFill>
              <a:latin typeface="Red Hat Display"/>
              <a:ea typeface="Red Hat Display"/>
              <a:cs typeface="Red Hat Display"/>
              <a:sym typeface="Red Hat Display"/>
            </a:endParaRPr>
          </a:p>
        </p:txBody>
      </p:sp>
      <p:sp>
        <p:nvSpPr>
          <p:cNvPr id="875" name="Google Shape;875;p38"/>
          <p:cNvSpPr txBox="1"/>
          <p:nvPr/>
        </p:nvSpPr>
        <p:spPr>
          <a:xfrm>
            <a:off x="365760" y="3950000"/>
            <a:ext cx="5669400" cy="36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rgbClr val="4B5A66"/>
                </a:solidFill>
                <a:latin typeface="Red Hat Display"/>
                <a:ea typeface="Red Hat Display"/>
                <a:cs typeface="Red Hat Display"/>
                <a:sym typeface="Red Hat Display"/>
              </a:rPr>
              <a:t>Experimental, on trunk today</a:t>
            </a:r>
            <a:br>
              <a:rPr b="1" lang="en" sz="1100">
                <a:solidFill>
                  <a:srgbClr val="4B5A66"/>
                </a:solidFill>
                <a:latin typeface="Red Hat Display"/>
                <a:ea typeface="Red Hat Display"/>
                <a:cs typeface="Red Hat Display"/>
                <a:sym typeface="Red Hat Display"/>
              </a:rPr>
            </a:br>
            <a:r>
              <a:rPr lang="en" sz="1100">
                <a:solidFill>
                  <a:srgbClr val="4B5A66"/>
                </a:solidFill>
                <a:latin typeface="Roboto Mono"/>
                <a:ea typeface="Roboto Mono"/>
                <a:cs typeface="Roboto Mono"/>
                <a:sym typeface="Roboto Mono"/>
              </a:rPr>
              <a:t>torch.compiler.precompile</a:t>
            </a:r>
            <a:r>
              <a:rPr lang="en" sz="1100">
                <a:solidFill>
                  <a:srgbClr val="4B5A66"/>
                </a:solidFill>
                <a:latin typeface="Red Hat Display"/>
                <a:ea typeface="Red Hat Display"/>
                <a:cs typeface="Red Hat Display"/>
                <a:sym typeface="Red Hat Display"/>
              </a:rPr>
              <a:t> · </a:t>
            </a:r>
            <a:r>
              <a:rPr lang="en" sz="1100">
                <a:solidFill>
                  <a:srgbClr val="4B5A66"/>
                </a:solidFill>
                <a:latin typeface="Roboto Mono"/>
                <a:ea typeface="Roboto Mono"/>
                <a:cs typeface="Roboto Mono"/>
                <a:sym typeface="Roboto Mono"/>
              </a:rPr>
              <a:t>compile_on_one_rank</a:t>
            </a:r>
            <a:endParaRPr sz="1100">
              <a:solidFill>
                <a:srgbClr val="E12353"/>
              </a:solidFill>
              <a:latin typeface="Red Hat Display"/>
              <a:ea typeface="Red Hat Display"/>
              <a:cs typeface="Red Hat Display"/>
              <a:sym typeface="Red Hat Display"/>
            </a:endParaRPr>
          </a:p>
        </p:txBody>
      </p:sp>
      <p:sp>
        <p:nvSpPr>
          <p:cNvPr id="876" name="Google Shape;876;p38"/>
          <p:cNvSpPr txBox="1"/>
          <p:nvPr/>
        </p:nvSpPr>
        <p:spPr>
          <a:xfrm>
            <a:off x="5852160" y="3890000"/>
            <a:ext cx="2926200" cy="480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2600">
                <a:solidFill>
                  <a:srgbClr val="E12353"/>
                </a:solidFill>
                <a:latin typeface="Red Hat Display"/>
                <a:ea typeface="Red Hat Display"/>
                <a:cs typeface="Red Hat Display"/>
                <a:sym typeface="Red Hat Display"/>
              </a:rPr>
              <a:t>Questions?</a:t>
            </a:r>
            <a:endParaRPr b="1" sz="2600">
              <a:solidFill>
                <a:srgbClr val="E12353"/>
              </a:solidFill>
              <a:latin typeface="Red Hat Display"/>
              <a:ea typeface="Red Hat Display"/>
              <a:cs typeface="Red Hat Display"/>
              <a:sym typeface="Red Hat Display"/>
            </a:endParaRPr>
          </a:p>
        </p:txBody>
      </p:sp>
      <p:sp>
        <p:nvSpPr>
          <p:cNvPr id="877" name="Google Shape;877;p38"/>
          <p:cNvSpPr txBox="1"/>
          <p:nvPr/>
        </p:nvSpPr>
        <p:spPr>
          <a:xfrm>
            <a:off x="8320058" y="4590005"/>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1300">
                <a:solidFill>
                  <a:srgbClr val="FFFFFF"/>
                </a:solidFill>
                <a:latin typeface="Red Hat Display"/>
                <a:ea typeface="Red Hat Display"/>
                <a:cs typeface="Red Hat Display"/>
                <a:sym typeface="Red Hat Display"/>
              </a:rPr>
              <a:t>26</a:t>
            </a:r>
            <a:endParaRPr b="1" sz="1300">
              <a:solidFill>
                <a:srgbClr val="FFFFFF"/>
              </a:solidFill>
              <a:latin typeface="Red Hat Display"/>
              <a:ea typeface="Red Hat Display"/>
              <a:cs typeface="Red Hat Display"/>
              <a:sym typeface="Red Hat Display"/>
            </a:endParaRPr>
          </a:p>
        </p:txBody>
      </p:sp>
      <p:pic>
        <p:nvPicPr>
          <p:cNvPr id="878" name="Google Shape;878;p38"/>
          <p:cNvPicPr preferRelativeResize="0"/>
          <p:nvPr/>
        </p:nvPicPr>
        <p:blipFill>
          <a:blip r:embed="rId5">
            <a:alphaModFix/>
          </a:blip>
          <a:stretch>
            <a:fillRect/>
          </a:stretch>
        </p:blipFill>
        <p:spPr>
          <a:xfrm>
            <a:off x="311700" y="4478744"/>
            <a:ext cx="978680" cy="59944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