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7" r:id="rId3"/>
    <p:sldMasterId id="214748366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embeddedFontLst>
    <p:embeddedFont>
      <p:font typeface="Inter"/>
      <p:regular r:id="rId29"/>
      <p:bold r:id="rId30"/>
      <p:italic r:id="rId31"/>
      <p:boldItalic r:id="rId32"/>
    </p:embeddedFont>
    <p:embeddedFont>
      <p:font typeface="Roboto Mono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Inter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Inter-italic.fntdata"/><Relationship Id="rId30" Type="http://schemas.openxmlformats.org/officeDocument/2006/relationships/font" Target="fonts/Inter-bold.fntdata"/><Relationship Id="rId11" Type="http://schemas.openxmlformats.org/officeDocument/2006/relationships/slide" Target="slides/slide6.xml"/><Relationship Id="rId33" Type="http://schemas.openxmlformats.org/officeDocument/2006/relationships/font" Target="fonts/RobotoMono-regular.fntdata"/><Relationship Id="rId10" Type="http://schemas.openxmlformats.org/officeDocument/2006/relationships/slide" Target="slides/slide5.xml"/><Relationship Id="rId32" Type="http://schemas.openxmlformats.org/officeDocument/2006/relationships/font" Target="fonts/Inter-boldItalic.fntdata"/><Relationship Id="rId13" Type="http://schemas.openxmlformats.org/officeDocument/2006/relationships/slide" Target="slides/slide8.xml"/><Relationship Id="rId35" Type="http://schemas.openxmlformats.org/officeDocument/2006/relationships/font" Target="fonts/RobotoMono-italic.fntdata"/><Relationship Id="rId12" Type="http://schemas.openxmlformats.org/officeDocument/2006/relationships/slide" Target="slides/slide7.xml"/><Relationship Id="rId34" Type="http://schemas.openxmlformats.org/officeDocument/2006/relationships/font" Target="fonts/RobotoMono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font" Target="fonts/RobotoMono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h5f72935d6583a01e_3_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h5f72935d6583a01e_3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Hello everyone my name is Laith Sakke I am a software </a:t>
            </a:r>
            <a:r>
              <a:rPr lang="en"/>
              <a:t>engineer</a:t>
            </a:r>
            <a:r>
              <a:rPr lang="en"/>
              <a:t> at Meta, and I am going to talk about unbacked </a:t>
            </a:r>
            <a:r>
              <a:rPr lang="en"/>
              <a:t>dynamic</a:t>
            </a:r>
            <a:r>
              <a:rPr lang="en"/>
              <a:t> shape in pytorch and the work we did to </a:t>
            </a:r>
            <a:r>
              <a:rPr lang="en"/>
              <a:t>enhance</a:t>
            </a:r>
            <a:r>
              <a:rPr lang="en"/>
              <a:t> them !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h5f72935d6583a01e_3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Dynamic shapes are a PyTorch feature that allows tracers to represent tensor dimensions and scalar inputs symbolically.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Instead of capturing a separate graph for every input, we can capture a single graph that works across many different sizes.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For example, instead of capturing </a:t>
            </a: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torch.ones(10)</a:t>
            </a:r>
            <a:r>
              <a:rPr lang="en">
                <a:solidFill>
                  <a:schemeClr val="dk1"/>
                </a:solidFill>
              </a:rPr>
              <a:t> and </a:t>
            </a: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torch.ones(20)</a:t>
            </a:r>
            <a:r>
              <a:rPr lang="en">
                <a:solidFill>
                  <a:schemeClr val="dk1"/>
                </a:solidFill>
              </a:rPr>
              <a:t> separately, we capture </a:t>
            </a: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torch.ones(s0)</a:t>
            </a:r>
            <a:r>
              <a:rPr lang="en">
                <a:solidFill>
                  <a:schemeClr val="dk1"/>
                </a:solidFill>
              </a:rPr>
              <a:t>, where </a:t>
            </a: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s0</a:t>
            </a:r>
            <a:r>
              <a:rPr lang="en">
                <a:solidFill>
                  <a:schemeClr val="dk1"/>
                </a:solidFill>
              </a:rPr>
              <a:t> is a symbolic dimension.”</a:t>
            </a:r>
            <a:endParaRPr>
              <a:solidFill>
                <a:schemeClr val="dk1"/>
              </a:solidFill>
            </a:endParaRPr>
          </a:p>
          <a:p>
            <a:pPr indent="0" lvl="0" marL="0" marR="381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This is particularly useful for </a:t>
            </a: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torch.compile</a:t>
            </a:r>
            <a:r>
              <a:rPr lang="en">
                <a:solidFill>
                  <a:schemeClr val="dk1"/>
                </a:solidFill>
              </a:rPr>
              <a:t>, where it helps reduce recompilations when input sizes change, and for </a:t>
            </a: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torch.export</a:t>
            </a:r>
            <a:r>
              <a:rPr lang="en">
                <a:solidFill>
                  <a:schemeClr val="dk1"/>
                </a:solidFill>
              </a:rPr>
              <a:t>, where we want to capture a graph that works across a range of input shapes.”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9" name="Google Shape;99;h5f72935d6583a01e_3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h5f72935d6583a01e_3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“In this talk, I'll first explain how backed dynamic shapes work and why they're not enough.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Then I'll introduce unbacked shapes and the problems they solve.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Finally, I'll walk through three important improvements we've made to the unbacked experience: data-dependent errors, performance, and control.”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  <p:sp>
        <p:nvSpPr>
          <p:cNvPr id="134" name="Google Shape;134;h5f72935d6583a01e_3_5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h5f72935d6583a01e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“When we trace Python code, we typically resolve Python control flow and capture the PyTorch operations from the branch we take.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But what happens when a branch depends on a symbolic dimension?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This is where </a:t>
            </a:r>
            <a:r>
              <a:rPr b="1" lang="en">
                <a:solidFill>
                  <a:schemeClr val="dk1"/>
                </a:solidFill>
              </a:rPr>
              <a:t>backed shapes</a:t>
            </a:r>
            <a:r>
              <a:rPr lang="en">
                <a:solidFill>
                  <a:schemeClr val="dk1"/>
                </a:solidFill>
              </a:rPr>
              <a:t> come in.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 associate the symbolic dimension with a </a:t>
            </a:r>
            <a:r>
              <a:rPr b="1" lang="en">
                <a:solidFill>
                  <a:schemeClr val="dk1"/>
                </a:solidFill>
              </a:rPr>
              <a:t>hint</a:t>
            </a:r>
            <a:r>
              <a:rPr lang="en">
                <a:solidFill>
                  <a:schemeClr val="dk1"/>
                </a:solidFill>
              </a:rPr>
              <a:t> from the example input.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For example, if </a:t>
            </a: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s0</a:t>
            </a:r>
            <a:r>
              <a:rPr lang="en">
                <a:solidFill>
                  <a:schemeClr val="dk1"/>
                </a:solidFill>
              </a:rPr>
              <a:t> has a hint of 16, we evaluate </a:t>
            </a: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s0 % 16 == 0</a:t>
            </a:r>
            <a:r>
              <a:rPr lang="en">
                <a:solidFill>
                  <a:schemeClr val="dk1"/>
                </a:solidFill>
              </a:rPr>
              <a:t> as true and trace that branch.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But we also record a guard, </a:t>
            </a: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s0 % 16 == 0</a:t>
            </a:r>
            <a:r>
              <a:rPr lang="en">
                <a:solidFill>
                  <a:schemeClr val="dk1"/>
                </a:solidFill>
              </a:rPr>
              <a:t>, to ensure we only reuse this graph when that branch remains valid.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That's why we call it a </a:t>
            </a:r>
            <a:r>
              <a:rPr b="1" lang="en">
                <a:solidFill>
                  <a:schemeClr val="dk1"/>
                </a:solidFill>
              </a:rPr>
              <a:t>backed shape</a:t>
            </a:r>
            <a:r>
              <a:rPr lang="en">
                <a:solidFill>
                  <a:schemeClr val="dk1"/>
                </a:solidFill>
              </a:rPr>
              <a:t>: a symbolic dimension backed by a concrete hint.”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h5f72935d6583a01e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h355b427a6a23805a_1_5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h355b427a6a23805a_1_5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h355b427a6a23805a_1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Because of that limitation there are important situations where backed shapes CANT NOT HANDLE. </a:t>
            </a:r>
            <a:endParaRPr/>
          </a:p>
        </p:txBody>
      </p:sp>
      <p:sp>
        <p:nvSpPr>
          <p:cNvPr id="175" name="Google Shape;175;h355b427a6a23805a_1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h5f72935d6583a01e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h5f72935d6583a01e_0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h355b427a6a23805a_1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h355b427a6a23805a_1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h355b427a6a23805a_1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" name="Google Shape;200;h355b427a6a23805a_1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h355b427a6a23805a_1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2" name="Google Shape;212;h355b427a6a23805a_1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h355b427a6a23805a_1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8" name="Google Shape;218;h355b427a6a23805a_1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h355b427a6a23805a_1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h355b427a6a23805a_1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h355b427a6a23805a_1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1" name="Google Shape;231;h355b427a6a23805a_1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h5f72935d6583a01e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1" name="Google Shape;241;h5f72935d6583a01e_0_3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h5f72935d6583a01e_0_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9" name="Google Shape;249;h5f72935d6583a01e_0_3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h355b427a6a23805a_1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6" name="Google Shape;256;h355b427a6a23805a_1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h5f72935d6583a01e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3" name="Google Shape;263;h5f72935d6583a01e_0_3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h355b427a6a23805a_1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1" name="Google Shape;271;h355b427a6a23805a_1_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h5f72935d6583a01e_0_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7" name="Google Shape;287;h5f72935d6583a01e_0_3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h355b427a6a23805a_1_4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8" name="Google Shape;298;h355b427a6a23805a_1_4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h5f72935d6583a01e_0_4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h5f72935d6583a01e_0_4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h4284fc0f022c1a04_25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h4284fc0f022c1a04_25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h5f72935d6583a01e_3_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9" name="Google Shape;349;h5f72935d6583a01e_3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609000" y="2563775"/>
            <a:ext cx="7926000" cy="10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venir"/>
              <a:buNone/>
              <a:defRPr sz="45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venir"/>
              <a:buNone/>
              <a:defRPr sz="45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venir"/>
              <a:buNone/>
              <a:defRPr sz="45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venir"/>
              <a:buNone/>
              <a:defRPr sz="45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venir"/>
              <a:buNone/>
              <a:defRPr sz="45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venir"/>
              <a:buNone/>
              <a:defRPr sz="45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venir"/>
              <a:buNone/>
              <a:defRPr sz="45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venir"/>
              <a:buNone/>
              <a:defRPr sz="45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venir"/>
              <a:buNone/>
              <a:defRPr sz="45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609000" y="3649625"/>
            <a:ext cx="79260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venir"/>
              <a:buNone/>
              <a:defRPr sz="25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venir"/>
              <a:buNone/>
              <a:defRPr sz="25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venir"/>
              <a:buNone/>
              <a:defRPr sz="25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venir"/>
              <a:buNone/>
              <a:defRPr sz="25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venir"/>
              <a:buNone/>
              <a:defRPr sz="25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venir"/>
              <a:buNone/>
              <a:defRPr sz="25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venir"/>
              <a:buNone/>
              <a:defRPr sz="25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venir"/>
              <a:buNone/>
              <a:defRPr sz="25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venir"/>
              <a:buNone/>
              <a:defRPr sz="25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pic>
        <p:nvPicPr>
          <p:cNvPr id="57" name="Google Shape;5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20136" y="114337"/>
            <a:ext cx="3810000" cy="233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67000" y="114336"/>
            <a:ext cx="3810000" cy="233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ctrTitle"/>
          </p:nvPr>
        </p:nvSpPr>
        <p:spPr>
          <a:xfrm>
            <a:off x="609000" y="2181150"/>
            <a:ext cx="7926000" cy="10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venir"/>
              <a:buNone/>
              <a:defRPr sz="36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venir"/>
              <a:buNone/>
              <a:defRPr sz="36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venir"/>
              <a:buNone/>
              <a:defRPr sz="36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venir"/>
              <a:buNone/>
              <a:defRPr sz="36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venir"/>
              <a:buNone/>
              <a:defRPr sz="36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venir"/>
              <a:buNone/>
              <a:defRPr sz="36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venir"/>
              <a:buNone/>
              <a:defRPr sz="36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venir"/>
              <a:buNone/>
              <a:defRPr sz="36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venir"/>
              <a:buNone/>
              <a:defRPr sz="36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(Blank)">
  <p:cSld name="TITLE_AND_BOD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/>
          <p:nvPr/>
        </p:nvSpPr>
        <p:spPr>
          <a:xfrm>
            <a:off x="0" y="0"/>
            <a:ext cx="9144000" cy="44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311700" y="1152474"/>
            <a:ext cx="8520600" cy="3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venir"/>
              <a:buChar char="●"/>
              <a:defRPr i="0" sz="1800" u="none" cap="none" strike="noStrike">
                <a:latin typeface="Avenir"/>
                <a:ea typeface="Avenir"/>
                <a:cs typeface="Avenir"/>
                <a:sym typeface="Avenir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venir"/>
              <a:buChar char="○"/>
              <a:defRPr i="0" sz="1400" u="none" cap="none" strike="noStrike">
                <a:latin typeface="Avenir"/>
                <a:ea typeface="Avenir"/>
                <a:cs typeface="Avenir"/>
                <a:sym typeface="Avenir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venir"/>
              <a:buChar char="■"/>
              <a:defRPr i="0" sz="1400" u="none" cap="none" strike="noStrike">
                <a:latin typeface="Avenir"/>
                <a:ea typeface="Avenir"/>
                <a:cs typeface="Avenir"/>
                <a:sym typeface="Avenir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venir"/>
              <a:buChar char="●"/>
              <a:defRPr i="0" sz="1400" u="none" cap="none" strike="noStrike">
                <a:latin typeface="Avenir"/>
                <a:ea typeface="Avenir"/>
                <a:cs typeface="Avenir"/>
                <a:sym typeface="Avenir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venir"/>
              <a:buChar char="○"/>
              <a:defRPr i="0" sz="1400" u="none" cap="none" strike="noStrike">
                <a:latin typeface="Avenir"/>
                <a:ea typeface="Avenir"/>
                <a:cs typeface="Avenir"/>
                <a:sym typeface="Avenir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venir"/>
              <a:buChar char="■"/>
              <a:defRPr i="0" sz="1400" u="none" cap="none" strike="noStrike">
                <a:latin typeface="Avenir"/>
                <a:ea typeface="Avenir"/>
                <a:cs typeface="Avenir"/>
                <a:sym typeface="Avenir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venir"/>
              <a:buChar char="●"/>
              <a:defRPr i="0" sz="1400" u="none" cap="none" strike="noStrike">
                <a:latin typeface="Avenir"/>
                <a:ea typeface="Avenir"/>
                <a:cs typeface="Avenir"/>
                <a:sym typeface="Avenir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venir"/>
              <a:buChar char="○"/>
              <a:defRPr i="0" sz="1400" u="none" cap="none" strike="noStrike">
                <a:latin typeface="Avenir"/>
                <a:ea typeface="Avenir"/>
                <a:cs typeface="Avenir"/>
                <a:sym typeface="Avenir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venir"/>
              <a:buChar char="■"/>
              <a:defRPr i="0" sz="1400" u="none" cap="none" strike="noStrike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65" name="Google Shape;65;p16"/>
          <p:cNvSpPr txBox="1"/>
          <p:nvPr>
            <p:ph idx="12" type="sldNum"/>
          </p:nvPr>
        </p:nvSpPr>
        <p:spPr>
          <a:xfrm>
            <a:off x="8320058" y="4590005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6" name="Google Shape;6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0" y="4478744"/>
            <a:ext cx="978682" cy="5994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/>
          <p:nvPr/>
        </p:nvSpPr>
        <p:spPr>
          <a:xfrm>
            <a:off x="0" y="0"/>
            <a:ext cx="9144000" cy="44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>
            <a:off x="311700" y="1152475"/>
            <a:ext cx="3999900" cy="32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7"/>
          <p:cNvSpPr txBox="1"/>
          <p:nvPr>
            <p:ph idx="2" type="body"/>
          </p:nvPr>
        </p:nvSpPr>
        <p:spPr>
          <a:xfrm>
            <a:off x="4832400" y="1152475"/>
            <a:ext cx="3999900" cy="32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8320058" y="4590005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3" name="Google Shape;7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0" y="4478744"/>
            <a:ext cx="978682" cy="5994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idx="12" type="sldNum"/>
          </p:nvPr>
        </p:nvSpPr>
        <p:spPr>
          <a:xfrm>
            <a:off x="8320058" y="4590005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6" name="Google Shape;7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0" y="4478744"/>
            <a:ext cx="978682" cy="5994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(Blank)">
  <p:cSld name="1_Title and Body (Blank)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/>
          <p:nvPr/>
        </p:nvSpPr>
        <p:spPr>
          <a:xfrm>
            <a:off x="0" y="0"/>
            <a:ext cx="9144000" cy="44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" type="body"/>
          </p:nvPr>
        </p:nvSpPr>
        <p:spPr>
          <a:xfrm>
            <a:off x="311700" y="1152474"/>
            <a:ext cx="8520600" cy="32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venir"/>
              <a:buChar char="●"/>
              <a:defRPr i="0" sz="1800" u="none" cap="none" strike="noStrike">
                <a:latin typeface="Avenir"/>
                <a:ea typeface="Avenir"/>
                <a:cs typeface="Avenir"/>
                <a:sym typeface="Avenir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venir"/>
              <a:buChar char="○"/>
              <a:defRPr i="0" sz="1400" u="none" cap="none" strike="noStrike">
                <a:latin typeface="Avenir"/>
                <a:ea typeface="Avenir"/>
                <a:cs typeface="Avenir"/>
                <a:sym typeface="Avenir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venir"/>
              <a:buChar char="■"/>
              <a:defRPr i="0" sz="1400" u="none" cap="none" strike="noStrike">
                <a:latin typeface="Avenir"/>
                <a:ea typeface="Avenir"/>
                <a:cs typeface="Avenir"/>
                <a:sym typeface="Avenir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venir"/>
              <a:buChar char="●"/>
              <a:defRPr i="0" sz="1400" u="none" cap="none" strike="noStrike">
                <a:latin typeface="Avenir"/>
                <a:ea typeface="Avenir"/>
                <a:cs typeface="Avenir"/>
                <a:sym typeface="Avenir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venir"/>
              <a:buChar char="○"/>
              <a:defRPr i="0" sz="1400" u="none" cap="none" strike="noStrike">
                <a:latin typeface="Avenir"/>
                <a:ea typeface="Avenir"/>
                <a:cs typeface="Avenir"/>
                <a:sym typeface="Avenir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venir"/>
              <a:buChar char="■"/>
              <a:defRPr i="0" sz="1400" u="none" cap="none" strike="noStrike">
                <a:latin typeface="Avenir"/>
                <a:ea typeface="Avenir"/>
                <a:cs typeface="Avenir"/>
                <a:sym typeface="Avenir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venir"/>
              <a:buChar char="●"/>
              <a:defRPr i="0" sz="1400" u="none" cap="none" strike="noStrike">
                <a:latin typeface="Avenir"/>
                <a:ea typeface="Avenir"/>
                <a:cs typeface="Avenir"/>
                <a:sym typeface="Avenir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venir"/>
              <a:buChar char="○"/>
              <a:defRPr i="0" sz="1400" u="none" cap="none" strike="noStrike">
                <a:latin typeface="Avenir"/>
                <a:ea typeface="Avenir"/>
                <a:cs typeface="Avenir"/>
                <a:sym typeface="Avenir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venir"/>
              <a:buChar char="■"/>
              <a:defRPr i="0" sz="1400" u="none" cap="none" strike="noStrike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82" name="Google Shape;82;p20"/>
          <p:cNvSpPr txBox="1"/>
          <p:nvPr>
            <p:ph idx="12" type="sldNum"/>
          </p:nvPr>
        </p:nvSpPr>
        <p:spPr>
          <a:xfrm>
            <a:off x="8320058" y="4590005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3" name="Google Shape;8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0" y="4478744"/>
            <a:ext cx="978682" cy="5994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1_Title and Two Column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0" y="0"/>
            <a:ext cx="9144000" cy="44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7" name="Google Shape;87;p21"/>
          <p:cNvSpPr txBox="1"/>
          <p:nvPr>
            <p:ph idx="1" type="body"/>
          </p:nvPr>
        </p:nvSpPr>
        <p:spPr>
          <a:xfrm>
            <a:off x="311700" y="1152475"/>
            <a:ext cx="3999900" cy="32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8" name="Google Shape;88;p21"/>
          <p:cNvSpPr txBox="1"/>
          <p:nvPr>
            <p:ph idx="2" type="body"/>
          </p:nvPr>
        </p:nvSpPr>
        <p:spPr>
          <a:xfrm>
            <a:off x="4832400" y="1152475"/>
            <a:ext cx="3999900" cy="32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9" name="Google Shape;89;p21"/>
          <p:cNvSpPr txBox="1"/>
          <p:nvPr>
            <p:ph idx="12" type="sldNum"/>
          </p:nvPr>
        </p:nvSpPr>
        <p:spPr>
          <a:xfrm>
            <a:off x="8320058" y="4590005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0" name="Google Shape;9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0" y="4478744"/>
            <a:ext cx="978682" cy="5994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0" Type="http://schemas.openxmlformats.org/officeDocument/2006/relationships/theme" Target="../theme/theme3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venir"/>
              <a:buNone/>
              <a:defRPr b="1" i="0" sz="2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venir"/>
              <a:buNone/>
              <a:defRPr b="1" i="0" sz="2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venir"/>
              <a:buNone/>
              <a:defRPr b="1" i="0" sz="2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venir"/>
              <a:buNone/>
              <a:defRPr b="1" i="0" sz="2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venir"/>
              <a:buNone/>
              <a:defRPr b="1" i="0" sz="2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venir"/>
              <a:buNone/>
              <a:defRPr b="1" i="0" sz="2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venir"/>
              <a:buNone/>
              <a:defRPr b="1" i="0" sz="2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venir"/>
              <a:buNone/>
              <a:defRPr b="1" i="0" sz="2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venir"/>
              <a:buNone/>
              <a:defRPr b="1" i="0" sz="2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1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Char char="●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Char char="○"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Char char="■"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Char char="●"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Char char="○"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Char char="■"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Char char="●"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Char char="○"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Char char="■"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320058" y="4590005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3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 txBox="1"/>
          <p:nvPr>
            <p:ph type="ctrTitle"/>
          </p:nvPr>
        </p:nvSpPr>
        <p:spPr>
          <a:xfrm>
            <a:off x="609000" y="2615800"/>
            <a:ext cx="7926000" cy="25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800"/>
              <a:t>From Backed to Unbacked:  </a:t>
            </a:r>
            <a:r>
              <a:rPr lang="en" sz="2600"/>
              <a:t>Sound, Predictable, and Controllable Dynamic Shapes in PyTorch</a:t>
            </a:r>
            <a:endParaRPr sz="2600"/>
          </a:p>
        </p:txBody>
      </p:sp>
      <p:sp>
        <p:nvSpPr>
          <p:cNvPr id="96" name="Google Shape;96;p22"/>
          <p:cNvSpPr txBox="1"/>
          <p:nvPr>
            <p:ph idx="1" type="subTitle"/>
          </p:nvPr>
        </p:nvSpPr>
        <p:spPr>
          <a:xfrm>
            <a:off x="5655250" y="4092000"/>
            <a:ext cx="40248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" sz="2000">
                <a:latin typeface="Arial"/>
                <a:ea typeface="Arial"/>
                <a:cs typeface="Arial"/>
                <a:sym typeface="Arial"/>
              </a:rPr>
              <a:t>Laith Sakka - Meta </a:t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/>
          <p:nvPr>
            <p:ph type="title"/>
          </p:nvPr>
        </p:nvSpPr>
        <p:spPr>
          <a:xfrm>
            <a:off x="175425" y="2346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000"/>
              <a:t>D</a:t>
            </a:r>
            <a:r>
              <a:rPr lang="en" sz="3000"/>
              <a:t>ynamic shapes </a:t>
            </a:r>
            <a:endParaRPr sz="3000"/>
          </a:p>
        </p:txBody>
      </p:sp>
      <p:grpSp>
        <p:nvGrpSpPr>
          <p:cNvPr id="102" name="Google Shape;102;p23"/>
          <p:cNvGrpSpPr/>
          <p:nvPr/>
        </p:nvGrpSpPr>
        <p:grpSpPr>
          <a:xfrm>
            <a:off x="175451" y="3457563"/>
            <a:ext cx="4276058" cy="1451451"/>
            <a:chOff x="659200" y="2020975"/>
            <a:chExt cx="4196328" cy="1672950"/>
          </a:xfrm>
        </p:grpSpPr>
        <p:sp>
          <p:nvSpPr>
            <p:cNvPr id="103" name="Google Shape;103;p23"/>
            <p:cNvSpPr/>
            <p:nvPr/>
          </p:nvSpPr>
          <p:spPr>
            <a:xfrm>
              <a:off x="1405025" y="2484400"/>
              <a:ext cx="997500" cy="715200"/>
            </a:xfrm>
            <a:prstGeom prst="rect">
              <a:avLst/>
            </a:prstGeom>
            <a:solidFill>
              <a:srgbClr val="4A86E8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375" lIns="91375" spcFirstLastPara="1" rIns="91375" wrap="square" tIns="913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66">
                  <a:solidFill>
                    <a:schemeClr val="lt1"/>
                  </a:solidFill>
                </a:rPr>
                <a:t>compile</a:t>
              </a:r>
              <a:endParaRPr sz="1766">
                <a:solidFill>
                  <a:schemeClr val="lt1"/>
                </a:solidFill>
              </a:endParaRPr>
            </a:p>
          </p:txBody>
        </p:sp>
        <p:cxnSp>
          <p:nvCxnSpPr>
            <p:cNvPr id="104" name="Google Shape;104;p23"/>
            <p:cNvCxnSpPr/>
            <p:nvPr/>
          </p:nvCxnSpPr>
          <p:spPr>
            <a:xfrm>
              <a:off x="1010525" y="2308000"/>
              <a:ext cx="368700" cy="3201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05" name="Google Shape;105;p23"/>
            <p:cNvCxnSpPr/>
            <p:nvPr/>
          </p:nvCxnSpPr>
          <p:spPr>
            <a:xfrm flipH="1" rot="10800000">
              <a:off x="997475" y="2853625"/>
              <a:ext cx="450900" cy="8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06" name="Google Shape;106;p23"/>
            <p:cNvCxnSpPr/>
            <p:nvPr/>
          </p:nvCxnSpPr>
          <p:spPr>
            <a:xfrm flipH="1" rot="10800000">
              <a:off x="990725" y="3053200"/>
              <a:ext cx="397200" cy="2931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07" name="Google Shape;107;p23"/>
            <p:cNvSpPr txBox="1"/>
            <p:nvPr/>
          </p:nvSpPr>
          <p:spPr>
            <a:xfrm>
              <a:off x="659200" y="2020975"/>
              <a:ext cx="407700" cy="35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375" lIns="91375" spcFirstLastPara="1" rIns="91375" wrap="square" tIns="913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99">
                  <a:solidFill>
                    <a:srgbClr val="595959"/>
                  </a:solidFill>
                  <a:highlight>
                    <a:srgbClr val="FFE599"/>
                  </a:highlight>
                </a:rPr>
                <a:t>1</a:t>
              </a:r>
              <a:endParaRPr sz="1799">
                <a:solidFill>
                  <a:srgbClr val="595959"/>
                </a:solidFill>
                <a:highlight>
                  <a:srgbClr val="FFE599"/>
                </a:highlight>
              </a:endParaRPr>
            </a:p>
          </p:txBody>
        </p:sp>
        <p:sp>
          <p:nvSpPr>
            <p:cNvPr id="108" name="Google Shape;108;p23"/>
            <p:cNvSpPr txBox="1"/>
            <p:nvPr/>
          </p:nvSpPr>
          <p:spPr>
            <a:xfrm>
              <a:off x="659200" y="2662825"/>
              <a:ext cx="338400" cy="44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375" lIns="91375" spcFirstLastPara="1" rIns="91375" wrap="square" tIns="91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99">
                  <a:solidFill>
                    <a:schemeClr val="dk1"/>
                  </a:solidFill>
                  <a:highlight>
                    <a:srgbClr val="D9EAD3"/>
                  </a:highlight>
                </a:rPr>
                <a:t>2</a:t>
              </a:r>
              <a:endParaRPr sz="1799">
                <a:solidFill>
                  <a:schemeClr val="dk1"/>
                </a:solidFill>
                <a:highlight>
                  <a:srgbClr val="D9EAD3"/>
                </a:highlight>
              </a:endParaRPr>
            </a:p>
          </p:txBody>
        </p:sp>
        <p:sp>
          <p:nvSpPr>
            <p:cNvPr id="109" name="Google Shape;109;p23"/>
            <p:cNvSpPr txBox="1"/>
            <p:nvPr/>
          </p:nvSpPr>
          <p:spPr>
            <a:xfrm>
              <a:off x="659200" y="3218100"/>
              <a:ext cx="338400" cy="44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375" lIns="91375" spcFirstLastPara="1" rIns="91375" wrap="square" tIns="913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99">
                  <a:solidFill>
                    <a:schemeClr val="dk1"/>
                  </a:solidFill>
                  <a:highlight>
                    <a:srgbClr val="D0E0E3"/>
                  </a:highlight>
                </a:rPr>
                <a:t>3</a:t>
              </a:r>
              <a:endParaRPr sz="1799">
                <a:solidFill>
                  <a:schemeClr val="dk1"/>
                </a:solidFill>
                <a:highlight>
                  <a:srgbClr val="D0E0E3"/>
                </a:highlight>
              </a:endParaRPr>
            </a:p>
          </p:txBody>
        </p:sp>
        <p:cxnSp>
          <p:nvCxnSpPr>
            <p:cNvPr id="110" name="Google Shape;110;p23"/>
            <p:cNvCxnSpPr/>
            <p:nvPr/>
          </p:nvCxnSpPr>
          <p:spPr>
            <a:xfrm flipH="1" rot="10800000">
              <a:off x="2315975" y="2540100"/>
              <a:ext cx="639600" cy="1569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11" name="Google Shape;111;p23"/>
            <p:cNvCxnSpPr/>
            <p:nvPr/>
          </p:nvCxnSpPr>
          <p:spPr>
            <a:xfrm>
              <a:off x="2253475" y="2881675"/>
              <a:ext cx="801600" cy="4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12" name="Google Shape;112;p23"/>
            <p:cNvCxnSpPr/>
            <p:nvPr/>
          </p:nvCxnSpPr>
          <p:spPr>
            <a:xfrm>
              <a:off x="2253475" y="3022000"/>
              <a:ext cx="658500" cy="3555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13" name="Google Shape;113;p23"/>
            <p:cNvSpPr txBox="1"/>
            <p:nvPr/>
          </p:nvSpPr>
          <p:spPr>
            <a:xfrm>
              <a:off x="2765128" y="2251753"/>
              <a:ext cx="2090400" cy="49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375" lIns="91375" spcFirstLastPara="1" rIns="91375" wrap="square" tIns="91375">
              <a:no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595959"/>
                  </a:solidFill>
                  <a:latin typeface="Consolas"/>
                  <a:ea typeface="Consolas"/>
                  <a:cs typeface="Consolas"/>
                  <a:sym typeface="Consolas"/>
                </a:rPr>
                <a:t> </a:t>
              </a:r>
              <a:r>
                <a:rPr lang="en" sz="1800">
                  <a:solidFill>
                    <a:srgbClr val="595959"/>
                  </a:solidFill>
                  <a:highlight>
                    <a:srgbClr val="FFE599"/>
                  </a:highlight>
                  <a:latin typeface="Consolas"/>
                  <a:ea typeface="Consolas"/>
                  <a:cs typeface="Consolas"/>
                  <a:sym typeface="Consolas"/>
                </a:rPr>
                <a:t> torch.ones(1)</a:t>
              </a:r>
              <a:endParaRPr sz="180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14" name="Google Shape;114;p23"/>
            <p:cNvSpPr txBox="1"/>
            <p:nvPr/>
          </p:nvSpPr>
          <p:spPr>
            <a:xfrm>
              <a:off x="2911975" y="2610250"/>
              <a:ext cx="1796700" cy="49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375" lIns="91375" spcFirstLastPara="1" rIns="91375" wrap="square" tIns="91375">
              <a:no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595959"/>
                  </a:solidFill>
                  <a:highlight>
                    <a:srgbClr val="D9EAD3"/>
                  </a:highlight>
                  <a:latin typeface="Consolas"/>
                  <a:ea typeface="Consolas"/>
                  <a:cs typeface="Consolas"/>
                  <a:sym typeface="Consolas"/>
                </a:rPr>
                <a:t> torch.ones(2)</a:t>
              </a:r>
              <a:endParaRPr sz="1800">
                <a:solidFill>
                  <a:schemeClr val="dk1"/>
                </a:solidFill>
                <a:highlight>
                  <a:srgbClr val="D9EAD3"/>
                </a:highlight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sp>
          <p:nvSpPr>
            <p:cNvPr id="115" name="Google Shape;115;p23"/>
            <p:cNvSpPr txBox="1"/>
            <p:nvPr/>
          </p:nvSpPr>
          <p:spPr>
            <a:xfrm>
              <a:off x="2917274" y="3199525"/>
              <a:ext cx="1849800" cy="49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375" lIns="91375" spcFirstLastPara="1" rIns="91375" wrap="square" tIns="91375">
              <a:no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595959"/>
                  </a:solidFill>
                  <a:highlight>
                    <a:srgbClr val="C9DAF8"/>
                  </a:highlight>
                  <a:latin typeface="Consolas"/>
                  <a:ea typeface="Consolas"/>
                  <a:cs typeface="Consolas"/>
                  <a:sym typeface="Consolas"/>
                </a:rPr>
                <a:t>  torch.ones(3)</a:t>
              </a:r>
              <a:endParaRPr sz="1800">
                <a:solidFill>
                  <a:schemeClr val="dk1"/>
                </a:solidFill>
                <a:highlight>
                  <a:srgbClr val="C9DAF8"/>
                </a:highlight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grpSp>
        <p:nvGrpSpPr>
          <p:cNvPr id="116" name="Google Shape;116;p23"/>
          <p:cNvGrpSpPr/>
          <p:nvPr/>
        </p:nvGrpSpPr>
        <p:grpSpPr>
          <a:xfrm>
            <a:off x="4800956" y="3600381"/>
            <a:ext cx="4418250" cy="1514641"/>
            <a:chOff x="659200" y="2121175"/>
            <a:chExt cx="4452983" cy="1539425"/>
          </a:xfrm>
        </p:grpSpPr>
        <p:sp>
          <p:nvSpPr>
            <p:cNvPr id="117" name="Google Shape;117;p23"/>
            <p:cNvSpPr/>
            <p:nvPr/>
          </p:nvSpPr>
          <p:spPr>
            <a:xfrm>
              <a:off x="1405025" y="2484400"/>
              <a:ext cx="997500" cy="715200"/>
            </a:xfrm>
            <a:prstGeom prst="rect">
              <a:avLst/>
            </a:prstGeom>
            <a:solidFill>
              <a:srgbClr val="4A86E8"/>
            </a:solidFill>
            <a:ln cap="flat" cmpd="sng" w="97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3325" lIns="93325" spcFirstLastPara="1" rIns="93325" wrap="square" tIns="933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66">
                  <a:solidFill>
                    <a:schemeClr val="lt1"/>
                  </a:solidFill>
                </a:rPr>
                <a:t>compile </a:t>
              </a:r>
              <a:endParaRPr sz="1666">
                <a:solidFill>
                  <a:schemeClr val="lt1"/>
                </a:solidFill>
              </a:endParaRPr>
            </a:p>
          </p:txBody>
        </p:sp>
        <p:cxnSp>
          <p:nvCxnSpPr>
            <p:cNvPr id="118" name="Google Shape;118;p23"/>
            <p:cNvCxnSpPr/>
            <p:nvPr/>
          </p:nvCxnSpPr>
          <p:spPr>
            <a:xfrm>
              <a:off x="1010525" y="2308000"/>
              <a:ext cx="368700" cy="320100"/>
            </a:xfrm>
            <a:prstGeom prst="straightConnector1">
              <a:avLst/>
            </a:prstGeom>
            <a:noFill/>
            <a:ln cap="flat" cmpd="sng" w="970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19" name="Google Shape;119;p23"/>
            <p:cNvCxnSpPr/>
            <p:nvPr/>
          </p:nvCxnSpPr>
          <p:spPr>
            <a:xfrm flipH="1" rot="10800000">
              <a:off x="997475" y="2853625"/>
              <a:ext cx="450900" cy="8700"/>
            </a:xfrm>
            <a:prstGeom prst="straightConnector1">
              <a:avLst/>
            </a:prstGeom>
            <a:noFill/>
            <a:ln cap="flat" cmpd="sng" w="970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20" name="Google Shape;120;p23"/>
            <p:cNvCxnSpPr/>
            <p:nvPr/>
          </p:nvCxnSpPr>
          <p:spPr>
            <a:xfrm flipH="1" rot="10800000">
              <a:off x="990725" y="3053200"/>
              <a:ext cx="397200" cy="293100"/>
            </a:xfrm>
            <a:prstGeom prst="straightConnector1">
              <a:avLst/>
            </a:prstGeom>
            <a:noFill/>
            <a:ln cap="flat" cmpd="sng" w="970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1" name="Google Shape;121;p23"/>
            <p:cNvSpPr txBox="1"/>
            <p:nvPr/>
          </p:nvSpPr>
          <p:spPr>
            <a:xfrm>
              <a:off x="698278" y="2121175"/>
              <a:ext cx="368700" cy="25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3325" lIns="93325" spcFirstLastPara="1" rIns="93325" wrap="square" tIns="933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38">
                  <a:solidFill>
                    <a:srgbClr val="595959"/>
                  </a:solidFill>
                  <a:highlight>
                    <a:srgbClr val="FFE599"/>
                  </a:highlight>
                </a:rPr>
                <a:t>1</a:t>
              </a:r>
              <a:endParaRPr sz="1838">
                <a:solidFill>
                  <a:srgbClr val="595959"/>
                </a:solidFill>
                <a:highlight>
                  <a:srgbClr val="FFE599"/>
                </a:highlight>
              </a:endParaRPr>
            </a:p>
          </p:txBody>
        </p:sp>
        <p:sp>
          <p:nvSpPr>
            <p:cNvPr id="122" name="Google Shape;122;p23"/>
            <p:cNvSpPr txBox="1"/>
            <p:nvPr/>
          </p:nvSpPr>
          <p:spPr>
            <a:xfrm>
              <a:off x="659200" y="2662825"/>
              <a:ext cx="338400" cy="44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3325" lIns="93325" spcFirstLastPara="1" rIns="93325" wrap="square" tIns="933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38">
                  <a:solidFill>
                    <a:schemeClr val="dk1"/>
                  </a:solidFill>
                  <a:highlight>
                    <a:srgbClr val="D9EAD3"/>
                  </a:highlight>
                </a:rPr>
                <a:t>2</a:t>
              </a:r>
              <a:endParaRPr sz="1838">
                <a:solidFill>
                  <a:schemeClr val="dk1"/>
                </a:solidFill>
                <a:highlight>
                  <a:srgbClr val="D9EAD3"/>
                </a:highlight>
              </a:endParaRPr>
            </a:p>
          </p:txBody>
        </p:sp>
        <p:sp>
          <p:nvSpPr>
            <p:cNvPr id="123" name="Google Shape;123;p23"/>
            <p:cNvSpPr txBox="1"/>
            <p:nvPr/>
          </p:nvSpPr>
          <p:spPr>
            <a:xfrm>
              <a:off x="659200" y="3218100"/>
              <a:ext cx="338400" cy="44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3325" lIns="93325" spcFirstLastPara="1" rIns="93325" wrap="square" tIns="933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38">
                  <a:solidFill>
                    <a:schemeClr val="dk1"/>
                  </a:solidFill>
                  <a:highlight>
                    <a:srgbClr val="D0E0E3"/>
                  </a:highlight>
                </a:rPr>
                <a:t>3</a:t>
              </a:r>
              <a:endParaRPr sz="1838">
                <a:solidFill>
                  <a:schemeClr val="dk1"/>
                </a:solidFill>
                <a:highlight>
                  <a:srgbClr val="D0E0E3"/>
                </a:highlight>
              </a:endParaRPr>
            </a:p>
          </p:txBody>
        </p:sp>
        <p:cxnSp>
          <p:nvCxnSpPr>
            <p:cNvPr id="124" name="Google Shape;124;p23"/>
            <p:cNvCxnSpPr/>
            <p:nvPr/>
          </p:nvCxnSpPr>
          <p:spPr>
            <a:xfrm flipH="1" rot="10800000">
              <a:off x="2315975" y="2446500"/>
              <a:ext cx="815400" cy="250500"/>
            </a:xfrm>
            <a:prstGeom prst="straightConnector1">
              <a:avLst/>
            </a:prstGeom>
            <a:noFill/>
            <a:ln cap="flat" cmpd="sng" w="970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25" name="Google Shape;125;p23"/>
            <p:cNvCxnSpPr/>
            <p:nvPr/>
          </p:nvCxnSpPr>
          <p:spPr>
            <a:xfrm>
              <a:off x="2253475" y="2881675"/>
              <a:ext cx="801600" cy="4800"/>
            </a:xfrm>
            <a:prstGeom prst="straightConnector1">
              <a:avLst/>
            </a:prstGeom>
            <a:noFill/>
            <a:ln cap="flat" cmpd="sng" w="970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26" name="Google Shape;126;p23"/>
            <p:cNvCxnSpPr/>
            <p:nvPr/>
          </p:nvCxnSpPr>
          <p:spPr>
            <a:xfrm>
              <a:off x="2253475" y="3022000"/>
              <a:ext cx="658500" cy="355500"/>
            </a:xfrm>
            <a:prstGeom prst="straightConnector1">
              <a:avLst/>
            </a:prstGeom>
            <a:noFill/>
            <a:ln cap="flat" cmpd="sng" w="9700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7" name="Google Shape;127;p23"/>
            <p:cNvSpPr txBox="1"/>
            <p:nvPr/>
          </p:nvSpPr>
          <p:spPr>
            <a:xfrm>
              <a:off x="3021783" y="2610259"/>
              <a:ext cx="2090400" cy="58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3325" lIns="93325" spcFirstLastPara="1" rIns="93325" wrap="square" tIns="93325">
              <a:no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78">
                  <a:solidFill>
                    <a:srgbClr val="595959"/>
                  </a:solidFill>
                  <a:highlight>
                    <a:schemeClr val="lt1"/>
                  </a:highlight>
                  <a:latin typeface="Consolas"/>
                  <a:ea typeface="Consolas"/>
                  <a:cs typeface="Consolas"/>
                  <a:sym typeface="Consolas"/>
                </a:rPr>
                <a:t> </a:t>
              </a:r>
              <a:r>
                <a:rPr lang="en" sz="1878">
                  <a:solidFill>
                    <a:srgbClr val="595959"/>
                  </a:solidFill>
                  <a:highlight>
                    <a:schemeClr val="lt1"/>
                  </a:highlight>
                  <a:latin typeface="Consolas"/>
                  <a:ea typeface="Consolas"/>
                  <a:cs typeface="Consolas"/>
                  <a:sym typeface="Consolas"/>
                </a:rPr>
                <a:t> </a:t>
              </a:r>
              <a:r>
                <a:rPr lang="en" sz="1878">
                  <a:solidFill>
                    <a:srgbClr val="595959"/>
                  </a:solidFill>
                  <a:highlight>
                    <a:srgbClr val="FFF2CC"/>
                  </a:highlight>
                  <a:latin typeface="Consolas"/>
                  <a:ea typeface="Consolas"/>
                  <a:cs typeface="Consolas"/>
                  <a:sym typeface="Consolas"/>
                </a:rPr>
                <a:t>tor</a:t>
              </a:r>
              <a:r>
                <a:rPr lang="en" sz="1878">
                  <a:solidFill>
                    <a:srgbClr val="595959"/>
                  </a:solidFill>
                  <a:highlight>
                    <a:srgbClr val="D9EAD3"/>
                  </a:highlight>
                  <a:latin typeface="Consolas"/>
                  <a:ea typeface="Consolas"/>
                  <a:cs typeface="Consolas"/>
                  <a:sym typeface="Consolas"/>
                </a:rPr>
                <a:t>ch.on</a:t>
              </a:r>
              <a:r>
                <a:rPr lang="en" sz="1878">
                  <a:solidFill>
                    <a:srgbClr val="595959"/>
                  </a:solidFill>
                  <a:highlight>
                    <a:srgbClr val="D0E0E3"/>
                  </a:highlight>
                  <a:latin typeface="Consolas"/>
                  <a:ea typeface="Consolas"/>
                  <a:cs typeface="Consolas"/>
                  <a:sym typeface="Consolas"/>
                </a:rPr>
                <a:t>es(s0) </a:t>
              </a:r>
              <a:endParaRPr sz="1878">
                <a:solidFill>
                  <a:srgbClr val="595959"/>
                </a:solidFill>
                <a:highlight>
                  <a:srgbClr val="D0E0E3"/>
                </a:highlight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  <p:sp>
        <p:nvSpPr>
          <p:cNvPr id="128" name="Google Shape;128;p23"/>
          <p:cNvSpPr txBox="1"/>
          <p:nvPr/>
        </p:nvSpPr>
        <p:spPr>
          <a:xfrm>
            <a:off x="175425" y="994063"/>
            <a:ext cx="8888700" cy="247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Dynamic shapes allow PyTorch to represent tensor dimensions (and scalar inputs) symbolically during graph capture.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Use cases:</a:t>
            </a:r>
            <a:endParaRPr b="1"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Torch.compile</a:t>
            </a:r>
            <a:r>
              <a:rPr lang="en" sz="1800">
                <a:solidFill>
                  <a:schemeClr val="dk1"/>
                </a:solidFill>
              </a:rPr>
              <a:t> → </a:t>
            </a:r>
            <a:br>
              <a:rPr lang="en" sz="1800">
                <a:solidFill>
                  <a:schemeClr val="dk1"/>
                </a:solidFill>
              </a:rPr>
            </a:br>
            <a:r>
              <a:rPr lang="en" sz="1800">
                <a:solidFill>
                  <a:schemeClr val="dk1"/>
                </a:solidFill>
              </a:rPr>
              <a:t>Reduce recompilations.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torch.export</a:t>
            </a:r>
            <a:r>
              <a:rPr lang="en" sz="1800">
                <a:solidFill>
                  <a:schemeClr val="dk1"/>
                </a:solidFill>
              </a:rPr>
              <a:t> </a:t>
            </a:r>
            <a:br>
              <a:rPr lang="en" sz="1800">
                <a:solidFill>
                  <a:schemeClr val="dk1"/>
                </a:solidFill>
              </a:rPr>
            </a:br>
            <a:r>
              <a:rPr lang="en" sz="1800">
                <a:solidFill>
                  <a:schemeClr val="dk1"/>
                </a:solidFill>
              </a:rPr>
              <a:t>→ Capture one graph for a range of input sizes</a:t>
            </a:r>
            <a:endParaRPr b="1" sz="1800">
              <a:solidFill>
                <a:schemeClr val="dk1"/>
              </a:solidFill>
            </a:endParaRPr>
          </a:p>
        </p:txBody>
      </p:sp>
      <p:grpSp>
        <p:nvGrpSpPr>
          <p:cNvPr id="129" name="Google Shape;129;p23"/>
          <p:cNvGrpSpPr/>
          <p:nvPr/>
        </p:nvGrpSpPr>
        <p:grpSpPr>
          <a:xfrm>
            <a:off x="5271872" y="1797930"/>
            <a:ext cx="3747930" cy="1045262"/>
            <a:chOff x="3312738" y="1505840"/>
            <a:chExt cx="3016200" cy="873600"/>
          </a:xfrm>
        </p:grpSpPr>
        <p:sp>
          <p:nvSpPr>
            <p:cNvPr id="130" name="Google Shape;130;p23"/>
            <p:cNvSpPr/>
            <p:nvPr/>
          </p:nvSpPr>
          <p:spPr>
            <a:xfrm>
              <a:off x="3312738" y="1505840"/>
              <a:ext cx="3016200" cy="873600"/>
            </a:xfrm>
            <a:prstGeom prst="roundRect">
              <a:avLst>
                <a:gd fmla="val 7000" name="adj"/>
              </a:avLst>
            </a:prstGeom>
            <a:solidFill>
              <a:srgbClr val="20242C"/>
            </a:solidFill>
            <a:ln>
              <a:noFill/>
            </a:ln>
            <a:effectLst>
              <a:outerShdw blurRad="46721" rotWithShape="0" dir="5400000" dist="26864">
                <a:srgbClr val="000000">
                  <a:alpha val="34900"/>
                </a:srgbClr>
              </a:outerShdw>
            </a:effectLst>
          </p:spPr>
          <p:txBody>
            <a:bodyPr anchorCtr="0" anchor="ctr" bIns="53400" lIns="106775" spcFirstLastPara="1" rIns="106775" wrap="square" tIns="53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63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23"/>
            <p:cNvSpPr txBox="1"/>
            <p:nvPr/>
          </p:nvSpPr>
          <p:spPr>
            <a:xfrm>
              <a:off x="3365240" y="1550104"/>
              <a:ext cx="2911200" cy="56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02">
                  <a:solidFill>
                    <a:srgbClr val="F5F5F6"/>
                  </a:solidFill>
                  <a:latin typeface="Consolas"/>
                  <a:ea typeface="Consolas"/>
                  <a:cs typeface="Consolas"/>
                  <a:sym typeface="Consolas"/>
                </a:rPr>
                <a:t>@torch.compile()</a:t>
              </a:r>
              <a:endParaRPr sz="1902">
                <a:solidFill>
                  <a:srgbClr val="F5F5F6"/>
                </a:solidFill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marR="0" rtl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" sz="1902" u="none" cap="none" strike="noStrike">
                  <a:solidFill>
                    <a:srgbClr val="F5F5F6"/>
                  </a:solidFill>
                  <a:latin typeface="Consolas"/>
                  <a:ea typeface="Consolas"/>
                  <a:cs typeface="Consolas"/>
                  <a:sym typeface="Consolas"/>
                </a:rPr>
                <a:t>def f(x):</a:t>
              </a:r>
              <a:endParaRPr sz="1902">
                <a:latin typeface="Consolas"/>
                <a:ea typeface="Consolas"/>
                <a:cs typeface="Consolas"/>
                <a:sym typeface="Consolas"/>
              </a:endParaRPr>
            </a:p>
            <a:p>
              <a:pPr indent="0" lvl="0" marL="0" marR="0" rtl="0" algn="l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" sz="1902" u="none" cap="none" strike="noStrike">
                  <a:solidFill>
                    <a:srgbClr val="F5F5F6"/>
                  </a:solidFill>
                  <a:latin typeface="Consolas"/>
                  <a:ea typeface="Consolas"/>
                  <a:cs typeface="Consolas"/>
                  <a:sym typeface="Consolas"/>
                </a:rPr>
                <a:t>    </a:t>
              </a:r>
              <a:r>
                <a:rPr lang="en" sz="1902">
                  <a:solidFill>
                    <a:srgbClr val="F5F5F6"/>
                  </a:solidFill>
                  <a:latin typeface="Consolas"/>
                  <a:ea typeface="Consolas"/>
                  <a:cs typeface="Consolas"/>
                  <a:sym typeface="Consolas"/>
                </a:rPr>
                <a:t>r</a:t>
              </a:r>
              <a:r>
                <a:rPr i="0" lang="en" sz="1902" u="none" cap="none" strike="noStrike">
                  <a:solidFill>
                    <a:srgbClr val="F5F5F6"/>
                  </a:solidFill>
                  <a:latin typeface="Consolas"/>
                  <a:ea typeface="Consolas"/>
                  <a:cs typeface="Consolas"/>
                  <a:sym typeface="Consolas"/>
                </a:rPr>
                <a:t>eturn</a:t>
              </a:r>
              <a:r>
                <a:rPr lang="en" sz="1902">
                  <a:solidFill>
                    <a:srgbClr val="F5F5F6"/>
                  </a:solidFill>
                  <a:latin typeface="Consolas"/>
                  <a:ea typeface="Consolas"/>
                  <a:cs typeface="Consolas"/>
                  <a:sym typeface="Consolas"/>
                </a:rPr>
                <a:t> torch.ones(x)</a:t>
              </a:r>
              <a:endParaRPr sz="1902">
                <a:latin typeface="Consolas"/>
                <a:ea typeface="Consolas"/>
                <a:cs typeface="Consolas"/>
                <a:sym typeface="Consola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/>
          <p:nvPr>
            <p:ph type="title"/>
          </p:nvPr>
        </p:nvSpPr>
        <p:spPr>
          <a:xfrm>
            <a:off x="311700" y="2529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Arial"/>
                <a:ea typeface="Arial"/>
                <a:cs typeface="Arial"/>
                <a:sym typeface="Arial"/>
              </a:rPr>
              <a:t>Presentation Roadmap</a:t>
            </a:r>
            <a:endParaRPr sz="3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3000"/>
          </a:p>
        </p:txBody>
      </p:sp>
      <p:sp>
        <p:nvSpPr>
          <p:cNvPr id="137" name="Google Shape;137;p24"/>
          <p:cNvSpPr txBox="1"/>
          <p:nvPr>
            <p:ph idx="1" type="body"/>
          </p:nvPr>
        </p:nvSpPr>
        <p:spPr>
          <a:xfrm>
            <a:off x="311700" y="928700"/>
            <a:ext cx="8520600" cy="42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400">
                <a:latin typeface="Arial"/>
                <a:ea typeface="Arial"/>
                <a:cs typeface="Arial"/>
                <a:sym typeface="Arial"/>
              </a:rPr>
              <a:t>1. Backed Dynamic Shapes </a:t>
            </a:r>
            <a:r>
              <a:rPr lang="en" sz="2400">
                <a:latin typeface="Arial"/>
                <a:ea typeface="Arial"/>
                <a:cs typeface="Arial"/>
                <a:sym typeface="Arial"/>
              </a:rPr>
              <a:t>and why they are NOT </a:t>
            </a:r>
            <a:r>
              <a:rPr lang="en" sz="2400">
                <a:latin typeface="Arial"/>
                <a:ea typeface="Arial"/>
                <a:cs typeface="Arial"/>
                <a:sym typeface="Arial"/>
              </a:rPr>
              <a:t>enough</a:t>
            </a:r>
            <a:r>
              <a:rPr lang="en" sz="2400">
                <a:latin typeface="Arial"/>
                <a:ea typeface="Arial"/>
                <a:cs typeface="Arial"/>
                <a:sym typeface="Arial"/>
              </a:rPr>
              <a:t>.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400">
                <a:latin typeface="Arial"/>
                <a:ea typeface="Arial"/>
                <a:cs typeface="Arial"/>
                <a:sym typeface="Arial"/>
              </a:rPr>
              <a:t>2. Unbacked Dynamic Shapes</a:t>
            </a:r>
            <a:r>
              <a:rPr lang="en" sz="2400">
                <a:latin typeface="Arial"/>
                <a:ea typeface="Arial"/>
                <a:cs typeface="Arial"/>
                <a:sym typeface="Arial"/>
              </a:rPr>
              <a:t> and what </a:t>
            </a:r>
            <a:r>
              <a:rPr lang="en" sz="2400">
                <a:latin typeface="Arial"/>
                <a:ea typeface="Arial"/>
                <a:cs typeface="Arial"/>
                <a:sym typeface="Arial"/>
              </a:rPr>
              <a:t>problems</a:t>
            </a:r>
            <a:r>
              <a:rPr lang="en" sz="2400">
                <a:latin typeface="Arial"/>
                <a:ea typeface="Arial"/>
                <a:cs typeface="Arial"/>
                <a:sym typeface="Arial"/>
              </a:rPr>
              <a:t> they fix. 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400">
                <a:latin typeface="Arial"/>
                <a:ea typeface="Arial"/>
                <a:cs typeface="Arial"/>
                <a:sym typeface="Arial"/>
              </a:rPr>
              <a:t>3 </a:t>
            </a:r>
            <a:r>
              <a:rPr b="1" lang="en" sz="24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" sz="2400">
                <a:latin typeface="Arial"/>
                <a:ea typeface="Arial"/>
                <a:cs typeface="Arial"/>
                <a:sym typeface="Arial"/>
              </a:rPr>
              <a:t>Unbacked Revamp</a:t>
            </a:r>
            <a:endParaRPr b="1" sz="2400"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spcBef>
                <a:spcPts val="120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Data dependent </a:t>
            </a:r>
            <a:r>
              <a:rPr lang="en" sz="2400">
                <a:latin typeface="Arial"/>
                <a:ea typeface="Arial"/>
                <a:cs typeface="Arial"/>
                <a:sym typeface="Arial"/>
              </a:rPr>
              <a:t>errors</a:t>
            </a:r>
            <a:r>
              <a:rPr lang="en" sz="2400">
                <a:latin typeface="Arial"/>
                <a:ea typeface="Arial"/>
                <a:cs typeface="Arial"/>
                <a:sym typeface="Arial"/>
              </a:rPr>
              <a:t>. 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Performance. 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User Control. 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/>
          <p:nvPr>
            <p:ph type="title"/>
          </p:nvPr>
        </p:nvSpPr>
        <p:spPr>
          <a:xfrm>
            <a:off x="121925" y="181200"/>
            <a:ext cx="6078900" cy="6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000"/>
              <a:t>Backed shapes– the </a:t>
            </a:r>
            <a:r>
              <a:rPr lang="en" sz="3000"/>
              <a:t>branching</a:t>
            </a:r>
            <a:r>
              <a:rPr lang="en" sz="3000"/>
              <a:t> issue.  </a:t>
            </a:r>
            <a:endParaRPr sz="3000"/>
          </a:p>
        </p:txBody>
      </p:sp>
      <p:grpSp>
        <p:nvGrpSpPr>
          <p:cNvPr id="143" name="Google Shape;143;p25"/>
          <p:cNvGrpSpPr/>
          <p:nvPr/>
        </p:nvGrpSpPr>
        <p:grpSpPr>
          <a:xfrm>
            <a:off x="4947074" y="3141975"/>
            <a:ext cx="4813149" cy="2001525"/>
            <a:chOff x="5048895" y="2424375"/>
            <a:chExt cx="4813149" cy="2001525"/>
          </a:xfrm>
        </p:grpSpPr>
        <p:grpSp>
          <p:nvGrpSpPr>
            <p:cNvPr id="144" name="Google Shape;144;p25"/>
            <p:cNvGrpSpPr/>
            <p:nvPr/>
          </p:nvGrpSpPr>
          <p:grpSpPr>
            <a:xfrm>
              <a:off x="5048895" y="2424375"/>
              <a:ext cx="4813149" cy="1542240"/>
              <a:chOff x="184737" y="2020969"/>
              <a:chExt cx="6578037" cy="1639634"/>
            </a:xfrm>
          </p:grpSpPr>
          <p:sp>
            <p:nvSpPr>
              <p:cNvPr id="145" name="Google Shape;145;p25"/>
              <p:cNvSpPr/>
              <p:nvPr/>
            </p:nvSpPr>
            <p:spPr>
              <a:xfrm>
                <a:off x="1428833" y="2475174"/>
                <a:ext cx="1157400" cy="715200"/>
              </a:xfrm>
              <a:prstGeom prst="rect">
                <a:avLst/>
              </a:prstGeom>
              <a:solidFill>
                <a:srgbClr val="4A86E8"/>
              </a:solidFill>
              <a:ln cap="flat" cmpd="sng" w="6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63000" lIns="63000" spcFirstLastPara="1" rIns="63000" wrap="square" tIns="6300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>
                    <a:solidFill>
                      <a:schemeClr val="lt1"/>
                    </a:solidFill>
                  </a:rPr>
                  <a:t>compile</a:t>
                </a:r>
                <a:endParaRPr sz="1500">
                  <a:solidFill>
                    <a:schemeClr val="lt1"/>
                  </a:solidFill>
                </a:endParaRPr>
              </a:p>
            </p:txBody>
          </p:sp>
          <p:cxnSp>
            <p:nvCxnSpPr>
              <p:cNvPr id="146" name="Google Shape;146;p25"/>
              <p:cNvCxnSpPr/>
              <p:nvPr/>
            </p:nvCxnSpPr>
            <p:spPr>
              <a:xfrm>
                <a:off x="1010525" y="2308000"/>
                <a:ext cx="368700" cy="320100"/>
              </a:xfrm>
              <a:prstGeom prst="straightConnector1">
                <a:avLst/>
              </a:prstGeom>
              <a:noFill/>
              <a:ln cap="flat" cmpd="sng" w="657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147" name="Google Shape;147;p25"/>
              <p:cNvCxnSpPr/>
              <p:nvPr/>
            </p:nvCxnSpPr>
            <p:spPr>
              <a:xfrm>
                <a:off x="702111" y="2852099"/>
                <a:ext cx="746100" cy="1500"/>
              </a:xfrm>
              <a:prstGeom prst="straightConnector1">
                <a:avLst/>
              </a:prstGeom>
              <a:noFill/>
              <a:ln cap="flat" cmpd="sng" w="657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148" name="Google Shape;148;p25"/>
              <p:cNvCxnSpPr/>
              <p:nvPr/>
            </p:nvCxnSpPr>
            <p:spPr>
              <a:xfrm flipH="1" rot="10800000">
                <a:off x="659698" y="3053486"/>
                <a:ext cx="728100" cy="328800"/>
              </a:xfrm>
              <a:prstGeom prst="straightConnector1">
                <a:avLst/>
              </a:prstGeom>
              <a:noFill/>
              <a:ln cap="flat" cmpd="sng" w="657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49" name="Google Shape;149;p25"/>
              <p:cNvSpPr txBox="1"/>
              <p:nvPr/>
            </p:nvSpPr>
            <p:spPr>
              <a:xfrm>
                <a:off x="504377" y="2020969"/>
                <a:ext cx="562500" cy="35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63000" lIns="63000" spcFirstLastPara="1" rIns="63000" wrap="square" tIns="630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>
                    <a:solidFill>
                      <a:srgbClr val="595959"/>
                    </a:solidFill>
                    <a:highlight>
                      <a:srgbClr val="FFE599"/>
                    </a:highlight>
                  </a:rPr>
                  <a:t>16</a:t>
                </a:r>
                <a:endParaRPr sz="1500">
                  <a:solidFill>
                    <a:srgbClr val="595959"/>
                  </a:solidFill>
                  <a:highlight>
                    <a:srgbClr val="FFE599"/>
                  </a:highlight>
                </a:endParaRPr>
              </a:p>
            </p:txBody>
          </p:sp>
          <p:sp>
            <p:nvSpPr>
              <p:cNvPr id="150" name="Google Shape;150;p25"/>
              <p:cNvSpPr txBox="1"/>
              <p:nvPr/>
            </p:nvSpPr>
            <p:spPr>
              <a:xfrm>
                <a:off x="292894" y="2662831"/>
                <a:ext cx="704700" cy="44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63000" lIns="63000" spcFirstLastPara="1" rIns="63000" wrap="square" tIns="6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>
                    <a:solidFill>
                      <a:schemeClr val="dk1"/>
                    </a:solidFill>
                    <a:highlight>
                      <a:srgbClr val="D9EAD3"/>
                    </a:highlight>
                  </a:rPr>
                  <a:t>100</a:t>
                </a:r>
                <a:endParaRPr sz="1500">
                  <a:solidFill>
                    <a:schemeClr val="dk1"/>
                  </a:solidFill>
                  <a:highlight>
                    <a:srgbClr val="D9EAD3"/>
                  </a:highlight>
                </a:endParaRPr>
              </a:p>
            </p:txBody>
          </p:sp>
          <p:sp>
            <p:nvSpPr>
              <p:cNvPr id="151" name="Google Shape;151;p25"/>
              <p:cNvSpPr txBox="1"/>
              <p:nvPr/>
            </p:nvSpPr>
            <p:spPr>
              <a:xfrm>
                <a:off x="184737" y="3218103"/>
                <a:ext cx="812700" cy="44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63000" lIns="63000" spcFirstLastPara="1" rIns="63000" wrap="square" tIns="630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>
                    <a:solidFill>
                      <a:schemeClr val="dk1"/>
                    </a:solidFill>
                    <a:highlight>
                      <a:srgbClr val="D9EAD3"/>
                    </a:highlight>
                  </a:rPr>
                  <a:t>123</a:t>
                </a:r>
                <a:endParaRPr sz="1500">
                  <a:solidFill>
                    <a:schemeClr val="dk1"/>
                  </a:solidFill>
                  <a:highlight>
                    <a:srgbClr val="D9EAD3"/>
                  </a:highlight>
                </a:endParaRPr>
              </a:p>
            </p:txBody>
          </p:sp>
          <p:cxnSp>
            <p:nvCxnSpPr>
              <p:cNvPr id="152" name="Google Shape;152;p25"/>
              <p:cNvCxnSpPr>
                <a:endCxn id="153" idx="1"/>
              </p:cNvCxnSpPr>
              <p:nvPr/>
            </p:nvCxnSpPr>
            <p:spPr>
              <a:xfrm flipH="1" rot="10800000">
                <a:off x="2425974" y="2545143"/>
                <a:ext cx="445800" cy="184800"/>
              </a:xfrm>
              <a:prstGeom prst="straightConnector1">
                <a:avLst/>
              </a:prstGeom>
              <a:noFill/>
              <a:ln cap="flat" cmpd="sng" w="657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154" name="Google Shape;154;p25"/>
              <p:cNvCxnSpPr/>
              <p:nvPr/>
            </p:nvCxnSpPr>
            <p:spPr>
              <a:xfrm>
                <a:off x="2449330" y="2995403"/>
                <a:ext cx="509100" cy="136200"/>
              </a:xfrm>
              <a:prstGeom prst="straightConnector1">
                <a:avLst/>
              </a:prstGeom>
              <a:noFill/>
              <a:ln cap="flat" cmpd="sng" w="657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53" name="Google Shape;153;p25"/>
              <p:cNvSpPr txBox="1"/>
              <p:nvPr/>
            </p:nvSpPr>
            <p:spPr>
              <a:xfrm>
                <a:off x="2871774" y="2187543"/>
                <a:ext cx="3891000" cy="71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63000" lIns="63000" spcFirstLastPara="1" rIns="63000" wrap="square" tIns="63000">
                <a:noAutofit/>
              </a:bodyPr>
              <a:lstStyle/>
              <a:p>
                <a:pPr indent="0" lvl="0" marL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>
                    <a:solidFill>
                      <a:srgbClr val="595959"/>
                    </a:solidFill>
                    <a:highlight>
                      <a:srgbClr val="FFF2CC"/>
                    </a:highlight>
                    <a:latin typeface="Consolas"/>
                    <a:ea typeface="Consolas"/>
                    <a:cs typeface="Consolas"/>
                    <a:sym typeface="Consolas"/>
                  </a:rPr>
                  <a:t>func(x| x%16==0)</a:t>
                </a:r>
                <a:br>
                  <a:rPr lang="en" sz="1500">
                    <a:solidFill>
                      <a:srgbClr val="595959"/>
                    </a:solidFill>
                    <a:highlight>
                      <a:srgbClr val="FFF2CC"/>
                    </a:highlight>
                    <a:latin typeface="Consolas"/>
                    <a:ea typeface="Consolas"/>
                    <a:cs typeface="Consolas"/>
                    <a:sym typeface="Consolas"/>
                  </a:rPr>
                </a:br>
                <a:r>
                  <a:rPr lang="en" sz="1500">
                    <a:solidFill>
                      <a:srgbClr val="595959"/>
                    </a:solidFill>
                    <a:highlight>
                      <a:srgbClr val="FFF2CC"/>
                    </a:highlight>
                    <a:latin typeface="Consolas"/>
                    <a:ea typeface="Consolas"/>
                    <a:cs typeface="Consolas"/>
                    <a:sym typeface="Consolas"/>
                  </a:rPr>
                  <a:t>    </a:t>
                </a:r>
                <a:r>
                  <a:rPr lang="en" sz="1500">
                    <a:solidFill>
                      <a:srgbClr val="595959"/>
                    </a:solidFill>
                    <a:highlight>
                      <a:srgbClr val="FFF2CC"/>
                    </a:highlight>
                    <a:latin typeface="Consolas"/>
                    <a:ea typeface="Consolas"/>
                    <a:cs typeface="Consolas"/>
                    <a:sym typeface="Consolas"/>
                  </a:rPr>
                  <a:t>fast_path()</a:t>
                </a:r>
                <a:endParaRPr sz="1500">
                  <a:solidFill>
                    <a:schemeClr val="dk1"/>
                  </a:solidFill>
                  <a:highlight>
                    <a:srgbClr val="FFF2CC"/>
                  </a:highlight>
                  <a:latin typeface="Consolas"/>
                  <a:ea typeface="Consolas"/>
                  <a:cs typeface="Consolas"/>
                  <a:sym typeface="Consolas"/>
                </a:endParaRPr>
              </a:p>
            </p:txBody>
          </p:sp>
        </p:grpSp>
        <p:sp>
          <p:nvSpPr>
            <p:cNvPr id="155" name="Google Shape;155;p25"/>
            <p:cNvSpPr txBox="1"/>
            <p:nvPr/>
          </p:nvSpPr>
          <p:spPr>
            <a:xfrm>
              <a:off x="7015004" y="3549150"/>
              <a:ext cx="2429700" cy="687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3000" lIns="63000" spcFirstLastPara="1" rIns="63000" wrap="square" tIns="63000">
              <a:no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595959"/>
                  </a:solidFill>
                  <a:highlight>
                    <a:srgbClr val="D9EAD3"/>
                  </a:highlight>
                  <a:latin typeface="Consolas"/>
                  <a:ea typeface="Consolas"/>
                  <a:cs typeface="Consolas"/>
                  <a:sym typeface="Consolas"/>
                </a:rPr>
                <a:t>func(x| x%16!=0)</a:t>
              </a:r>
              <a:br>
                <a:rPr lang="en" sz="1500">
                  <a:solidFill>
                    <a:srgbClr val="595959"/>
                  </a:solidFill>
                  <a:highlight>
                    <a:srgbClr val="D9EAD3"/>
                  </a:highlight>
                  <a:latin typeface="Consolas"/>
                  <a:ea typeface="Consolas"/>
                  <a:cs typeface="Consolas"/>
                  <a:sym typeface="Consolas"/>
                </a:rPr>
              </a:br>
              <a:r>
                <a:rPr lang="en" sz="1500">
                  <a:solidFill>
                    <a:srgbClr val="595959"/>
                  </a:solidFill>
                  <a:highlight>
                    <a:srgbClr val="D9EAD3"/>
                  </a:highlight>
                  <a:latin typeface="Consolas"/>
                  <a:ea typeface="Consolas"/>
                  <a:cs typeface="Consolas"/>
                  <a:sym typeface="Consolas"/>
                </a:rPr>
                <a:t>   general_path()</a:t>
              </a:r>
              <a:endParaRPr sz="1500">
                <a:solidFill>
                  <a:schemeClr val="dk1"/>
                </a:solidFill>
                <a:highlight>
                  <a:srgbClr val="D9EAD3"/>
                </a:highlight>
                <a:latin typeface="Consolas"/>
                <a:ea typeface="Consolas"/>
                <a:cs typeface="Consolas"/>
                <a:sym typeface="Consolas"/>
              </a:endParaRPr>
            </a:p>
          </p:txBody>
        </p:sp>
        <p:cxnSp>
          <p:nvCxnSpPr>
            <p:cNvPr id="156" name="Google Shape;156;p25"/>
            <p:cNvCxnSpPr/>
            <p:nvPr/>
          </p:nvCxnSpPr>
          <p:spPr>
            <a:xfrm flipH="1" rot="10800000">
              <a:off x="5675605" y="3448816"/>
              <a:ext cx="350400" cy="687300"/>
            </a:xfrm>
            <a:prstGeom prst="straightConnector1">
              <a:avLst/>
            </a:prstGeom>
            <a:noFill/>
            <a:ln cap="flat" cmpd="sng" w="6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57" name="Google Shape;157;p25"/>
            <p:cNvSpPr txBox="1"/>
            <p:nvPr/>
          </p:nvSpPr>
          <p:spPr>
            <a:xfrm>
              <a:off x="5282780" y="4095900"/>
              <a:ext cx="494100" cy="33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3000" lIns="63000" spcFirstLastPara="1" rIns="63000" wrap="square" tIns="630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595959"/>
                  </a:solidFill>
                  <a:highlight>
                    <a:srgbClr val="FFE599"/>
                  </a:highlight>
                </a:rPr>
                <a:t>32</a:t>
              </a:r>
              <a:endParaRPr sz="1500">
                <a:solidFill>
                  <a:srgbClr val="595959"/>
                </a:solidFill>
                <a:highlight>
                  <a:srgbClr val="FFE599"/>
                </a:highlight>
              </a:endParaRPr>
            </a:p>
          </p:txBody>
        </p:sp>
      </p:grpSp>
      <p:sp>
        <p:nvSpPr>
          <p:cNvPr id="158" name="Google Shape;158;p25"/>
          <p:cNvSpPr txBox="1"/>
          <p:nvPr/>
        </p:nvSpPr>
        <p:spPr>
          <a:xfrm>
            <a:off x="121925" y="1300175"/>
            <a:ext cx="4966500" cy="371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During compilation, Python branches need to be resolved.</a:t>
            </a:r>
            <a:br>
              <a:rPr lang="en" sz="2000">
                <a:solidFill>
                  <a:schemeClr val="dk1"/>
                </a:solidFill>
              </a:rPr>
            </a:b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Branching on </a:t>
            </a:r>
            <a:r>
              <a:rPr lang="en" sz="2000">
                <a:solidFill>
                  <a:schemeClr val="dk1"/>
                </a:solidFill>
              </a:rPr>
              <a:t>symbol</a:t>
            </a:r>
            <a:r>
              <a:rPr lang="en" sz="2000">
                <a:solidFill>
                  <a:schemeClr val="dk1"/>
                </a:solidFill>
              </a:rPr>
              <a:t>: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0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n" sz="2000">
                <a:solidFill>
                  <a:schemeClr val="dk1"/>
                </a:solidFill>
              </a:rPr>
              <a:t>s0 → hint = 16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n" sz="2000">
                <a:solidFill>
                  <a:schemeClr val="dk1"/>
                </a:solidFill>
              </a:rPr>
              <a:t>s0 % 16 == 0 → True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n" sz="2000">
                <a:solidFill>
                  <a:schemeClr val="dk1"/>
                </a:solidFill>
              </a:rPr>
              <a:t>guard: s0 % 16 == 0</a:t>
            </a:r>
            <a:br>
              <a:rPr lang="en" sz="2000">
                <a:solidFill>
                  <a:schemeClr val="dk1"/>
                </a:solidFill>
              </a:rPr>
            </a:b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  <a:buNone/>
            </a:pPr>
            <a:r>
              <a:rPr lang="en" sz="2000">
                <a:solidFill>
                  <a:srgbClr val="0C274A"/>
                </a:solidFill>
                <a:highlight>
                  <a:srgbClr val="E8F3FE"/>
                </a:highlight>
              </a:rPr>
              <a:t>s0 is backed with a hint “</a:t>
            </a:r>
            <a:r>
              <a:rPr b="1" lang="en" sz="2000">
                <a:solidFill>
                  <a:srgbClr val="0C274A"/>
                </a:solidFill>
                <a:highlight>
                  <a:srgbClr val="E8F3FE"/>
                </a:highlight>
              </a:rPr>
              <a:t>backed shapes” </a:t>
            </a:r>
            <a:r>
              <a:rPr lang="en" sz="2000">
                <a:solidFill>
                  <a:srgbClr val="0C274A"/>
                </a:solidFill>
                <a:highlight>
                  <a:srgbClr val="E8F3FE"/>
                </a:highlight>
              </a:rPr>
              <a:t>that allow it to </a:t>
            </a:r>
            <a:r>
              <a:rPr lang="en" sz="2000">
                <a:solidFill>
                  <a:srgbClr val="0C274A"/>
                </a:solidFill>
                <a:highlight>
                  <a:srgbClr val="E8F3FE"/>
                </a:highlight>
              </a:rPr>
              <a:t>resolve</a:t>
            </a:r>
            <a:r>
              <a:rPr lang="en" sz="2000">
                <a:solidFill>
                  <a:srgbClr val="0C274A"/>
                </a:solidFill>
                <a:highlight>
                  <a:srgbClr val="E8F3FE"/>
                </a:highlight>
              </a:rPr>
              <a:t> branches.</a:t>
            </a:r>
            <a:endParaRPr sz="20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159" name="Google Shape;159;p25"/>
          <p:cNvSpPr/>
          <p:nvPr/>
        </p:nvSpPr>
        <p:spPr>
          <a:xfrm>
            <a:off x="5222025" y="1000175"/>
            <a:ext cx="3771300" cy="1665300"/>
          </a:xfrm>
          <a:prstGeom prst="roundRect">
            <a:avLst>
              <a:gd fmla="val 7000" name="adj"/>
            </a:avLst>
          </a:prstGeom>
          <a:solidFill>
            <a:srgbClr val="20242C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5"/>
          <p:cNvSpPr txBox="1"/>
          <p:nvPr/>
        </p:nvSpPr>
        <p:spPr>
          <a:xfrm>
            <a:off x="5362275" y="1069325"/>
            <a:ext cx="3490800" cy="15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5F5F6"/>
                </a:solidFill>
                <a:latin typeface="Consolas"/>
                <a:ea typeface="Consolas"/>
                <a:cs typeface="Consolas"/>
                <a:sym typeface="Consolas"/>
              </a:rPr>
              <a:t>func(x):</a:t>
            </a:r>
            <a:br>
              <a:rPr lang="en" sz="1800">
                <a:solidFill>
                  <a:srgbClr val="F5F5F6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800">
                <a:solidFill>
                  <a:srgbClr val="F5F5F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i="0" lang="en" sz="1800" u="none" cap="none" strike="noStrike">
                <a:solidFill>
                  <a:srgbClr val="F5F5F6"/>
                </a:solidFill>
                <a:latin typeface="Consolas"/>
                <a:ea typeface="Consolas"/>
                <a:cs typeface="Consolas"/>
                <a:sym typeface="Consolas"/>
              </a:rPr>
              <a:t>if </a:t>
            </a:r>
            <a:r>
              <a:rPr lang="en" sz="1800">
                <a:solidFill>
                  <a:srgbClr val="F5F5F6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i="0" lang="en" sz="1800" u="none" cap="none" strike="noStrike">
                <a:solidFill>
                  <a:srgbClr val="F5F5F6"/>
                </a:solidFill>
                <a:latin typeface="Consolas"/>
                <a:ea typeface="Consolas"/>
                <a:cs typeface="Consolas"/>
                <a:sym typeface="Consolas"/>
              </a:rPr>
              <a:t> % 16 == 0: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800" u="none" cap="none" strike="noStrike">
                <a:solidFill>
                  <a:srgbClr val="F5F5F6"/>
                </a:solidFill>
                <a:latin typeface="Consolas"/>
                <a:ea typeface="Consolas"/>
                <a:cs typeface="Consolas"/>
                <a:sym typeface="Consolas"/>
              </a:rPr>
              <a:t>    fast_path()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5F5F6"/>
                </a:solidFill>
                <a:latin typeface="Consolas"/>
                <a:ea typeface="Consolas"/>
                <a:cs typeface="Consolas"/>
                <a:sym typeface="Consolas"/>
              </a:rPr>
              <a:t>  </a:t>
            </a:r>
            <a:r>
              <a:rPr i="0" lang="en" sz="1800" u="none" cap="none" strike="noStrike">
                <a:solidFill>
                  <a:srgbClr val="F5F5F6"/>
                </a:solidFill>
                <a:latin typeface="Consolas"/>
                <a:ea typeface="Consolas"/>
                <a:cs typeface="Consolas"/>
                <a:sym typeface="Consolas"/>
              </a:rPr>
              <a:t>else: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1800" u="none" cap="none" strike="noStrike">
                <a:solidFill>
                  <a:srgbClr val="F5F5F6"/>
                </a:solidFill>
                <a:latin typeface="Consolas"/>
                <a:ea typeface="Consolas"/>
                <a:cs typeface="Consolas"/>
                <a:sym typeface="Consolas"/>
              </a:rPr>
              <a:t>    general_path()</a:t>
            </a:r>
            <a:endParaRPr sz="18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/>
          <p:nvPr>
            <p:ph type="title"/>
          </p:nvPr>
        </p:nvSpPr>
        <p:spPr>
          <a:xfrm>
            <a:off x="110725" y="2687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SzPts val="1100"/>
              <a:buNone/>
            </a:pPr>
            <a:r>
              <a:rPr b="0" lang="en">
                <a:latin typeface="Arial"/>
                <a:ea typeface="Arial"/>
                <a:cs typeface="Arial"/>
                <a:sym typeface="Arial"/>
              </a:rPr>
              <a:t>An </a:t>
            </a:r>
            <a:r>
              <a:rPr b="0" lang="en">
                <a:latin typeface="Arial"/>
                <a:ea typeface="Arial"/>
                <a:cs typeface="Arial"/>
                <a:sym typeface="Arial"/>
              </a:rPr>
              <a:t>inherent</a:t>
            </a:r>
            <a:r>
              <a:rPr b="0" lang="en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lang="en">
                <a:latin typeface="Arial"/>
                <a:ea typeface="Arial"/>
                <a:cs typeface="Arial"/>
                <a:sym typeface="Arial"/>
              </a:rPr>
              <a:t>limitation</a:t>
            </a:r>
            <a:r>
              <a:rPr b="0" lang="en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lang="en">
                <a:latin typeface="Arial"/>
                <a:ea typeface="Arial"/>
                <a:cs typeface="Arial"/>
                <a:sym typeface="Arial"/>
              </a:rPr>
              <a:t>with</a:t>
            </a:r>
            <a:r>
              <a:rPr b="0" lang="en">
                <a:latin typeface="Arial"/>
                <a:ea typeface="Arial"/>
                <a:cs typeface="Arial"/>
                <a:sym typeface="Arial"/>
              </a:rPr>
              <a:t> backed shapes. </a:t>
            </a:r>
            <a:endParaRPr b="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SzPts val="1100"/>
              <a:buNone/>
            </a:pPr>
            <a:r>
              <a:t/>
            </a:r>
            <a:endParaRPr b="0" sz="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6"/>
          <p:cNvSpPr/>
          <p:nvPr/>
        </p:nvSpPr>
        <p:spPr>
          <a:xfrm>
            <a:off x="110725" y="1635825"/>
            <a:ext cx="2699100" cy="749400"/>
          </a:xfrm>
          <a:prstGeom prst="roundRect">
            <a:avLst>
              <a:gd fmla="val 16667" name="adj"/>
            </a:avLst>
          </a:prstGeom>
          <a:solidFill>
            <a:srgbClr val="F0F5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eriod"/>
            </a:pPr>
            <a:r>
              <a:rPr lang="en" sz="1900">
                <a:solidFill>
                  <a:schemeClr val="dk1"/>
                </a:solidFill>
              </a:rPr>
              <a:t>Example inputs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eriod"/>
            </a:pPr>
            <a:r>
              <a:rPr lang="en" sz="1900">
                <a:solidFill>
                  <a:schemeClr val="dk1"/>
                </a:solidFill>
              </a:rPr>
              <a:t>compiler code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167" name="Google Shape;167;p26"/>
          <p:cNvSpPr txBox="1"/>
          <p:nvPr/>
        </p:nvSpPr>
        <p:spPr>
          <a:xfrm>
            <a:off x="2911450" y="1712025"/>
            <a:ext cx="406500" cy="4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→</a:t>
            </a:r>
            <a:endParaRPr sz="2600">
              <a:solidFill>
                <a:schemeClr val="dk1"/>
              </a:solidFill>
            </a:endParaRPr>
          </a:p>
        </p:txBody>
      </p:sp>
      <p:sp>
        <p:nvSpPr>
          <p:cNvPr id="168" name="Google Shape;168;p26"/>
          <p:cNvSpPr/>
          <p:nvPr/>
        </p:nvSpPr>
        <p:spPr>
          <a:xfrm>
            <a:off x="3381350" y="1635825"/>
            <a:ext cx="2336700" cy="749400"/>
          </a:xfrm>
          <a:prstGeom prst="roundRect">
            <a:avLst>
              <a:gd fmla="val 16667" name="adj"/>
            </a:avLst>
          </a:prstGeom>
          <a:solidFill>
            <a:srgbClr val="F0F5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</a:rPr>
              <a:t>compile</a:t>
            </a:r>
            <a:br>
              <a:rPr lang="en" sz="1900">
                <a:solidFill>
                  <a:schemeClr val="dk1"/>
                </a:solidFill>
              </a:rPr>
            </a:br>
            <a:r>
              <a:rPr lang="en" sz="1900">
                <a:solidFill>
                  <a:schemeClr val="dk1"/>
                </a:solidFill>
              </a:rPr>
              <a:t>(..,branches...)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169" name="Google Shape;169;p26"/>
          <p:cNvSpPr txBox="1"/>
          <p:nvPr/>
        </p:nvSpPr>
        <p:spPr>
          <a:xfrm>
            <a:off x="5819750" y="1712025"/>
            <a:ext cx="406500" cy="4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</a:rPr>
              <a:t>→</a:t>
            </a:r>
            <a:endParaRPr sz="2600">
              <a:solidFill>
                <a:schemeClr val="dk1"/>
              </a:solidFill>
            </a:endParaRPr>
          </a:p>
        </p:txBody>
      </p:sp>
      <p:sp>
        <p:nvSpPr>
          <p:cNvPr id="170" name="Google Shape;170;p26"/>
          <p:cNvSpPr/>
          <p:nvPr/>
        </p:nvSpPr>
        <p:spPr>
          <a:xfrm>
            <a:off x="6276950" y="1635825"/>
            <a:ext cx="2362200" cy="749400"/>
          </a:xfrm>
          <a:prstGeom prst="roundRect">
            <a:avLst>
              <a:gd fmla="val 16667" name="adj"/>
            </a:avLst>
          </a:prstGeom>
          <a:solidFill>
            <a:srgbClr val="E8F5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eriod"/>
            </a:pPr>
            <a:r>
              <a:rPr lang="en" sz="1900">
                <a:solidFill>
                  <a:schemeClr val="dk1"/>
                </a:solidFill>
              </a:rPr>
              <a:t>Graph 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rabicPeriod"/>
            </a:pPr>
            <a:r>
              <a:rPr lang="en" sz="1900">
                <a:solidFill>
                  <a:schemeClr val="dk1"/>
                </a:solidFill>
              </a:rPr>
              <a:t>G</a:t>
            </a:r>
            <a:r>
              <a:rPr lang="en" sz="1900">
                <a:solidFill>
                  <a:schemeClr val="dk1"/>
                </a:solidFill>
              </a:rPr>
              <a:t>uards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171" name="Google Shape;171;p26"/>
          <p:cNvSpPr txBox="1"/>
          <p:nvPr/>
        </p:nvSpPr>
        <p:spPr>
          <a:xfrm>
            <a:off x="433425" y="2715325"/>
            <a:ext cx="8064600" cy="8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Changes in</a:t>
            </a:r>
            <a:r>
              <a:rPr lang="en" sz="1900">
                <a:solidFill>
                  <a:schemeClr val="dk1"/>
                </a:solidFill>
              </a:rPr>
              <a:t> example inputs or compiler code may change the guards and the traced graph (different branch taken).</a:t>
            </a:r>
            <a:br>
              <a:rPr lang="en" sz="1900">
                <a:solidFill>
                  <a:schemeClr val="dk1"/>
                </a:solidFill>
              </a:rPr>
            </a:b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Users have no control what shapes does my graph works for.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172" name="Google Shape;172;p26"/>
          <p:cNvSpPr txBox="1"/>
          <p:nvPr/>
        </p:nvSpPr>
        <p:spPr>
          <a:xfrm>
            <a:off x="433425" y="1000125"/>
            <a:ext cx="8520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Constraints</a:t>
            </a:r>
            <a:r>
              <a:rPr lang="en" sz="1900">
                <a:solidFill>
                  <a:schemeClr val="dk1"/>
                </a:solidFill>
              </a:rPr>
              <a:t> are </a:t>
            </a:r>
            <a:r>
              <a:rPr lang="en" sz="1900">
                <a:solidFill>
                  <a:schemeClr val="dk1"/>
                </a:solidFill>
              </a:rPr>
              <a:t>discovered</a:t>
            </a:r>
            <a:r>
              <a:rPr lang="en" sz="1900">
                <a:solidFill>
                  <a:schemeClr val="dk1"/>
                </a:solidFill>
              </a:rPr>
              <a:t> during compilation and they are NOT inputs. </a:t>
            </a:r>
            <a:endParaRPr sz="1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/>
          <p:nvPr/>
        </p:nvSpPr>
        <p:spPr>
          <a:xfrm>
            <a:off x="338725" y="1147375"/>
            <a:ext cx="8064600" cy="89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78" name="Google Shape;178;p27"/>
          <p:cNvSpPr txBox="1"/>
          <p:nvPr>
            <p:ph type="title"/>
          </p:nvPr>
        </p:nvSpPr>
        <p:spPr>
          <a:xfrm flipH="1">
            <a:off x="340200" y="176850"/>
            <a:ext cx="84636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  <a:buSzPts val="1100"/>
              <a:buNone/>
            </a:pPr>
            <a:r>
              <a:rPr b="0" lang="en">
                <a:latin typeface="Arial"/>
                <a:ea typeface="Arial"/>
                <a:cs typeface="Arial"/>
                <a:sym typeface="Arial"/>
              </a:rPr>
              <a:t>Why Backed Shapes Aren't Enoug</a:t>
            </a:r>
            <a:r>
              <a:rPr b="0" lang="en">
                <a:latin typeface="Arial"/>
                <a:ea typeface="Arial"/>
                <a:cs typeface="Arial"/>
                <a:sym typeface="Arial"/>
              </a:rPr>
              <a:t>h</a:t>
            </a:r>
            <a:endParaRPr b="0" sz="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7"/>
          <p:cNvSpPr txBox="1"/>
          <p:nvPr/>
        </p:nvSpPr>
        <p:spPr>
          <a:xfrm>
            <a:off x="382975" y="893575"/>
            <a:ext cx="8064600" cy="40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</a:rPr>
              <a:t>we can't:</a:t>
            </a:r>
            <a:endParaRPr b="1"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b="1" lang="en" sz="2000">
                <a:solidFill>
                  <a:schemeClr val="dk1"/>
                </a:solidFill>
              </a:rPr>
              <a:t>Guarantee a single graph that works for all valid input shapes.</a:t>
            </a:r>
            <a:endParaRPr b="1"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Critical for export and precompilation.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Major pain point for vLLM integrations.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Hack: Pick inputs that trigger general paths, then drop guards — unsound.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</a:rPr>
              <a:t>2. Torch.compile: No unexpected recompilations during training or inference.</a:t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 sz="2000">
                <a:solidFill>
                  <a:schemeClr val="dk1"/>
                </a:solidFill>
              </a:rPr>
              <a:t>We'll come back to this later.</a:t>
            </a:r>
            <a:endParaRPr i="1"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/>
          <p:nvPr>
            <p:ph type="title"/>
          </p:nvPr>
        </p:nvSpPr>
        <p:spPr>
          <a:xfrm>
            <a:off x="153225" y="2136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000"/>
              <a:t>The birth of unbacked shapes.</a:t>
            </a:r>
            <a:endParaRPr sz="3000"/>
          </a:p>
        </p:txBody>
      </p:sp>
      <p:sp>
        <p:nvSpPr>
          <p:cNvPr id="185" name="Google Shape;185;p28"/>
          <p:cNvSpPr txBox="1"/>
          <p:nvPr/>
        </p:nvSpPr>
        <p:spPr>
          <a:xfrm>
            <a:off x="407750" y="888600"/>
            <a:ext cx="5411400" cy="325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6" name="Google Shape;186;p28"/>
          <p:cNvSpPr txBox="1"/>
          <p:nvPr/>
        </p:nvSpPr>
        <p:spPr>
          <a:xfrm>
            <a:off x="153225" y="602850"/>
            <a:ext cx="5768100" cy="3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Original</a:t>
            </a:r>
            <a:r>
              <a:rPr b="1" lang="en" sz="1800">
                <a:solidFill>
                  <a:schemeClr val="dk1"/>
                </a:solidFill>
              </a:rPr>
              <a:t> use case:</a:t>
            </a:r>
            <a:br>
              <a:rPr b="1" lang="en" sz="1800">
                <a:solidFill>
                  <a:schemeClr val="dk1"/>
                </a:solidFill>
              </a:rPr>
            </a:br>
            <a:r>
              <a:rPr lang="en" sz="1800">
                <a:solidFill>
                  <a:schemeClr val="dk1"/>
                </a:solidFill>
              </a:rPr>
              <a:t>C</a:t>
            </a:r>
            <a:r>
              <a:rPr lang="en" sz="1800">
                <a:solidFill>
                  <a:schemeClr val="dk1"/>
                </a:solidFill>
              </a:rPr>
              <a:t>apture </a:t>
            </a:r>
            <a:r>
              <a:rPr lang="en" sz="1800">
                <a:solidFill>
                  <a:schemeClr val="dk1"/>
                </a:solidFill>
              </a:rPr>
              <a:t>data-dependent ops</a:t>
            </a:r>
            <a:r>
              <a:rPr lang="en" sz="1800" u="sng">
                <a:solidFill>
                  <a:schemeClr val="dk1"/>
                </a:solidFill>
              </a:rPr>
              <a:t> in the graph</a:t>
            </a:r>
            <a:r>
              <a:rPr lang="en" sz="1800">
                <a:solidFill>
                  <a:schemeClr val="dk1"/>
                </a:solidFill>
              </a:rPr>
              <a:t>? No hint, and can’t guard. </a:t>
            </a:r>
            <a:br>
              <a:rPr lang="en" sz="1800">
                <a:solidFill>
                  <a:schemeClr val="dk1"/>
                </a:solidFill>
              </a:rPr>
            </a:b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Solution</a:t>
            </a:r>
            <a:r>
              <a:rPr b="1" lang="en" sz="1800">
                <a:solidFill>
                  <a:schemeClr val="dk1"/>
                </a:solidFill>
              </a:rPr>
              <a:t> </a:t>
            </a:r>
            <a:br>
              <a:rPr b="1" lang="en" sz="1800">
                <a:solidFill>
                  <a:schemeClr val="dk1"/>
                </a:solidFill>
              </a:rPr>
            </a:br>
            <a:r>
              <a:rPr lang="en" sz="1800">
                <a:solidFill>
                  <a:schemeClr val="dk1"/>
                </a:solidFill>
              </a:rPr>
              <a:t>Use dynamic shapes to represent this value, but </a:t>
            </a:r>
            <a:r>
              <a:rPr lang="en" sz="1800" u="sng">
                <a:solidFill>
                  <a:schemeClr val="dk1"/>
                </a:solidFill>
              </a:rPr>
              <a:t>without a hint </a:t>
            </a:r>
            <a:r>
              <a:rPr lang="en" sz="1800">
                <a:solidFill>
                  <a:schemeClr val="dk1"/>
                </a:solidFill>
              </a:rPr>
              <a:t>→ </a:t>
            </a:r>
            <a:r>
              <a:rPr lang="en" sz="1800">
                <a:solidFill>
                  <a:schemeClr val="dk1"/>
                </a:solidFill>
                <a:highlight>
                  <a:srgbClr val="CFE2F3"/>
                </a:highlight>
              </a:rPr>
              <a:t>unbacked symbol (</a:t>
            </a:r>
            <a:r>
              <a:rPr lang="en" sz="1800">
                <a:solidFill>
                  <a:srgbClr val="188038"/>
                </a:solidFill>
                <a:highlight>
                  <a:srgbClr val="CFE2F3"/>
                </a:highlight>
                <a:latin typeface="Consolas"/>
                <a:ea typeface="Consolas"/>
                <a:cs typeface="Consolas"/>
                <a:sym typeface="Consolas"/>
              </a:rPr>
              <a:t>u0</a:t>
            </a:r>
            <a:r>
              <a:rPr lang="en" sz="1800">
                <a:solidFill>
                  <a:schemeClr val="dk1"/>
                </a:solidFill>
                <a:highlight>
                  <a:srgbClr val="CFE2F3"/>
                </a:highlight>
              </a:rPr>
              <a:t>).</a:t>
            </a:r>
            <a:br>
              <a:rPr lang="en" sz="1800">
                <a:solidFill>
                  <a:schemeClr val="dk1"/>
                </a:solidFill>
                <a:highlight>
                  <a:srgbClr val="CFE2F3"/>
                </a:highlight>
              </a:rPr>
            </a:br>
            <a:endParaRPr sz="1800">
              <a:solidFill>
                <a:schemeClr val="dk1"/>
              </a:solidFill>
              <a:highlight>
                <a:srgbClr val="CFE2F3"/>
              </a:highlight>
            </a:endParaRPr>
          </a:p>
          <a:p>
            <a:pPr indent="0" lvl="0" marL="0" rtl="0" algn="l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</a:rPr>
              <a:t>But what if we branch on </a:t>
            </a:r>
            <a:r>
              <a:rPr lang="en" sz="1800">
                <a:solidFill>
                  <a:srgbClr val="188038"/>
                </a:solidFill>
                <a:latin typeface="Consolas"/>
                <a:ea typeface="Consolas"/>
                <a:cs typeface="Consolas"/>
                <a:sym typeface="Consolas"/>
              </a:rPr>
              <a:t>u0</a:t>
            </a:r>
            <a:r>
              <a:rPr lang="en" sz="1800">
                <a:solidFill>
                  <a:schemeClr val="dk1"/>
                </a:solidFill>
              </a:rPr>
              <a:t>?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5000"/>
              </a:lnSpc>
              <a:spcBef>
                <a:spcPts val="600"/>
              </a:spcBef>
              <a:spcAft>
                <a:spcPts val="40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→ Data-dependent error (DDE).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87" name="Google Shape;187;p28"/>
          <p:cNvSpPr/>
          <p:nvPr/>
        </p:nvSpPr>
        <p:spPr>
          <a:xfrm>
            <a:off x="6042675" y="1263350"/>
            <a:ext cx="2881800" cy="1282500"/>
          </a:xfrm>
          <a:prstGeom prst="roundRect">
            <a:avLst>
              <a:gd fmla="val 7000" name="adj"/>
            </a:avLst>
          </a:prstGeom>
          <a:solidFill>
            <a:srgbClr val="20242C"/>
          </a:solidFill>
          <a:ln>
            <a:noFill/>
          </a:ln>
          <a:effectLst>
            <a:outerShdw blurRad="35669" rotWithShape="0" dir="5400000" dist="20510">
              <a:srgbClr val="000000">
                <a:alpha val="34900"/>
              </a:srgbClr>
            </a:outerShdw>
          </a:effectLst>
        </p:spPr>
        <p:txBody>
          <a:bodyPr anchorCtr="0" anchor="ctr" bIns="40750" lIns="81525" spcFirstLastPara="1" rIns="81525" wrap="square" tIns="40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8"/>
          <p:cNvSpPr txBox="1"/>
          <p:nvPr/>
        </p:nvSpPr>
        <p:spPr>
          <a:xfrm>
            <a:off x="6293327" y="1410959"/>
            <a:ext cx="2380500" cy="9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81"/>
              <a:buNone/>
            </a:pPr>
            <a:r>
              <a:rPr lang="en" sz="17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def f(x):</a:t>
            </a:r>
            <a:br>
              <a:rPr lang="en" sz="17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7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u0 = x.item()</a:t>
            </a:r>
            <a:br>
              <a:rPr lang="en" sz="17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7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return u*x</a:t>
            </a:r>
            <a:br>
              <a:rPr lang="en" sz="18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endParaRPr sz="1800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9" name="Google Shape;189;p28"/>
          <p:cNvSpPr/>
          <p:nvPr/>
        </p:nvSpPr>
        <p:spPr>
          <a:xfrm>
            <a:off x="6088875" y="3293800"/>
            <a:ext cx="2789400" cy="1386900"/>
          </a:xfrm>
          <a:prstGeom prst="roundRect">
            <a:avLst>
              <a:gd fmla="val 7000" name="adj"/>
            </a:avLst>
          </a:prstGeom>
          <a:solidFill>
            <a:srgbClr val="20242C"/>
          </a:solidFill>
          <a:ln>
            <a:noFill/>
          </a:ln>
          <a:effectLst>
            <a:outerShdw blurRad="35669" rotWithShape="0" dir="5400000" dist="20510">
              <a:srgbClr val="000000">
                <a:alpha val="34900"/>
              </a:srgbClr>
            </a:outerShdw>
          </a:effectLst>
        </p:spPr>
        <p:txBody>
          <a:bodyPr anchorCtr="0" anchor="ctr" bIns="40750" lIns="81525" spcFirstLastPara="1" rIns="81525" wrap="square" tIns="40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8"/>
          <p:cNvSpPr txBox="1"/>
          <p:nvPr/>
        </p:nvSpPr>
        <p:spPr>
          <a:xfrm>
            <a:off x="6293325" y="3350099"/>
            <a:ext cx="2380500" cy="15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81"/>
              <a:buNone/>
            </a:pPr>
            <a:r>
              <a:rPr lang="en" sz="18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def f(x):</a:t>
            </a:r>
            <a:br>
              <a:rPr lang="en" sz="18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8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u0 = x.item()</a:t>
            </a:r>
            <a:br>
              <a:rPr lang="en" sz="18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8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if u0 &gt;10 : </a:t>
            </a:r>
            <a:br>
              <a:rPr lang="en" sz="18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8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  return u*x</a:t>
            </a:r>
            <a:br>
              <a:rPr lang="en" sz="18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endParaRPr sz="1800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9"/>
          <p:cNvSpPr txBox="1"/>
          <p:nvPr>
            <p:ph type="title"/>
          </p:nvPr>
        </p:nvSpPr>
        <p:spPr>
          <a:xfrm>
            <a:off x="311700" y="3159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rgbClr val="282932"/>
                </a:solidFill>
                <a:latin typeface="Arial"/>
                <a:ea typeface="Arial"/>
                <a:cs typeface="Arial"/>
                <a:sym typeface="Arial"/>
              </a:rPr>
              <a:t>Framework DDEs — The Problem</a:t>
            </a:r>
            <a:endParaRPr b="0" sz="3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b="0" sz="3000"/>
          </a:p>
        </p:txBody>
      </p:sp>
      <p:sp>
        <p:nvSpPr>
          <p:cNvPr id="196" name="Google Shape;196;p29"/>
          <p:cNvSpPr txBox="1"/>
          <p:nvPr/>
        </p:nvSpPr>
        <p:spPr>
          <a:xfrm>
            <a:off x="407750" y="888600"/>
            <a:ext cx="5411400" cy="325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7" name="Google Shape;197;p29"/>
          <p:cNvSpPr txBox="1"/>
          <p:nvPr/>
        </p:nvSpPr>
        <p:spPr>
          <a:xfrm>
            <a:off x="407750" y="755850"/>
            <a:ext cx="8520600" cy="411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</a:rPr>
              <a:t>Major blocker for export:</a:t>
            </a:r>
            <a:endParaRPr b="1"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35+ GitHub issues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40+ internal user reports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#1 blocker in a 50-model export benchmark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</a:rPr>
              <a:t>Most DDEs came from framework code:</a:t>
            </a:r>
            <a:endParaRPr b="1"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Decompositions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Meta kernels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Inductor optimizations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900">
                <a:solidFill>
                  <a:schemeClr val="dk1"/>
                </a:solidFill>
              </a:rPr>
              <a:t>Unresolved branches on unbacked symbols → DDEs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/>
          <p:cNvSpPr txBox="1"/>
          <p:nvPr>
            <p:ph type="title"/>
          </p:nvPr>
        </p:nvSpPr>
        <p:spPr>
          <a:xfrm>
            <a:off x="174125" y="1729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rgbClr val="282932"/>
                </a:solidFill>
                <a:latin typeface="Arial"/>
                <a:ea typeface="Arial"/>
                <a:cs typeface="Arial"/>
                <a:sym typeface="Arial"/>
              </a:rPr>
              <a:t>Framework DDEs — Explicit Unbacked Semantics</a:t>
            </a:r>
            <a:endParaRPr b="0" sz="3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b="0" sz="3000"/>
          </a:p>
        </p:txBody>
      </p:sp>
      <p:sp>
        <p:nvSpPr>
          <p:cNvPr id="203" name="Google Shape;203;p30"/>
          <p:cNvSpPr txBox="1"/>
          <p:nvPr/>
        </p:nvSpPr>
        <p:spPr>
          <a:xfrm>
            <a:off x="368700" y="888600"/>
            <a:ext cx="5450400" cy="421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4" name="Google Shape;204;p30"/>
          <p:cNvSpPr txBox="1"/>
          <p:nvPr/>
        </p:nvSpPr>
        <p:spPr>
          <a:xfrm>
            <a:off x="292425" y="1166700"/>
            <a:ext cx="8801100" cy="135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</a:rPr>
              <a:t>Solution: </a:t>
            </a:r>
            <a:r>
              <a:rPr lang="en" sz="1900">
                <a:solidFill>
                  <a:schemeClr val="dk1"/>
                </a:solidFill>
              </a:rPr>
              <a:t>Teach the code what to do when it does not know the answer.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900">
                <a:solidFill>
                  <a:schemeClr val="dk1"/>
                </a:solidFill>
              </a:rPr>
              <a:t>Observation: </a:t>
            </a:r>
            <a:r>
              <a:rPr lang="en" sz="1900">
                <a:solidFill>
                  <a:schemeClr val="dk1"/>
                </a:solidFill>
              </a:rPr>
              <a:t>A general path often exists that works for all shapes.</a:t>
            </a:r>
            <a:endParaRPr b="1" sz="1900">
              <a:solidFill>
                <a:schemeClr val="dk1"/>
              </a:solidFill>
            </a:endParaRPr>
          </a:p>
        </p:txBody>
      </p:sp>
      <p:sp>
        <p:nvSpPr>
          <p:cNvPr id="205" name="Google Shape;205;p30"/>
          <p:cNvSpPr/>
          <p:nvPr/>
        </p:nvSpPr>
        <p:spPr>
          <a:xfrm>
            <a:off x="5660750" y="3698850"/>
            <a:ext cx="3461700" cy="1304100"/>
          </a:xfrm>
          <a:prstGeom prst="roundRect">
            <a:avLst>
              <a:gd fmla="val 7000" name="adj"/>
            </a:avLst>
          </a:prstGeom>
          <a:solidFill>
            <a:srgbClr val="20242C"/>
          </a:solidFill>
          <a:ln>
            <a:noFill/>
          </a:ln>
          <a:effectLst>
            <a:outerShdw blurRad="29693" rotWithShape="0" dir="5400000" dist="17073">
              <a:srgbClr val="000000">
                <a:alpha val="34900"/>
              </a:srgbClr>
            </a:outerShdw>
          </a:effectLst>
        </p:spPr>
        <p:txBody>
          <a:bodyPr anchorCtr="0" anchor="ctr" bIns="33925" lIns="67875" spcFirstLastPara="1" rIns="67875" wrap="square" tIns="33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3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0"/>
          <p:cNvSpPr txBox="1"/>
          <p:nvPr/>
        </p:nvSpPr>
        <p:spPr>
          <a:xfrm>
            <a:off x="5739650" y="3902150"/>
            <a:ext cx="3303900" cy="10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B7E2FF"/>
                </a:solidFill>
                <a:latin typeface="Consolas"/>
                <a:ea typeface="Consolas"/>
                <a:cs typeface="Consolas"/>
                <a:sym typeface="Consolas"/>
              </a:rPr>
              <a:t>if guard_or_false(</a:t>
            </a:r>
            <a:r>
              <a:rPr lang="en" sz="1500">
                <a:solidFill>
                  <a:srgbClr val="B7E2FF"/>
                </a:solidFill>
                <a:latin typeface="Consolas"/>
                <a:ea typeface="Consolas"/>
                <a:cs typeface="Consolas"/>
                <a:sym typeface="Consolas"/>
              </a:rPr>
              <a:t>x</a:t>
            </a:r>
            <a:r>
              <a:rPr b="0" i="0" lang="en" sz="1500" u="none" cap="none" strike="noStrike">
                <a:solidFill>
                  <a:srgbClr val="B7E2FF"/>
                </a:solidFill>
                <a:latin typeface="Consolas"/>
                <a:ea typeface="Consolas"/>
                <a:cs typeface="Consolas"/>
                <a:sym typeface="Consolas"/>
              </a:rPr>
              <a:t> % 1</a:t>
            </a:r>
            <a:r>
              <a:rPr b="0" i="0" lang="en" sz="1500" u="none" cap="none" strike="noStrike">
                <a:solidFill>
                  <a:srgbClr val="B7E2FF"/>
                </a:solidFill>
                <a:latin typeface="Consolas"/>
                <a:ea typeface="Consolas"/>
                <a:cs typeface="Consolas"/>
                <a:sym typeface="Consolas"/>
              </a:rPr>
              <a:t>6==</a:t>
            </a:r>
            <a:r>
              <a:rPr lang="en" sz="1500">
                <a:solidFill>
                  <a:srgbClr val="B7E2FF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b="0" i="0" lang="en" sz="1500" u="none" cap="none" strike="noStrike">
                <a:solidFill>
                  <a:srgbClr val="B7E2FF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b="0" i="0" lang="en" sz="1600" u="none" cap="none" strike="noStrike">
                <a:solidFill>
                  <a:srgbClr val="B7E2FF"/>
                </a:solidFill>
                <a:latin typeface="Consolas"/>
                <a:ea typeface="Consolas"/>
                <a:cs typeface="Consolas"/>
                <a:sym typeface="Consolas"/>
              </a:rPr>
              <a:t>:</a:t>
            </a:r>
            <a:endParaRPr sz="1600"/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F5F5F6"/>
                </a:solidFill>
                <a:latin typeface="Consolas"/>
                <a:ea typeface="Consolas"/>
                <a:cs typeface="Consolas"/>
                <a:sym typeface="Consolas"/>
              </a:rPr>
              <a:t>    use_aligned_fast_path()</a:t>
            </a:r>
            <a:endParaRPr sz="1600"/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F5F5F6"/>
                </a:solidFill>
                <a:latin typeface="Consolas"/>
                <a:ea typeface="Consolas"/>
                <a:cs typeface="Consolas"/>
                <a:sym typeface="Consolas"/>
              </a:rPr>
              <a:t>else:</a:t>
            </a:r>
            <a:endParaRPr sz="1600"/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F5F5F6"/>
                </a:solidFill>
                <a:latin typeface="Consolas"/>
                <a:ea typeface="Consolas"/>
                <a:cs typeface="Consolas"/>
                <a:sym typeface="Consolas"/>
              </a:rPr>
              <a:t>    use_general_path()</a:t>
            </a:r>
            <a:endParaRPr sz="1600"/>
          </a:p>
        </p:txBody>
      </p:sp>
      <p:cxnSp>
        <p:nvCxnSpPr>
          <p:cNvPr id="207" name="Google Shape;207;p30"/>
          <p:cNvCxnSpPr/>
          <p:nvPr/>
        </p:nvCxnSpPr>
        <p:spPr>
          <a:xfrm>
            <a:off x="8196525" y="3342100"/>
            <a:ext cx="58500" cy="560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8" name="Google Shape;208;p30"/>
          <p:cNvSpPr txBox="1"/>
          <p:nvPr/>
        </p:nvSpPr>
        <p:spPr>
          <a:xfrm>
            <a:off x="6323525" y="2440500"/>
            <a:ext cx="2519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If tracer does not know the </a:t>
            </a: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answer</a:t>
            </a: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assumes its false.</a:t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9" name="Google Shape;209;p30"/>
          <p:cNvSpPr txBox="1"/>
          <p:nvPr/>
        </p:nvSpPr>
        <p:spPr>
          <a:xfrm>
            <a:off x="292425" y="2489875"/>
            <a:ext cx="5155200" cy="261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 sz="1800">
                <a:solidFill>
                  <a:schemeClr val="dk1"/>
                </a:solidFill>
              </a:rPr>
              <a:t>Optimizations / short-circuits </a:t>
            </a:r>
            <a:r>
              <a:rPr lang="en" sz="1800">
                <a:solidFill>
                  <a:schemeClr val="dk1"/>
                </a:solidFill>
              </a:rPr>
              <a:t>→ </a:t>
            </a:r>
            <a:br>
              <a:rPr lang="en" sz="1800">
                <a:solidFill>
                  <a:schemeClr val="dk1"/>
                </a:solidFill>
              </a:rPr>
            </a:br>
            <a:r>
              <a:rPr lang="en" sz="1800">
                <a:solidFill>
                  <a:schemeClr val="dk1"/>
                </a:solidFill>
              </a:rPr>
              <a:t>Skip and use the general path.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 sz="1800">
                <a:solidFill>
                  <a:schemeClr val="dk1"/>
                </a:solidFill>
              </a:rPr>
              <a:t>Eager semantics </a:t>
            </a:r>
            <a:r>
              <a:rPr lang="en" sz="1800">
                <a:solidFill>
                  <a:schemeClr val="dk1"/>
                </a:solidFill>
              </a:rPr>
              <a:t>→ Ok to deviate harmlessly </a:t>
            </a:r>
            <a:br>
              <a:rPr lang="en" sz="1800">
                <a:solidFill>
                  <a:schemeClr val="dk1"/>
                </a:solidFill>
              </a:rPr>
            </a:br>
            <a:r>
              <a:rPr lang="en" sz="1800">
                <a:solidFill>
                  <a:schemeClr val="dk1"/>
                </a:solidFill>
              </a:rPr>
              <a:t>(e.g: different strides, add copy)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 sz="1800">
                <a:solidFill>
                  <a:schemeClr val="dk1"/>
                </a:solidFill>
              </a:rPr>
              <a:t>Other tricks!</a:t>
            </a:r>
            <a:endParaRPr sz="17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1"/>
          <p:cNvSpPr txBox="1"/>
          <p:nvPr>
            <p:ph type="title"/>
          </p:nvPr>
        </p:nvSpPr>
        <p:spPr>
          <a:xfrm>
            <a:off x="174125" y="1729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rgbClr val="282932"/>
                </a:solidFill>
                <a:latin typeface="Arial"/>
                <a:ea typeface="Arial"/>
                <a:cs typeface="Arial"/>
                <a:sym typeface="Arial"/>
              </a:rPr>
              <a:t>Framework DDEs — Reshape </a:t>
            </a:r>
            <a:endParaRPr b="0" sz="3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b="0" sz="3000"/>
          </a:p>
        </p:txBody>
      </p:sp>
      <p:sp>
        <p:nvSpPr>
          <p:cNvPr id="215" name="Google Shape;215;p31"/>
          <p:cNvSpPr txBox="1"/>
          <p:nvPr/>
        </p:nvSpPr>
        <p:spPr>
          <a:xfrm>
            <a:off x="266300" y="798875"/>
            <a:ext cx="8685300" cy="412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</a:rPr>
              <a:t>Eager:</a:t>
            </a:r>
            <a:r>
              <a:rPr lang="en" sz="1900">
                <a:solidFill>
                  <a:schemeClr val="dk1"/>
                </a:solidFill>
              </a:rPr>
              <a:t> Return a view if possible; otherwise copy.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</a:rPr>
              <a:t>Unbacked:</a:t>
            </a:r>
            <a:endParaRPr b="1"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Can prove a view is safe symbolically? → view.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Cannot prove it? → copy -&gt; view. </a:t>
            </a:r>
            <a:br>
              <a:rPr lang="en" sz="1900">
                <a:solidFill>
                  <a:schemeClr val="dk1"/>
                </a:solidFill>
              </a:rPr>
            </a:b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</a:rPr>
              <a:t>Consequence:</a:t>
            </a:r>
            <a:r>
              <a:rPr lang="en" sz="1900">
                <a:solidFill>
                  <a:schemeClr val="dk1"/>
                </a:solidFill>
              </a:rPr>
              <a:t> Even if a runtime input is view-safe, we may still copy → different strides.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2"/>
          <p:cNvSpPr txBox="1"/>
          <p:nvPr>
            <p:ph type="title"/>
          </p:nvPr>
        </p:nvSpPr>
        <p:spPr>
          <a:xfrm>
            <a:off x="174125" y="1729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rgbClr val="282932"/>
                </a:solidFill>
                <a:latin typeface="Arial"/>
                <a:ea typeface="Arial"/>
                <a:cs typeface="Arial"/>
                <a:sym typeface="Arial"/>
              </a:rPr>
              <a:t>Framework DDEs —</a:t>
            </a:r>
            <a:r>
              <a:rPr b="0" lang="en" sz="18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lang="en" sz="3000">
                <a:latin typeface="Arial"/>
                <a:ea typeface="Arial"/>
                <a:cs typeface="Arial"/>
                <a:sym typeface="Arial"/>
              </a:rPr>
              <a:t>select</a:t>
            </a:r>
            <a:r>
              <a:rPr b="0" lang="en" sz="1800">
                <a:latin typeface="Arial"/>
                <a:ea typeface="Arial"/>
                <a:cs typeface="Arial"/>
                <a:sym typeface="Arial"/>
              </a:rPr>
              <a:t> </a:t>
            </a:r>
            <a:endParaRPr b="0"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2"/>
          <p:cNvSpPr txBox="1"/>
          <p:nvPr/>
        </p:nvSpPr>
        <p:spPr>
          <a:xfrm>
            <a:off x="266300" y="798875"/>
            <a:ext cx="8685300" cy="412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with an unbacked index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188038"/>
                </a:solidFill>
              </a:rPr>
              <a:t>y = x[u0]</a:t>
            </a:r>
            <a:endParaRPr sz="1800">
              <a:solidFill>
                <a:srgbClr val="188038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</a:rPr>
              <a:t>Problem:</a:t>
            </a:r>
            <a:r>
              <a:rPr lang="en" sz="1800">
                <a:solidFill>
                  <a:schemeClr val="dk1"/>
                </a:solidFill>
              </a:rPr>
              <a:t> a branch asks weather </a:t>
            </a:r>
            <a:r>
              <a:rPr lang="en" sz="1800">
                <a:solidFill>
                  <a:srgbClr val="188038"/>
                </a:solidFill>
              </a:rPr>
              <a:t>u0 &gt;0 or u0&lt;0 </a:t>
            </a:r>
            <a:r>
              <a:rPr lang="en" sz="1800">
                <a:solidFill>
                  <a:schemeClr val="dk1"/>
                </a:solidFill>
              </a:rPr>
              <a:t>during tracing to compute storage offset. </a:t>
            </a:r>
            <a:br>
              <a:rPr lang="en" sz="1800">
                <a:solidFill>
                  <a:schemeClr val="dk1"/>
                </a:solidFill>
              </a:rPr>
            </a:br>
            <a:br>
              <a:rPr lang="en" sz="1800">
                <a:solidFill>
                  <a:schemeClr val="dk1"/>
                </a:solidFill>
              </a:rPr>
            </a:br>
            <a:r>
              <a:rPr b="1" lang="en" sz="1800">
                <a:solidFill>
                  <a:schemeClr val="dk1"/>
                </a:solidFill>
              </a:rPr>
              <a:t>Trick:</a:t>
            </a:r>
            <a:endParaRPr b="1"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Introduce a fresh unbacked symbol </a:t>
            </a:r>
            <a:r>
              <a:rPr lang="en" sz="1800">
                <a:solidFill>
                  <a:srgbClr val="188038"/>
                </a:solidFill>
              </a:rPr>
              <a:t>u1</a:t>
            </a:r>
            <a:r>
              <a:rPr lang="en" sz="1800">
                <a:solidFill>
                  <a:schemeClr val="dk1"/>
                </a:solidFill>
              </a:rPr>
              <a:t> for the storage offset.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During codgen in Inductor, computes </a:t>
            </a:r>
            <a:r>
              <a:rPr lang="en" sz="1800">
                <a:solidFill>
                  <a:srgbClr val="188038"/>
                </a:solidFill>
              </a:rPr>
              <a:t>u1</a:t>
            </a:r>
            <a:r>
              <a:rPr lang="en" sz="1800">
                <a:solidFill>
                  <a:schemeClr val="dk1"/>
                </a:solidFill>
              </a:rPr>
              <a:t> at runtime using the actual index.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3"/>
          <p:cNvSpPr txBox="1"/>
          <p:nvPr>
            <p:ph type="title"/>
          </p:nvPr>
        </p:nvSpPr>
        <p:spPr>
          <a:xfrm>
            <a:off x="174125" y="1729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solidFill>
                  <a:srgbClr val="282932"/>
                </a:solidFill>
                <a:latin typeface="Arial"/>
                <a:ea typeface="Arial"/>
                <a:cs typeface="Arial"/>
                <a:sym typeface="Arial"/>
              </a:rPr>
              <a:t>Framework DDEs — Results</a:t>
            </a:r>
            <a:endParaRPr b="0" sz="3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b="0" sz="3000"/>
          </a:p>
        </p:txBody>
      </p:sp>
      <p:sp>
        <p:nvSpPr>
          <p:cNvPr id="227" name="Google Shape;227;p33"/>
          <p:cNvSpPr txBox="1"/>
          <p:nvPr/>
        </p:nvSpPr>
        <p:spPr>
          <a:xfrm>
            <a:off x="266300" y="2806300"/>
            <a:ext cx="8685300" cy="21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n" sz="2000">
                <a:solidFill>
                  <a:schemeClr val="dk1"/>
                </a:solidFill>
              </a:rPr>
              <a:t>Addressed more than 300 code branches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n" sz="2000">
                <a:solidFill>
                  <a:schemeClr val="dk1"/>
                </a:solidFill>
              </a:rPr>
              <a:t>User reported issues down to almost zero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n" sz="2000">
                <a:solidFill>
                  <a:schemeClr val="dk1"/>
                </a:solidFill>
              </a:rPr>
              <a:t>Closed 35+ github issues. 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n" sz="2000">
                <a:solidFill>
                  <a:schemeClr val="dk1"/>
                </a:solidFill>
              </a:rPr>
              <a:t>Export </a:t>
            </a:r>
            <a:r>
              <a:rPr lang="en" sz="2000">
                <a:solidFill>
                  <a:schemeClr val="dk1"/>
                </a:solidFill>
              </a:rPr>
              <a:t>benchmark:</a:t>
            </a:r>
            <a:r>
              <a:rPr lang="en" sz="2000">
                <a:solidFill>
                  <a:schemeClr val="dk1"/>
                </a:solidFill>
              </a:rPr>
              <a:t> all models exported </a:t>
            </a:r>
            <a:r>
              <a:rPr lang="en" sz="2000">
                <a:solidFill>
                  <a:schemeClr val="dk1"/>
                </a:solidFill>
              </a:rPr>
              <a:t>without</a:t>
            </a:r>
            <a:r>
              <a:rPr lang="en" sz="2000">
                <a:solidFill>
                  <a:schemeClr val="dk1"/>
                </a:solidFill>
              </a:rPr>
              <a:t> framework DDEs! </a:t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228" name="Google Shape;228;p33" title="Screenshot 2026-10-15 at 11.39.0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625" y="1129803"/>
            <a:ext cx="6524124" cy="192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/>
          <p:nvPr>
            <p:ph type="title"/>
          </p:nvPr>
        </p:nvSpPr>
        <p:spPr>
          <a:xfrm>
            <a:off x="174125" y="1729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" sz="3000">
                <a:latin typeface="Arial"/>
                <a:ea typeface="Arial"/>
                <a:cs typeface="Arial"/>
                <a:sym typeface="Arial"/>
              </a:rPr>
              <a:t>Unbacked Shapes for Graph Inputs</a:t>
            </a:r>
            <a:endParaRPr b="0" sz="3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sz="3000">
              <a:solidFill>
                <a:srgbClr val="28293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b="0" sz="3000"/>
          </a:p>
        </p:txBody>
      </p:sp>
      <p:sp>
        <p:nvSpPr>
          <p:cNvPr id="234" name="Google Shape;234;p34"/>
          <p:cNvSpPr txBox="1"/>
          <p:nvPr/>
        </p:nvSpPr>
        <p:spPr>
          <a:xfrm>
            <a:off x="174125" y="880800"/>
            <a:ext cx="6277500" cy="408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</a:rPr>
              <a:t>Unbacked semantics → </a:t>
            </a:r>
            <a:r>
              <a:rPr lang="en" sz="2000">
                <a:solidFill>
                  <a:schemeClr val="dk1"/>
                </a:solidFill>
              </a:rPr>
              <a:t>Picks general paths without specialization.</a:t>
            </a:r>
            <a:br>
              <a:rPr lang="en" sz="2000">
                <a:solidFill>
                  <a:schemeClr val="dk1"/>
                </a:solidFill>
              </a:rPr>
            </a:br>
            <a:br>
              <a:rPr lang="en" sz="2000">
                <a:solidFill>
                  <a:schemeClr val="dk1"/>
                </a:solidFill>
              </a:rPr>
            </a:br>
            <a:r>
              <a:rPr lang="en" sz="2000">
                <a:solidFill>
                  <a:schemeClr val="dk1"/>
                </a:solidFill>
              </a:rPr>
              <a:t>Backed limitations addressed! 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1. output graph works for any x.</a:t>
            </a:r>
            <a:b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b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n" sz="2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2. No recompilation when x changes.</a:t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5" name="Google Shape;235;p34"/>
          <p:cNvSpPr/>
          <p:nvPr/>
        </p:nvSpPr>
        <p:spPr>
          <a:xfrm>
            <a:off x="6451625" y="2225850"/>
            <a:ext cx="2562900" cy="987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Make x unbacked (no hint)</a:t>
            </a:r>
            <a:br>
              <a:rPr lang="en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endParaRPr sz="16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6" name="Google Shape;236;p34"/>
          <p:cNvSpPr/>
          <p:nvPr/>
        </p:nvSpPr>
        <p:spPr>
          <a:xfrm>
            <a:off x="6520475" y="3632900"/>
            <a:ext cx="2434800" cy="1282500"/>
          </a:xfrm>
          <a:prstGeom prst="roundRect">
            <a:avLst>
              <a:gd fmla="val 7000" name="adj"/>
            </a:avLst>
          </a:prstGeom>
          <a:solidFill>
            <a:srgbClr val="20242C"/>
          </a:solidFill>
          <a:ln>
            <a:noFill/>
          </a:ln>
          <a:effectLst>
            <a:outerShdw blurRad="35669" rotWithShape="0" dir="5400000" dist="20510">
              <a:srgbClr val="000000">
                <a:alpha val="34900"/>
              </a:srgbClr>
            </a:outerShdw>
          </a:effectLst>
        </p:spPr>
        <p:txBody>
          <a:bodyPr anchorCtr="0" anchor="ctr" bIns="40750" lIns="81525" spcFirstLastPara="1" rIns="81525" wrap="square" tIns="40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4"/>
          <p:cNvSpPr txBox="1"/>
          <p:nvPr/>
        </p:nvSpPr>
        <p:spPr>
          <a:xfrm>
            <a:off x="6706700" y="3780500"/>
            <a:ext cx="1767300" cy="9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81"/>
              <a:buNone/>
            </a:pPr>
            <a:r>
              <a:rPr lang="en" sz="17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def f(x):</a:t>
            </a:r>
            <a:br>
              <a:rPr lang="en" sz="17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lang="en" sz="17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   …</a:t>
            </a:r>
            <a:endParaRPr sz="1800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cxnSp>
        <p:nvCxnSpPr>
          <p:cNvPr id="238" name="Google Shape;238;p34"/>
          <p:cNvCxnSpPr/>
          <p:nvPr/>
        </p:nvCxnSpPr>
        <p:spPr>
          <a:xfrm flipH="1" rot="10800000">
            <a:off x="7237025" y="3004700"/>
            <a:ext cx="196500" cy="85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/>
          <p:cNvSpPr txBox="1"/>
          <p:nvPr>
            <p:ph type="title"/>
          </p:nvPr>
        </p:nvSpPr>
        <p:spPr>
          <a:xfrm>
            <a:off x="169675" y="2564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None/>
            </a:pPr>
            <a:r>
              <a:rPr lang="en" sz="3000"/>
              <a:t>Performance — The Gap</a:t>
            </a:r>
            <a:endParaRPr sz="3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3000"/>
          </a:p>
        </p:txBody>
      </p:sp>
      <p:sp>
        <p:nvSpPr>
          <p:cNvPr id="244" name="Google Shape;244;p35"/>
          <p:cNvSpPr txBox="1"/>
          <p:nvPr/>
        </p:nvSpPr>
        <p:spPr>
          <a:xfrm>
            <a:off x="407750" y="888600"/>
            <a:ext cx="80394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45" name="Google Shape;245;p35" title="Screenshot 2026-10-13 at 12.20.0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6199" y="2808400"/>
            <a:ext cx="5001726" cy="2069675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5"/>
          <p:cNvSpPr txBox="1"/>
          <p:nvPr/>
        </p:nvSpPr>
        <p:spPr>
          <a:xfrm>
            <a:off x="255000" y="899213"/>
            <a:ext cx="8127000" cy="179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</a:rPr>
              <a:t>Second blocker: Unbacked shapes were slower, </a:t>
            </a:r>
            <a:r>
              <a:rPr b="1" lang="en" sz="1900">
                <a:solidFill>
                  <a:schemeClr val="dk1"/>
                </a:solidFill>
              </a:rPr>
              <a:t>wven whe</a:t>
            </a:r>
            <a:r>
              <a:rPr lang="en" sz="1900">
                <a:solidFill>
                  <a:schemeClr val="dk1"/>
                </a:solidFill>
              </a:rPr>
              <a:t>Up to </a:t>
            </a:r>
            <a:r>
              <a:rPr b="1" lang="en" sz="1900">
                <a:solidFill>
                  <a:schemeClr val="dk1"/>
                </a:solidFill>
              </a:rPr>
              <a:t>2× slower</a:t>
            </a:r>
            <a:r>
              <a:rPr lang="en" sz="1900">
                <a:solidFill>
                  <a:schemeClr val="dk1"/>
                </a:solidFill>
              </a:rPr>
              <a:t> on TorchBench benchmarks.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Approximately </a:t>
            </a:r>
            <a:r>
              <a:rPr b="1" lang="en" sz="1900">
                <a:solidFill>
                  <a:schemeClr val="dk1"/>
                </a:solidFill>
              </a:rPr>
              <a:t>30% slower</a:t>
            </a:r>
            <a:r>
              <a:rPr lang="en" sz="1900">
                <a:solidFill>
                  <a:schemeClr val="dk1"/>
                </a:solidFill>
              </a:rPr>
              <a:t> on vLLM models.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6"/>
          <p:cNvSpPr txBox="1"/>
          <p:nvPr>
            <p:ph type="title"/>
          </p:nvPr>
        </p:nvSpPr>
        <p:spPr>
          <a:xfrm>
            <a:off x="115325" y="133625"/>
            <a:ext cx="8691600" cy="5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100"/>
              <a:buNone/>
            </a:pPr>
            <a:r>
              <a:rPr b="0" lang="en" sz="3000">
                <a:latin typeface="Arial"/>
                <a:ea typeface="Arial"/>
                <a:cs typeface="Arial"/>
                <a:sym typeface="Arial"/>
              </a:rPr>
              <a:t>Performance — Root Cause 1: Optimization hints</a:t>
            </a:r>
            <a:endParaRPr b="0" sz="3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SzPts val="1100"/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36"/>
          <p:cNvSpPr txBox="1"/>
          <p:nvPr/>
        </p:nvSpPr>
        <p:spPr>
          <a:xfrm>
            <a:off x="2707150" y="836525"/>
            <a:ext cx="5411400" cy="325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3" name="Google Shape;253;p36"/>
          <p:cNvSpPr txBox="1"/>
          <p:nvPr/>
        </p:nvSpPr>
        <p:spPr>
          <a:xfrm>
            <a:off x="155850" y="883775"/>
            <a:ext cx="9003300" cy="41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</a:rPr>
              <a:t>Problem:</a:t>
            </a:r>
            <a:r>
              <a:rPr lang="en" sz="1700">
                <a:solidFill>
                  <a:schemeClr val="dk1"/>
                </a:solidFill>
              </a:rPr>
              <a:t> One hint served two purposes: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Resolving branches and adding guards.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Guard-free optimizations (e.g., generating autotuning inputs).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>
                <a:solidFill>
                  <a:schemeClr val="dk1"/>
                </a:solidFill>
              </a:rPr>
              <a:t>Fix: Split hints into two APIs.</a:t>
            </a:r>
            <a:endParaRPr b="1"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eriod"/>
            </a:pPr>
            <a:r>
              <a:rPr lang="en" sz="17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optimization_hint(expr)</a:t>
            </a:r>
            <a:r>
              <a:rPr lang="en" sz="1700">
                <a:solidFill>
                  <a:schemeClr val="dk1"/>
                </a:solidFill>
              </a:rPr>
              <a:t> — For optimizations without specialization. </a:t>
            </a:r>
            <a:r>
              <a:rPr b="1" lang="en" sz="1700">
                <a:solidFill>
                  <a:schemeClr val="dk1"/>
                </a:solidFill>
              </a:rPr>
              <a:t>Backed + Unbacked.</a:t>
            </a:r>
            <a:endParaRPr b="1"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rabicPeriod"/>
            </a:pPr>
            <a:r>
              <a:rPr lang="en" sz="17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guarding_hint_or_throw(expr)</a:t>
            </a:r>
            <a:r>
              <a:rPr lang="en" sz="1700">
                <a:solidFill>
                  <a:schemeClr val="dk1"/>
                </a:solidFill>
              </a:rPr>
              <a:t> — For resolving branches and adding guards. </a:t>
            </a:r>
            <a:r>
              <a:rPr b="1" lang="en" sz="1700">
                <a:solidFill>
                  <a:schemeClr val="dk1"/>
                </a:solidFill>
              </a:rPr>
              <a:t>Backed only.</a:t>
            </a:r>
            <a:br>
              <a:rPr b="1" lang="en" sz="1700">
                <a:solidFill>
                  <a:schemeClr val="dk1"/>
                </a:solidFill>
              </a:rPr>
            </a:br>
            <a:endParaRPr b="1"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  <a:highlight>
                  <a:srgbClr val="C9DAF8"/>
                </a:highlight>
              </a:rPr>
              <a:t>~200 call sites migrated to the new APIs.</a:t>
            </a:r>
            <a:endParaRPr sz="1700">
              <a:solidFill>
                <a:schemeClr val="dk1"/>
              </a:solidFill>
              <a:highlight>
                <a:srgbClr val="C9DAF8"/>
              </a:highlight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  <a:highlight>
                  <a:schemeClr val="lt1"/>
                </a:highlight>
              </a:rPr>
              <a:t>Users have to set optimizations hints. </a:t>
            </a:r>
            <a:endParaRPr sz="17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7"/>
          <p:cNvSpPr txBox="1"/>
          <p:nvPr>
            <p:ph type="title"/>
          </p:nvPr>
        </p:nvSpPr>
        <p:spPr>
          <a:xfrm>
            <a:off x="119550" y="164561"/>
            <a:ext cx="8979300" cy="7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" sz="3000">
                <a:latin typeface="Arial"/>
                <a:ea typeface="Arial"/>
                <a:cs typeface="Arial"/>
                <a:sym typeface="Arial"/>
              </a:rPr>
              <a:t>Performance — Root Cause 2: Symbolic Reasoning</a:t>
            </a:r>
            <a:endParaRPr b="0" sz="3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SzPts val="1100"/>
              <a:buNone/>
            </a:pPr>
            <a:r>
              <a:t/>
            </a:r>
            <a:endParaRPr b="0" sz="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7"/>
          <p:cNvSpPr txBox="1"/>
          <p:nvPr/>
        </p:nvSpPr>
        <p:spPr>
          <a:xfrm>
            <a:off x="2707150" y="836525"/>
            <a:ext cx="5411400" cy="325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0" name="Google Shape;260;p37"/>
          <p:cNvSpPr txBox="1"/>
          <p:nvPr/>
        </p:nvSpPr>
        <p:spPr>
          <a:xfrm>
            <a:off x="407750" y="836525"/>
            <a:ext cx="8239200" cy="41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</a:rPr>
              <a:t>Unbacked shapes rely more on symbolic reasoning — no guarding hint fallback.</a:t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guard_or_false(12 * s0 &gt; s0)</a:t>
            </a:r>
            <a:r>
              <a:rPr lang="en" sz="1900">
                <a:solidFill>
                  <a:schemeClr val="dk1"/>
                </a:solidFill>
              </a:rPr>
              <a:t> → Hint + guard → </a:t>
            </a:r>
            <a:r>
              <a:rPr lang="en" sz="19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r>
              <a:rPr lang="en" sz="1900">
                <a:solidFill>
                  <a:schemeClr val="dk1"/>
                </a:solidFill>
              </a:rPr>
              <a:t> (if hint &gt; 0)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guard_or_false(12 * u0 &gt; u0)</a:t>
            </a:r>
            <a:r>
              <a:rPr lang="en" sz="1900">
                <a:solidFill>
                  <a:schemeClr val="dk1"/>
                </a:solidFill>
              </a:rPr>
              <a:t> → Unknown → </a:t>
            </a:r>
            <a:r>
              <a:rPr lang="en" sz="19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False</a:t>
            </a:r>
            <a:r>
              <a:rPr lang="en" sz="1900">
                <a:solidFill>
                  <a:schemeClr val="dk1"/>
                </a:solidFill>
              </a:rPr>
              <a:t> (slow path)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</a:rPr>
              <a:t>Fix:</a:t>
            </a:r>
            <a:endParaRPr b="1"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Improve symbolic reasoning for edge cases.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Track known shape equalities.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000">
                <a:solidFill>
                  <a:schemeClr val="dk1"/>
                </a:solidFill>
              </a:rPr>
              <a:t>→ </a:t>
            </a:r>
            <a:r>
              <a:rPr lang="en" sz="2000">
                <a:solidFill>
                  <a:schemeClr val="dk1"/>
                </a:solidFill>
              </a:rPr>
              <a:t>Avoid unnecessary slow paths.</a:t>
            </a:r>
            <a:endParaRPr b="1"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8"/>
          <p:cNvSpPr txBox="1"/>
          <p:nvPr>
            <p:ph type="title"/>
          </p:nvPr>
        </p:nvSpPr>
        <p:spPr>
          <a:xfrm>
            <a:off x="311700" y="1729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" sz="3000">
                <a:latin typeface="Arial"/>
                <a:ea typeface="Arial"/>
                <a:cs typeface="Arial"/>
                <a:sym typeface="Arial"/>
              </a:rPr>
              <a:t>Performance — Parity Achieved</a:t>
            </a:r>
            <a:endParaRPr b="0" sz="3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3000"/>
          </a:p>
        </p:txBody>
      </p:sp>
      <p:sp>
        <p:nvSpPr>
          <p:cNvPr id="266" name="Google Shape;266;p38"/>
          <p:cNvSpPr txBox="1"/>
          <p:nvPr/>
        </p:nvSpPr>
        <p:spPr>
          <a:xfrm>
            <a:off x="407750" y="888600"/>
            <a:ext cx="5411400" cy="325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7" name="Google Shape;267;p38"/>
          <p:cNvSpPr txBox="1"/>
          <p:nvPr/>
        </p:nvSpPr>
        <p:spPr>
          <a:xfrm>
            <a:off x="407750" y="2160300"/>
            <a:ext cx="8736300" cy="28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Unbacked shapes no longer have an inherent performance penalty.</a:t>
            </a:r>
            <a:endParaRPr b="1"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 sz="1800">
                <a:solidFill>
                  <a:schemeClr val="dk1"/>
                </a:solidFill>
              </a:rPr>
              <a:t>Torch Bench</a:t>
            </a:r>
            <a:r>
              <a:rPr b="1" lang="en" sz="1800">
                <a:solidFill>
                  <a:schemeClr val="dk1"/>
                </a:solidFill>
              </a:rPr>
              <a:t>: </a:t>
            </a:r>
            <a:r>
              <a:rPr lang="en" sz="1800">
                <a:solidFill>
                  <a:schemeClr val="dk1"/>
                </a:solidFill>
              </a:rPr>
              <a:t>performance parity across all tested Hugging Face models.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 sz="1800">
                <a:solidFill>
                  <a:schemeClr val="dk1"/>
                </a:solidFill>
              </a:rPr>
              <a:t>vLLM: </a:t>
            </a:r>
            <a:r>
              <a:rPr lang="en" sz="1800">
                <a:solidFill>
                  <a:schemeClr val="dk1"/>
                </a:solidFill>
              </a:rPr>
              <a:t>No performance regressions across a wide range of models and configurations.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For optimal performance, the compiler may need:</a:t>
            </a:r>
            <a:endParaRPr b="1"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 sz="1800">
                <a:solidFill>
                  <a:schemeClr val="dk1"/>
                </a:solidFill>
              </a:rPr>
              <a:t>Optimization hints</a:t>
            </a:r>
            <a:r>
              <a:rPr lang="en" sz="1800">
                <a:solidFill>
                  <a:schemeClr val="dk1"/>
                </a:solidFill>
              </a:rPr>
              <a:t> — e.g., from example inputs.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 sz="1800">
                <a:solidFill>
                  <a:schemeClr val="dk1"/>
                </a:solidFill>
              </a:rPr>
              <a:t>Known shape relationships</a:t>
            </a:r>
            <a:r>
              <a:rPr lang="en" sz="1800">
                <a:solidFill>
                  <a:schemeClr val="dk1"/>
                </a:solidFill>
              </a:rPr>
              <a:t> — e.g., </a:t>
            </a:r>
            <a:r>
              <a:rPr lang="en" sz="18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x.size(0) == y.size(0)</a:t>
            </a:r>
            <a:r>
              <a:rPr lang="en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800">
              <a:solidFill>
                <a:srgbClr val="767676"/>
              </a:solidFill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68" name="Google Shape;268;p38" title="Screenshot 2026-10-16 at 1.07.24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950" y="776526"/>
            <a:ext cx="9144003" cy="1352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9"/>
          <p:cNvSpPr txBox="1"/>
          <p:nvPr>
            <p:ph type="title"/>
          </p:nvPr>
        </p:nvSpPr>
        <p:spPr>
          <a:xfrm>
            <a:off x="311700" y="1729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</a:pPr>
            <a:r>
              <a:rPr lang="en" sz="3000"/>
              <a:t>Problem 3: Giving user finer grained control </a:t>
            </a:r>
            <a:endParaRPr sz="3000"/>
          </a:p>
        </p:txBody>
      </p:sp>
      <p:sp>
        <p:nvSpPr>
          <p:cNvPr id="274" name="Google Shape;274;p39"/>
          <p:cNvSpPr txBox="1"/>
          <p:nvPr/>
        </p:nvSpPr>
        <p:spPr>
          <a:xfrm>
            <a:off x="532174" y="885499"/>
            <a:ext cx="7772400" cy="3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What if </a:t>
            </a:r>
            <a:r>
              <a:rPr lang="en" sz="2000">
                <a:solidFill>
                  <a:schemeClr val="dk1"/>
                </a:solidFill>
              </a:rPr>
              <a:t>user</a:t>
            </a:r>
            <a:r>
              <a:rPr lang="en" sz="2000">
                <a:solidFill>
                  <a:schemeClr val="dk1"/>
                </a:solidFill>
              </a:rPr>
              <a:t> want to compile/export three </a:t>
            </a:r>
            <a:r>
              <a:rPr lang="en" sz="2000">
                <a:solidFill>
                  <a:schemeClr val="dk1"/>
                </a:solidFill>
              </a:rPr>
              <a:t>graphs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75" name="Google Shape;275;p39"/>
          <p:cNvSpPr/>
          <p:nvPr/>
        </p:nvSpPr>
        <p:spPr>
          <a:xfrm>
            <a:off x="475488" y="1280160"/>
            <a:ext cx="2743200" cy="1243500"/>
          </a:xfrm>
          <a:prstGeom prst="roundRect">
            <a:avLst>
              <a:gd fmla="val 4000" name="adj"/>
            </a:avLst>
          </a:prstGeom>
          <a:solidFill>
            <a:srgbClr val="F6F7F9"/>
          </a:solidFill>
          <a:ln cap="flat" cmpd="sng" w="9525">
            <a:solidFill>
              <a:srgbClr val="DFE2E8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9"/>
          <p:cNvSpPr txBox="1"/>
          <p:nvPr/>
        </p:nvSpPr>
        <p:spPr>
          <a:xfrm>
            <a:off x="612648" y="1508760"/>
            <a:ext cx="24873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100" u="none" cap="none" strike="noStrike">
                <a:solidFill>
                  <a:srgbClr val="E71D52"/>
                </a:solidFill>
                <a:latin typeface="Consolas"/>
                <a:ea typeface="Consolas"/>
                <a:cs typeface="Consolas"/>
                <a:sym typeface="Consolas"/>
              </a:rPr>
              <a:t>S &lt; 32</a:t>
            </a:r>
            <a:endParaRPr/>
          </a:p>
        </p:txBody>
      </p:sp>
      <p:sp>
        <p:nvSpPr>
          <p:cNvPr id="277" name="Google Shape;277;p39"/>
          <p:cNvSpPr txBox="1"/>
          <p:nvPr/>
        </p:nvSpPr>
        <p:spPr>
          <a:xfrm>
            <a:off x="658368" y="2011680"/>
            <a:ext cx="23958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5F6571"/>
                </a:solidFill>
              </a:rPr>
              <a:t>S</a:t>
            </a:r>
            <a:r>
              <a:rPr lang="en" sz="1350">
                <a:solidFill>
                  <a:srgbClr val="5F6571"/>
                </a:solidFill>
              </a:rPr>
              <a:t>mall batch</a:t>
            </a:r>
            <a:endParaRPr/>
          </a:p>
        </p:txBody>
      </p:sp>
      <p:sp>
        <p:nvSpPr>
          <p:cNvPr id="278" name="Google Shape;278;p39"/>
          <p:cNvSpPr/>
          <p:nvPr/>
        </p:nvSpPr>
        <p:spPr>
          <a:xfrm>
            <a:off x="3383280" y="1280160"/>
            <a:ext cx="2743200" cy="1243500"/>
          </a:xfrm>
          <a:prstGeom prst="roundRect">
            <a:avLst>
              <a:gd fmla="val 4000" name="adj"/>
            </a:avLst>
          </a:prstGeom>
          <a:solidFill>
            <a:srgbClr val="F6F7F9"/>
          </a:solidFill>
          <a:ln cap="flat" cmpd="sng" w="9525">
            <a:solidFill>
              <a:srgbClr val="DFE2E8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9"/>
          <p:cNvSpPr txBox="1"/>
          <p:nvPr/>
        </p:nvSpPr>
        <p:spPr>
          <a:xfrm>
            <a:off x="3520440" y="1508760"/>
            <a:ext cx="24873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100" u="none" cap="none" strike="noStrike">
                <a:solidFill>
                  <a:srgbClr val="24699E"/>
                </a:solidFill>
                <a:latin typeface="Consolas"/>
                <a:ea typeface="Consolas"/>
                <a:cs typeface="Consolas"/>
                <a:sym typeface="Consolas"/>
              </a:rPr>
              <a:t>S % 16 == 0</a:t>
            </a:r>
            <a:endParaRPr/>
          </a:p>
        </p:txBody>
      </p:sp>
      <p:sp>
        <p:nvSpPr>
          <p:cNvPr id="280" name="Google Shape;280;p39"/>
          <p:cNvSpPr txBox="1"/>
          <p:nvPr/>
        </p:nvSpPr>
        <p:spPr>
          <a:xfrm>
            <a:off x="3566160" y="2011680"/>
            <a:ext cx="23958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350" u="none" cap="none" strike="noStrike">
                <a:solidFill>
                  <a:srgbClr val="5F6571"/>
                </a:solidFill>
                <a:latin typeface="Arial"/>
                <a:ea typeface="Arial"/>
                <a:cs typeface="Arial"/>
                <a:sym typeface="Arial"/>
              </a:rPr>
              <a:t>aligned fast path</a:t>
            </a:r>
            <a:endParaRPr/>
          </a:p>
        </p:txBody>
      </p:sp>
      <p:sp>
        <p:nvSpPr>
          <p:cNvPr id="281" name="Google Shape;281;p39"/>
          <p:cNvSpPr/>
          <p:nvPr/>
        </p:nvSpPr>
        <p:spPr>
          <a:xfrm>
            <a:off x="6291072" y="1280160"/>
            <a:ext cx="2743200" cy="1243500"/>
          </a:xfrm>
          <a:prstGeom prst="roundRect">
            <a:avLst>
              <a:gd fmla="val 4000" name="adj"/>
            </a:avLst>
          </a:prstGeom>
          <a:solidFill>
            <a:srgbClr val="F6F7F9"/>
          </a:solidFill>
          <a:ln cap="flat" cmpd="sng" w="9525">
            <a:solidFill>
              <a:srgbClr val="DFE2E8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39"/>
          <p:cNvSpPr txBox="1"/>
          <p:nvPr/>
        </p:nvSpPr>
        <p:spPr>
          <a:xfrm>
            <a:off x="6428232" y="1508760"/>
            <a:ext cx="24873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100" u="none" cap="none" strike="noStrike">
                <a:solidFill>
                  <a:srgbClr val="21826E"/>
                </a:solidFill>
                <a:latin typeface="Consolas"/>
                <a:ea typeface="Consolas"/>
                <a:cs typeface="Consolas"/>
                <a:sym typeface="Consolas"/>
              </a:rPr>
              <a:t>otherwise</a:t>
            </a:r>
            <a:endParaRPr/>
          </a:p>
        </p:txBody>
      </p:sp>
      <p:sp>
        <p:nvSpPr>
          <p:cNvPr id="283" name="Google Shape;283;p39"/>
          <p:cNvSpPr txBox="1"/>
          <p:nvPr/>
        </p:nvSpPr>
        <p:spPr>
          <a:xfrm>
            <a:off x="6473952" y="2011680"/>
            <a:ext cx="23958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350" u="none" cap="none" strike="noStrike">
                <a:solidFill>
                  <a:srgbClr val="5F6571"/>
                </a:solidFill>
                <a:latin typeface="Arial"/>
                <a:ea typeface="Arial"/>
                <a:cs typeface="Arial"/>
                <a:sym typeface="Arial"/>
              </a:rPr>
              <a:t>general fallback</a:t>
            </a:r>
            <a:endParaRPr/>
          </a:p>
        </p:txBody>
      </p:sp>
      <p:sp>
        <p:nvSpPr>
          <p:cNvPr id="284" name="Google Shape;284;p39"/>
          <p:cNvSpPr txBox="1"/>
          <p:nvPr/>
        </p:nvSpPr>
        <p:spPr>
          <a:xfrm>
            <a:off x="347100" y="2613600"/>
            <a:ext cx="8448300" cy="18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</a:rPr>
              <a:t>Why aren't existing approaches enough?</a:t>
            </a:r>
            <a:endParaRPr b="1"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</a:rPr>
              <a:t>❌ Backed:</a:t>
            </a:r>
            <a:r>
              <a:rPr lang="en" sz="1700">
                <a:solidFill>
                  <a:schemeClr val="dk1"/>
                </a:solidFill>
              </a:rPr>
              <a:t> May introduce additional guards and specializations I didn't ask for.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</a:rPr>
              <a:t>❌ </a:t>
            </a:r>
            <a:r>
              <a:rPr b="1" lang="en" sz="1700">
                <a:solidFill>
                  <a:schemeClr val="dk1"/>
                </a:solidFill>
              </a:rPr>
              <a:t>Unbacked as is:</a:t>
            </a:r>
            <a:r>
              <a:rPr lang="en" sz="1700">
                <a:solidFill>
                  <a:schemeClr val="dk1"/>
                </a:solidFill>
              </a:rPr>
              <a:t> Avoids all specializations .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7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❌ </a:t>
            </a:r>
            <a:r>
              <a:rPr b="1" lang="en" sz="17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torch._check</a:t>
            </a:r>
            <a:r>
              <a:rPr b="1" lang="en" sz="1700">
                <a:solidFill>
                  <a:schemeClr val="dk1"/>
                </a:solidFill>
              </a:rPr>
              <a:t>:</a:t>
            </a:r>
            <a:r>
              <a:rPr lang="en" sz="1700">
                <a:solidFill>
                  <a:schemeClr val="dk1"/>
                </a:solidFill>
              </a:rPr>
              <a:t> </a:t>
            </a:r>
            <a:r>
              <a:rPr lang="en" sz="1700">
                <a:solidFill>
                  <a:schemeClr val="dk1"/>
                </a:solidFill>
              </a:rPr>
              <a:t>persistent in code, have update model code.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40" title="Screenshot 2026-10-16 at 12.31.0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61533"/>
            <a:ext cx="5529149" cy="3367017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40"/>
          <p:cNvSpPr txBox="1"/>
          <p:nvPr>
            <p:ph type="title"/>
          </p:nvPr>
        </p:nvSpPr>
        <p:spPr>
          <a:xfrm>
            <a:off x="311700" y="1729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</a:pPr>
            <a:r>
              <a:rPr lang="en" sz="3000"/>
              <a:t>ShapesSpec: Declare the assumptions</a:t>
            </a:r>
            <a:endParaRPr sz="3000"/>
          </a:p>
        </p:txBody>
      </p:sp>
      <p:cxnSp>
        <p:nvCxnSpPr>
          <p:cNvPr id="291" name="Google Shape;291;p40"/>
          <p:cNvCxnSpPr/>
          <p:nvPr/>
        </p:nvCxnSpPr>
        <p:spPr>
          <a:xfrm flipH="1" rot="10800000">
            <a:off x="2590125" y="2991275"/>
            <a:ext cx="4679100" cy="150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2" name="Google Shape;292;p40"/>
          <p:cNvCxnSpPr>
            <a:endCxn id="293" idx="1"/>
          </p:cNvCxnSpPr>
          <p:nvPr/>
        </p:nvCxnSpPr>
        <p:spPr>
          <a:xfrm flipH="1" rot="10800000">
            <a:off x="3554550" y="3994325"/>
            <a:ext cx="2658900" cy="163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4" name="Google Shape;294;p40"/>
          <p:cNvSpPr txBox="1"/>
          <p:nvPr/>
        </p:nvSpPr>
        <p:spPr>
          <a:xfrm>
            <a:off x="5936425" y="2258200"/>
            <a:ext cx="3122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All represent D number of </a:t>
            </a:r>
            <a:r>
              <a:rPr lang="en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features: u0==u1==u2</a:t>
            </a:r>
            <a:endParaRPr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93" name="Google Shape;293;p40"/>
          <p:cNvSpPr txBox="1"/>
          <p:nvPr/>
        </p:nvSpPr>
        <p:spPr>
          <a:xfrm>
            <a:off x="6213450" y="3763475"/>
            <a:ext cx="2986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Compile for small batch </a:t>
            </a:r>
            <a:endParaRPr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95" name="Google Shape;295;p40"/>
          <p:cNvSpPr txBox="1"/>
          <p:nvPr/>
        </p:nvSpPr>
        <p:spPr>
          <a:xfrm>
            <a:off x="6213450" y="994000"/>
            <a:ext cx="3122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Define your spec </a:t>
            </a:r>
            <a:r>
              <a:rPr lang="en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ahead</a:t>
            </a:r>
            <a:r>
              <a:rPr lang="en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of time.</a:t>
            </a:r>
            <a:endParaRPr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1"/>
          <p:cNvSpPr txBox="1"/>
          <p:nvPr/>
        </p:nvSpPr>
        <p:spPr>
          <a:xfrm>
            <a:off x="420624" y="393192"/>
            <a:ext cx="8293500" cy="4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" sz="2600" u="none" cap="none" strike="noStrike">
                <a:solidFill>
                  <a:srgbClr val="282932"/>
                </a:solidFill>
              </a:rPr>
              <a:t>One function → three controlled compilations</a:t>
            </a:r>
            <a:endParaRPr/>
          </a:p>
        </p:txBody>
      </p:sp>
      <p:sp>
        <p:nvSpPr>
          <p:cNvPr id="301" name="Google Shape;301;p41"/>
          <p:cNvSpPr/>
          <p:nvPr/>
        </p:nvSpPr>
        <p:spPr>
          <a:xfrm>
            <a:off x="525782" y="1326233"/>
            <a:ext cx="8083200" cy="941700"/>
          </a:xfrm>
          <a:prstGeom prst="roundRect">
            <a:avLst>
              <a:gd fmla="val 7000" name="adj"/>
            </a:avLst>
          </a:prstGeom>
          <a:solidFill>
            <a:srgbClr val="20242C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41"/>
          <p:cNvSpPr txBox="1"/>
          <p:nvPr/>
        </p:nvSpPr>
        <p:spPr>
          <a:xfrm>
            <a:off x="667500" y="1506076"/>
            <a:ext cx="7809000" cy="6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20">
                <a:solidFill>
                  <a:srgbClr val="B7E2FF"/>
                </a:solidFill>
                <a:latin typeface="Consolas"/>
                <a:ea typeface="Consolas"/>
                <a:cs typeface="Consolas"/>
                <a:sym typeface="Consolas"/>
              </a:rPr>
              <a:t>small</a:t>
            </a:r>
            <a:r>
              <a:rPr b="0" i="0" lang="en" sz="1320" u="none" cap="none" strike="noStrike">
                <a:solidFill>
                  <a:srgbClr val="B7E2FF"/>
                </a:solidFill>
                <a:latin typeface="Consolas"/>
                <a:ea typeface="Consolas"/>
                <a:cs typeface="Consolas"/>
                <a:sym typeface="Consolas"/>
              </a:rPr>
              <a:t>     = torch.compile(f, dynamic_shapes=spec_</a:t>
            </a:r>
            <a:r>
              <a:rPr lang="en" sz="1320">
                <a:solidFill>
                  <a:srgbClr val="B7E2FF"/>
                </a:solidFill>
                <a:latin typeface="Consolas"/>
                <a:ea typeface="Consolas"/>
                <a:cs typeface="Consolas"/>
                <a:sym typeface="Consolas"/>
              </a:rPr>
              <a:t>small,</a:t>
            </a:r>
            <a:r>
              <a:rPr b="0" i="0" lang="en" sz="1320" u="none" cap="none" strike="noStrike">
                <a:solidFill>
                  <a:srgbClr val="B7E2FF"/>
                </a:solidFill>
                <a:latin typeface="Consolas"/>
                <a:ea typeface="Consolas"/>
                <a:cs typeface="Consolas"/>
                <a:sym typeface="Consolas"/>
              </a:rPr>
              <a:t>     isolate_recompiles=True)</a:t>
            </a:r>
            <a:endParaRPr sz="1500"/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320" u="none" cap="none" strike="noStrike">
                <a:solidFill>
                  <a:srgbClr val="AFE8CF"/>
                </a:solidFill>
                <a:latin typeface="Consolas"/>
                <a:ea typeface="Consolas"/>
                <a:cs typeface="Consolas"/>
                <a:sym typeface="Consolas"/>
              </a:rPr>
              <a:t>aligned = torch.compile(f, dynamic_shapes=spec_aligned, isolate_recompiles=True)</a:t>
            </a:r>
            <a:endParaRPr sz="1500"/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320" u="none" cap="none" strike="noStrike">
                <a:solidFill>
                  <a:srgbClr val="F5F5F6"/>
                </a:solidFill>
                <a:latin typeface="Consolas"/>
                <a:ea typeface="Consolas"/>
                <a:cs typeface="Consolas"/>
                <a:sym typeface="Consolas"/>
              </a:rPr>
              <a:t>general = torch.compile(f, dynamic_shapes=spec_general, isolate_recompiles=True)</a:t>
            </a:r>
            <a:endParaRPr sz="1500"/>
          </a:p>
        </p:txBody>
      </p:sp>
      <p:sp>
        <p:nvSpPr>
          <p:cNvPr id="303" name="Google Shape;303;p41"/>
          <p:cNvSpPr txBox="1"/>
          <p:nvPr/>
        </p:nvSpPr>
        <p:spPr>
          <a:xfrm>
            <a:off x="8339327" y="4791456"/>
            <a:ext cx="502800" cy="1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17 / 20</a:t>
            </a:r>
            <a:endParaRPr/>
          </a:p>
        </p:txBody>
      </p:sp>
      <p:sp>
        <p:nvSpPr>
          <p:cNvPr id="304" name="Google Shape;304;p41"/>
          <p:cNvSpPr/>
          <p:nvPr/>
        </p:nvSpPr>
        <p:spPr>
          <a:xfrm>
            <a:off x="2934869" y="2986170"/>
            <a:ext cx="3218700" cy="448200"/>
          </a:xfrm>
          <a:prstGeom prst="roundRect">
            <a:avLst>
              <a:gd fmla="val 6000" name="adj"/>
            </a:avLst>
          </a:prstGeom>
          <a:solidFill>
            <a:srgbClr val="F6F7F9"/>
          </a:solidFill>
          <a:ln cap="flat" cmpd="sng" w="9525">
            <a:solidFill>
              <a:srgbClr val="DFE2E8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41"/>
          <p:cNvSpPr txBox="1"/>
          <p:nvPr/>
        </p:nvSpPr>
        <p:spPr>
          <a:xfrm>
            <a:off x="3136037" y="3095898"/>
            <a:ext cx="27888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680" u="none" cap="none" strike="noStrike">
                <a:solidFill>
                  <a:srgbClr val="282932"/>
                </a:solidFill>
                <a:latin typeface="Consolas"/>
                <a:ea typeface="Consolas"/>
                <a:cs typeface="Consolas"/>
                <a:sym typeface="Consolas"/>
              </a:rPr>
              <a:t>dispatch(runtime S)</a:t>
            </a:r>
            <a:endParaRPr/>
          </a:p>
        </p:txBody>
      </p:sp>
      <p:cxnSp>
        <p:nvCxnSpPr>
          <p:cNvPr id="306" name="Google Shape;306;p41"/>
          <p:cNvCxnSpPr/>
          <p:nvPr/>
        </p:nvCxnSpPr>
        <p:spPr>
          <a:xfrm flipH="1">
            <a:off x="1773569" y="3425082"/>
            <a:ext cx="2761500" cy="237600"/>
          </a:xfrm>
          <a:prstGeom prst="straightConnector1">
            <a:avLst/>
          </a:prstGeom>
          <a:noFill/>
          <a:ln cap="flat" cmpd="sng" w="17775">
            <a:solidFill>
              <a:srgbClr val="848998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40"/>
              </a:srgbClr>
            </a:outerShdw>
          </a:effectLst>
        </p:spPr>
      </p:cxnSp>
      <p:sp>
        <p:nvSpPr>
          <p:cNvPr id="307" name="Google Shape;307;p41"/>
          <p:cNvSpPr/>
          <p:nvPr/>
        </p:nvSpPr>
        <p:spPr>
          <a:xfrm>
            <a:off x="465989" y="3681114"/>
            <a:ext cx="2761500" cy="713100"/>
          </a:xfrm>
          <a:prstGeom prst="roundRect">
            <a:avLst>
              <a:gd fmla="val 6000" name="adj"/>
            </a:avLst>
          </a:prstGeom>
          <a:solidFill>
            <a:srgbClr val="FFF1F4"/>
          </a:solidFill>
          <a:ln cap="flat" cmpd="sng" w="9525">
            <a:solidFill>
              <a:srgbClr val="DFE2E8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41"/>
          <p:cNvSpPr txBox="1"/>
          <p:nvPr/>
        </p:nvSpPr>
        <p:spPr>
          <a:xfrm>
            <a:off x="612293" y="3799986"/>
            <a:ext cx="2478000" cy="5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" sz="2100">
                <a:solidFill>
                  <a:srgbClr val="E71D52"/>
                </a:solidFill>
                <a:latin typeface="Consolas"/>
                <a:ea typeface="Consolas"/>
                <a:cs typeface="Consolas"/>
                <a:sym typeface="Consolas"/>
              </a:rPr>
              <a:t>S &lt; 32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E71D52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309" name="Google Shape;309;p41"/>
          <p:cNvSpPr txBox="1"/>
          <p:nvPr/>
        </p:nvSpPr>
        <p:spPr>
          <a:xfrm>
            <a:off x="603149" y="4120026"/>
            <a:ext cx="24690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30">
                <a:solidFill>
                  <a:srgbClr val="5F6571"/>
                </a:solidFill>
              </a:rPr>
              <a:t>spec_small</a:t>
            </a:r>
            <a:endParaRPr/>
          </a:p>
        </p:txBody>
      </p:sp>
      <p:cxnSp>
        <p:nvCxnSpPr>
          <p:cNvPr id="310" name="Google Shape;310;p41"/>
          <p:cNvCxnSpPr/>
          <p:nvPr/>
        </p:nvCxnSpPr>
        <p:spPr>
          <a:xfrm>
            <a:off x="4535069" y="3425082"/>
            <a:ext cx="128100" cy="237600"/>
          </a:xfrm>
          <a:prstGeom prst="straightConnector1">
            <a:avLst/>
          </a:prstGeom>
          <a:noFill/>
          <a:ln cap="flat" cmpd="sng" w="17775">
            <a:solidFill>
              <a:srgbClr val="848998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40"/>
              </a:srgbClr>
            </a:outerShdw>
          </a:effectLst>
        </p:spPr>
      </p:cxnSp>
      <p:sp>
        <p:nvSpPr>
          <p:cNvPr id="311" name="Google Shape;311;p41"/>
          <p:cNvSpPr/>
          <p:nvPr/>
        </p:nvSpPr>
        <p:spPr>
          <a:xfrm>
            <a:off x="3355493" y="3681114"/>
            <a:ext cx="2761500" cy="713100"/>
          </a:xfrm>
          <a:prstGeom prst="roundRect">
            <a:avLst>
              <a:gd fmla="val 6000" name="adj"/>
            </a:avLst>
          </a:prstGeom>
          <a:solidFill>
            <a:srgbClr val="EDF5FC"/>
          </a:solidFill>
          <a:ln cap="flat" cmpd="sng" w="9525">
            <a:solidFill>
              <a:srgbClr val="DFE2E8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41"/>
          <p:cNvSpPr txBox="1"/>
          <p:nvPr/>
        </p:nvSpPr>
        <p:spPr>
          <a:xfrm>
            <a:off x="3501797" y="3799986"/>
            <a:ext cx="24780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600" u="none" cap="none" strike="noStrike">
                <a:solidFill>
                  <a:srgbClr val="24699E"/>
                </a:solidFill>
                <a:latin typeface="Consolas"/>
                <a:ea typeface="Consolas"/>
                <a:cs typeface="Consolas"/>
                <a:sym typeface="Consolas"/>
              </a:rPr>
              <a:t>S % 16 == 0</a:t>
            </a:r>
            <a:endParaRPr/>
          </a:p>
        </p:txBody>
      </p:sp>
      <p:sp>
        <p:nvSpPr>
          <p:cNvPr id="313" name="Google Shape;313;p41"/>
          <p:cNvSpPr txBox="1"/>
          <p:nvPr/>
        </p:nvSpPr>
        <p:spPr>
          <a:xfrm>
            <a:off x="3492653" y="4120026"/>
            <a:ext cx="24690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30" u="none" cap="none" strike="noStrike">
                <a:solidFill>
                  <a:srgbClr val="5F6571"/>
                </a:solidFill>
                <a:latin typeface="Arial"/>
                <a:ea typeface="Arial"/>
                <a:cs typeface="Arial"/>
                <a:sym typeface="Arial"/>
              </a:rPr>
              <a:t>spec_aligned</a:t>
            </a:r>
            <a:endParaRPr/>
          </a:p>
        </p:txBody>
      </p:sp>
      <p:cxnSp>
        <p:nvCxnSpPr>
          <p:cNvPr id="314" name="Google Shape;314;p41"/>
          <p:cNvCxnSpPr/>
          <p:nvPr/>
        </p:nvCxnSpPr>
        <p:spPr>
          <a:xfrm>
            <a:off x="4535069" y="3425082"/>
            <a:ext cx="3017400" cy="237600"/>
          </a:xfrm>
          <a:prstGeom prst="straightConnector1">
            <a:avLst/>
          </a:prstGeom>
          <a:noFill/>
          <a:ln cap="flat" cmpd="sng" w="17775">
            <a:solidFill>
              <a:srgbClr val="848998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40"/>
              </a:srgbClr>
            </a:outerShdw>
          </a:effectLst>
        </p:spPr>
      </p:cxnSp>
      <p:sp>
        <p:nvSpPr>
          <p:cNvPr id="315" name="Google Shape;315;p41"/>
          <p:cNvSpPr/>
          <p:nvPr/>
        </p:nvSpPr>
        <p:spPr>
          <a:xfrm>
            <a:off x="6244997" y="3681114"/>
            <a:ext cx="2761500" cy="713100"/>
          </a:xfrm>
          <a:prstGeom prst="roundRect">
            <a:avLst>
              <a:gd fmla="val 6000" name="adj"/>
            </a:avLst>
          </a:prstGeom>
          <a:solidFill>
            <a:srgbClr val="ECF7F3"/>
          </a:solidFill>
          <a:ln cap="flat" cmpd="sng" w="9525">
            <a:solidFill>
              <a:srgbClr val="DFE2E8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41"/>
          <p:cNvSpPr txBox="1"/>
          <p:nvPr/>
        </p:nvSpPr>
        <p:spPr>
          <a:xfrm>
            <a:off x="6391301" y="3799986"/>
            <a:ext cx="24780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600" u="none" cap="none" strike="noStrike">
                <a:solidFill>
                  <a:srgbClr val="21826E"/>
                </a:solidFill>
                <a:latin typeface="Consolas"/>
                <a:ea typeface="Consolas"/>
                <a:cs typeface="Consolas"/>
                <a:sym typeface="Consolas"/>
              </a:rPr>
              <a:t>otherwise</a:t>
            </a:r>
            <a:endParaRPr/>
          </a:p>
        </p:txBody>
      </p:sp>
      <p:sp>
        <p:nvSpPr>
          <p:cNvPr id="317" name="Google Shape;317;p41"/>
          <p:cNvSpPr txBox="1"/>
          <p:nvPr/>
        </p:nvSpPr>
        <p:spPr>
          <a:xfrm>
            <a:off x="6382157" y="4120026"/>
            <a:ext cx="24690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30" u="none" cap="none" strike="noStrike">
                <a:solidFill>
                  <a:srgbClr val="5F6571"/>
                </a:solidFill>
                <a:latin typeface="Arial"/>
                <a:ea typeface="Arial"/>
                <a:cs typeface="Arial"/>
                <a:sym typeface="Arial"/>
              </a:rPr>
              <a:t>spec_general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" name="Google Shape;322;p42"/>
          <p:cNvGrpSpPr/>
          <p:nvPr/>
        </p:nvGrpSpPr>
        <p:grpSpPr>
          <a:xfrm>
            <a:off x="70819" y="993835"/>
            <a:ext cx="4511496" cy="821262"/>
            <a:chOff x="1389050" y="313500"/>
            <a:chExt cx="5429650" cy="988400"/>
          </a:xfrm>
        </p:grpSpPr>
        <p:sp>
          <p:nvSpPr>
            <p:cNvPr id="323" name="Google Shape;323;p42"/>
            <p:cNvSpPr/>
            <p:nvPr/>
          </p:nvSpPr>
          <p:spPr>
            <a:xfrm>
              <a:off x="2579604" y="557320"/>
              <a:ext cx="2185500" cy="525300"/>
            </a:xfrm>
            <a:prstGeom prst="rect">
              <a:avLst/>
            </a:prstGeom>
            <a:solidFill>
              <a:srgbClr val="FFF2CC"/>
            </a:solidFill>
            <a:ln cap="flat" cmpd="sng" w="79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5975" lIns="75975" spcFirstLastPara="1" rIns="75975" wrap="square" tIns="759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63">
                  <a:solidFill>
                    <a:schemeClr val="dk1"/>
                  </a:solidFill>
                </a:rPr>
                <a:t>Compile with </a:t>
              </a:r>
              <a:r>
                <a:rPr lang="en" sz="1363">
                  <a:solidFill>
                    <a:schemeClr val="dk1"/>
                  </a:solidFill>
                </a:rPr>
                <a:t>backed</a:t>
              </a:r>
              <a:endParaRPr sz="1363">
                <a:solidFill>
                  <a:schemeClr val="dk1"/>
                </a:solidFill>
              </a:endParaRPr>
            </a:p>
          </p:txBody>
        </p:sp>
        <p:cxnSp>
          <p:nvCxnSpPr>
            <p:cNvPr id="324" name="Google Shape;324;p42"/>
            <p:cNvCxnSpPr>
              <a:stCxn id="323" idx="3"/>
            </p:cNvCxnSpPr>
            <p:nvPr/>
          </p:nvCxnSpPr>
          <p:spPr>
            <a:xfrm flipH="1" rot="10800000">
              <a:off x="4765104" y="537070"/>
              <a:ext cx="468900" cy="282900"/>
            </a:xfrm>
            <a:prstGeom prst="straightConnector1">
              <a:avLst/>
            </a:prstGeom>
            <a:noFill/>
            <a:ln cap="flat" cmpd="sng" w="79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25" name="Google Shape;325;p42"/>
            <p:cNvCxnSpPr/>
            <p:nvPr/>
          </p:nvCxnSpPr>
          <p:spPr>
            <a:xfrm>
              <a:off x="4764900" y="940525"/>
              <a:ext cx="477600" cy="261300"/>
            </a:xfrm>
            <a:prstGeom prst="straightConnector1">
              <a:avLst/>
            </a:prstGeom>
            <a:noFill/>
            <a:ln cap="flat" cmpd="sng" w="79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326" name="Google Shape;326;p42"/>
            <p:cNvSpPr txBox="1"/>
            <p:nvPr/>
          </p:nvSpPr>
          <p:spPr>
            <a:xfrm>
              <a:off x="5190325" y="313500"/>
              <a:ext cx="1314900" cy="32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5975" lIns="75975" spcFirstLastPara="1" rIns="75975" wrap="square" tIns="759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96">
                  <a:solidFill>
                    <a:schemeClr val="dk1"/>
                  </a:solidFill>
                </a:rPr>
                <a:t>Graph</a:t>
              </a:r>
              <a:endParaRPr sz="1496">
                <a:solidFill>
                  <a:schemeClr val="dk1"/>
                </a:solidFill>
              </a:endParaRPr>
            </a:p>
          </p:txBody>
        </p:sp>
        <p:sp>
          <p:nvSpPr>
            <p:cNvPr id="327" name="Google Shape;327;p42"/>
            <p:cNvSpPr txBox="1"/>
            <p:nvPr/>
          </p:nvSpPr>
          <p:spPr>
            <a:xfrm>
              <a:off x="5242500" y="979700"/>
              <a:ext cx="1576200" cy="32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5975" lIns="75975" spcFirstLastPara="1" rIns="75975" wrap="square" tIns="759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96">
                  <a:solidFill>
                    <a:schemeClr val="dk1"/>
                  </a:solidFill>
                </a:rPr>
                <a:t>Constraints</a:t>
              </a:r>
              <a:endParaRPr sz="1496">
                <a:solidFill>
                  <a:schemeClr val="dk1"/>
                </a:solidFill>
              </a:endParaRPr>
            </a:p>
          </p:txBody>
        </p:sp>
        <p:sp>
          <p:nvSpPr>
            <p:cNvPr id="328" name="Google Shape;328;p42"/>
            <p:cNvSpPr txBox="1"/>
            <p:nvPr/>
          </p:nvSpPr>
          <p:spPr>
            <a:xfrm>
              <a:off x="1389050" y="520425"/>
              <a:ext cx="1314900" cy="32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5975" lIns="75975" spcFirstLastPara="1" rIns="75975" wrap="square" tIns="759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96">
                  <a:solidFill>
                    <a:schemeClr val="dk1"/>
                  </a:solidFill>
                </a:rPr>
                <a:t>Inputs</a:t>
              </a:r>
              <a:endParaRPr sz="1496">
                <a:solidFill>
                  <a:schemeClr val="dk1"/>
                </a:solidFill>
              </a:endParaRPr>
            </a:p>
          </p:txBody>
        </p:sp>
        <p:cxnSp>
          <p:nvCxnSpPr>
            <p:cNvPr id="329" name="Google Shape;329;p42"/>
            <p:cNvCxnSpPr/>
            <p:nvPr/>
          </p:nvCxnSpPr>
          <p:spPr>
            <a:xfrm flipH="1" rot="10800000">
              <a:off x="2124900" y="770875"/>
              <a:ext cx="672000" cy="12900"/>
            </a:xfrm>
            <a:prstGeom prst="straightConnector1">
              <a:avLst/>
            </a:prstGeom>
            <a:noFill/>
            <a:ln cap="flat" cmpd="sng" w="792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330" name="Google Shape;330;p42"/>
          <p:cNvSpPr/>
          <p:nvPr/>
        </p:nvSpPr>
        <p:spPr>
          <a:xfrm>
            <a:off x="6100305" y="1193943"/>
            <a:ext cx="1976100" cy="548400"/>
          </a:xfrm>
          <a:prstGeom prst="rect">
            <a:avLst/>
          </a:prstGeom>
          <a:solidFill>
            <a:srgbClr val="D9EAD3"/>
          </a:solidFill>
          <a:ln cap="flat" cmpd="sng" w="89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6200" lIns="86200" spcFirstLastPara="1" rIns="86200" wrap="square" tIns="8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20">
                <a:solidFill>
                  <a:schemeClr val="dk1"/>
                </a:solidFill>
              </a:rPr>
              <a:t>Compile with </a:t>
            </a:r>
            <a:r>
              <a:rPr lang="en" sz="1320">
                <a:solidFill>
                  <a:schemeClr val="dk1"/>
                </a:solidFill>
              </a:rPr>
              <a:t>unbacked</a:t>
            </a:r>
            <a:endParaRPr sz="1320">
              <a:solidFill>
                <a:schemeClr val="dk1"/>
              </a:solidFill>
            </a:endParaRPr>
          </a:p>
        </p:txBody>
      </p:sp>
      <p:cxnSp>
        <p:nvCxnSpPr>
          <p:cNvPr id="331" name="Google Shape;331;p42"/>
          <p:cNvCxnSpPr>
            <a:stCxn id="330" idx="3"/>
            <a:endCxn id="332" idx="1"/>
          </p:cNvCxnSpPr>
          <p:nvPr/>
        </p:nvCxnSpPr>
        <p:spPr>
          <a:xfrm>
            <a:off x="8076405" y="1468143"/>
            <a:ext cx="442200" cy="0"/>
          </a:xfrm>
          <a:prstGeom prst="straightConnector1">
            <a:avLst/>
          </a:prstGeom>
          <a:noFill/>
          <a:ln cap="flat" cmpd="sng" w="89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3" name="Google Shape;333;p42"/>
          <p:cNvSpPr txBox="1"/>
          <p:nvPr/>
        </p:nvSpPr>
        <p:spPr>
          <a:xfrm>
            <a:off x="4690126" y="966204"/>
            <a:ext cx="12396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86200" lIns="86200" spcFirstLastPara="1" rIns="86200" wrap="square" tIns="8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97">
                <a:solidFill>
                  <a:schemeClr val="dk1"/>
                </a:solidFill>
              </a:rPr>
              <a:t>specs</a:t>
            </a:r>
            <a:endParaRPr sz="1697">
              <a:solidFill>
                <a:schemeClr val="dk1"/>
              </a:solidFill>
            </a:endParaRPr>
          </a:p>
        </p:txBody>
      </p:sp>
      <p:cxnSp>
        <p:nvCxnSpPr>
          <p:cNvPr id="334" name="Google Shape;334;p42"/>
          <p:cNvCxnSpPr/>
          <p:nvPr/>
        </p:nvCxnSpPr>
        <p:spPr>
          <a:xfrm>
            <a:off x="5392719" y="1193942"/>
            <a:ext cx="707700" cy="235800"/>
          </a:xfrm>
          <a:prstGeom prst="straightConnector1">
            <a:avLst/>
          </a:prstGeom>
          <a:noFill/>
          <a:ln cap="flat" cmpd="sng" w="89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5" name="Google Shape;335;p42"/>
          <p:cNvSpPr txBox="1"/>
          <p:nvPr/>
        </p:nvSpPr>
        <p:spPr>
          <a:xfrm>
            <a:off x="4648549" y="1538714"/>
            <a:ext cx="12396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86200" lIns="86200" spcFirstLastPara="1" rIns="86200" wrap="square" tIns="8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97">
                <a:solidFill>
                  <a:schemeClr val="dk1"/>
                </a:solidFill>
              </a:rPr>
              <a:t>i</a:t>
            </a:r>
            <a:r>
              <a:rPr lang="en" sz="1697">
                <a:solidFill>
                  <a:schemeClr val="dk1"/>
                </a:solidFill>
              </a:rPr>
              <a:t>nputs</a:t>
            </a:r>
            <a:endParaRPr sz="1697">
              <a:solidFill>
                <a:schemeClr val="dk1"/>
              </a:solidFill>
            </a:endParaRPr>
          </a:p>
        </p:txBody>
      </p:sp>
      <p:cxnSp>
        <p:nvCxnSpPr>
          <p:cNvPr id="336" name="Google Shape;336;p42"/>
          <p:cNvCxnSpPr>
            <a:stCxn id="335" idx="2"/>
          </p:cNvCxnSpPr>
          <p:nvPr/>
        </p:nvCxnSpPr>
        <p:spPr>
          <a:xfrm flipH="1" rot="10800000">
            <a:off x="5268349" y="1572314"/>
            <a:ext cx="852900" cy="270300"/>
          </a:xfrm>
          <a:prstGeom prst="straightConnector1">
            <a:avLst/>
          </a:prstGeom>
          <a:noFill/>
          <a:ln cap="flat" cmpd="sng" w="89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7" name="Google Shape;337;p42"/>
          <p:cNvSpPr txBox="1"/>
          <p:nvPr/>
        </p:nvSpPr>
        <p:spPr>
          <a:xfrm>
            <a:off x="8215515" y="1125862"/>
            <a:ext cx="12396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86200" lIns="86200" spcFirstLastPara="1" rIns="86200" wrap="square" tIns="8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97">
                <a:solidFill>
                  <a:schemeClr val="dk1"/>
                </a:solidFill>
              </a:rPr>
              <a:t>Graph</a:t>
            </a:r>
            <a:endParaRPr sz="1697">
              <a:solidFill>
                <a:schemeClr val="dk1"/>
              </a:solidFill>
            </a:endParaRPr>
          </a:p>
        </p:txBody>
      </p:sp>
      <p:sp>
        <p:nvSpPr>
          <p:cNvPr id="338" name="Google Shape;338;p42"/>
          <p:cNvSpPr txBox="1"/>
          <p:nvPr>
            <p:ph type="title"/>
          </p:nvPr>
        </p:nvSpPr>
        <p:spPr>
          <a:xfrm>
            <a:off x="154550" y="218500"/>
            <a:ext cx="4077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</a:pPr>
            <a:r>
              <a:rPr lang="en" sz="3000"/>
              <a:t>Backed vs Unbacked </a:t>
            </a:r>
            <a:endParaRPr sz="3000"/>
          </a:p>
        </p:txBody>
      </p:sp>
      <p:sp>
        <p:nvSpPr>
          <p:cNvPr id="339" name="Google Shape;339;p42"/>
          <p:cNvSpPr txBox="1"/>
          <p:nvPr/>
        </p:nvSpPr>
        <p:spPr>
          <a:xfrm>
            <a:off x="137750" y="2004625"/>
            <a:ext cx="4111500" cy="2713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Backed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n" sz="2000">
                <a:solidFill>
                  <a:schemeClr val="dk1"/>
                </a:solidFill>
              </a:rPr>
              <a:t>Aligns with JIT schemes.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n" sz="2000">
                <a:solidFill>
                  <a:schemeClr val="dk1"/>
                </a:solidFill>
              </a:rPr>
              <a:t>Minimal effort.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n" sz="2000">
                <a:solidFill>
                  <a:schemeClr val="dk1"/>
                </a:solidFill>
              </a:rPr>
              <a:t>OK with recompiations. 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340" name="Google Shape;340;p42"/>
          <p:cNvSpPr txBox="1"/>
          <p:nvPr/>
        </p:nvSpPr>
        <p:spPr>
          <a:xfrm>
            <a:off x="4582325" y="2034375"/>
            <a:ext cx="4392600" cy="26799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Ubacked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n" sz="2000">
                <a:solidFill>
                  <a:schemeClr val="dk1"/>
                </a:solidFill>
              </a:rPr>
              <a:t>Aligns with export/precompile schemes,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n" sz="2000">
                <a:solidFill>
                  <a:schemeClr val="dk1"/>
                </a:solidFill>
              </a:rPr>
              <a:t>No silent specializations.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n" sz="2000">
                <a:solidFill>
                  <a:schemeClr val="dk1"/>
                </a:solidFill>
              </a:rPr>
              <a:t>No r</a:t>
            </a:r>
            <a:r>
              <a:rPr lang="en" sz="2000">
                <a:solidFill>
                  <a:schemeClr val="dk1"/>
                </a:solidFill>
              </a:rPr>
              <a:t>ecompilations.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en" sz="2000">
                <a:solidFill>
                  <a:schemeClr val="dk1"/>
                </a:solidFill>
              </a:rPr>
              <a:t>Control over supported shapes.</a:t>
            </a:r>
            <a:br>
              <a:rPr lang="en" sz="2000">
                <a:solidFill>
                  <a:schemeClr val="dk1"/>
                </a:solidFill>
              </a:rPr>
            </a:b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3"/>
          <p:cNvSpPr txBox="1"/>
          <p:nvPr>
            <p:ph type="title"/>
          </p:nvPr>
        </p:nvSpPr>
        <p:spPr>
          <a:xfrm>
            <a:off x="103075" y="1486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Arial"/>
                <a:ea typeface="Arial"/>
                <a:cs typeface="Arial"/>
                <a:sym typeface="Arial"/>
              </a:rPr>
              <a:t>Conclusion</a:t>
            </a:r>
            <a:endParaRPr sz="3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20"/>
              <a:buNone/>
            </a:pPr>
            <a:r>
              <a:t/>
            </a:r>
            <a:endParaRPr sz="3000"/>
          </a:p>
        </p:txBody>
      </p:sp>
      <p:sp>
        <p:nvSpPr>
          <p:cNvPr id="346" name="Google Shape;346;p43"/>
          <p:cNvSpPr txBox="1"/>
          <p:nvPr/>
        </p:nvSpPr>
        <p:spPr>
          <a:xfrm>
            <a:off x="256925" y="721325"/>
            <a:ext cx="8828400" cy="42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</a:rPr>
              <a:t>Unbacked shapes enable sound, predictable, and controllable graph capture — especially for export and precompilation.</a:t>
            </a:r>
            <a:br>
              <a:rPr b="1" lang="en" sz="2000">
                <a:solidFill>
                  <a:schemeClr val="dk1"/>
                </a:solidFill>
              </a:rPr>
            </a:br>
            <a:endParaRPr b="1"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We made unbacked shapes more practical: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" sz="2000">
                <a:solidFill>
                  <a:schemeClr val="dk1"/>
                </a:solidFill>
              </a:rPr>
              <a:t>Reliability:</a:t>
            </a:r>
            <a:r>
              <a:rPr lang="en" sz="2000">
                <a:solidFill>
                  <a:schemeClr val="dk1"/>
                </a:solidFill>
              </a:rPr>
              <a:t> Dramatically reduced framework DDEs.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" sz="2000">
                <a:solidFill>
                  <a:schemeClr val="dk1"/>
                </a:solidFill>
              </a:rPr>
              <a:t>Performance:</a:t>
            </a:r>
            <a:r>
              <a:rPr lang="en" sz="2000">
                <a:solidFill>
                  <a:schemeClr val="dk1"/>
                </a:solidFill>
              </a:rPr>
              <a:t> Achieved parity with backed shapes on tested workloads.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" sz="2000">
                <a:solidFill>
                  <a:schemeClr val="dk1"/>
                </a:solidFill>
              </a:rPr>
              <a:t>Control:</a:t>
            </a:r>
            <a:r>
              <a:rPr lang="en" sz="2000">
                <a:solidFill>
                  <a:schemeClr val="dk1"/>
                </a:solidFill>
              </a:rPr>
              <a:t> Explicit shape assumptions and specialization.</a:t>
            </a:r>
            <a:br>
              <a:rPr lang="en" sz="2000">
                <a:solidFill>
                  <a:schemeClr val="dk1"/>
                </a:solidFill>
              </a:rPr>
            </a:b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000">
                <a:solidFill>
                  <a:schemeClr val="dk1"/>
                </a:solidFill>
              </a:rPr>
              <a:t>→ Predictable graph capture without sacrificing performance.</a:t>
            </a:r>
            <a:endParaRPr b="1"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PyTorch Conference 2025">
  <a:themeElements>
    <a:clrScheme name="Simple Light">
      <a:dk1>
        <a:srgbClr val="000000"/>
      </a:dk1>
      <a:lt1>
        <a:srgbClr val="FFFFFF"/>
      </a:lt1>
      <a:dk2>
        <a:srgbClr val="E12353"/>
      </a:dk2>
      <a:lt2>
        <a:srgbClr val="181716"/>
      </a:lt2>
      <a:accent1>
        <a:srgbClr val="8D2E9B"/>
      </a:accent1>
      <a:accent2>
        <a:srgbClr val="EE3B24"/>
      </a:accent2>
      <a:accent3>
        <a:srgbClr val="3532A8"/>
      </a:accent3>
      <a:accent4>
        <a:srgbClr val="CC2FAA"/>
      </a:accent4>
      <a:accent5>
        <a:srgbClr val="262626"/>
      </a:accent5>
      <a:accent6>
        <a:srgbClr val="666666"/>
      </a:accent6>
      <a:hlink>
        <a:srgbClr val="DB4C4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