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4"/>
    <p:sldMasterId id="214748366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y="5143500" cx="9144000"/>
  <p:notesSz cx="6858000" cy="9144000"/>
  <p:embeddedFontLst>
    <p:embeddedFont>
      <p:font typeface="Red Hat Mono SemiBold"/>
      <p:regular r:id="rId45"/>
      <p:bold r:id="rId46"/>
      <p:italic r:id="rId47"/>
      <p:boldItalic r:id="rId48"/>
    </p:embeddedFont>
    <p:embeddedFont>
      <p:font typeface="Red Hat Display SemiBold"/>
      <p:regular r:id="rId49"/>
      <p:bold r:id="rId50"/>
      <p:italic r:id="rId51"/>
      <p:boldItalic r:id="rId52"/>
    </p:embeddedFont>
    <p:embeddedFont>
      <p:font typeface="Red Hat Display Black"/>
      <p:bold r:id="rId53"/>
      <p:boldItalic r:id="rId54"/>
    </p:embeddedFont>
    <p:embeddedFont>
      <p:font typeface="Red Hat Display Medium"/>
      <p:regular r:id="rId55"/>
      <p:bold r:id="rId56"/>
      <p:italic r:id="rId57"/>
      <p:boldItalic r:id="rId58"/>
    </p:embeddedFont>
    <p:embeddedFont>
      <p:font typeface="Red Hat Display"/>
      <p:regular r:id="rId59"/>
      <p:bold r:id="rId60"/>
      <p:italic r:id="rId61"/>
      <p:boldItalic r:id="rId6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font" Target="fonts/RedHatMonoSemiBold-bold.fntdata"/><Relationship Id="rId45" Type="http://schemas.openxmlformats.org/officeDocument/2006/relationships/font" Target="fonts/RedHatMonoSemiBo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RedHatMonoSemiBold-boldItalic.fntdata"/><Relationship Id="rId47" Type="http://schemas.openxmlformats.org/officeDocument/2006/relationships/font" Target="fonts/RedHatMonoSemiBold-italic.fntdata"/><Relationship Id="rId49" Type="http://schemas.openxmlformats.org/officeDocument/2006/relationships/font" Target="fonts/RedHatDisplaySemiBold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RedHatDisplay-boldItalic.fntdata"/><Relationship Id="rId61" Type="http://schemas.openxmlformats.org/officeDocument/2006/relationships/font" Target="fonts/RedHatDisplay-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RedHatDisplay-bold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RedHatDisplaySemiBold-italic.fntdata"/><Relationship Id="rId50" Type="http://schemas.openxmlformats.org/officeDocument/2006/relationships/font" Target="fonts/RedHatDisplaySemiBold-bold.fntdata"/><Relationship Id="rId53" Type="http://schemas.openxmlformats.org/officeDocument/2006/relationships/font" Target="fonts/RedHatDisplayBlack-bold.fntdata"/><Relationship Id="rId52" Type="http://schemas.openxmlformats.org/officeDocument/2006/relationships/font" Target="fonts/RedHatDisplaySemiBold-boldItalic.fntdata"/><Relationship Id="rId11" Type="http://schemas.openxmlformats.org/officeDocument/2006/relationships/slide" Target="slides/slide5.xml"/><Relationship Id="rId55" Type="http://schemas.openxmlformats.org/officeDocument/2006/relationships/font" Target="fonts/RedHatDisplayMedium-regular.fntdata"/><Relationship Id="rId10" Type="http://schemas.openxmlformats.org/officeDocument/2006/relationships/slide" Target="slides/slide4.xml"/><Relationship Id="rId54" Type="http://schemas.openxmlformats.org/officeDocument/2006/relationships/font" Target="fonts/RedHatDisplayBlack-boldItalic.fntdata"/><Relationship Id="rId13" Type="http://schemas.openxmlformats.org/officeDocument/2006/relationships/slide" Target="slides/slide7.xml"/><Relationship Id="rId57" Type="http://schemas.openxmlformats.org/officeDocument/2006/relationships/font" Target="fonts/RedHatDisplayMedium-italic.fntdata"/><Relationship Id="rId12" Type="http://schemas.openxmlformats.org/officeDocument/2006/relationships/slide" Target="slides/slide6.xml"/><Relationship Id="rId56" Type="http://schemas.openxmlformats.org/officeDocument/2006/relationships/font" Target="fonts/RedHatDisplayMedium-bold.fntdata"/><Relationship Id="rId15" Type="http://schemas.openxmlformats.org/officeDocument/2006/relationships/slide" Target="slides/slide9.xml"/><Relationship Id="rId59" Type="http://schemas.openxmlformats.org/officeDocument/2006/relationships/font" Target="fonts/RedHatDisplay-regular.fntdata"/><Relationship Id="rId14" Type="http://schemas.openxmlformats.org/officeDocument/2006/relationships/slide" Target="slides/slide8.xml"/><Relationship Id="rId58" Type="http://schemas.openxmlformats.org/officeDocument/2006/relationships/font" Target="fonts/RedHatDisplayMedium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h7c8c864f2ec9d340_3_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h7c8c864f2ec9d340_3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h7c8c864f2ec9d340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h7c8c864f2ec9d34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h7c8c864f2ec9d340_0_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h7c8c864f2ec9d340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h7c8c864f2ec9d34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h7c8c864f2ec9d34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h7c8c864f2ec9d34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h7c8c864f2ec9d340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h7c8c864f2ec9d340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9" name="Google Shape;129;h7c8c864f2ec9d340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h7c8c864f2ec9d340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h7c8c864f2ec9d340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h7c8c864f2ec9d340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h7c8c864f2ec9d340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h7c8c864f2ec9d340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h7c8c864f2ec9d340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h7c8c864f2ec9d340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h7c8c864f2ec9d340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h7c8c864f2ec9d340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h7c8c864f2ec9d340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h7c8c864f2ec9d340_0_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h7c8c864f2ec9d340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h7c8c864f2ec9d340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h7c8c864f2ec9d340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h7c8c864f2ec9d340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h7c8c864f2ec9d340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h7c8c864f2ec9d340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h7c8c864f2ec9d340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h7c8c864f2ec9d340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h7c8c864f2ec9d340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h7c8c864f2ec9d340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h7c8c864f2ec9d340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h7c8c864f2ec9d340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h7c8c864f2ec9d340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h7c8c864f2ec9d340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h7c8c864f2ec9d340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h7c8c864f2ec9d340_0_1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h7c8c864f2ec9d340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h7c8c864f2ec9d340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" name="Google Shape;228;h7c8c864f2ec9d340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h7c8c864f2ec9d340_0_1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h7c8c864f2ec9d340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h7c8c864f2ec9d340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9" name="Google Shape;239;h7c8c864f2ec9d340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h7c8c864f2ec9d340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5" name="Google Shape;245;h7c8c864f2ec9d340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h7c8c864f2ec9d340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h7c8c864f2ec9d340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h7c8c864f2ec9d340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h7c8c864f2ec9d340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h7c8c864f2ec9d340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3" name="Google Shape;263;h7c8c864f2ec9d340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h7c8c864f2ec9d340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h7c8c864f2ec9d340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h71db2c526735be4e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h71db2c526735be4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h71db2c526735be4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h71db2c526735be4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h7c8c864f2ec9d340_0_2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h7c8c864f2ec9d340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h7c8c864f2ec9d340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1" name="Google Shape;291;h7c8c864f2ec9d340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h7c8c864f2ec9d340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8" name="Google Shape;298;h7c8c864f2ec9d340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h7c8c864f2ec9d340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6" name="Google Shape;306;h7c8c864f2ec9d340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h7c8c864f2ec9d340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4" name="Google Shape;314;h7c8c864f2ec9d340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h7c8c864f2ec9d340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0" name="Google Shape;320;h7c8c864f2ec9d340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h7c8c864f2ec9d340_0_20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6" name="Google Shape;326;h7c8c864f2ec9d340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h7c8c864f2ec9d340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1" name="Google Shape;331;h7c8c864f2ec9d340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8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8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8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 rotWithShape="1">
          <a:blip r:embed="rId2">
            <a:alphaModFix/>
          </a:blip>
          <a:srcRect b="20485" l="9638" r="11088" t="34584"/>
          <a:stretch/>
        </p:blipFill>
        <p:spPr>
          <a:xfrm>
            <a:off x="6152321" y="0"/>
            <a:ext cx="299167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4"/>
          <p:cNvSpPr txBox="1"/>
          <p:nvPr>
            <p:ph type="ctrTitle"/>
          </p:nvPr>
        </p:nvSpPr>
        <p:spPr>
          <a:xfrm>
            <a:off x="311215" y="1251446"/>
            <a:ext cx="8010201" cy="2024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11214" y="3275884"/>
            <a:ext cx="8010201" cy="6092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58" name="Google Shape;58;p14" title="mcp_devsummit_toronto_color_reverse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975" y="0"/>
            <a:ext cx="1925475" cy="11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5"/>
          <p:cNvPicPr preferRelativeResize="0"/>
          <p:nvPr/>
        </p:nvPicPr>
        <p:blipFill rotWithShape="1">
          <a:blip r:embed="rId2">
            <a:alphaModFix/>
          </a:blip>
          <a:srcRect b="20485" l="9638" r="11088" t="34584"/>
          <a:stretch/>
        </p:blipFill>
        <p:spPr>
          <a:xfrm>
            <a:off x="6152321" y="0"/>
            <a:ext cx="299167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5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62" name="Google Shape;62;p15" title="mcp_devsummit_toronto_color_reverse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175" y="4374000"/>
            <a:ext cx="1254325" cy="76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rgbClr val="051932">
            <a:alpha val="0"/>
          </a:srgbClr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283600" y="4601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65" name="Google Shape;65;p16"/>
          <p:cNvSpPr/>
          <p:nvPr/>
        </p:nvSpPr>
        <p:spPr>
          <a:xfrm>
            <a:off x="0" y="0"/>
            <a:ext cx="9144000" cy="1020588"/>
          </a:xfrm>
          <a:prstGeom prst="rect">
            <a:avLst/>
          </a:prstGeom>
          <a:solidFill>
            <a:srgbClr val="0518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6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2400">
                <a:solidFill>
                  <a:schemeClr val="l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68" name="Google Shape;68;p16" title="mcp_devsummit_toronto_color.png"/>
          <p:cNvPicPr preferRelativeResize="0"/>
          <p:nvPr/>
        </p:nvPicPr>
        <p:blipFill rotWithShape="1">
          <a:blip r:embed="rId2">
            <a:alphaModFix/>
          </a:blip>
          <a:srcRect b="0" l="130" r="120" t="0"/>
          <a:stretch/>
        </p:blipFill>
        <p:spPr>
          <a:xfrm>
            <a:off x="117700" y="4469875"/>
            <a:ext cx="1173250" cy="72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bg>
      <p:bgPr>
        <a:solidFill>
          <a:srgbClr val="051932">
            <a:alpha val="0"/>
          </a:srgbClr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/>
          <p:nvPr/>
        </p:nvSpPr>
        <p:spPr>
          <a:xfrm>
            <a:off x="0" y="0"/>
            <a:ext cx="9144000" cy="1020588"/>
          </a:xfrm>
          <a:prstGeom prst="rect">
            <a:avLst/>
          </a:prstGeom>
          <a:solidFill>
            <a:srgbClr val="0518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8283600" y="4601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72" name="Google Shape;72;p17"/>
          <p:cNvSpPr txBox="1"/>
          <p:nvPr>
            <p:ph type="title"/>
          </p:nvPr>
        </p:nvSpPr>
        <p:spPr>
          <a:xfrm>
            <a:off x="177900" y="22394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2400">
                <a:solidFill>
                  <a:schemeClr val="l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74" name="Google Shape;74;p17" title="mcp_devsummit_toronto_color_reversed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77975" y="125550"/>
            <a:ext cx="1254325" cy="76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rgbClr val="051932">
            <a:alpha val="0"/>
          </a:srgbClr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/>
          <p:nvPr/>
        </p:nvSpPr>
        <p:spPr>
          <a:xfrm>
            <a:off x="0" y="0"/>
            <a:ext cx="9144000" cy="1020588"/>
          </a:xfrm>
          <a:prstGeom prst="rect">
            <a:avLst/>
          </a:prstGeom>
          <a:solidFill>
            <a:srgbClr val="0518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8"/>
          <p:cNvSpPr txBox="1"/>
          <p:nvPr>
            <p:ph idx="1" type="body"/>
          </p:nvPr>
        </p:nvSpPr>
        <p:spPr>
          <a:xfrm>
            <a:off x="311700" y="1152475"/>
            <a:ext cx="39999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8" name="Google Shape;78;p18"/>
          <p:cNvSpPr txBox="1"/>
          <p:nvPr>
            <p:ph idx="2" type="body"/>
          </p:nvPr>
        </p:nvSpPr>
        <p:spPr>
          <a:xfrm>
            <a:off x="4832400" y="1152475"/>
            <a:ext cx="39999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8283600" y="4601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80" name="Google Shape;80;p18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2400">
                <a:solidFill>
                  <a:schemeClr val="l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81" name="Google Shape;81;p18" title="mcp_devsummit_toronto_color.png"/>
          <p:cNvPicPr preferRelativeResize="0"/>
          <p:nvPr/>
        </p:nvPicPr>
        <p:blipFill rotWithShape="1">
          <a:blip r:embed="rId2">
            <a:alphaModFix/>
          </a:blip>
          <a:srcRect b="0" l="130" r="120" t="0"/>
          <a:stretch/>
        </p:blipFill>
        <p:spPr>
          <a:xfrm>
            <a:off x="117700" y="4469875"/>
            <a:ext cx="1173250" cy="72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rgbClr val="051932">
            <a:alpha val="0"/>
          </a:srgbClr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/>
          <p:nvPr/>
        </p:nvSpPr>
        <p:spPr>
          <a:xfrm>
            <a:off x="0" y="0"/>
            <a:ext cx="9144000" cy="1020588"/>
          </a:xfrm>
          <a:prstGeom prst="rect">
            <a:avLst/>
          </a:prstGeom>
          <a:solidFill>
            <a:srgbClr val="0518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9"/>
          <p:cNvSpPr txBox="1"/>
          <p:nvPr>
            <p:ph idx="12" type="sldNum"/>
          </p:nvPr>
        </p:nvSpPr>
        <p:spPr>
          <a:xfrm>
            <a:off x="8283600" y="4601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5183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85" name="Google Shape;85;p19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2400">
                <a:solidFill>
                  <a:schemeClr val="l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86" name="Google Shape;86;p19" title="mcp_devsummit_toronto_color.png"/>
          <p:cNvPicPr preferRelativeResize="0"/>
          <p:nvPr/>
        </p:nvPicPr>
        <p:blipFill rotWithShape="1">
          <a:blip r:embed="rId2">
            <a:alphaModFix/>
          </a:blip>
          <a:srcRect b="0" l="130" r="120" t="0"/>
          <a:stretch/>
        </p:blipFill>
        <p:spPr>
          <a:xfrm>
            <a:off x="117700" y="4469875"/>
            <a:ext cx="1173250" cy="72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051932">
            <a:alpha val="0"/>
          </a:srgbClr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/>
          <p:nvPr>
            <p:ph idx="12" type="sldNum"/>
          </p:nvPr>
        </p:nvSpPr>
        <p:spPr>
          <a:xfrm>
            <a:off x="8283600" y="4601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pic>
        <p:nvPicPr>
          <p:cNvPr id="89" name="Google Shape;89;p20" title="mcp_devsummit_toronto_color.png"/>
          <p:cNvPicPr preferRelativeResize="0"/>
          <p:nvPr/>
        </p:nvPicPr>
        <p:blipFill rotWithShape="1">
          <a:blip r:embed="rId2">
            <a:alphaModFix/>
          </a:blip>
          <a:srcRect b="0" l="130" r="120" t="0"/>
          <a:stretch/>
        </p:blipFill>
        <p:spPr>
          <a:xfrm>
            <a:off x="117700" y="4469875"/>
            <a:ext cx="1173250" cy="72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Logo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1"/>
          <p:cNvPicPr preferRelativeResize="0"/>
          <p:nvPr/>
        </p:nvPicPr>
        <p:blipFill rotWithShape="1">
          <a:blip r:embed="rId2">
            <a:alphaModFix/>
          </a:blip>
          <a:srcRect b="20485" l="9638" r="11088" t="34584"/>
          <a:stretch/>
        </p:blipFill>
        <p:spPr>
          <a:xfrm>
            <a:off x="6152321" y="0"/>
            <a:ext cx="299167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1" title="mcp_devsummit_toronto_color_reverse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9750" y="1103249"/>
            <a:ext cx="3852775" cy="236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1_Section header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2"/>
          <p:cNvPicPr preferRelativeResize="0"/>
          <p:nvPr/>
        </p:nvPicPr>
        <p:blipFill rotWithShape="1">
          <a:blip r:embed="rId2">
            <a:alphaModFix/>
          </a:blip>
          <a:srcRect b="20485" l="9638" r="11088" t="34584"/>
          <a:stretch/>
        </p:blipFill>
        <p:spPr>
          <a:xfrm>
            <a:off x="6152321" y="0"/>
            <a:ext cx="299167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2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96" name="Google Shape;96;p22" title="mcp_devsummit_toronto_color_reverse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525" y="4042425"/>
            <a:ext cx="1852550" cy="113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051932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accen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Relationship Id="rId4" Type="http://schemas.openxmlformats.org/officeDocument/2006/relationships/image" Target="../media/image2.jpg"/><Relationship Id="rId5" Type="http://schemas.openxmlformats.org/officeDocument/2006/relationships/image" Target="../media/image1.jpg"/><Relationship Id="rId6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github.com/mcpchecker/mcpchecker/blob/main/docs/getting-started.md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github.com/Cali0707/mcp-eval-workshop-server/tree/main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github.com/mcpchecker/mcpchecker/blob/main/docs/how-to/write-tasks.md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github.com/mcpchecker/mcpchecker/blob/main/docs/how-to/configure-agents.md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github.com/mcpchecker/mcpchecker/tree/main/docs" TargetMode="External"/><Relationship Id="rId4" Type="http://schemas.openxmlformats.org/officeDocument/2006/relationships/hyperlink" Target="https://github.com/Cali0707/mcp-eval-workshop-serv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/>
          <p:nvPr>
            <p:ph type="ctrTitle"/>
          </p:nvPr>
        </p:nvSpPr>
        <p:spPr>
          <a:xfrm>
            <a:off x="311215" y="1198971"/>
            <a:ext cx="8010300" cy="20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lang="en-CA"/>
              <a:t>Writing Evaluations For Your MCP Server</a:t>
            </a:r>
            <a:endParaRPr/>
          </a:p>
        </p:txBody>
      </p:sp>
      <p:sp>
        <p:nvSpPr>
          <p:cNvPr id="102" name="Google Shape;102;p23"/>
          <p:cNvSpPr txBox="1"/>
          <p:nvPr>
            <p:ph idx="1" type="subTitle"/>
          </p:nvPr>
        </p:nvSpPr>
        <p:spPr>
          <a:xfrm>
            <a:off x="311214" y="3335234"/>
            <a:ext cx="8010300" cy="6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CA"/>
              <a:t>Calum Murray, Red Hat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CA"/>
              <a:t>Nader Ziada, Red Hat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4"/>
          <p:cNvSpPr txBox="1"/>
          <p:nvPr>
            <p:ph idx="1" type="body"/>
          </p:nvPr>
        </p:nvSpPr>
        <p:spPr>
          <a:xfrm>
            <a:off x="311700" y="1298775"/>
            <a:ext cx="3999900" cy="31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3200">
                <a:solidFill>
                  <a:schemeClr val="accent2"/>
                </a:solidFill>
              </a:rPr>
              <a:t>What we’ll discuss today</a:t>
            </a:r>
            <a:endParaRPr sz="3200">
              <a:solidFill>
                <a:schemeClr val="accent2"/>
              </a:solidFill>
            </a:endParaRPr>
          </a:p>
        </p:txBody>
      </p:sp>
      <p:sp>
        <p:nvSpPr>
          <p:cNvPr id="108" name="Google Shape;108;p24"/>
          <p:cNvSpPr txBox="1"/>
          <p:nvPr>
            <p:ph idx="2" type="body"/>
          </p:nvPr>
        </p:nvSpPr>
        <p:spPr>
          <a:xfrm>
            <a:off x="4111350" y="1152475"/>
            <a:ext cx="47208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6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/>
              <a:t>Why do we need MCP specific evals?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/>
              <a:t>mcpchecker:</a:t>
            </a:r>
            <a:r>
              <a:rPr lang="en-CA" sz="1800"/>
              <a:t> what it is and how it works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/>
              <a:t>Installing mcpchecker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/>
              <a:t>How to find good evaluation scenarios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/>
              <a:t>Making your own evaluation scenarios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/>
              <a:t>How to write evaluations in mcpchecker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/>
              <a:t>Write your evaluation scenarios in mcpchecker</a:t>
            </a:r>
            <a:endParaRPr sz="1800"/>
          </a:p>
        </p:txBody>
      </p:sp>
      <p:sp>
        <p:nvSpPr>
          <p:cNvPr id="109" name="Google Shape;109;p24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Agenda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5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CA"/>
              <a:t>Why do we need </a:t>
            </a:r>
            <a:br>
              <a:rPr lang="en-CA"/>
            </a:br>
            <a:r>
              <a:rPr lang="en-CA"/>
              <a:t>MCP specific evals?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The Illusion of Perfection</a:t>
            </a:r>
            <a:endParaRPr/>
          </a:p>
        </p:txBody>
      </p:sp>
      <p:sp>
        <p:nvSpPr>
          <p:cNvPr id="120" name="Google Shape;120;p26"/>
          <p:cNvSpPr txBox="1"/>
          <p:nvPr>
            <p:ph idx="1" type="body"/>
          </p:nvPr>
        </p:nvSpPr>
        <p:spPr>
          <a:xfrm>
            <a:off x="311700" y="1348000"/>
            <a:ext cx="8520600" cy="14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With time and caring (and the help of your favourite coding agent!) it is </a:t>
            </a:r>
            <a:r>
              <a:rPr lang="en-CA" sz="1800"/>
              <a:t>possible to create MCP Servers that meet the traditional definition of “perfect” or really good software</a:t>
            </a:r>
            <a:br>
              <a:rPr lang="en-CA" sz="1800"/>
            </a:br>
            <a:endParaRPr sz="1000"/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High Test Coverage</a:t>
            </a:r>
            <a:endParaRPr sz="1800">
              <a:solidFill>
                <a:schemeClr val="dk1"/>
              </a:solidFill>
            </a:endParaRPr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Clean Code</a:t>
            </a:r>
            <a:endParaRPr sz="1800">
              <a:solidFill>
                <a:schemeClr val="dk1"/>
              </a:solidFill>
            </a:endParaRPr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Typed Schemas</a:t>
            </a:r>
            <a:endParaRPr sz="1800">
              <a:solidFill>
                <a:schemeClr val="dk1"/>
              </a:solidFill>
            </a:endParaRPr>
          </a:p>
          <a:p>
            <a:pPr indent="360001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971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The Illusion of Perfection</a:t>
            </a:r>
            <a:endParaRPr/>
          </a:p>
        </p:txBody>
      </p:sp>
      <p:sp>
        <p:nvSpPr>
          <p:cNvPr id="126" name="Google Shape;126;p27"/>
          <p:cNvSpPr txBox="1"/>
          <p:nvPr>
            <p:ph idx="1" type="body"/>
          </p:nvPr>
        </p:nvSpPr>
        <p:spPr>
          <a:xfrm>
            <a:off x="311700" y="1152475"/>
            <a:ext cx="8520600" cy="14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However despite the seemingly high quality of software, when an agent uses your MCP server it can easily run into problems: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Agent doesn’t understand when to use tools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Tool definitions explode the context of the agent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Agent can’t understand tool inputs or outputs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8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The Probabilistic Gap</a:t>
            </a:r>
            <a:endParaRPr/>
          </a:p>
        </p:txBody>
      </p:sp>
      <p:sp>
        <p:nvSpPr>
          <p:cNvPr id="132" name="Google Shape;132;p28"/>
          <p:cNvSpPr txBox="1"/>
          <p:nvPr>
            <p:ph idx="1" type="body"/>
          </p:nvPr>
        </p:nvSpPr>
        <p:spPr>
          <a:xfrm>
            <a:off x="311700" y="1152475"/>
            <a:ext cx="8520600" cy="9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The problem is what we call the probabilistic gap: the server is deterministic, but the agent using it is stochastic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Traditional software testing can not give a full picture of quality/effectiveness of MCP servers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Need to test these MCP servers with agents to understand how well they can understand and use them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9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The Probabilistic Gap</a:t>
            </a:r>
            <a:endParaRPr/>
          </a:p>
        </p:txBody>
      </p:sp>
      <p:sp>
        <p:nvSpPr>
          <p:cNvPr id="138" name="Google Shape;138;p29"/>
          <p:cNvSpPr txBox="1"/>
          <p:nvPr>
            <p:ph idx="1" type="body"/>
          </p:nvPr>
        </p:nvSpPr>
        <p:spPr>
          <a:xfrm>
            <a:off x="311700" y="1152475"/>
            <a:ext cx="8520600" cy="9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The problem is what we call the probabilistic gap: the server is deterministic, but the agent using it is stochastic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Traditional software testing can not give a full picture of quality/effectiveness of MCP servers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Need to test these MCP servers with agents to understand how well they can understand and use them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0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Agent Evals to the Rescue?</a:t>
            </a:r>
            <a:endParaRPr/>
          </a:p>
        </p:txBody>
      </p:sp>
      <p:sp>
        <p:nvSpPr>
          <p:cNvPr id="144" name="Google Shape;144;p30"/>
          <p:cNvSpPr txBox="1"/>
          <p:nvPr>
            <p:ph idx="1" type="body"/>
          </p:nvPr>
        </p:nvSpPr>
        <p:spPr>
          <a:xfrm>
            <a:off x="311700" y="1152475"/>
            <a:ext cx="8520600" cy="9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As Agents have exploded over the last few years, there have been agent evaluation tools created to help </a:t>
            </a:r>
            <a:r>
              <a:rPr lang="en-CA" sz="1800"/>
              <a:t>evaluate and compare agents across many metrics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Quality/tone/accuracy of response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Correctness of action taken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Focus primarily on the outcome and what the agent did, not on MCP server(s) connected to the agent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Agent Evals to the Rescue?</a:t>
            </a:r>
            <a:endParaRPr/>
          </a:p>
        </p:txBody>
      </p:sp>
      <p:sp>
        <p:nvSpPr>
          <p:cNvPr id="150" name="Google Shape;150;p31"/>
          <p:cNvSpPr txBox="1"/>
          <p:nvPr>
            <p:ph idx="1" type="body"/>
          </p:nvPr>
        </p:nvSpPr>
        <p:spPr>
          <a:xfrm>
            <a:off x="311700" y="1152475"/>
            <a:ext cx="8520600" cy="9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Using an agent to test your agent </a:t>
            </a:r>
            <a:r>
              <a:rPr i="1" lang="en-CA" sz="1800"/>
              <a:t>may</a:t>
            </a:r>
            <a:r>
              <a:rPr lang="en-CA" sz="1800"/>
              <a:t> make sense if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MCP Server is only meant to be used by a specific agent</a:t>
            </a:r>
            <a:endParaRPr sz="1800">
              <a:solidFill>
                <a:schemeClr val="dk1"/>
              </a:solidFill>
            </a:endParaRPr>
          </a:p>
          <a:p>
            <a:pPr indent="-342900" lvl="1" marL="810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 Medium"/>
              <a:buChar char="○"/>
            </a:pPr>
            <a:r>
              <a:rPr lang="en-CA" sz="1800">
                <a:solidFill>
                  <a:schemeClr val="dk1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rPr>
              <a:t>Sort of defeats the purpose of having an MCP server instead of agent specific tools</a:t>
            </a:r>
            <a:endParaRPr sz="1800">
              <a:solidFill>
                <a:schemeClr val="dk1"/>
              </a:solidFill>
              <a:latin typeface="Red Hat Display Medium"/>
              <a:ea typeface="Red Hat Display Medium"/>
              <a:cs typeface="Red Hat Display Medium"/>
              <a:sym typeface="Red Hat Displ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You care more about agent level metrics than about the MCP server specifically</a:t>
            </a:r>
            <a:endParaRPr sz="18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2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Types of Traditional Software Testing</a:t>
            </a:r>
            <a:endParaRPr/>
          </a:p>
        </p:txBody>
      </p:sp>
      <p:sp>
        <p:nvSpPr>
          <p:cNvPr id="156" name="Google Shape;156;p32"/>
          <p:cNvSpPr txBox="1"/>
          <p:nvPr/>
        </p:nvSpPr>
        <p:spPr>
          <a:xfrm>
            <a:off x="533394" y="2910150"/>
            <a:ext cx="18471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388"/>
              </a:spcAft>
              <a:buNone/>
            </a:pPr>
            <a:r>
              <a:rPr lang="en-CA" sz="1185">
                <a:latin typeface="Red Hat Display Medium"/>
                <a:ea typeface="Red Hat Display Medium"/>
                <a:cs typeface="Red Hat Display Medium"/>
                <a:sym typeface="Red Hat Display Medium"/>
              </a:rPr>
              <a:t>Examine individual components or functions of the system in isolation.</a:t>
            </a:r>
            <a:endParaRPr sz="1185">
              <a:latin typeface="Red Hat Display Medium"/>
              <a:ea typeface="Red Hat Display Medium"/>
              <a:cs typeface="Red Hat Display Medium"/>
              <a:sym typeface="Red Hat Display Medium"/>
            </a:endParaRPr>
          </a:p>
        </p:txBody>
      </p:sp>
      <p:sp>
        <p:nvSpPr>
          <p:cNvPr id="157" name="Google Shape;157;p32"/>
          <p:cNvSpPr txBox="1"/>
          <p:nvPr/>
        </p:nvSpPr>
        <p:spPr>
          <a:xfrm>
            <a:off x="533375" y="2471522"/>
            <a:ext cx="1847100" cy="29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585">
                <a:solidFill>
                  <a:schemeClr val="accent2"/>
                </a:solidFill>
                <a:latin typeface="Red Hat Display SemiBold"/>
                <a:ea typeface="Red Hat Display SemiBold"/>
                <a:cs typeface="Red Hat Display SemiBold"/>
                <a:sym typeface="Red Hat Display SemiBold"/>
              </a:rPr>
              <a:t>Unit Tests</a:t>
            </a:r>
            <a:endParaRPr sz="1585">
              <a:solidFill>
                <a:schemeClr val="accent2"/>
              </a:solidFill>
              <a:latin typeface="Red Hat Display SemiBold"/>
              <a:ea typeface="Red Hat Display SemiBold"/>
              <a:cs typeface="Red Hat Display SemiBold"/>
              <a:sym typeface="Red Hat Display SemiBold"/>
            </a:endParaRPr>
          </a:p>
        </p:txBody>
      </p:sp>
      <p:sp>
        <p:nvSpPr>
          <p:cNvPr id="158" name="Google Shape;158;p32"/>
          <p:cNvSpPr txBox="1"/>
          <p:nvPr/>
        </p:nvSpPr>
        <p:spPr>
          <a:xfrm>
            <a:off x="6763533" y="2910150"/>
            <a:ext cx="18471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388"/>
              </a:spcAft>
              <a:buNone/>
            </a:pPr>
            <a:r>
              <a:rPr lang="en-CA" sz="1185">
                <a:latin typeface="Red Hat Display Medium"/>
                <a:ea typeface="Red Hat Display Medium"/>
                <a:cs typeface="Red Hat Display Medium"/>
                <a:sym typeface="Red Hat Display Medium"/>
              </a:rPr>
              <a:t>T</a:t>
            </a:r>
            <a:r>
              <a:rPr lang="en-CA" sz="1185">
                <a:latin typeface="Red Hat Display Medium"/>
                <a:ea typeface="Red Hat Display Medium"/>
                <a:cs typeface="Red Hat Display Medium"/>
                <a:sym typeface="Red Hat Display Medium"/>
              </a:rPr>
              <a:t>ests to confirm that the system meets business and customer needs</a:t>
            </a:r>
            <a:endParaRPr sz="1185">
              <a:latin typeface="Red Hat Display Medium"/>
              <a:ea typeface="Red Hat Display Medium"/>
              <a:cs typeface="Red Hat Display Medium"/>
              <a:sym typeface="Red Hat Display Medium"/>
            </a:endParaRPr>
          </a:p>
        </p:txBody>
      </p:sp>
      <p:sp>
        <p:nvSpPr>
          <p:cNvPr id="159" name="Google Shape;159;p32"/>
          <p:cNvSpPr txBox="1"/>
          <p:nvPr/>
        </p:nvSpPr>
        <p:spPr>
          <a:xfrm>
            <a:off x="6763513" y="2471522"/>
            <a:ext cx="1847100" cy="29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585">
                <a:solidFill>
                  <a:schemeClr val="accent2"/>
                </a:solidFill>
                <a:latin typeface="Red Hat Display SemiBold"/>
                <a:ea typeface="Red Hat Display SemiBold"/>
                <a:cs typeface="Red Hat Display SemiBold"/>
                <a:sym typeface="Red Hat Display SemiBold"/>
              </a:rPr>
              <a:t>Acceptance Tests</a:t>
            </a:r>
            <a:endParaRPr sz="1585">
              <a:solidFill>
                <a:schemeClr val="accent2"/>
              </a:solidFill>
              <a:latin typeface="Red Hat Display SemiBold"/>
              <a:ea typeface="Red Hat Display SemiBold"/>
              <a:cs typeface="Red Hat Display SemiBold"/>
              <a:sym typeface="Red Hat Display SemiBold"/>
            </a:endParaRPr>
          </a:p>
        </p:txBody>
      </p:sp>
      <p:sp>
        <p:nvSpPr>
          <p:cNvPr id="160" name="Google Shape;160;p32"/>
          <p:cNvSpPr txBox="1"/>
          <p:nvPr/>
        </p:nvSpPr>
        <p:spPr>
          <a:xfrm>
            <a:off x="4791962" y="2910163"/>
            <a:ext cx="16368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388"/>
              </a:spcAft>
              <a:buNone/>
            </a:pPr>
            <a:r>
              <a:rPr lang="en-CA" sz="1185">
                <a:latin typeface="Red Hat Display Medium"/>
                <a:ea typeface="Red Hat Display Medium"/>
                <a:cs typeface="Red Hat Display Medium"/>
                <a:sym typeface="Red Hat Display Medium"/>
              </a:rPr>
              <a:t>Check that the entire system works correctly end-to-end</a:t>
            </a:r>
            <a:endParaRPr sz="1185">
              <a:latin typeface="Red Hat Display Medium"/>
              <a:ea typeface="Red Hat Display Medium"/>
              <a:cs typeface="Red Hat Display Medium"/>
              <a:sym typeface="Red Hat Display Medium"/>
            </a:endParaRPr>
          </a:p>
        </p:txBody>
      </p:sp>
      <p:sp>
        <p:nvSpPr>
          <p:cNvPr id="161" name="Google Shape;161;p32"/>
          <p:cNvSpPr txBox="1"/>
          <p:nvPr/>
        </p:nvSpPr>
        <p:spPr>
          <a:xfrm>
            <a:off x="4686800" y="2471522"/>
            <a:ext cx="1847100" cy="29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585">
                <a:solidFill>
                  <a:schemeClr val="accent2"/>
                </a:solidFill>
                <a:latin typeface="Red Hat Display SemiBold"/>
                <a:ea typeface="Red Hat Display SemiBold"/>
                <a:cs typeface="Red Hat Display SemiBold"/>
                <a:sym typeface="Red Hat Display SemiBold"/>
              </a:rPr>
              <a:t>System Tests</a:t>
            </a:r>
            <a:endParaRPr sz="1585">
              <a:solidFill>
                <a:schemeClr val="accent2"/>
              </a:solidFill>
              <a:latin typeface="Red Hat Display SemiBold"/>
              <a:ea typeface="Red Hat Display SemiBold"/>
              <a:cs typeface="Red Hat Display SemiBold"/>
              <a:sym typeface="Red Hat Display SemiBold"/>
            </a:endParaRPr>
          </a:p>
        </p:txBody>
      </p:sp>
      <p:sp>
        <p:nvSpPr>
          <p:cNvPr id="162" name="Google Shape;162;p32"/>
          <p:cNvSpPr txBox="1"/>
          <p:nvPr/>
        </p:nvSpPr>
        <p:spPr>
          <a:xfrm>
            <a:off x="2610107" y="2910150"/>
            <a:ext cx="18471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388"/>
              </a:spcAft>
              <a:buNone/>
            </a:pPr>
            <a:r>
              <a:rPr lang="en-CA" sz="1185">
                <a:latin typeface="Red Hat Display Medium"/>
                <a:ea typeface="Red Hat Display Medium"/>
                <a:cs typeface="Red Hat Display Medium"/>
                <a:sym typeface="Red Hat Display Medium"/>
              </a:rPr>
              <a:t>Verify different modules or services interact with each other correctly.</a:t>
            </a:r>
            <a:endParaRPr sz="1185">
              <a:latin typeface="Red Hat Display Medium"/>
              <a:ea typeface="Red Hat Display Medium"/>
              <a:cs typeface="Red Hat Display Medium"/>
              <a:sym typeface="Red Hat Display Medium"/>
            </a:endParaRPr>
          </a:p>
        </p:txBody>
      </p:sp>
      <p:sp>
        <p:nvSpPr>
          <p:cNvPr id="163" name="Google Shape;163;p32"/>
          <p:cNvSpPr txBox="1"/>
          <p:nvPr/>
        </p:nvSpPr>
        <p:spPr>
          <a:xfrm>
            <a:off x="2610088" y="2471522"/>
            <a:ext cx="1847100" cy="29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585">
                <a:solidFill>
                  <a:schemeClr val="accent2"/>
                </a:solidFill>
                <a:latin typeface="Red Hat Display SemiBold"/>
                <a:ea typeface="Red Hat Display SemiBold"/>
                <a:cs typeface="Red Hat Display SemiBold"/>
                <a:sym typeface="Red Hat Display SemiBold"/>
              </a:rPr>
              <a:t>Integration Tests</a:t>
            </a:r>
            <a:endParaRPr sz="1585">
              <a:solidFill>
                <a:schemeClr val="accent2"/>
              </a:solidFill>
              <a:latin typeface="Red Hat Display SemiBold"/>
              <a:ea typeface="Red Hat Display SemiBold"/>
              <a:cs typeface="Red Hat Display SemiBold"/>
              <a:sym typeface="Red Hat Display SemiBold"/>
            </a:endParaRPr>
          </a:p>
        </p:txBody>
      </p:sp>
      <p:pic>
        <p:nvPicPr>
          <p:cNvPr id="164" name="Google Shape;16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269" y="1642994"/>
            <a:ext cx="683574" cy="68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98952" y="1642984"/>
            <a:ext cx="669614" cy="669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75637" y="1649979"/>
            <a:ext cx="669614" cy="669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52323" y="1608089"/>
            <a:ext cx="669614" cy="669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Evaluations/benchmarks are the new tests</a:t>
            </a:r>
            <a:endParaRPr/>
          </a:p>
        </p:txBody>
      </p:sp>
      <p:sp>
        <p:nvSpPr>
          <p:cNvPr id="173" name="Google Shape;173;p33"/>
          <p:cNvSpPr txBox="1"/>
          <p:nvPr>
            <p:ph idx="1" type="body"/>
          </p:nvPr>
        </p:nvSpPr>
        <p:spPr>
          <a:xfrm>
            <a:off x="311700" y="1152475"/>
            <a:ext cx="8520600" cy="29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As we build newer agentic software systems and tooling we are going to need new types of benchmarks/evaluations to properly test the probabilistic gap posed by agents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LLM benchmarks published by researchers/model providers are the new unit tests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Agent evaluations are the new system/e2e tests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MCP specific evaluations are the new integration tests, for systems that use MCP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4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CA"/>
              <a:t>What is mcpchecker?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5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mcpchecker</a:t>
            </a:r>
            <a:endParaRPr/>
          </a:p>
        </p:txBody>
      </p:sp>
      <p:sp>
        <p:nvSpPr>
          <p:cNvPr id="184" name="Google Shape;184;p35"/>
          <p:cNvSpPr txBox="1"/>
          <p:nvPr>
            <p:ph idx="1" type="body"/>
          </p:nvPr>
        </p:nvSpPr>
        <p:spPr>
          <a:xfrm>
            <a:off x="311700" y="1152475"/>
            <a:ext cx="8520600" cy="26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An open source MCP evaluation framework created originally for the Kubernetes MCP Server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Focuses on testing the agent/MCP server semantic interface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Compatible with (almost) any agent</a:t>
            </a:r>
            <a:endParaRPr sz="1800">
              <a:solidFill>
                <a:schemeClr val="dk1"/>
              </a:solidFill>
              <a:latin typeface="Red Hat Display Medium"/>
              <a:ea typeface="Red Hat Display Medium"/>
              <a:cs typeface="Red Hat Display Medium"/>
              <a:sym typeface="Red Hat Displ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Compatible with any MCP server or combo of MCP servers</a:t>
            </a:r>
            <a:endParaRPr sz="18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6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mcpchecker</a:t>
            </a:r>
            <a:endParaRPr/>
          </a:p>
        </p:txBody>
      </p:sp>
      <p:pic>
        <p:nvPicPr>
          <p:cNvPr id="190" name="Google Shape;190;p36" title="qr-co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3250" y="1379675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7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Key features</a:t>
            </a:r>
            <a:endParaRPr/>
          </a:p>
        </p:txBody>
      </p:sp>
      <p:sp>
        <p:nvSpPr>
          <p:cNvPr id="196" name="Google Shape;196;p37"/>
          <p:cNvSpPr txBox="1"/>
          <p:nvPr>
            <p:ph idx="1" type="body"/>
          </p:nvPr>
        </p:nvSpPr>
        <p:spPr>
          <a:xfrm>
            <a:off x="311700" y="1152475"/>
            <a:ext cx="8520600" cy="26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Several key features in mcpchecker that help us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Captures all mcp interactions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Works with almost all agents without requiring code changes/instrumentation within the agent</a:t>
            </a:r>
            <a:endParaRPr sz="1800">
              <a:solidFill>
                <a:schemeClr val="dk1"/>
              </a:solidFill>
              <a:latin typeface="Red Hat Display Medium"/>
              <a:ea typeface="Red Hat Display Medium"/>
              <a:cs typeface="Red Hat Display Medium"/>
              <a:sym typeface="Red Hat Displ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Eval scenarios should be easy to understand</a:t>
            </a:r>
            <a:endParaRPr sz="18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8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Capture all MCP interactions</a:t>
            </a:r>
            <a:endParaRPr/>
          </a:p>
        </p:txBody>
      </p:sp>
      <p:sp>
        <p:nvSpPr>
          <p:cNvPr id="202" name="Google Shape;202;p38"/>
          <p:cNvSpPr txBox="1"/>
          <p:nvPr>
            <p:ph idx="1" type="body"/>
          </p:nvPr>
        </p:nvSpPr>
        <p:spPr>
          <a:xfrm>
            <a:off x="311700" y="1152475"/>
            <a:ext cx="8520600" cy="26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In order to capture all MCP interactions, mcpchecker creates an MCP proxy server that sits between the real MCP server and the agent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Captures and records all communication between the agent and the MCP server</a:t>
            </a:r>
            <a:endParaRPr sz="1800">
              <a:solidFill>
                <a:schemeClr val="dk1"/>
              </a:solidFill>
              <a:latin typeface="Red Hat Display Medium"/>
              <a:ea typeface="Red Hat Display Medium"/>
              <a:cs typeface="Red Hat Display Medium"/>
              <a:sym typeface="Red Hat Displ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Allows for seeing what the agent does on the MCP server without instrumenting the MCP server or the agent</a:t>
            </a:r>
            <a:endParaRPr sz="18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9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Work with any agent</a:t>
            </a:r>
            <a:endParaRPr/>
          </a:p>
        </p:txBody>
      </p:sp>
      <p:sp>
        <p:nvSpPr>
          <p:cNvPr id="208" name="Google Shape;208;p39"/>
          <p:cNvSpPr txBox="1"/>
          <p:nvPr>
            <p:ph idx="1" type="body"/>
          </p:nvPr>
        </p:nvSpPr>
        <p:spPr>
          <a:xfrm>
            <a:off x="311700" y="1152475"/>
            <a:ext cx="8520600" cy="26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mcpchecker supports multiple ways to “work with any agent”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Agent Client Protocol (ACP), with emerging support and popularity, allows for agents like Claude Code, OpenCode, etc.</a:t>
            </a:r>
            <a:endParaRPr sz="1800">
              <a:solidFill>
                <a:schemeClr val="dk1"/>
              </a:solidFill>
              <a:latin typeface="Red Hat Display Medium"/>
              <a:ea typeface="Red Hat Display Medium"/>
              <a:cs typeface="Red Hat Display Medium"/>
              <a:sym typeface="Red Hat Displ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A built in LLM agent allows testing directly against providers like OpenAI/Anthropic/Google/local OpenAI compatible models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Using a shell wrapper to any arbitrary agent you provide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0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Easy to understand evals</a:t>
            </a:r>
            <a:endParaRPr/>
          </a:p>
        </p:txBody>
      </p:sp>
      <p:sp>
        <p:nvSpPr>
          <p:cNvPr id="214" name="Google Shape;214;p40"/>
          <p:cNvSpPr txBox="1"/>
          <p:nvPr>
            <p:ph idx="1" type="body"/>
          </p:nvPr>
        </p:nvSpPr>
        <p:spPr>
          <a:xfrm>
            <a:off x="311700" y="1152475"/>
            <a:ext cx="8520600" cy="26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To make eval scenarios easily understandable and portable across different developer ecosystems, each eval scenario should be understandable on its own and not tied to a single dev language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Agent Client Protocol (ACP), with emerging support and popularity, allows for agents like Claude Code, OpenCode, etc.</a:t>
            </a:r>
            <a:endParaRPr sz="1800">
              <a:solidFill>
                <a:schemeClr val="dk1"/>
              </a:solidFill>
              <a:latin typeface="Red Hat Display Medium"/>
              <a:ea typeface="Red Hat Display Medium"/>
              <a:cs typeface="Red Hat Display Medium"/>
              <a:sym typeface="Red Hat Display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A built in LLM agent allows testing directly against providers like OpenAI/Anthropic/Google/local OpenAI compatible models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Using a shell wrapper to any arbitrary agent you provide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1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mcpchecker</a:t>
            </a:r>
            <a:endParaRPr/>
          </a:p>
        </p:txBody>
      </p:sp>
      <p:pic>
        <p:nvPicPr>
          <p:cNvPr id="220" name="Google Shape;220;p41" title="GEvals Design - Frame 3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1525" y="1175002"/>
            <a:ext cx="3160949" cy="352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2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CA"/>
              <a:t>Installing mcpchecker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3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Install mcpchecker</a:t>
            </a:r>
            <a:endParaRPr/>
          </a:p>
        </p:txBody>
      </p:sp>
      <p:sp>
        <p:nvSpPr>
          <p:cNvPr id="231" name="Google Shape;231;p43"/>
          <p:cNvSpPr txBox="1"/>
          <p:nvPr>
            <p:ph idx="1" type="body"/>
          </p:nvPr>
        </p:nvSpPr>
        <p:spPr>
          <a:xfrm>
            <a:off x="311700" y="1152475"/>
            <a:ext cx="8520600" cy="26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/>
              <a:t>MacOS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brew tap mcpchecker/mcpchecker</a:t>
            </a:r>
            <a:endParaRPr sz="18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brew install mcpchecker</a:t>
            </a:r>
            <a:endParaRPr sz="18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</a:rPr>
              <a:t>Other platforms: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u="sng">
                <a:solidFill>
                  <a:schemeClr val="hlink"/>
                </a:solidFill>
                <a:hlinkClick r:id="rId3"/>
              </a:rPr>
              <a:t>https://github.com/mcpchecker/mcpchecker/blob/main/docs/getting-started.md</a:t>
            </a:r>
            <a:r>
              <a:rPr lang="en-CA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4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CA"/>
              <a:t>How to find good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CA"/>
              <a:t>Evaluation scenarios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5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What is the MCP server for?</a:t>
            </a:r>
            <a:endParaRPr/>
          </a:p>
        </p:txBody>
      </p:sp>
      <p:sp>
        <p:nvSpPr>
          <p:cNvPr id="242" name="Google Shape;242;p45"/>
          <p:cNvSpPr txBox="1"/>
          <p:nvPr>
            <p:ph idx="1" type="body"/>
          </p:nvPr>
        </p:nvSpPr>
        <p:spPr>
          <a:xfrm>
            <a:off x="311700" y="1348000"/>
            <a:ext cx="8520600" cy="26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Evals ultimately test how well agents can use your MCP server, so a good place to start is what your MCP server is meant to be used for</a:t>
            </a:r>
            <a:br>
              <a:rPr lang="en-CA" sz="1800"/>
            </a:br>
            <a:endParaRPr sz="1000"/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Who are the main users?</a:t>
            </a:r>
            <a:endParaRPr sz="1800">
              <a:solidFill>
                <a:schemeClr val="dk1"/>
              </a:solidFill>
            </a:endParaRPr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What do they want from this server?</a:t>
            </a:r>
            <a:endParaRPr sz="1800"/>
          </a:p>
          <a:p>
            <a:pPr indent="-971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6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Types of evaluation scenarios</a:t>
            </a:r>
            <a:endParaRPr/>
          </a:p>
        </p:txBody>
      </p:sp>
      <p:sp>
        <p:nvSpPr>
          <p:cNvPr id="248" name="Google Shape;248;p46"/>
          <p:cNvSpPr txBox="1"/>
          <p:nvPr>
            <p:ph idx="1" type="body"/>
          </p:nvPr>
        </p:nvSpPr>
        <p:spPr>
          <a:xfrm>
            <a:off x="311700" y="1348000"/>
            <a:ext cx="8520600" cy="26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Eval scenarios range from simple to complex and help you test different aspects of the agent/server semantic interface</a:t>
            </a:r>
            <a:br>
              <a:rPr lang="en-CA" sz="1800"/>
            </a:br>
            <a:endParaRPr sz="1000"/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Simpler tasks test if the agent can select and use a correct tool</a:t>
            </a:r>
            <a:endParaRPr sz="1800">
              <a:solidFill>
                <a:schemeClr val="dk1"/>
              </a:solidFill>
            </a:endParaRPr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-CA" sz="1800">
                <a:solidFill>
                  <a:schemeClr val="dk1"/>
                </a:solidFill>
              </a:rPr>
              <a:t>Help test an individual tool, but not super useful beyond that</a:t>
            </a:r>
            <a:endParaRPr sz="1800">
              <a:solidFill>
                <a:schemeClr val="dk1"/>
              </a:solidFill>
            </a:endParaRPr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More complex tasks test if the agent is able to use a combination of tools across multiple steps</a:t>
            </a:r>
            <a:endParaRPr sz="1800">
              <a:solidFill>
                <a:schemeClr val="dk1"/>
              </a:solidFill>
            </a:endParaRPr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-CA" sz="1800">
                <a:solidFill>
                  <a:schemeClr val="dk1"/>
                </a:solidFill>
              </a:rPr>
              <a:t>More broadly useful, help test if you actually </a:t>
            </a:r>
            <a:r>
              <a:rPr lang="en-CA" sz="1800">
                <a:solidFill>
                  <a:schemeClr val="dk1"/>
                </a:solidFill>
              </a:rPr>
              <a:t>have</a:t>
            </a:r>
            <a:r>
              <a:rPr lang="en-CA" sz="1800">
                <a:solidFill>
                  <a:schemeClr val="dk1"/>
                </a:solidFill>
              </a:rPr>
              <a:t> the right set of tools</a:t>
            </a:r>
            <a:endParaRPr sz="1800">
              <a:solidFill>
                <a:schemeClr val="dk1"/>
              </a:solidFill>
            </a:endParaRPr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-CA" sz="1800">
                <a:solidFill>
                  <a:schemeClr val="dk1"/>
                </a:solidFill>
              </a:rPr>
              <a:t>Closer to real user workloads</a:t>
            </a:r>
            <a:endParaRPr sz="1800">
              <a:solidFill>
                <a:schemeClr val="dk1"/>
              </a:solidFill>
            </a:endParaRPr>
          </a:p>
          <a:p>
            <a:pPr indent="-971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7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What each scenario needs</a:t>
            </a:r>
            <a:endParaRPr/>
          </a:p>
        </p:txBody>
      </p:sp>
      <p:sp>
        <p:nvSpPr>
          <p:cNvPr id="254" name="Google Shape;254;p47"/>
          <p:cNvSpPr txBox="1"/>
          <p:nvPr>
            <p:ph idx="1" type="body"/>
          </p:nvPr>
        </p:nvSpPr>
        <p:spPr>
          <a:xfrm>
            <a:off x="311700" y="1348000"/>
            <a:ext cx="8520600" cy="26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To be able to actually create these scenarios and run then, we will need to write down</a:t>
            </a:r>
            <a:br>
              <a:rPr lang="en-CA" sz="1800"/>
            </a:br>
            <a:endParaRPr sz="1000"/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Prompt</a:t>
            </a:r>
            <a:endParaRPr sz="1800">
              <a:solidFill>
                <a:schemeClr val="dk1"/>
              </a:solidFill>
            </a:endParaRPr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Desired outcome</a:t>
            </a:r>
            <a:endParaRPr sz="1800">
              <a:solidFill>
                <a:schemeClr val="dk1"/>
              </a:solidFill>
            </a:endParaRPr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Environment</a:t>
            </a:r>
            <a:endParaRPr sz="2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8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Good </a:t>
            </a:r>
            <a:r>
              <a:rPr lang="en-CA"/>
              <a:t>evaluation</a:t>
            </a:r>
            <a:r>
              <a:rPr lang="en-CA"/>
              <a:t> prompts</a:t>
            </a:r>
            <a:endParaRPr/>
          </a:p>
        </p:txBody>
      </p:sp>
      <p:sp>
        <p:nvSpPr>
          <p:cNvPr id="260" name="Google Shape;260;p48"/>
          <p:cNvSpPr txBox="1"/>
          <p:nvPr>
            <p:ph idx="1" type="body"/>
          </p:nvPr>
        </p:nvSpPr>
        <p:spPr>
          <a:xfrm>
            <a:off x="311700" y="1348000"/>
            <a:ext cx="8520600" cy="26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The key to a good evaluation prompt is to give the agent the correct/intentional amount of guidance and ambiguity</a:t>
            </a:r>
            <a:br>
              <a:rPr lang="en-CA" sz="1800"/>
            </a:br>
            <a:endParaRPr sz="1000"/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It should only be ambiguous in ways where you want to see if the agent can navigate that ambiguity or where you expect users to be ambiguous</a:t>
            </a:r>
            <a:endParaRPr sz="1800">
              <a:solidFill>
                <a:schemeClr val="dk1"/>
              </a:solidFill>
            </a:endParaRPr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It should not tell the agent all the steps of how to resolve the prompt</a:t>
            </a:r>
            <a:endParaRPr sz="1800">
              <a:solidFill>
                <a:schemeClr val="dk1"/>
              </a:solidFill>
            </a:endParaRPr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-CA" sz="1800">
                <a:solidFill>
                  <a:schemeClr val="dk1"/>
                </a:solidFill>
              </a:rPr>
              <a:t>Unless you expect your users to define a specific workflow when prompting the agent</a:t>
            </a:r>
            <a:endParaRPr sz="24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9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Good evaluation outcome</a:t>
            </a:r>
            <a:endParaRPr/>
          </a:p>
        </p:txBody>
      </p:sp>
      <p:sp>
        <p:nvSpPr>
          <p:cNvPr id="266" name="Google Shape;266;p49"/>
          <p:cNvSpPr txBox="1"/>
          <p:nvPr>
            <p:ph idx="1" type="body"/>
          </p:nvPr>
        </p:nvSpPr>
        <p:spPr>
          <a:xfrm>
            <a:off x="311700" y="1348000"/>
            <a:ext cx="8520600" cy="26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Being able to determine whether or not the agent succeeded on a task is very important</a:t>
            </a:r>
            <a:br>
              <a:rPr lang="en-CA" sz="1800"/>
            </a:br>
            <a:endParaRPr sz="1000"/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Ideally largely testable by checking things in the agents environment</a:t>
            </a:r>
            <a:endParaRPr sz="1800">
              <a:solidFill>
                <a:schemeClr val="dk1"/>
              </a:solidFill>
            </a:endParaRPr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-CA" sz="1800">
                <a:solidFill>
                  <a:schemeClr val="dk1"/>
                </a:solidFill>
              </a:rPr>
              <a:t>E.g. is the previously broken deployment working now?</a:t>
            </a:r>
            <a:endParaRPr sz="1800">
              <a:solidFill>
                <a:schemeClr val="dk1"/>
              </a:solidFill>
            </a:endParaRPr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Use an LLM Judge to see if agent gave a reasonable response </a:t>
            </a:r>
            <a:endParaRPr sz="2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0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Good evaluation environment</a:t>
            </a:r>
            <a:endParaRPr/>
          </a:p>
        </p:txBody>
      </p:sp>
      <p:sp>
        <p:nvSpPr>
          <p:cNvPr id="272" name="Google Shape;272;p50"/>
          <p:cNvSpPr txBox="1"/>
          <p:nvPr>
            <p:ph idx="1" type="body"/>
          </p:nvPr>
        </p:nvSpPr>
        <p:spPr>
          <a:xfrm>
            <a:off x="311700" y="1348000"/>
            <a:ext cx="8520600" cy="26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The environment that the agent runs in often makes or breaks your evals</a:t>
            </a:r>
            <a:br>
              <a:rPr lang="en-CA" sz="1800"/>
            </a:br>
            <a:endParaRPr sz="1000"/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What needs to be present for this to be a realistic test of your agent?</a:t>
            </a:r>
            <a:endParaRPr sz="1800">
              <a:solidFill>
                <a:schemeClr val="dk1"/>
              </a:solidFill>
            </a:endParaRPr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-CA" sz="1800">
                <a:solidFill>
                  <a:schemeClr val="dk1"/>
                </a:solidFill>
              </a:rPr>
              <a:t>E.g. do we need a “broken deployment” to fix?</a:t>
            </a:r>
            <a:endParaRPr sz="1800">
              <a:solidFill>
                <a:schemeClr val="dk1"/>
              </a:solidFill>
            </a:endParaRPr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Should be as realistic as possible </a:t>
            </a:r>
            <a:endParaRPr sz="2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1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CA"/>
              <a:t>Making your own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CA"/>
              <a:t>Evaluation scenarios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2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Let’s make some evaluation scenarios</a:t>
            </a:r>
            <a:endParaRPr/>
          </a:p>
        </p:txBody>
      </p:sp>
      <p:sp>
        <p:nvSpPr>
          <p:cNvPr id="283" name="Google Shape;283;p52"/>
          <p:cNvSpPr txBox="1"/>
          <p:nvPr>
            <p:ph idx="1" type="body"/>
          </p:nvPr>
        </p:nvSpPr>
        <p:spPr>
          <a:xfrm>
            <a:off x="311700" y="1348000"/>
            <a:ext cx="8520600" cy="26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We want 3-5 evaluation scenarios that will be relevant to your MCP server</a:t>
            </a:r>
            <a:br>
              <a:rPr lang="en-CA" sz="1800"/>
            </a:br>
            <a:endParaRPr sz="1000"/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One “simple” scenario that makes sure the model can understand a tool</a:t>
            </a:r>
            <a:endParaRPr sz="1800">
              <a:solidFill>
                <a:schemeClr val="dk1"/>
              </a:solidFill>
            </a:endParaRPr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One more “complex” scenario that models real use cases</a:t>
            </a:r>
            <a:endParaRPr sz="1800">
              <a:solidFill>
                <a:schemeClr val="dk1"/>
              </a:solidFill>
            </a:endParaRPr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>
                <a:solidFill>
                  <a:schemeClr val="dk1"/>
                </a:solidFill>
              </a:rPr>
              <a:t>If you don’t have an MCP server, we have a dummy server here:</a:t>
            </a:r>
            <a:endParaRPr sz="1800">
              <a:solidFill>
                <a:schemeClr val="dk1"/>
              </a:solidFill>
            </a:endParaRPr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-CA" sz="1800" u="sng">
                <a:solidFill>
                  <a:schemeClr val="hlink"/>
                </a:solidFill>
                <a:hlinkClick r:id="rId3"/>
              </a:rPr>
              <a:t>https://github.com/Cali0707/mcp-eval-workshop-server/tree/main</a:t>
            </a:r>
            <a:endParaRPr sz="1800">
              <a:solidFill>
                <a:schemeClr val="dk1"/>
              </a:solidFill>
            </a:endParaRPr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-CA" sz="1800">
                <a:solidFill>
                  <a:schemeClr val="dk1"/>
                </a:solidFill>
              </a:rPr>
              <a:t>4 tools, all help with text analysis</a:t>
            </a:r>
            <a:endParaRPr sz="1800">
              <a:solidFill>
                <a:schemeClr val="dk1"/>
              </a:solidFill>
            </a:endParaRPr>
          </a:p>
          <a:p>
            <a:pPr indent="-342900" lvl="2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</a:pPr>
            <a:r>
              <a:rPr lang="en-CA" sz="1800">
                <a:solidFill>
                  <a:schemeClr val="dk1"/>
                </a:solidFill>
              </a:rPr>
              <a:t>Convert to upper case</a:t>
            </a:r>
            <a:endParaRPr sz="1800">
              <a:solidFill>
                <a:schemeClr val="dk1"/>
              </a:solidFill>
            </a:endParaRPr>
          </a:p>
          <a:p>
            <a:pPr indent="-342900" lvl="2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</a:pPr>
            <a:r>
              <a:rPr lang="en-CA" sz="1800">
                <a:solidFill>
                  <a:schemeClr val="dk1"/>
                </a:solidFill>
              </a:rPr>
              <a:t>Convert to lower case</a:t>
            </a:r>
            <a:endParaRPr sz="1800">
              <a:solidFill>
                <a:schemeClr val="dk1"/>
              </a:solidFill>
            </a:endParaRPr>
          </a:p>
          <a:p>
            <a:pPr indent="-342900" lvl="2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</a:pPr>
            <a:r>
              <a:rPr lang="en-CA" sz="1800">
                <a:solidFill>
                  <a:schemeClr val="dk1"/>
                </a:solidFill>
              </a:rPr>
              <a:t>Capitalize every word</a:t>
            </a:r>
            <a:endParaRPr sz="1800">
              <a:solidFill>
                <a:schemeClr val="dk1"/>
              </a:solidFill>
            </a:endParaRPr>
          </a:p>
          <a:p>
            <a:pPr indent="-342900" lvl="2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</a:pPr>
            <a:r>
              <a:rPr lang="en-CA" sz="1800">
                <a:solidFill>
                  <a:schemeClr val="dk1"/>
                </a:solidFill>
              </a:rPr>
              <a:t>Capitalize first word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3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CA"/>
              <a:t>How to write evaluations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CA"/>
              <a:t>in mcpchecker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4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It all starts with an eval.yaml file</a:t>
            </a:r>
            <a:endParaRPr/>
          </a:p>
        </p:txBody>
      </p:sp>
      <p:sp>
        <p:nvSpPr>
          <p:cNvPr id="294" name="Google Shape;294;p54"/>
          <p:cNvSpPr txBox="1"/>
          <p:nvPr>
            <p:ph idx="1" type="body"/>
          </p:nvPr>
        </p:nvSpPr>
        <p:spPr>
          <a:xfrm>
            <a:off x="311700" y="1348000"/>
            <a:ext cx="4465200" cy="26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kind: Eval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metadata: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name: "demo-server-test"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config: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agent: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  type: file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  path: agent.yaml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mcpConfigFile: mcp-config.yaml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</p:txBody>
      </p:sp>
      <p:sp>
        <p:nvSpPr>
          <p:cNvPr id="295" name="Google Shape;295;p54"/>
          <p:cNvSpPr txBox="1"/>
          <p:nvPr/>
        </p:nvSpPr>
        <p:spPr>
          <a:xfrm>
            <a:off x="4632600" y="1348000"/>
            <a:ext cx="4199700" cy="30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# LLM judge configuration (reuses the same agent)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llmJudge: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ref: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  type: file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  path: agent.yaml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taskSets: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- path: tasks/add.yaml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  assertions: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    minToolCalls: 1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    maxToolCalls: 5</a:t>
            </a:r>
            <a:endParaRPr sz="1800">
              <a:solidFill>
                <a:schemeClr val="dk2"/>
              </a:solidFill>
              <a:latin typeface="Red Hat Display Medium"/>
              <a:ea typeface="Red Hat Display Medium"/>
              <a:cs typeface="Red Hat Display Medium"/>
              <a:sym typeface="Red Hat Display Medium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5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Each task (scenario) is in its own file as well</a:t>
            </a:r>
            <a:endParaRPr/>
          </a:p>
        </p:txBody>
      </p:sp>
      <p:sp>
        <p:nvSpPr>
          <p:cNvPr id="301" name="Google Shape;301;p55"/>
          <p:cNvSpPr txBox="1"/>
          <p:nvPr>
            <p:ph idx="1" type="body"/>
          </p:nvPr>
        </p:nvSpPr>
        <p:spPr>
          <a:xfrm>
            <a:off x="311700" y="1348000"/>
            <a:ext cx="4465200" cy="26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kind: Task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apiVersion: mcpchecker/v1alpha2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metadata: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name: "add-test"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difficulty: easy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spec: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verify: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  - llmJudge: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      contains: "8"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</p:txBody>
      </p:sp>
      <p:sp>
        <p:nvSpPr>
          <p:cNvPr id="302" name="Google Shape;302;p55"/>
          <p:cNvSpPr txBox="1"/>
          <p:nvPr/>
        </p:nvSpPr>
        <p:spPr>
          <a:xfrm>
            <a:off x="4632600" y="1348000"/>
            <a:ext cx="4199700" cy="30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prompt: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inline: |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  I need to know what 5 + 3 equals. Can you help me figure this out?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assertions: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toolsUsed: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  - server: demo-server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    tool: add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</p:txBody>
      </p:sp>
      <p:sp>
        <p:nvSpPr>
          <p:cNvPr id="303" name="Google Shape;303;p55"/>
          <p:cNvSpPr txBox="1"/>
          <p:nvPr/>
        </p:nvSpPr>
        <p:spPr>
          <a:xfrm>
            <a:off x="146050" y="3846350"/>
            <a:ext cx="8520600" cy="4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u="sng">
                <a:solidFill>
                  <a:schemeClr val="hlink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  <a:hlinkClick r:id="rId3"/>
              </a:rPr>
              <a:t>https://github.com/mcpchecker/mcpchecker/blob/main/docs/how-to/write-tasks.md</a:t>
            </a:r>
            <a:r>
              <a:rPr lang="en-CA" sz="1800">
                <a:solidFill>
                  <a:schemeClr val="dk2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rPr>
              <a:t> </a:t>
            </a:r>
            <a:endParaRPr sz="1800">
              <a:solidFill>
                <a:schemeClr val="dk2"/>
              </a:solidFill>
              <a:latin typeface="Red Hat Display Medium"/>
              <a:ea typeface="Red Hat Display Medium"/>
              <a:cs typeface="Red Hat Display Medium"/>
              <a:sym typeface="Red Hat Display Medium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6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About the agent.yaml file</a:t>
            </a:r>
            <a:endParaRPr/>
          </a:p>
        </p:txBody>
      </p:sp>
      <p:sp>
        <p:nvSpPr>
          <p:cNvPr id="309" name="Google Shape;309;p56"/>
          <p:cNvSpPr txBox="1"/>
          <p:nvPr>
            <p:ph idx="1" type="body"/>
          </p:nvPr>
        </p:nvSpPr>
        <p:spPr>
          <a:xfrm>
            <a:off x="311700" y="1348000"/>
            <a:ext cx="4465200" cy="26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kind: Agent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metadata: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name: "anthropic-agent"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builtin: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type: "llm-agent"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model: "anthropic:claude-sonnet-4-6"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</p:txBody>
      </p:sp>
      <p:sp>
        <p:nvSpPr>
          <p:cNvPr id="310" name="Google Shape;310;p56"/>
          <p:cNvSpPr txBox="1"/>
          <p:nvPr/>
        </p:nvSpPr>
        <p:spPr>
          <a:xfrm>
            <a:off x="4572000" y="1348000"/>
            <a:ext cx="4199700" cy="30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kind: Agent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metadata: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name: "claude-acp"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acp: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cmd: "claude-agent-acp"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</p:txBody>
      </p:sp>
      <p:sp>
        <p:nvSpPr>
          <p:cNvPr id="311" name="Google Shape;311;p56"/>
          <p:cNvSpPr txBox="1"/>
          <p:nvPr/>
        </p:nvSpPr>
        <p:spPr>
          <a:xfrm>
            <a:off x="146050" y="3846350"/>
            <a:ext cx="8520600" cy="4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u="sng">
                <a:solidFill>
                  <a:schemeClr val="hlink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  <a:hlinkClick r:id="rId3"/>
              </a:rPr>
              <a:t>https://github.com/mcpchecker/mcpchecker/blob/main/docs/how-to/configure-agents.md</a:t>
            </a:r>
            <a:r>
              <a:rPr lang="en-CA" sz="1800">
                <a:solidFill>
                  <a:schemeClr val="dk2"/>
                </a:solidFill>
                <a:latin typeface="Red Hat Display Medium"/>
                <a:ea typeface="Red Hat Display Medium"/>
                <a:cs typeface="Red Hat Display Medium"/>
                <a:sym typeface="Red Hat Display Medium"/>
              </a:rPr>
              <a:t> </a:t>
            </a:r>
            <a:endParaRPr sz="1800">
              <a:solidFill>
                <a:schemeClr val="dk2"/>
              </a:solidFill>
              <a:latin typeface="Red Hat Display Medium"/>
              <a:ea typeface="Red Hat Display Medium"/>
              <a:cs typeface="Red Hat Display Medium"/>
              <a:sym typeface="Red Hat Display Medium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7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Configuring your mcp server with mcp-config.yaml</a:t>
            </a:r>
            <a:endParaRPr/>
          </a:p>
        </p:txBody>
      </p:sp>
      <p:sp>
        <p:nvSpPr>
          <p:cNvPr id="317" name="Google Shape;317;p57"/>
          <p:cNvSpPr txBox="1"/>
          <p:nvPr>
            <p:ph idx="1" type="body"/>
          </p:nvPr>
        </p:nvSpPr>
        <p:spPr>
          <a:xfrm>
            <a:off x="311700" y="1348000"/>
            <a:ext cx="4465200" cy="26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mcpServers: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kubernetes: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  type: http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  url: http://localhost:8080/mcp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6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    enableAllTools: true</a:t>
            </a:r>
            <a:endParaRPr sz="16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8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Running the evals</a:t>
            </a:r>
            <a:endParaRPr/>
          </a:p>
        </p:txBody>
      </p:sp>
      <p:sp>
        <p:nvSpPr>
          <p:cNvPr id="323" name="Google Shape;323;p58"/>
          <p:cNvSpPr txBox="1"/>
          <p:nvPr>
            <p:ph idx="1" type="body"/>
          </p:nvPr>
        </p:nvSpPr>
        <p:spPr>
          <a:xfrm>
            <a:off x="311700" y="1348000"/>
            <a:ext cx="8520600" cy="26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To actually run these evals, we can use the mcpchecker CLI from before</a:t>
            </a:r>
            <a:br>
              <a:rPr lang="en-CA" sz="1800"/>
            </a:br>
            <a:endParaRPr sz="10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mcpchecker check eval.yaml</a:t>
            </a:r>
            <a:endParaRPr sz="18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accent5"/>
                </a:solidFill>
                <a:latin typeface="Red Hat Mono SemiBold"/>
                <a:ea typeface="Red Hat Mono SemiBold"/>
                <a:cs typeface="Red Hat Mono SemiBold"/>
                <a:sym typeface="Red Hat Mono SemiBold"/>
              </a:rPr>
              <a:t>mcpchecker result &lt;summary|diff|verify|view&gt;</a:t>
            </a:r>
            <a:endParaRPr sz="1800">
              <a:solidFill>
                <a:schemeClr val="accent5"/>
              </a:solidFill>
              <a:latin typeface="Red Hat Mono SemiBold"/>
              <a:ea typeface="Red Hat Mono SemiBold"/>
              <a:cs typeface="Red Hat Mono SemiBold"/>
              <a:sym typeface="Red Hat Mono SemiBold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9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CA"/>
              <a:t>Write your evaluation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CA"/>
              <a:t>scenarios in mcpchecker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0"/>
          <p:cNvSpPr txBox="1"/>
          <p:nvPr>
            <p:ph type="title"/>
          </p:nvPr>
        </p:nvSpPr>
        <p:spPr>
          <a:xfrm>
            <a:off x="311700" y="23759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Let’s turn all your evaluation scenarios into tasks </a:t>
            </a:r>
            <a:endParaRPr/>
          </a:p>
        </p:txBody>
      </p:sp>
      <p:sp>
        <p:nvSpPr>
          <p:cNvPr id="334" name="Google Shape;334;p60"/>
          <p:cNvSpPr txBox="1"/>
          <p:nvPr>
            <p:ph idx="1" type="body"/>
          </p:nvPr>
        </p:nvSpPr>
        <p:spPr>
          <a:xfrm>
            <a:off x="311700" y="1348000"/>
            <a:ext cx="8520600" cy="26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 sz="1800"/>
              <a:t>Let’s take those 3-5 eval scenarios from before and make them into tasks, and then </a:t>
            </a:r>
            <a:r>
              <a:rPr lang="en-CA" sz="1800"/>
              <a:t>wire up agent/eval/other required files.</a:t>
            </a:r>
            <a:br>
              <a:rPr lang="en-CA" sz="1800"/>
            </a:br>
            <a:endParaRPr sz="1000"/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 u="sng">
                <a:solidFill>
                  <a:schemeClr val="hlink"/>
                </a:solidFill>
                <a:hlinkClick r:id="rId3"/>
              </a:rPr>
              <a:t>https://github.com/mcpchecker/mcpchecker/tree/main/docs</a:t>
            </a:r>
            <a:r>
              <a:rPr lang="en-CA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-CA" sz="1800">
                <a:solidFill>
                  <a:schemeClr val="dk1"/>
                </a:solidFill>
              </a:rPr>
              <a:t>Please star if you find this tool useful!</a:t>
            </a:r>
            <a:endParaRPr sz="1800">
              <a:solidFill>
                <a:schemeClr val="dk1"/>
              </a:solidFill>
            </a:endParaRPr>
          </a:p>
          <a:p>
            <a:pPr indent="-211499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-CA" sz="1800" u="sng">
                <a:solidFill>
                  <a:schemeClr val="hlink"/>
                </a:solidFill>
                <a:hlinkClick r:id="rId4"/>
              </a:rPr>
              <a:t>https://github.com/Cali0707/mcp-eval-workshop-server</a:t>
            </a:r>
            <a:r>
              <a:rPr lang="en-CA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"/>
              <a:buChar char="○"/>
            </a:pPr>
            <a:r>
              <a:rPr lang="en-CA" sz="18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If you don’t have your own MCP server to test</a:t>
            </a:r>
            <a:endParaRPr sz="1800">
              <a:solidFill>
                <a:schemeClr val="dk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  <a:p>
            <a:pPr indent="-342900" lvl="1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ed Hat Display"/>
              <a:buChar char="○"/>
            </a:pPr>
            <a:r>
              <a:rPr lang="en-CA" sz="1800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Also has agent/eval/mcp config files, so can be a useful starting point</a:t>
            </a:r>
            <a:endParaRPr sz="1800">
              <a:solidFill>
                <a:schemeClr val="dk1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CP Dev Summit Toronto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EEEEE"/>
      </a:lt2>
      <a:accent1>
        <a:srgbClr val="00C1DB"/>
      </a:accent1>
      <a:accent2>
        <a:srgbClr val="0060FA"/>
      </a:accent2>
      <a:accent3>
        <a:srgbClr val="FFC800"/>
      </a:accent3>
      <a:accent4>
        <a:srgbClr val="BC37DE"/>
      </a:accent4>
      <a:accent5>
        <a:srgbClr val="FF3C64"/>
      </a:accent5>
      <a:accent6>
        <a:srgbClr val="009EFF"/>
      </a:accent6>
      <a:hlink>
        <a:srgbClr val="00C8B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