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1945600" cy="3291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1470" autoAdjust="0"/>
  </p:normalViewPr>
  <p:slideViewPr>
    <p:cSldViewPr snapToGrid="0">
      <p:cViewPr varScale="1">
        <p:scale>
          <a:sx n="34" d="100"/>
          <a:sy n="34" d="100"/>
        </p:scale>
        <p:origin x="4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>
            <a:extLst>
              <a:ext uri="{FF2B5EF4-FFF2-40B4-BE49-F238E27FC236}">
                <a16:creationId xmlns:a16="http://schemas.microsoft.com/office/drawing/2014/main" id="{A31FC112-2D83-441F-BEBB-EF65418B1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>
            <a:noAutofit/>
          </a:bodyPr>
          <a:lstStyle>
            <a:lvl1pPr marR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4;p2"/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30" b="30"/>
          <a:stretch/>
        </p:blipFill>
        <p:spPr>
          <a:xfrm>
            <a:off x="-19200" y="-1"/>
            <a:ext cx="21964800" cy="24938175"/>
          </a:xfrm>
          <a:prstGeom prst="rect">
            <a:avLst/>
          </a:prstGeom>
          <a:ln>
            <a:noFill/>
          </a:ln>
        </p:spPr>
      </p:pic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C9605234-9FEE-48D7-95CA-53A11C47E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3800" y="0"/>
            <a:ext cx="139038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2450" tIns="53275" rIns="102450" bIns="53275" anchor="ctr">
            <a:noAutofit/>
          </a:bodyPr>
          <a:lstStyle>
            <a:lvl1pPr marR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830" b="0" i="0" u="none" cap="none">
                <a:solidFill>
                  <a:schemeClr val="lt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14911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6" name="Google Shape;16;p2">
            <a:extLst>
              <a:ext uri="{FF2B5EF4-FFF2-40B4-BE49-F238E27FC236}">
                <a16:creationId xmlns:a16="http://schemas.microsoft.com/office/drawing/2014/main" id="{1D49EDF7-AA6F-4102-963F-5980B5B41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284" y="8778248"/>
            <a:ext cx="18602700" cy="190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noAutofit/>
          </a:bodyPr>
          <a:lstStyle>
            <a:lvl1pPr marL="457200" marR="0" indent="-228600" algn="l">
              <a:lnSpc>
                <a:spcPct val="81000"/>
              </a:lnSpc>
              <a:spcBef>
                <a:spcPts val="2711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8195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1pPr>
            <a:lvl2pPr marL="914400" marR="0" indent="-228600" algn="l">
              <a:lnSpc>
                <a:spcPct val="81000"/>
              </a:lnSpc>
              <a:spcBef>
                <a:spcPts val="237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7512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 marL="1371600" marR="0" indent="-228600" algn="l">
              <a:lnSpc>
                <a:spcPct val="81000"/>
              </a:lnSpc>
              <a:spcBef>
                <a:spcPts val="2033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14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 marL="18288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 marL="22860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5008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 marL="27432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 marL="32004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 marL="36576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 marL="4114800" marR="0" indent="-228600" algn="l">
              <a:lnSpc>
                <a:spcPct val="81000"/>
              </a:lnSpc>
              <a:spcBef>
                <a:spcPts val="1692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777" b="0" i="0" u="none" cap="none"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endParaRPr/>
          </a:p>
        </p:txBody>
      </p:sp>
      <p:sp>
        <p:nvSpPr>
          <p:cNvPr id="17" name="Google Shape;17;p2">
            <a:extLst>
              <a:ext uri="{FF2B5EF4-FFF2-40B4-BE49-F238E27FC236}">
                <a16:creationId xmlns:a16="http://schemas.microsoft.com/office/drawing/2014/main" id="{3E427AC0-B5F5-45C4-A88C-E85A865546BE}"/>
              </a:ext>
            </a:extLst>
          </p:cNvPr>
          <p:cNvSpPr>
            <a:spLocks noGrp="1"/>
          </p:cNvSpPr>
          <p:nvPr/>
        </p:nvSpPr>
        <p:spPr>
          <a:xfrm>
            <a:off x="7143757" y="31866860"/>
            <a:ext cx="11121300" cy="2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>
            <a:spAutoFit/>
          </a:bodyPr>
          <a:lstStyle/>
          <a:p>
            <a:pPr marL="0" marR="0" lvl="0" indent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21"/>
              <a:buFont typeface="Times New Roman"/>
              <a:buNone/>
            </a:pPr>
            <a:endParaRPr sz="1675" b="0" i="0" u="none" cap="none">
              <a:solidFill>
                <a:srgbClr val="7F7F7F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4" name="Google Shape;18;p2"/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00" y="-206795"/>
            <a:ext cx="5454397" cy="3864401"/>
          </a:xfrm>
          <a:prstGeom prst="rect">
            <a:avLst/>
          </a:prstGeom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1pPr>
      <a:lvl2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2pPr>
      <a:lvl3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3pPr>
      <a:lvl4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4pPr>
      <a:lvl5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5pPr>
      <a:lvl6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6pPr>
      <a:lvl7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7pPr>
      <a:lvl8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8pPr>
      <a:lvl9pPr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">
            <a:extLst>
              <a:ext uri="{FF2B5EF4-FFF2-40B4-BE49-F238E27FC236}">
                <a16:creationId xmlns:a16="http://schemas.microsoft.com/office/drawing/2014/main" id="{64E0F979-B8B2-4EAC-A34F-A0265C32B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0" y="457200"/>
            <a:ext cx="1419225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>
            <a:noAutofit/>
          </a:bodyPr>
          <a:lstStyle/>
          <a:p>
            <a:pPr marL="0" marR="0" lvl="0" indent="0" algn="l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94"/>
              <a:buFont typeface="Arial"/>
              <a:buNone/>
              <a:defRPr sz="6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6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One Policy, Two Engines</a:t>
            </a:r>
            <a:endParaRPr sz="6830"/>
          </a:p>
        </p:txBody>
      </p:sp>
      <p:sp>
        <p:nvSpPr>
          <p:cNvPr id="26" name="Closing Training–Rollout Drift&#10;in DeepSeek-V4 Flash RL">
            <a:extLst>
              <a:ext uri="{FF2B5EF4-FFF2-40B4-BE49-F238E27FC236}">
                <a16:creationId xmlns:a16="http://schemas.microsoft.com/office/drawing/2014/main" id="{F817595E-DAF9-4F7E-ADDB-D9C67CDD7A93}"/>
              </a:ext>
            </a:extLst>
          </p:cNvPr>
          <p:cNvSpPr>
            <a:spLocks noGrp="1"/>
          </p:cNvSpPr>
          <p:nvPr/>
        </p:nvSpPr>
        <p:spPr>
          <a:xfrm>
            <a:off x="6762750" y="1733550"/>
            <a:ext cx="14077950" cy="16573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Closing Training–Rollout Drift</a:t>
            </a:r>
          </a:p>
          <a:p>
            <a:pPr algn="l">
              <a:defRPr sz="4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in DeepSeek-V4 Flash RL</a:t>
            </a:r>
          </a:p>
        </p:txBody>
      </p:sp>
      <p:sp>
        <p:nvSpPr>
          <p:cNvPr id="27" name="Xinyu (Nova) Kang, Yuankai Chen, Liz Li    /    AMD">
            <a:extLst>
              <a:ext uri="{FF2B5EF4-FFF2-40B4-BE49-F238E27FC236}">
                <a16:creationId xmlns:a16="http://schemas.microsoft.com/office/drawing/2014/main" id="{3DF40C4B-71F3-4A9E-9CF7-293CDA47516A}"/>
              </a:ext>
            </a:extLst>
          </p:cNvPr>
          <p:cNvSpPr>
            <a:spLocks noGrp="1"/>
          </p:cNvSpPr>
          <p:nvPr/>
        </p:nvSpPr>
        <p:spPr>
          <a:xfrm>
            <a:off x="1066800" y="4095750"/>
            <a:ext cx="198120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150" b="0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150" b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Xinyu Kang, Yuankai Chen, Liz Li    /    AMD</a:t>
            </a:r>
          </a:p>
        </p:txBody>
      </p:sp>
      <p:sp>
        <p:nvSpPr>
          <p:cNvPr id="28" name="DeepSeek-V4 Flash combines compressed attention, sparse experts and mH">
            <a:extLst>
              <a:ext uri="{FF2B5EF4-FFF2-40B4-BE49-F238E27FC236}">
                <a16:creationId xmlns:a16="http://schemas.microsoft.com/office/drawing/2014/main" id="{95733D6A-5FC8-4936-9BB1-E85E49FDDCD5}"/>
              </a:ext>
            </a:extLst>
          </p:cNvPr>
          <p:cNvSpPr>
            <a:spLocks noGrp="1"/>
          </p:cNvSpPr>
          <p:nvPr/>
        </p:nvSpPr>
        <p:spPr>
          <a:xfrm>
            <a:off x="1066800" y="5010150"/>
            <a:ext cx="19812000" cy="1485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300" b="0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2800" b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DeepSeek-V4 Flash combines compressed attention, sparse experts and </a:t>
            </a:r>
            <a:r>
              <a:rPr sz="2800" b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mHC</a:t>
            </a:r>
            <a:r>
              <a:rPr sz="2800" b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residual mixing. Our Miles integration on AMD Instinct MI355X aligns </a:t>
            </a:r>
            <a:r>
              <a:rPr sz="2800" b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SGLang</a:t>
            </a:r>
            <a:r>
              <a:rPr sz="2800" b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rollout with Megatron training and preserves FP8 inference state as policy weights change. Over 100 RL steps, the train–rollout </a:t>
            </a:r>
            <a:r>
              <a:rPr sz="2800" b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logprob</a:t>
            </a:r>
            <a:r>
              <a:rPr sz="2800" b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gap stays a</a:t>
            </a:r>
            <a:r>
              <a:rPr lang="en-US" sz="280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t 0.024.</a:t>
            </a:r>
            <a:endParaRPr sz="2800" b="1" dirty="0">
              <a:solidFill>
                <a:srgbClr val="D64038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9" name="01">
            <a:extLst>
              <a:ext uri="{FF2B5EF4-FFF2-40B4-BE49-F238E27FC236}">
                <a16:creationId xmlns:a16="http://schemas.microsoft.com/office/drawing/2014/main" id="{15255277-25CE-48BE-82F2-3D9E46919879}"/>
              </a:ext>
            </a:extLst>
          </p:cNvPr>
          <p:cNvSpPr>
            <a:spLocks noGrp="1"/>
          </p:cNvSpPr>
          <p:nvPr/>
        </p:nvSpPr>
        <p:spPr>
          <a:xfrm>
            <a:off x="1066800" y="6743700"/>
            <a:ext cx="666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D640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D6403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30" name="The Miles RL stack">
            <a:extLst>
              <a:ext uri="{FF2B5EF4-FFF2-40B4-BE49-F238E27FC236}">
                <a16:creationId xmlns:a16="http://schemas.microsoft.com/office/drawing/2014/main" id="{6A06ECC4-069D-4D7D-BC51-7541D6A85B94}"/>
              </a:ext>
            </a:extLst>
          </p:cNvPr>
          <p:cNvSpPr>
            <a:spLocks noGrp="1"/>
          </p:cNvSpPr>
          <p:nvPr/>
        </p:nvSpPr>
        <p:spPr>
          <a:xfrm>
            <a:off x="1790700" y="6743700"/>
            <a:ext cx="79629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The Miles RL stack</a:t>
            </a:r>
          </a:p>
        </p:txBody>
      </p:sp>
      <p:sp>
        <p:nvSpPr>
          <p:cNvPr id="31" name="Straight Connector 30">
            <a:extLst>
              <a:ext uri="{FF2B5EF4-FFF2-40B4-BE49-F238E27FC236}">
                <a16:creationId xmlns:a16="http://schemas.microsoft.com/office/drawing/2014/main" id="{3FC277C9-43AE-4835-B983-963B19A56D34}"/>
              </a:ext>
            </a:extLst>
          </p:cNvPr>
          <p:cNvSpPr>
            <a:spLocks noGrp="1"/>
          </p:cNvSpPr>
          <p:nvPr/>
        </p:nvSpPr>
        <p:spPr>
          <a:xfrm>
            <a:off x="1066800" y="7581900"/>
            <a:ext cx="8686800" cy="0"/>
          </a:xfrm>
          <a:prstGeom prst="line">
            <a:avLst/>
          </a:prstGeom>
          <a:noFill/>
          <a:ln w="19050">
            <a:solidFill>
              <a:srgbClr val="DDE2E7"/>
            </a:solidFill>
          </a:ln>
        </p:spPr>
        <p:txBody>
          <a:bodyPr/>
          <a:lstStyle/>
          <a:p>
            <a:endParaRPr lang="en-US"/>
          </a:p>
        </p:txBody>
      </p:sp>
      <p:pic>
        <p:nvPicPr>
          <p:cNvPr id="100" name="Picture 9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066800" y="7886700"/>
            <a:ext cx="8686800" cy="2897014"/>
          </a:xfrm>
          <a:prstGeom prst="rect">
            <a:avLst/>
          </a:prstGeom>
        </p:spPr>
      </p:pic>
      <p:sp>
        <p:nvSpPr>
          <p:cNvPr id="33" name="Cover reversed training-input arrowhead">
            <a:extLst>
              <a:ext uri="{FF2B5EF4-FFF2-40B4-BE49-F238E27FC236}">
                <a16:creationId xmlns:a16="http://schemas.microsoft.com/office/drawing/2014/main" id="{109B17EB-C3A5-430F-BAA6-7B9A1D2F7268}"/>
              </a:ext>
            </a:extLst>
          </p:cNvPr>
          <p:cNvSpPr>
            <a:spLocks noGrp="1"/>
          </p:cNvSpPr>
          <p:nvPr/>
        </p:nvSpPr>
        <p:spPr>
          <a:xfrm>
            <a:off x="6411218" y="8527182"/>
            <a:ext cx="169664" cy="173906"/>
          </a:xfrm>
          <a:custGeom>
            <a:avLst/>
            <a:gdLst/>
            <a:ahLst/>
            <a:cxnLst/>
            <a:rect l="0" t="0" r="0" b="0"/>
            <a:pathLst>
              <a:path w="169664" h="173906">
                <a:moveTo>
                  <a:pt x="0" y="0"/>
                </a:moveTo>
                <a:lnTo>
                  <a:pt x="169664" y="4242"/>
                </a:lnTo>
                <a:lnTo>
                  <a:pt x="169664" y="173906"/>
                </a:lnTo>
                <a:lnTo>
                  <a:pt x="0" y="173906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4" name="Straight Connector 33">
            <a:extLst>
              <a:ext uri="{FF2B5EF4-FFF2-40B4-BE49-F238E27FC236}">
                <a16:creationId xmlns:a16="http://schemas.microsoft.com/office/drawing/2014/main" id="{131069F2-1A91-4782-B965-7E54F3661064}"/>
              </a:ext>
            </a:extLst>
          </p:cNvPr>
          <p:cNvSpPr>
            <a:spLocks noGrp="1"/>
          </p:cNvSpPr>
          <p:nvPr/>
        </p:nvSpPr>
        <p:spPr>
          <a:xfrm>
            <a:off x="6419701" y="8582323"/>
            <a:ext cx="691381" cy="335087"/>
          </a:xfrm>
          <a:prstGeom prst="line">
            <a:avLst/>
          </a:prstGeom>
          <a:noFill/>
          <a:ln w="19087">
            <a:solidFill>
              <a:srgbClr val="F34B05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5" name="Training-input arrow points into Megatron">
            <a:extLst>
              <a:ext uri="{FF2B5EF4-FFF2-40B4-BE49-F238E27FC236}">
                <a16:creationId xmlns:a16="http://schemas.microsoft.com/office/drawing/2014/main" id="{C36617D9-3D29-473C-A344-E4D56857B713}"/>
              </a:ext>
            </a:extLst>
          </p:cNvPr>
          <p:cNvSpPr>
            <a:spLocks noGrp="1"/>
          </p:cNvSpPr>
          <p:nvPr/>
        </p:nvSpPr>
        <p:spPr>
          <a:xfrm>
            <a:off x="7022009" y="8836819"/>
            <a:ext cx="127248" cy="97557"/>
          </a:xfrm>
          <a:custGeom>
            <a:avLst/>
            <a:gdLst/>
            <a:ahLst/>
            <a:cxnLst/>
            <a:rect l="0" t="0" r="0" b="0"/>
            <a:pathLst>
              <a:path w="127248" h="97557">
                <a:moveTo>
                  <a:pt x="127248" y="97557"/>
                </a:moveTo>
                <a:lnTo>
                  <a:pt x="0" y="89074"/>
                </a:lnTo>
                <a:lnTo>
                  <a:pt x="42416" y="0"/>
                </a:lnTo>
                <a:close/>
              </a:path>
            </a:pathLst>
          </a:custGeom>
          <a:solidFill>
            <a:srgbClr val="F34B05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6" name="Cover reversed weight-transfer arrowhead">
            <a:extLst>
              <a:ext uri="{FF2B5EF4-FFF2-40B4-BE49-F238E27FC236}">
                <a16:creationId xmlns:a16="http://schemas.microsoft.com/office/drawing/2014/main" id="{F27557B9-E09B-486A-88EE-C5CE16ACBBB5}"/>
              </a:ext>
            </a:extLst>
          </p:cNvPr>
          <p:cNvSpPr>
            <a:spLocks noGrp="1"/>
          </p:cNvSpPr>
          <p:nvPr/>
        </p:nvSpPr>
        <p:spPr>
          <a:xfrm>
            <a:off x="7344370" y="9863286"/>
            <a:ext cx="131490" cy="101798"/>
          </a:xfrm>
          <a:custGeom>
            <a:avLst/>
            <a:gdLst/>
            <a:ahLst/>
            <a:cxnLst/>
            <a:rect l="0" t="0" r="0" b="0"/>
            <a:pathLst>
              <a:path w="131490" h="101798">
                <a:moveTo>
                  <a:pt x="0" y="0"/>
                </a:moveTo>
                <a:lnTo>
                  <a:pt x="131490" y="0"/>
                </a:lnTo>
                <a:lnTo>
                  <a:pt x="131490" y="101798"/>
                </a:lnTo>
                <a:lnTo>
                  <a:pt x="0" y="101798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2A1A37C2-207C-4DD7-BBC9-BA8B96475449}"/>
              </a:ext>
            </a:extLst>
          </p:cNvPr>
          <p:cNvSpPr>
            <a:spLocks noGrp="1"/>
          </p:cNvSpPr>
          <p:nvPr/>
        </p:nvSpPr>
        <p:spPr>
          <a:xfrm>
            <a:off x="7407994" y="9867528"/>
            <a:ext cx="0" cy="343570"/>
          </a:xfrm>
          <a:prstGeom prst="line">
            <a:avLst/>
          </a:prstGeom>
          <a:noFill/>
          <a:ln w="20360">
            <a:solidFill>
              <a:srgbClr val="7133CA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38" name="Updated weights flow from Megatron toward rollout">
            <a:extLst>
              <a:ext uri="{FF2B5EF4-FFF2-40B4-BE49-F238E27FC236}">
                <a16:creationId xmlns:a16="http://schemas.microsoft.com/office/drawing/2014/main" id="{5075496C-E277-4C00-A373-1DF59A2FE594}"/>
              </a:ext>
            </a:extLst>
          </p:cNvPr>
          <p:cNvSpPr>
            <a:spLocks noGrp="1"/>
          </p:cNvSpPr>
          <p:nvPr/>
        </p:nvSpPr>
        <p:spPr>
          <a:xfrm>
            <a:off x="6411218" y="10232306"/>
            <a:ext cx="106040" cy="110282"/>
          </a:xfrm>
          <a:custGeom>
            <a:avLst/>
            <a:gdLst/>
            <a:ahLst/>
            <a:cxnLst/>
            <a:rect l="0" t="0" r="0" b="0"/>
            <a:pathLst>
              <a:path w="106040" h="110282">
                <a:moveTo>
                  <a:pt x="0" y="55141"/>
                </a:moveTo>
                <a:lnTo>
                  <a:pt x="106040" y="0"/>
                </a:lnTo>
                <a:lnTo>
                  <a:pt x="106040" y="110282"/>
                </a:lnTo>
                <a:close/>
              </a:path>
            </a:pathLst>
          </a:custGeom>
          <a:solidFill>
            <a:srgbClr val="7133CA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9" name="SGLang generates responses and records their logprobs. Megatron scores">
            <a:extLst>
              <a:ext uri="{FF2B5EF4-FFF2-40B4-BE49-F238E27FC236}">
                <a16:creationId xmlns:a16="http://schemas.microsoft.com/office/drawing/2014/main" id="{F7C9D89B-5C2F-400D-A77A-648D6BE44671}"/>
              </a:ext>
            </a:extLst>
          </p:cNvPr>
          <p:cNvSpPr>
            <a:spLocks noGrp="1"/>
          </p:cNvSpPr>
          <p:nvPr/>
        </p:nvSpPr>
        <p:spPr>
          <a:xfrm>
            <a:off x="1066800" y="11220450"/>
            <a:ext cx="8686800" cy="2209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0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202936"/>
                </a:solidFill>
                <a:latin typeface="Arial"/>
                <a:ea typeface="Arial"/>
                <a:cs typeface="Arial"/>
              </a:rPr>
              <a:t>SGLang generates responses and records their logprobs. Megatron scores the same responses and updates the actor. Miles coordinates rewards, training and weight transfer to prepare the next rollout.</a:t>
            </a:r>
          </a:p>
        </p:txBody>
      </p:sp>
      <p:sp>
        <p:nvSpPr>
          <p:cNvPr id="40" name="02">
            <a:extLst>
              <a:ext uri="{FF2B5EF4-FFF2-40B4-BE49-F238E27FC236}">
                <a16:creationId xmlns:a16="http://schemas.microsoft.com/office/drawing/2014/main" id="{ACCC5A1C-6B39-4DDD-AB82-CDB840DCFBAB}"/>
              </a:ext>
            </a:extLst>
          </p:cNvPr>
          <p:cNvSpPr>
            <a:spLocks noGrp="1"/>
          </p:cNvSpPr>
          <p:nvPr/>
        </p:nvSpPr>
        <p:spPr>
          <a:xfrm>
            <a:off x="1066800" y="13925550"/>
            <a:ext cx="666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D640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D64038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1" name="DeepSeek-V4 Flash">
            <a:extLst>
              <a:ext uri="{FF2B5EF4-FFF2-40B4-BE49-F238E27FC236}">
                <a16:creationId xmlns:a16="http://schemas.microsoft.com/office/drawing/2014/main" id="{B8AAC25A-B158-4DE1-A79C-F5788AA3B596}"/>
              </a:ext>
            </a:extLst>
          </p:cNvPr>
          <p:cNvSpPr>
            <a:spLocks noGrp="1"/>
          </p:cNvSpPr>
          <p:nvPr/>
        </p:nvSpPr>
        <p:spPr>
          <a:xfrm>
            <a:off x="1790700" y="13925550"/>
            <a:ext cx="79629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DeepSeek-V4 Flash</a:t>
            </a:r>
          </a:p>
        </p:txBody>
      </p:sp>
      <p:sp>
        <p:nvSpPr>
          <p:cNvPr id="42" name="Straight Connector 41">
            <a:extLst>
              <a:ext uri="{FF2B5EF4-FFF2-40B4-BE49-F238E27FC236}">
                <a16:creationId xmlns:a16="http://schemas.microsoft.com/office/drawing/2014/main" id="{6C6159D5-D0E1-41FF-9DA1-F2CEA14DA7C8}"/>
              </a:ext>
            </a:extLst>
          </p:cNvPr>
          <p:cNvSpPr>
            <a:spLocks noGrp="1"/>
          </p:cNvSpPr>
          <p:nvPr/>
        </p:nvSpPr>
        <p:spPr>
          <a:xfrm>
            <a:off x="1066800" y="14763750"/>
            <a:ext cx="8686800" cy="0"/>
          </a:xfrm>
          <a:prstGeom prst="line">
            <a:avLst/>
          </a:prstGeom>
          <a:noFill/>
          <a:ln w="19050">
            <a:solidFill>
              <a:srgbClr val="DDE2E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284B">
            <a:extLst>
              <a:ext uri="{FF2B5EF4-FFF2-40B4-BE49-F238E27FC236}">
                <a16:creationId xmlns:a16="http://schemas.microsoft.com/office/drawing/2014/main" id="{184EF893-037E-46EA-8C1C-654EF079D492}"/>
              </a:ext>
            </a:extLst>
          </p:cNvPr>
          <p:cNvSpPr>
            <a:spLocks noGrp="1"/>
          </p:cNvSpPr>
          <p:nvPr/>
        </p:nvSpPr>
        <p:spPr>
          <a:xfrm>
            <a:off x="1066800" y="15868650"/>
            <a:ext cx="26479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6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4650" b="1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284B</a:t>
            </a:r>
          </a:p>
        </p:txBody>
      </p:sp>
      <p:sp>
        <p:nvSpPr>
          <p:cNvPr id="44" name="total&#10;parameters">
            <a:extLst>
              <a:ext uri="{FF2B5EF4-FFF2-40B4-BE49-F238E27FC236}">
                <a16:creationId xmlns:a16="http://schemas.microsoft.com/office/drawing/2014/main" id="{FC307173-1CBE-4739-863C-4F0BDA5BE661}"/>
              </a:ext>
            </a:extLst>
          </p:cNvPr>
          <p:cNvSpPr>
            <a:spLocks noGrp="1"/>
          </p:cNvSpPr>
          <p:nvPr/>
        </p:nvSpPr>
        <p:spPr>
          <a:xfrm>
            <a:off x="1066800" y="16687800"/>
            <a:ext cx="2590800" cy="952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62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625" b="0" dirty="0">
                <a:solidFill>
                  <a:srgbClr val="596576"/>
                </a:solidFill>
                <a:latin typeface="Arial"/>
                <a:ea typeface="Arial"/>
                <a:cs typeface="Arial"/>
              </a:rPr>
              <a:t>total</a:t>
            </a:r>
          </a:p>
          <a:p>
            <a:pPr algn="l">
              <a:defRPr sz="262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625" b="0" dirty="0">
                <a:solidFill>
                  <a:srgbClr val="596576"/>
                </a:solidFill>
                <a:latin typeface="Arial"/>
                <a:ea typeface="Arial"/>
                <a:cs typeface="Arial"/>
              </a:rPr>
              <a:t>parameters</a:t>
            </a:r>
          </a:p>
        </p:txBody>
      </p:sp>
      <p:sp>
        <p:nvSpPr>
          <p:cNvPr id="45" name="13B">
            <a:extLst>
              <a:ext uri="{FF2B5EF4-FFF2-40B4-BE49-F238E27FC236}">
                <a16:creationId xmlns:a16="http://schemas.microsoft.com/office/drawing/2014/main" id="{7D26D4D1-E06D-4F8A-B1CE-586435722241}"/>
              </a:ext>
            </a:extLst>
          </p:cNvPr>
          <p:cNvSpPr>
            <a:spLocks noGrp="1"/>
          </p:cNvSpPr>
          <p:nvPr/>
        </p:nvSpPr>
        <p:spPr>
          <a:xfrm>
            <a:off x="1066800" y="18707100"/>
            <a:ext cx="2647950" cy="7429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46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13B</a:t>
            </a:r>
          </a:p>
        </p:txBody>
      </p:sp>
      <p:sp>
        <p:nvSpPr>
          <p:cNvPr id="46" name="active per&#10;token">
            <a:extLst>
              <a:ext uri="{FF2B5EF4-FFF2-40B4-BE49-F238E27FC236}">
                <a16:creationId xmlns:a16="http://schemas.microsoft.com/office/drawing/2014/main" id="{00732AD1-47BB-448F-B8BD-86298C13B90E}"/>
              </a:ext>
            </a:extLst>
          </p:cNvPr>
          <p:cNvSpPr>
            <a:spLocks noGrp="1"/>
          </p:cNvSpPr>
          <p:nvPr/>
        </p:nvSpPr>
        <p:spPr>
          <a:xfrm>
            <a:off x="1066800" y="19526250"/>
            <a:ext cx="2590800" cy="9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62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active per</a:t>
            </a:r>
          </a:p>
          <a:p>
            <a:pPr algn="l">
              <a:defRPr sz="262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token</a:t>
            </a:r>
          </a:p>
        </p:txBody>
      </p:sp>
      <p:sp>
        <p:nvSpPr>
          <p:cNvPr id="47" name="Simplified&#10;decoder block">
            <a:extLst>
              <a:ext uri="{FF2B5EF4-FFF2-40B4-BE49-F238E27FC236}">
                <a16:creationId xmlns:a16="http://schemas.microsoft.com/office/drawing/2014/main" id="{54DAA832-A244-4078-905C-FD5E47883B8E}"/>
              </a:ext>
            </a:extLst>
          </p:cNvPr>
          <p:cNvSpPr>
            <a:spLocks noGrp="1"/>
          </p:cNvSpPr>
          <p:nvPr/>
        </p:nvSpPr>
        <p:spPr>
          <a:xfrm>
            <a:off x="1066800" y="21221700"/>
            <a:ext cx="39878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>
              <a:defRPr sz="2400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lang="en-US" sz="2400" dirty="0">
                <a:solidFill>
                  <a:srgbClr val="596576"/>
                </a:solidFill>
                <a:latin typeface="Arial"/>
              </a:rPr>
              <a:t>Inside a </a:t>
            </a:r>
          </a:p>
          <a:p>
            <a:pPr>
              <a:defRPr sz="2400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lang="en-US" sz="2400" dirty="0">
                <a:solidFill>
                  <a:srgbClr val="596576"/>
                </a:solidFill>
                <a:latin typeface="Arial"/>
              </a:rPr>
              <a:t>DeepSeek-V4 layer</a:t>
            </a:r>
            <a:endParaRPr sz="2400" b="0" dirty="0">
              <a:solidFill>
                <a:srgbClr val="59657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16" name="Picture 115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829050" y="15011400"/>
            <a:ext cx="5924550" cy="7073708"/>
          </a:xfrm>
          <a:prstGeom prst="rect">
            <a:avLst/>
          </a:prstGeom>
        </p:spPr>
      </p:pic>
      <p:sp>
        <p:nvSpPr>
          <p:cNvPr id="49" name="03">
            <a:extLst>
              <a:ext uri="{FF2B5EF4-FFF2-40B4-BE49-F238E27FC236}">
                <a16:creationId xmlns:a16="http://schemas.microsoft.com/office/drawing/2014/main" id="{188F03F9-8044-428F-B46D-F5F580706D92}"/>
              </a:ext>
            </a:extLst>
          </p:cNvPr>
          <p:cNvSpPr>
            <a:spLocks noGrp="1"/>
          </p:cNvSpPr>
          <p:nvPr/>
        </p:nvSpPr>
        <p:spPr>
          <a:xfrm>
            <a:off x="1066800" y="22764750"/>
            <a:ext cx="666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D640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D64038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0" name="Why logprob differences matter">
            <a:extLst>
              <a:ext uri="{FF2B5EF4-FFF2-40B4-BE49-F238E27FC236}">
                <a16:creationId xmlns:a16="http://schemas.microsoft.com/office/drawing/2014/main" id="{45103E2F-53CB-40B0-83A0-E6AE549213EC}"/>
              </a:ext>
            </a:extLst>
          </p:cNvPr>
          <p:cNvSpPr>
            <a:spLocks noGrp="1"/>
          </p:cNvSpPr>
          <p:nvPr/>
        </p:nvSpPr>
        <p:spPr>
          <a:xfrm>
            <a:off x="1790700" y="22764750"/>
            <a:ext cx="79629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Why logprob differences matter</a:t>
            </a:r>
          </a:p>
        </p:txBody>
      </p:sp>
      <p:sp>
        <p:nvSpPr>
          <p:cNvPr id="51" name="Straight Connector 50">
            <a:extLst>
              <a:ext uri="{FF2B5EF4-FFF2-40B4-BE49-F238E27FC236}">
                <a16:creationId xmlns:a16="http://schemas.microsoft.com/office/drawing/2014/main" id="{2DD64833-3E61-4C0B-B32A-37CADB1FFD82}"/>
              </a:ext>
            </a:extLst>
          </p:cNvPr>
          <p:cNvSpPr>
            <a:spLocks noGrp="1"/>
          </p:cNvSpPr>
          <p:nvPr/>
        </p:nvSpPr>
        <p:spPr>
          <a:xfrm>
            <a:off x="1066800" y="23602950"/>
            <a:ext cx="8686800" cy="0"/>
          </a:xfrm>
          <a:prstGeom prst="line">
            <a:avLst/>
          </a:prstGeom>
          <a:noFill/>
          <a:ln w="19050">
            <a:solidFill>
              <a:srgbClr val="DDE2E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09727048-37C2-4014-A82B-30FA30DF2FA8}"/>
              </a:ext>
            </a:extLst>
          </p:cNvPr>
          <p:cNvSpPr>
            <a:spLocks noGrp="1"/>
          </p:cNvSpPr>
          <p:nvPr/>
        </p:nvSpPr>
        <p:spPr>
          <a:xfrm>
            <a:off x="1069848" y="25603200"/>
            <a:ext cx="8686800" cy="1691640"/>
          </a:xfrm>
          <a:prstGeom prst="roundRect">
            <a:avLst>
              <a:gd name="adj" fmla="val 9259"/>
            </a:avLst>
          </a:prstGeom>
          <a:solidFill>
            <a:srgbClr val="F1F5F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4" name="Logprob difference (per token)">
            <a:extLst>
              <a:ext uri="{FF2B5EF4-FFF2-40B4-BE49-F238E27FC236}">
                <a16:creationId xmlns:a16="http://schemas.microsoft.com/office/drawing/2014/main" id="{13573C1F-E071-4ABC-93FB-9C634AD4ED1E}"/>
              </a:ext>
            </a:extLst>
          </p:cNvPr>
          <p:cNvSpPr>
            <a:spLocks noGrp="1"/>
          </p:cNvSpPr>
          <p:nvPr/>
        </p:nvSpPr>
        <p:spPr>
          <a:xfrm>
            <a:off x="1298448" y="25786080"/>
            <a:ext cx="82296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00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Gap per token</a:t>
            </a:r>
          </a:p>
        </p:txBody>
      </p:sp>
      <p:sp>
        <p:nvSpPr>
          <p:cNvPr id="55" name="|log p_train − log p_rollout|">
            <a:extLst>
              <a:ext uri="{FF2B5EF4-FFF2-40B4-BE49-F238E27FC236}">
                <a16:creationId xmlns:a16="http://schemas.microsoft.com/office/drawing/2014/main" id="{E3BDD115-0ED7-4B6E-B60D-D8FF6AC25230}"/>
              </a:ext>
            </a:extLst>
          </p:cNvPr>
          <p:cNvSpPr>
            <a:spLocks noGrp="1"/>
          </p:cNvSpPr>
          <p:nvPr/>
        </p:nvSpPr>
        <p:spPr>
          <a:xfrm>
            <a:off x="1298448" y="26316432"/>
            <a:ext cx="8229600" cy="512064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31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|log p_train − log p_rollout|</a:t>
            </a:r>
          </a:p>
        </p:txBody>
      </p:sp>
      <p:sp>
        <p:nvSpPr>
          <p:cNvPr id="56" name="Closer to zero means closer agreement.">
            <a:extLst>
              <a:ext uri="{FF2B5EF4-FFF2-40B4-BE49-F238E27FC236}">
                <a16:creationId xmlns:a16="http://schemas.microsoft.com/office/drawing/2014/main" id="{7B6FB9B2-49C5-40DC-BC90-4127758D9B98}"/>
              </a:ext>
            </a:extLst>
          </p:cNvPr>
          <p:cNvSpPr>
            <a:spLocks noGrp="1"/>
          </p:cNvSpPr>
          <p:nvPr/>
        </p:nvSpPr>
        <p:spPr>
          <a:xfrm>
            <a:off x="1298448" y="26865072"/>
            <a:ext cx="8229600" cy="384048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ctr">
              <a:defRPr sz="247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0 means the two engines agree exactly.</a:t>
            </a:r>
          </a:p>
        </p:txBody>
      </p:sp>
      <p:sp>
        <p:nvSpPr>
          <p:cNvPr id="59" name="04">
            <a:extLst>
              <a:ext uri="{FF2B5EF4-FFF2-40B4-BE49-F238E27FC236}">
                <a16:creationId xmlns:a16="http://schemas.microsoft.com/office/drawing/2014/main" id="{CB635697-B6D8-4F91-91B1-039346C69FD1}"/>
              </a:ext>
            </a:extLst>
          </p:cNvPr>
          <p:cNvSpPr>
            <a:spLocks noGrp="1"/>
          </p:cNvSpPr>
          <p:nvPr/>
        </p:nvSpPr>
        <p:spPr>
          <a:xfrm>
            <a:off x="10820400" y="6743700"/>
            <a:ext cx="66675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D640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D6403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60" name="Aligning train–rollout logprobs">
            <a:extLst>
              <a:ext uri="{FF2B5EF4-FFF2-40B4-BE49-F238E27FC236}">
                <a16:creationId xmlns:a16="http://schemas.microsoft.com/office/drawing/2014/main" id="{112B5ED7-BFB7-460E-913D-C89009DFD592}"/>
              </a:ext>
            </a:extLst>
          </p:cNvPr>
          <p:cNvSpPr>
            <a:spLocks noGrp="1"/>
          </p:cNvSpPr>
          <p:nvPr/>
        </p:nvSpPr>
        <p:spPr>
          <a:xfrm>
            <a:off x="11544300" y="6743700"/>
            <a:ext cx="9334500" cy="7239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Aligning train–rollout logprobs</a:t>
            </a:r>
          </a:p>
        </p:txBody>
      </p:sp>
      <p:sp>
        <p:nvSpPr>
          <p:cNvPr id="61" name="Straight Connector 60">
            <a:extLst>
              <a:ext uri="{FF2B5EF4-FFF2-40B4-BE49-F238E27FC236}">
                <a16:creationId xmlns:a16="http://schemas.microsoft.com/office/drawing/2014/main" id="{C494BCA2-84DE-494B-BF24-50CCDFB99556}"/>
              </a:ext>
            </a:extLst>
          </p:cNvPr>
          <p:cNvSpPr>
            <a:spLocks noGrp="1"/>
          </p:cNvSpPr>
          <p:nvPr/>
        </p:nvSpPr>
        <p:spPr>
          <a:xfrm>
            <a:off x="10820400" y="7581900"/>
            <a:ext cx="10058400" cy="0"/>
          </a:xfrm>
          <a:prstGeom prst="line">
            <a:avLst/>
          </a:prstGeom>
          <a:noFill/>
          <a:ln w="19050">
            <a:solidFill>
              <a:srgbClr val="DDE2E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0" name="05">
            <a:extLst>
              <a:ext uri="{FF2B5EF4-FFF2-40B4-BE49-F238E27FC236}">
                <a16:creationId xmlns:a16="http://schemas.microsoft.com/office/drawing/2014/main" id="{755D3171-08DC-4F58-81BA-3651C754EFCB}"/>
              </a:ext>
            </a:extLst>
          </p:cNvPr>
          <p:cNvSpPr>
            <a:spLocks noGrp="1"/>
          </p:cNvSpPr>
          <p:nvPr/>
        </p:nvSpPr>
        <p:spPr>
          <a:xfrm>
            <a:off x="10817352" y="20317968"/>
            <a:ext cx="667512" cy="722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D64038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D64038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1" name="Validation on MI355X">
            <a:extLst>
              <a:ext uri="{FF2B5EF4-FFF2-40B4-BE49-F238E27FC236}">
                <a16:creationId xmlns:a16="http://schemas.microsoft.com/office/drawing/2014/main" id="{1FD6F65D-04E7-4AA8-A5EE-05B24DF92534}"/>
              </a:ext>
            </a:extLst>
          </p:cNvPr>
          <p:cNvSpPr>
            <a:spLocks noGrp="1"/>
          </p:cNvSpPr>
          <p:nvPr/>
        </p:nvSpPr>
        <p:spPr>
          <a:xfrm>
            <a:off x="11539728" y="20317968"/>
            <a:ext cx="9336024" cy="72237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75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Validation on MI355X</a:t>
            </a:r>
          </a:p>
        </p:txBody>
      </p:sp>
      <p:sp>
        <p:nvSpPr>
          <p:cNvPr id="72" name="Straight Connector 71">
            <a:extLst>
              <a:ext uri="{FF2B5EF4-FFF2-40B4-BE49-F238E27FC236}">
                <a16:creationId xmlns:a16="http://schemas.microsoft.com/office/drawing/2014/main" id="{C59A705C-AFC8-4062-BD10-03F4EBF05867}"/>
              </a:ext>
            </a:extLst>
          </p:cNvPr>
          <p:cNvSpPr>
            <a:spLocks noGrp="1"/>
          </p:cNvSpPr>
          <p:nvPr/>
        </p:nvSpPr>
        <p:spPr>
          <a:xfrm>
            <a:off x="10817352" y="21150072"/>
            <a:ext cx="10058400" cy="0"/>
          </a:xfrm>
          <a:prstGeom prst="line">
            <a:avLst/>
          </a:prstGeom>
          <a:noFill/>
          <a:ln w="19050">
            <a:solidFill>
              <a:srgbClr val="DDE2E7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73" name="sgl-project/DeepSeek-V4-Flash-FP8">
            <a:extLst>
              <a:ext uri="{FF2B5EF4-FFF2-40B4-BE49-F238E27FC236}">
                <a16:creationId xmlns:a16="http://schemas.microsoft.com/office/drawing/2014/main" id="{E05A0431-20F5-4071-873F-A41514DCC90A}"/>
              </a:ext>
            </a:extLst>
          </p:cNvPr>
          <p:cNvSpPr>
            <a:spLocks noGrp="1"/>
          </p:cNvSpPr>
          <p:nvPr/>
        </p:nvSpPr>
        <p:spPr>
          <a:xfrm>
            <a:off x="10817352" y="21415248"/>
            <a:ext cx="10058400" cy="411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625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sgl-project/DeepSeek-V4-Flash-FP8</a:t>
            </a:r>
          </a:p>
        </p:txBody>
      </p:sp>
      <p:sp>
        <p:nvSpPr>
          <p:cNvPr id="74" name="Planned: 32 MI355X GPUs, FP8 rollout / BF16 actor.&#10;GRPO on DAPO-Math-1">
            <a:extLst>
              <a:ext uri="{FF2B5EF4-FFF2-40B4-BE49-F238E27FC236}">
                <a16:creationId xmlns:a16="http://schemas.microsoft.com/office/drawing/2014/main" id="{66954129-320B-424A-B24A-EFD5703163F7}"/>
              </a:ext>
            </a:extLst>
          </p:cNvPr>
          <p:cNvSpPr>
            <a:spLocks noGrp="1"/>
          </p:cNvSpPr>
          <p:nvPr/>
        </p:nvSpPr>
        <p:spPr>
          <a:xfrm>
            <a:off x="10817352" y="21854160"/>
            <a:ext cx="10058400" cy="777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77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32 MI355X GPUs, FP8 rollout / FP8 actor, R3 + top-512 replay.</a:t>
            </a:r>
          </a:p>
          <a:p>
            <a:pPr algn="l">
              <a:defRPr sz="2775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GRPO on DAPO-Math-17K, 32 prompts × 8 samples per step.</a:t>
            </a:r>
          </a:p>
        </p:txBody>
      </p:sp>
      <p:sp>
        <p:nvSpPr>
          <p:cNvPr id="75" name="Mean absolute logprob gap (nats)">
            <a:extLst>
              <a:ext uri="{FF2B5EF4-FFF2-40B4-BE49-F238E27FC236}">
                <a16:creationId xmlns:a16="http://schemas.microsoft.com/office/drawing/2014/main" id="{F6E43199-1C64-46D0-A9E0-0875E3F20C3E}"/>
              </a:ext>
            </a:extLst>
          </p:cNvPr>
          <p:cNvSpPr>
            <a:spLocks noGrp="1"/>
          </p:cNvSpPr>
          <p:nvPr/>
        </p:nvSpPr>
        <p:spPr>
          <a:xfrm>
            <a:off x="10817352" y="22786848"/>
            <a:ext cx="10058400" cy="502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3000" b="1">
                <a:solidFill>
                  <a:srgbClr val="202936"/>
                </a:solidFill>
                <a:latin typeface="Arial"/>
                <a:ea typeface="Arial"/>
                <a:cs typeface="Arial"/>
              </a:defRPr>
            </a:pPr>
            <a:r>
              <a:rPr sz="3000" b="1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Mean absolute </a:t>
            </a:r>
            <a:r>
              <a:rPr sz="3000" b="1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logprob</a:t>
            </a:r>
            <a:r>
              <a:rPr sz="3000" b="1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gap</a:t>
            </a:r>
          </a:p>
        </p:txBody>
      </p:sp>
      <p:sp>
        <p:nvSpPr>
          <p:cNvPr id="86" name="Mean gap: [value] nats     Completed steps: [N]">
            <a:extLst>
              <a:ext uri="{FF2B5EF4-FFF2-40B4-BE49-F238E27FC236}">
                <a16:creationId xmlns:a16="http://schemas.microsoft.com/office/drawing/2014/main" id="{80F97F0B-0917-4240-941D-E9BD434C9733}"/>
              </a:ext>
            </a:extLst>
          </p:cNvPr>
          <p:cNvSpPr>
            <a:spLocks noGrp="1"/>
          </p:cNvSpPr>
          <p:nvPr/>
        </p:nvSpPr>
        <p:spPr>
          <a:xfrm>
            <a:off x="10817352" y="27953208"/>
            <a:ext cx="10058400" cy="457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550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596576"/>
                </a:solidFill>
                <a:latin typeface="Arial"/>
                <a:ea typeface="Arial"/>
                <a:cs typeface="Arial"/>
              </a:rPr>
              <a:t>Mean gap: 0.024 nats     Completed steps: 100</a:t>
            </a:r>
          </a:p>
        </p:txBody>
      </p:sp>
      <p:graphicFrame>
        <p:nvGraphicFramePr>
          <p:cNvPr id="155" name="Table 154"/>
          <p:cNvGraphicFramePr/>
          <p:nvPr/>
        </p:nvGraphicFramePr>
        <p:xfrm>
          <a:off x="10817352" y="28501848"/>
          <a:ext cx="10058400" cy="1828800"/>
        </p:xfrm>
        <a:graphic>
          <a:graphicData uri="http://schemas.openxmlformats.org/drawingml/2006/table">
            <a:tbl>
              <a:tblPr firstRow="1"/>
              <a:tblGrid>
                <a:gridCol w="449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1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202936"/>
                          </a:solidFill>
                          <a:latin typeface="Arial"/>
                          <a:ea typeface="Arial"/>
                          <a:cs typeface="Arial"/>
                        </a:rPr>
                        <a:t>Logprob gap (nats)</a:t>
                      </a:r>
                    </a:p>
                  </a:txBody>
                  <a:tcPr marL="171450" marR="171450" marT="76200" marB="57150" anchor="ctr"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202936"/>
                          </a:solidFill>
                          <a:latin typeface="Arial"/>
                          <a:ea typeface="Arial"/>
                          <a:cs typeface="Arial"/>
                        </a:rPr>
                        <a:t>Steps 0–49</a:t>
                      </a:r>
                    </a:p>
                  </a:txBody>
                  <a:tcPr marL="171450" marR="171450" marT="76200" marB="57150" anchor="ctr">
                    <a:solidFill>
                      <a:srgbClr val="EFF3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202936"/>
                          </a:solidFill>
                          <a:latin typeface="Arial"/>
                          <a:ea typeface="Arial"/>
                          <a:cs typeface="Arial"/>
                        </a:rPr>
                        <a:t>Steps 50–99</a:t>
                      </a:r>
                    </a:p>
                  </a:txBody>
                  <a:tcPr marL="171450" marR="171450" marT="76200" marB="57150" anchor="ctr">
                    <a:solidFill>
                      <a:srgbClr val="EFF3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sz="2700" b="0">
                          <a:solidFill>
                            <a:srgbClr val="596576"/>
                          </a:solidFill>
                          <a:latin typeface="Arial"/>
                          <a:ea typeface="Arial"/>
                          <a:cs typeface="Arial"/>
                        </a:rPr>
                        <a:t>Mean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D64038"/>
                          </a:solidFill>
                          <a:latin typeface="Arial"/>
                          <a:ea typeface="Arial"/>
                          <a:cs typeface="Arial"/>
                        </a:rPr>
                        <a:t>0.024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1">
                          <a:solidFill>
                            <a:srgbClr val="D64038"/>
                          </a:solidFill>
                          <a:latin typeface="Arial"/>
                          <a:ea typeface="Arial"/>
                          <a:cs typeface="Arial"/>
                        </a:rPr>
                        <a:t>0.024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rPr sz="2700" b="0">
                          <a:solidFill>
                            <a:srgbClr val="596576"/>
                          </a:solidFill>
                          <a:latin typeface="Arial"/>
                          <a:ea typeface="Arial"/>
                          <a:cs typeface="Arial"/>
                        </a:rPr>
                        <a:t>Per-step range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0">
                          <a:solidFill>
                            <a:srgbClr val="596576"/>
                          </a:solidFill>
                          <a:latin typeface="Arial"/>
                          <a:ea typeface="Arial"/>
                          <a:cs typeface="Arial"/>
                        </a:rPr>
                        <a:t>0.021–0.026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700" b="0">
                          <a:solidFill>
                            <a:srgbClr val="596576"/>
                          </a:solidFill>
                          <a:latin typeface="Arial"/>
                          <a:ea typeface="Arial"/>
                          <a:cs typeface="Arial"/>
                        </a:rPr>
                        <a:t>0.023–0.026</a:t>
                      </a:r>
                    </a:p>
                  </a:txBody>
                  <a:tcPr marL="171450" marR="171450" marT="76200" marB="5715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9" name="This run measures the integrated setup. It does not isolate individual">
            <a:extLst>
              <a:ext uri="{FF2B5EF4-FFF2-40B4-BE49-F238E27FC236}">
                <a16:creationId xmlns:a16="http://schemas.microsoft.com/office/drawing/2014/main" id="{8748AB53-D945-44C0-B84C-A4DDE25D9B60}"/>
              </a:ext>
            </a:extLst>
          </p:cNvPr>
          <p:cNvSpPr>
            <a:spLocks noGrp="1"/>
          </p:cNvSpPr>
          <p:nvPr/>
        </p:nvSpPr>
        <p:spPr>
          <a:xfrm>
            <a:off x="10741153" y="30556200"/>
            <a:ext cx="10058400" cy="731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algn="l">
              <a:defRPr sz="2400" b="0">
                <a:solidFill>
                  <a:srgbClr val="596576"/>
                </a:solidFill>
                <a:latin typeface="Arial"/>
                <a:ea typeface="Arial"/>
                <a:cs typeface="Arial"/>
              </a:defRPr>
            </a:pPr>
            <a:r>
              <a:rPr sz="2400" b="0" dirty="0">
                <a:solidFill>
                  <a:srgbClr val="596576"/>
                </a:solidFill>
                <a:latin typeface="Arial"/>
                <a:ea typeface="Arial"/>
                <a:cs typeface="Arial"/>
              </a:rPr>
              <a:t>This run measures the integrated setup. It does not isolate individual fixes.</a:t>
            </a:r>
          </a:p>
        </p:txBody>
      </p:sp>
      <p:sp>
        <p:nvSpPr>
          <p:cNvPr id="156" name="FP8 training badge (corrects figure)"/>
          <p:cNvSpPr/>
          <p:nvPr/>
        </p:nvSpPr>
        <p:spPr>
          <a:xfrm>
            <a:off x="7812100" y="8987565"/>
            <a:ext cx="712317" cy="217276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93D0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algn="ctr"/>
            <a:r>
              <a:rPr sz="800" b="1" i="0">
                <a:solidFill>
                  <a:srgbClr val="E93D01"/>
                </a:solidFill>
                <a:latin typeface="Arial"/>
                <a:ea typeface="Arial"/>
                <a:cs typeface="Arial"/>
              </a:rPr>
              <a:t>FP8 training</a:t>
            </a:r>
          </a:p>
        </p:txBody>
      </p:sp>
      <p:sp>
        <p:nvSpPr>
          <p:cNvPr id="157" name="SGLang rollout score box"/>
          <p:cNvSpPr/>
          <p:nvPr/>
        </p:nvSpPr>
        <p:spPr>
          <a:xfrm>
            <a:off x="1069848" y="23911560"/>
            <a:ext cx="3886200" cy="1234440"/>
          </a:xfrm>
          <a:prstGeom prst="roundRect">
            <a:avLst>
              <a:gd name="adj" fmla="val 8000"/>
            </a:avLst>
          </a:prstGeom>
          <a:solidFill>
            <a:srgbClr val="EDF3FE"/>
          </a:solidFill>
          <a:ln w="31750">
            <a:solidFill>
              <a:srgbClr val="1155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8" name="TextBox 157"/>
          <p:cNvSpPr txBox="1"/>
          <p:nvPr/>
        </p:nvSpPr>
        <p:spPr>
          <a:xfrm>
            <a:off x="1069848" y="24021288"/>
            <a:ext cx="388620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sz="2200" b="1" i="0">
                <a:solidFill>
                  <a:srgbClr val="1155CD"/>
                </a:solidFill>
                <a:latin typeface="Arial"/>
                <a:ea typeface="Arial"/>
                <a:cs typeface="Arial"/>
              </a:rPr>
              <a:t>SGLang rollout</a:t>
            </a:r>
          </a:p>
          <a:p>
            <a:pPr algn="ctr"/>
            <a:r>
              <a:rPr sz="2600" b="0" i="1">
                <a:solidFill>
                  <a:srgbClr val="202936"/>
                </a:solidFill>
                <a:latin typeface="Arial"/>
                <a:ea typeface="Arial"/>
                <a:cs typeface="Arial"/>
              </a:rPr>
              <a:t>log p_rollout</a:t>
            </a:r>
          </a:p>
        </p:txBody>
      </p:sp>
      <p:cxnSp>
        <p:nvCxnSpPr>
          <p:cNvPr id="159" name="Connector 158"/>
          <p:cNvCxnSpPr/>
          <p:nvPr/>
        </p:nvCxnSpPr>
        <p:spPr>
          <a:xfrm>
            <a:off x="3012948" y="25146000"/>
            <a:ext cx="0" cy="457200"/>
          </a:xfrm>
          <a:prstGeom prst="line">
            <a:avLst/>
          </a:prstGeom>
          <a:ln w="38100">
            <a:solidFill>
              <a:srgbClr val="59657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Megatron training score box"/>
          <p:cNvSpPr/>
          <p:nvPr/>
        </p:nvSpPr>
        <p:spPr>
          <a:xfrm>
            <a:off x="5870448" y="23911560"/>
            <a:ext cx="3886200" cy="1234440"/>
          </a:xfrm>
          <a:prstGeom prst="roundRect">
            <a:avLst>
              <a:gd name="adj" fmla="val 8000"/>
            </a:avLst>
          </a:prstGeom>
          <a:solidFill>
            <a:srgbClr val="FFF1E8"/>
          </a:solidFill>
          <a:ln w="31750">
            <a:solidFill>
              <a:srgbClr val="E859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1" name="TextBox 160"/>
          <p:cNvSpPr txBox="1"/>
          <p:nvPr/>
        </p:nvSpPr>
        <p:spPr>
          <a:xfrm>
            <a:off x="5870448" y="24021288"/>
            <a:ext cx="388620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sz="2200" b="1" i="0">
                <a:solidFill>
                  <a:srgbClr val="E8590C"/>
                </a:solidFill>
                <a:latin typeface="Arial"/>
                <a:ea typeface="Arial"/>
                <a:cs typeface="Arial"/>
              </a:rPr>
              <a:t>Megatron training</a:t>
            </a:r>
          </a:p>
          <a:p>
            <a:pPr algn="ctr"/>
            <a:r>
              <a:rPr sz="2600" b="0" i="1">
                <a:solidFill>
                  <a:srgbClr val="202936"/>
                </a:solidFill>
                <a:latin typeface="Arial"/>
                <a:ea typeface="Arial"/>
                <a:cs typeface="Arial"/>
              </a:rPr>
              <a:t>log p_train</a:t>
            </a:r>
          </a:p>
        </p:txBody>
      </p:sp>
      <p:cxnSp>
        <p:nvCxnSpPr>
          <p:cNvPr id="162" name="Connector 161"/>
          <p:cNvCxnSpPr/>
          <p:nvPr/>
        </p:nvCxnSpPr>
        <p:spPr>
          <a:xfrm>
            <a:off x="7813548" y="25146000"/>
            <a:ext cx="0" cy="457200"/>
          </a:xfrm>
          <a:prstGeom prst="line">
            <a:avLst/>
          </a:prstGeom>
          <a:ln w="38100">
            <a:solidFill>
              <a:srgbClr val="596576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" name="TextBox 162"/>
          <p:cNvSpPr txBox="1"/>
          <p:nvPr/>
        </p:nvSpPr>
        <p:spPr>
          <a:xfrm>
            <a:off x="4956048" y="24231600"/>
            <a:ext cx="914400" cy="5486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sz="2400" b="1" i="0">
                <a:solidFill>
                  <a:srgbClr val="596576"/>
                </a:solidFill>
                <a:latin typeface="Arial"/>
                <a:ea typeface="Arial"/>
                <a:cs typeface="Arial"/>
              </a:rPr>
              <a:t>vs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069848" y="27614880"/>
            <a:ext cx="8686800" cy="1234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500" b="1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Why it matters  </a:t>
            </a:r>
            <a:r>
              <a:rPr sz="25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RL treats the sampled tokens as coming from the policy being trained. A gap can distort the probability ratios used for policy updates.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1069848" y="29032200"/>
            <a:ext cx="8686800" cy="853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500" b="1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How we measure  </a:t>
            </a:r>
            <a:r>
              <a:rPr sz="25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Megatron rescores SGLang’s sampled tokens at the same policy version and averages the gap.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1069848" y="30068520"/>
            <a:ext cx="8686800" cy="853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500" b="1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How to read it  </a:t>
            </a:r>
            <a:r>
              <a:rPr sz="25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Smaller values mean closer agreement on the sampled tokens.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10817352" y="7936992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1155CD"/>
                </a:solidFill>
                <a:latin typeface="Arial"/>
                <a:ea typeface="Arial"/>
                <a:cs typeface="Arial"/>
              </a:rPr>
              <a:t>Locate the mismatch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10817352" y="8412480"/>
            <a:ext cx="10058400" cy="11704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Match next-token shifts, masks and temperature handling. Inspect token outliers and compare layer outputs to locate the mismatch. An independent HF reference breaks ties.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10817352" y="9802367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7030C9"/>
                </a:solidFill>
                <a:latin typeface="Arial"/>
                <a:ea typeface="Arial"/>
                <a:cs typeface="Arial"/>
              </a:rPr>
              <a:t>Match grouped top-K scoring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10817352" y="10277855"/>
            <a:ext cx="10058400" cy="1536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Expert-choice replay (R3) reuses </a:t>
            </a:r>
            <a:r>
              <a:rPr sz="2400" b="0" i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SGLang’s</a:t>
            </a:r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expert IDs in Megatron. One </a:t>
            </a:r>
            <a:r>
              <a:rPr sz="2400" b="0" i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SGLang</a:t>
            </a:r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grouped top-K path used sigmoid, while Megatron computed expert weights with the configured √</a:t>
            </a:r>
            <a:r>
              <a:rPr sz="2400" b="0" i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softplus</a:t>
            </a:r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score. Honoring the configured score reduced the </a:t>
            </a:r>
            <a:r>
              <a:rPr sz="2400" b="0" i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logprob</a:t>
            </a:r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gap.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10817352" y="12033503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7030C9"/>
                </a:solidFill>
                <a:latin typeface="Arial"/>
                <a:ea typeface="Arial"/>
                <a:cs typeface="Arial"/>
              </a:rPr>
              <a:t>Replay sparse-attention choices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10817352" y="12508991"/>
            <a:ext cx="10058400" cy="11704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Megatron also reuses </a:t>
            </a:r>
            <a:r>
              <a:rPr sz="2400" b="0" i="0" dirty="0" err="1">
                <a:solidFill>
                  <a:srgbClr val="202936"/>
                </a:solidFill>
                <a:latin typeface="Arial"/>
                <a:ea typeface="Arial"/>
                <a:cs typeface="Arial"/>
              </a:rPr>
              <a:t>SGLang’s</a:t>
            </a:r>
            <a:r>
              <a:rPr sz="2400" b="0" i="0" dirty="0">
                <a:solidFill>
                  <a:srgbClr val="202936"/>
                </a:solidFill>
                <a:latin typeface="Arial"/>
                <a:ea typeface="Arial"/>
                <a:cs typeface="Arial"/>
              </a:rPr>
              <a:t> top-512 compressed-KV selections. Without this replay the gap grew after position 2,048 (step-0 gap 0.058 vs 0.020).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10817352" y="13898880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7030C9"/>
                </a:solidFill>
                <a:latin typeface="Arial"/>
                <a:ea typeface="Arial"/>
                <a:cs typeface="Arial"/>
              </a:rPr>
              <a:t>Apply expert math exactly as configured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10817352" y="14374367"/>
            <a:ext cx="10058400" cy="11704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Apply the ×1.5 routed scale exactly once, including in the 3 hash-routed layers, and clamp SwiGLU at 10 in shared and routed experts. Scale and clamp corrections reduced the gap from 0.18 to 0.02.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10817352" y="15764255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D64038"/>
                </a:solidFill>
                <a:latin typeface="Arial"/>
                <a:ea typeface="Arial"/>
                <a:cs typeface="Arial"/>
              </a:rPr>
              <a:t>Recheck after weight updates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10817352" y="16239743"/>
            <a:ext cx="10058400" cy="1536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Recheck both engines after each weight update. Our ROCm interface lets Miles run SGLang’s required FP8 post-processing before rollout resumes. Power-of-two scales reproduce the checkpoint’s FP8 weights exactly, eliminating a 2.7% initial requantization error.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0817352" y="17995392"/>
            <a:ext cx="10058400" cy="4754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700" b="1" i="0">
                <a:solidFill>
                  <a:srgbClr val="D64038"/>
                </a:solidFill>
                <a:latin typeface="Arial"/>
                <a:ea typeface="Arial"/>
                <a:cs typeface="Arial"/>
              </a:rPr>
              <a:t>Train with the FP8 weights you roll out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0817352" y="18470880"/>
            <a:ext cx="10058400" cy="15361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2400" b="0" i="0">
                <a:solidFill>
                  <a:srgbClr val="202936"/>
                </a:solidFill>
                <a:latin typeface="Arial"/>
                <a:ea typeface="Arial"/>
                <a:cs typeface="Arial"/>
              </a:rPr>
              <a:t>The actor trains in FP8 with the same blockwise, power-of-two quantization that weight sync applies, so the trainer computes with FP8 weights quantized the same way as the copy SGLang receives. The gap stays flat over 100 steps.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B0468A-2393-BF68-53E0-D66C3517A8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41153" y="23328602"/>
            <a:ext cx="8452780" cy="4578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57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 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f39aa4b3-b62d-42bf-8097-75e2c573ddfa}" enabled="1" method="Privileged" siteId="{3dd8961f-e488-4e60-8e11-a82d994e183d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2748</TotalTime>
  <Words>553</Words>
  <Application>Microsoft Office PowerPoint</Application>
  <DocSecurity>0</DocSecurity>
  <PresentationFormat>Custom</PresentationFormat>
  <Paragraphs>63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Times New Roman</vt:lpstr>
      <vt:lpstr>Office Theme</vt:lpstr>
      <vt:lpstr>One Policy, Two Engines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Kang, Xinyu</cp:lastModifiedBy>
  <cp:revision>4</cp:revision>
  <dcterms:created xsi:type="dcterms:W3CDTF">2026-09-24T18:26:57Z</dcterms:created>
  <dcterms:modified xsi:type="dcterms:W3CDTF">2026-10-09T17:25:53Z</dcterms:modified>
</cp:coreProperties>
</file>