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370">
          <p15:clr>
            <a:srgbClr val="A4A3A4"/>
          </p15:clr>
        </p15:guide>
        <p15:guide id="2" pos="69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49">
          <p15:clr>
            <a:srgbClr val="A4A3A4"/>
          </p15:clr>
        </p15:guide>
        <p15:guide id="2" pos="1703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i7bKGiPeGRMSylRx4qZwARA8lc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4D51B-525A-44F0-BEA1-FFBDC68278F9}" v="2" dt="2026-10-05T18:26:11.932"/>
    <p1510:client id="{CD235752-CAF6-46C0-8656-010195270951}" v="29" dt="2026-10-05T20:28:52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120" y="8"/>
      </p:cViewPr>
      <p:guideLst>
        <p:guide orient="horz" pos="10370"/>
        <p:guide pos="69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4549"/>
        <p:guide pos="17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ha, Rishi" userId="ccb7003b-4233-4c8a-9c64-476e640305bd" providerId="ADAL" clId="{8CC9D7A1-902E-481E-BC53-D25EB95CB748}"/>
    <pc:docChg chg="modSld">
      <pc:chgData name="Sinha, Rishi" userId="ccb7003b-4233-4c8a-9c64-476e640305bd" providerId="ADAL" clId="{8CC9D7A1-902E-481E-BC53-D25EB95CB748}" dt="2026-10-05T20:28:52.421" v="335" actId="20577"/>
      <pc:docMkLst>
        <pc:docMk/>
      </pc:docMkLst>
      <pc:sldChg chg="modSp mod">
        <pc:chgData name="Sinha, Rishi" userId="ccb7003b-4233-4c8a-9c64-476e640305bd" providerId="ADAL" clId="{8CC9D7A1-902E-481E-BC53-D25EB95CB748}" dt="2026-10-05T20:28:52.421" v="335" actId="20577"/>
        <pc:sldMkLst>
          <pc:docMk/>
          <pc:sldMk cId="0" sldId="256"/>
        </pc:sldMkLst>
        <pc:spChg chg="mod">
          <ac:chgData name="Sinha, Rishi" userId="ccb7003b-4233-4c8a-9c64-476e640305bd" providerId="ADAL" clId="{8CC9D7A1-902E-481E-BC53-D25EB95CB748}" dt="2026-10-05T19:56:20.585" v="303" actId="255"/>
          <ac:spMkLst>
            <pc:docMk/>
            <pc:sldMk cId="0" sldId="256"/>
            <ac:spMk id="26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6:46.522" v="306" actId="1076"/>
          <ac:spMkLst>
            <pc:docMk/>
            <pc:sldMk cId="0" sldId="256"/>
            <ac:spMk id="36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6:50.670" v="307" actId="1076"/>
          <ac:spMkLst>
            <pc:docMk/>
            <pc:sldMk cId="0" sldId="256"/>
            <ac:spMk id="37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49:55.238" v="94" actId="1076"/>
          <ac:spMkLst>
            <pc:docMk/>
            <pc:sldMk cId="0" sldId="256"/>
            <ac:spMk id="40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0:02.477" v="96" actId="1076"/>
          <ac:spMkLst>
            <pc:docMk/>
            <pc:sldMk cId="0" sldId="256"/>
            <ac:spMk id="41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0:06.832" v="97" actId="1076"/>
          <ac:spMkLst>
            <pc:docMk/>
            <pc:sldMk cId="0" sldId="256"/>
            <ac:spMk id="45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0:09.708" v="98" actId="1076"/>
          <ac:spMkLst>
            <pc:docMk/>
            <pc:sldMk cId="0" sldId="256"/>
            <ac:spMk id="46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2:17.417" v="122" actId="1076"/>
          <ac:spMkLst>
            <pc:docMk/>
            <pc:sldMk cId="0" sldId="256"/>
            <ac:spMk id="47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2:15.244" v="121" actId="1076"/>
          <ac:spMkLst>
            <pc:docMk/>
            <pc:sldMk cId="0" sldId="256"/>
            <ac:spMk id="48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19:54:04.194" v="210" actId="1076"/>
          <ac:spMkLst>
            <pc:docMk/>
            <pc:sldMk cId="0" sldId="256"/>
            <ac:spMk id="50" creationId="{00000000-0000-0000-0000-000000000000}"/>
          </ac:spMkLst>
        </pc:spChg>
        <pc:spChg chg="mod">
          <ac:chgData name="Sinha, Rishi" userId="ccb7003b-4233-4c8a-9c64-476e640305bd" providerId="ADAL" clId="{8CC9D7A1-902E-481E-BC53-D25EB95CB748}" dt="2026-10-05T20:28:52.421" v="335" actId="20577"/>
          <ac:spMkLst>
            <pc:docMk/>
            <pc:sldMk cId="0" sldId="256"/>
            <ac:spMk id="55" creationId="{00000000-0000-0000-0000-000000000000}"/>
          </ac:spMkLst>
        </pc:spChg>
        <pc:picChg chg="mod">
          <ac:chgData name="Sinha, Rishi" userId="ccb7003b-4233-4c8a-9c64-476e640305bd" providerId="ADAL" clId="{8CC9D7A1-902E-481E-BC53-D25EB95CB748}" dt="2026-10-05T19:56:42.695" v="305" actId="1076"/>
          <ac:picMkLst>
            <pc:docMk/>
            <pc:sldMk cId="0" sldId="256"/>
            <ac:picMk id="38" creationId="{00000000-0000-0000-0000-000000000000}"/>
          </ac:picMkLst>
        </pc:picChg>
        <pc:picChg chg="mod">
          <ac:chgData name="Sinha, Rishi" userId="ccb7003b-4233-4c8a-9c64-476e640305bd" providerId="ADAL" clId="{8CC9D7A1-902E-481E-BC53-D25EB95CB748}" dt="2026-10-05T19:49:42.335" v="91" actId="1076"/>
          <ac:picMkLst>
            <pc:docMk/>
            <pc:sldMk cId="0" sldId="256"/>
            <ac:picMk id="44" creationId="{00000000-0000-0000-0000-000000000000}"/>
          </ac:picMkLst>
        </pc:picChg>
        <pc:picChg chg="mod">
          <ac:chgData name="Sinha, Rishi" userId="ccb7003b-4233-4c8a-9c64-476e640305bd" providerId="ADAL" clId="{8CC9D7A1-902E-481E-BC53-D25EB95CB748}" dt="2026-10-05T19:54:05.776" v="211" actId="1076"/>
          <ac:picMkLst>
            <pc:docMk/>
            <pc:sldMk cId="0" sldId="256"/>
            <ac:picMk id="49" creationId="{00000000-0000-0000-0000-000000000000}"/>
          </ac:picMkLst>
        </pc:picChg>
        <pc:picChg chg="mod">
          <ac:chgData name="Sinha, Rishi" userId="ccb7003b-4233-4c8a-9c64-476e640305bd" providerId="ADAL" clId="{8CC9D7A1-902E-481E-BC53-D25EB95CB748}" dt="2026-10-05T19:53:59.991" v="209" actId="1076"/>
          <ac:picMkLst>
            <pc:docMk/>
            <pc:sldMk cId="0" sldId="256"/>
            <ac:picMk id="51" creationId="{00000000-0000-0000-0000-000000000000}"/>
          </ac:picMkLst>
        </pc:picChg>
        <pc:picChg chg="mod">
          <ac:chgData name="Sinha, Rishi" userId="ccb7003b-4233-4c8a-9c64-476e640305bd" providerId="ADAL" clId="{8CC9D7A1-902E-481E-BC53-D25EB95CB748}" dt="2026-10-05T19:56:39.726" v="304" actId="1076"/>
          <ac:picMkLst>
            <pc:docMk/>
            <pc:sldMk cId="0" sldId="256"/>
            <ac:picMk id="53" creationId="{00000000-0000-0000-0000-000000000000}"/>
          </ac:picMkLst>
        </pc:picChg>
        <pc:picChg chg="mod">
          <ac:chgData name="Sinha, Rishi" userId="ccb7003b-4233-4c8a-9c64-476e640305bd" providerId="ADAL" clId="{8CC9D7A1-902E-481E-BC53-D25EB95CB748}" dt="2026-10-05T19:54:07.764" v="212" actId="1076"/>
          <ac:picMkLst>
            <pc:docMk/>
            <pc:sldMk cId="0" sldId="256"/>
            <ac:picMk id="54" creationId="{00000000-0000-0000-0000-000000000000}"/>
          </ac:picMkLst>
        </pc:picChg>
      </pc:sldChg>
    </pc:docChg>
  </pc:docChgLst>
  <pc:docChgLst>
    <pc:chgData name="Garzaran, Maria" userId="766e6baa-8452-4f86-aad7-f37d3a312170" providerId="ADAL" clId="{C16F7D74-DA2F-40CA-919F-5E748CC4CECD}"/>
    <pc:docChg chg="modSld">
      <pc:chgData name="Garzaran, Maria" userId="766e6baa-8452-4f86-aad7-f37d3a312170" providerId="ADAL" clId="{C16F7D74-DA2F-40CA-919F-5E748CC4CECD}" dt="2026-10-06T04:04:05.959" v="0" actId="20577"/>
      <pc:docMkLst>
        <pc:docMk/>
      </pc:docMkLst>
      <pc:sldChg chg="modSp mod">
        <pc:chgData name="Garzaran, Maria" userId="766e6baa-8452-4f86-aad7-f37d3a312170" providerId="ADAL" clId="{C16F7D74-DA2F-40CA-919F-5E748CC4CECD}" dt="2026-10-06T04:04:05.959" v="0" actId="20577"/>
        <pc:sldMkLst>
          <pc:docMk/>
          <pc:sldMk cId="0" sldId="256"/>
        </pc:sldMkLst>
        <pc:spChg chg="mod">
          <ac:chgData name="Garzaran, Maria" userId="766e6baa-8452-4f86-aad7-f37d3a312170" providerId="ADAL" clId="{C16F7D74-DA2F-40CA-919F-5E748CC4CECD}" dt="2026-10-06T04:04:05.959" v="0" actId="20577"/>
          <ac:spMkLst>
            <pc:docMk/>
            <pc:sldMk cId="0" sldId="256"/>
            <ac:spMk id="2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>
            <a:spLocks noGrp="1" noRot="1" noChangeAspect="1"/>
          </p:cNvSpPr>
          <p:nvPr>
            <p:ph type="sldImg" idx="3"/>
          </p:nvPr>
        </p:nvSpPr>
        <p:spPr>
          <a:xfrm>
            <a:off x="2285084" y="685800"/>
            <a:ext cx="2281200" cy="34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" name="Google Shape;10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prstGeom prst="rect">
            <a:avLst/>
          </a:prstGeom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1163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4413" y="685800"/>
            <a:ext cx="2281237" cy="3422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>
            <a:lvl1pPr marR="0" lv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68">
          <p15:clr>
            <a:srgbClr val="FBAE40"/>
          </p15:clr>
        </p15:guide>
        <p15:guide id="2" pos="69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 title="pytorchcon_na26_postertemplate-01.png"/>
          <p:cNvPicPr preferRelativeResize="0"/>
          <p:nvPr/>
        </p:nvPicPr>
        <p:blipFill rotWithShape="1">
          <a:blip r:embed="rId3">
            <a:alphaModFix/>
          </a:blip>
          <a:srcRect t="30" b="30"/>
          <a:stretch/>
        </p:blipFill>
        <p:spPr>
          <a:xfrm>
            <a:off x="-19200" y="-1"/>
            <a:ext cx="21964800" cy="249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>
            <a:lvl1pPr marR="0" lvl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097284" y="8778248"/>
            <a:ext cx="18602700" cy="19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81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81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81000"/>
              </a:lnSpc>
              <a:spcBef>
                <a:spcPts val="237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751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81000"/>
              </a:lnSpc>
              <a:spcBef>
                <a:spcPts val="2033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14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/>
          <p:nvPr/>
        </p:nvSpPr>
        <p:spPr>
          <a:xfrm>
            <a:off x="7143757" y="31866860"/>
            <a:ext cx="111213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1"/>
              <a:buFont typeface="Times New Roman"/>
              <a:buNone/>
            </a:pPr>
            <a:endParaRPr sz="1675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2" title="pytorchcon_na26_postertemplate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600" y="-206795"/>
            <a:ext cx="5454397" cy="38644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853828-8581-5973-B1BF-9CC7009C55C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7508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AMD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</a:pPr>
            <a:r>
              <a:rPr lang="en-US" sz="6830" dirty="0"/>
              <a:t>Integrating GPU-initiated </a:t>
            </a:r>
            <a:r>
              <a:rPr lang="en-US" dirty="0"/>
              <a:t>-n</a:t>
            </a:r>
            <a:r>
              <a:rPr lang="en-US" sz="6830" dirty="0"/>
              <a:t>etworking for expert parallelism in Distributed Training</a:t>
            </a:r>
            <a:endParaRPr sz="6830" dirty="0"/>
          </a:p>
        </p:txBody>
      </p:sp>
      <p:sp>
        <p:nvSpPr>
          <p:cNvPr id="26" name="TextBox 25"/>
          <p:cNvSpPr txBox="1"/>
          <p:nvPr/>
        </p:nvSpPr>
        <p:spPr>
          <a:xfrm>
            <a:off x="914400" y="3822191"/>
            <a:ext cx="20116800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700" b="1">
                <a:solidFill>
                  <a:srgbClr val="121214"/>
                </a:solidFill>
                <a:latin typeface="Arial"/>
              </a:rPr>
              <a:t>Rishi Sinha  ·  Liz Li  ·  Maria Garzaran  ·  Aurelien Bouteiller  ·  Nusrat Islam  ·  Sri Raj Paul  ·  Kapil Pawar  ·  Yuankai Chen</a:t>
            </a:r>
            <a:endParaRPr sz="2700" b="1">
              <a:solidFill>
                <a:srgbClr val="121214"/>
              </a:solidFill>
              <a:latin typeface="Arial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14400" y="4700016"/>
            <a:ext cx="20116800" cy="27432"/>
          </a:xfrm>
          <a:prstGeom prst="rect">
            <a:avLst/>
          </a:prstGeom>
          <a:solidFill>
            <a:srgbClr val="D6D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400" y="4919472"/>
            <a:ext cx="9774936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E32265"/>
                </a:solidFill>
                <a:latin typeface="Arial"/>
              </a:rPr>
              <a:t>1   The all-to-all is the bottleneck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" y="5431536"/>
            <a:ext cx="9774936" cy="32004"/>
          </a:xfrm>
          <a:prstGeom prst="rect">
            <a:avLst/>
          </a:prstGeom>
          <a:solidFill>
            <a:srgbClr val="E32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fig_mo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632704"/>
            <a:ext cx="9774936" cy="436340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14400" y="10018966"/>
            <a:ext cx="9774936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E32265"/>
                </a:solidFill>
                <a:latin typeface="Arial"/>
              </a:rPr>
              <a:t>2   GDA and LSA: one API, two transports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4400" y="10531030"/>
            <a:ext cx="9774936" cy="32004"/>
          </a:xfrm>
          <a:prstGeom prst="rect">
            <a:avLst/>
          </a:prstGeom>
          <a:solidFill>
            <a:srgbClr val="E32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fig_ls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0732197"/>
            <a:ext cx="9774936" cy="3712596"/>
          </a:xfrm>
          <a:prstGeom prst="rect">
            <a:avLst/>
          </a:prstGeom>
        </p:spPr>
      </p:pic>
      <p:pic>
        <p:nvPicPr>
          <p:cNvPr id="35" name="Picture 34" descr="fig_gd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4554522"/>
            <a:ext cx="9774936" cy="408385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14400" y="19232065"/>
            <a:ext cx="9774936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E32265"/>
                </a:solidFill>
                <a:latin typeface="Arial"/>
              </a:rPr>
              <a:t>3   Our implementation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4400" y="19782991"/>
            <a:ext cx="9774936" cy="32004"/>
          </a:xfrm>
          <a:prstGeom prst="rect">
            <a:avLst/>
          </a:prstGeom>
          <a:solidFill>
            <a:srgbClr val="E32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37" descr="fig_imp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098" y="20105317"/>
            <a:ext cx="9774936" cy="5404412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1200981" y="9227702"/>
            <a:ext cx="9774936" cy="1499616"/>
          </a:xfrm>
          <a:prstGeom prst="rect">
            <a:avLst/>
          </a:prstGeom>
          <a:solidFill>
            <a:srgbClr val="F5F6F8"/>
          </a:solidFill>
          <a:ln w="15875">
            <a:solidFill>
              <a:srgbClr val="F13E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1438725" y="9293245"/>
            <a:ext cx="9299448" cy="13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1">
                <a:solidFill>
                  <a:srgbClr val="121214"/>
                </a:solidFill>
                <a:latin typeface="Arial"/>
              </a:rPr>
              <a:t>copy ≈ 53 GB/s      network ≈ 44 GB/s</a:t>
            </a:r>
          </a:p>
          <a:p>
            <a:pPr algn="l">
              <a:spcAft>
                <a:spcPts val="0"/>
              </a:spcAft>
            </a:pPr>
            <a:r>
              <a:rPr sz="2600" b="0">
                <a:solidFill>
                  <a:srgbClr val="121214"/>
                </a:solidFill>
                <a:latin typeface="Arial"/>
              </a:rPr>
              <a:t>Both rates hold across a 4.67× payloa</a:t>
            </a:r>
            <a:r>
              <a:rPr lang="en-US" sz="2600" b="0">
                <a:solidFill>
                  <a:srgbClr val="121214"/>
                </a:solidFill>
                <a:latin typeface="Arial"/>
              </a:rPr>
              <a:t>d increase in message sizes</a:t>
            </a:r>
            <a:endParaRPr sz="2600" b="0">
              <a:solidFill>
                <a:srgbClr val="121214"/>
              </a:solidFill>
              <a:latin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200981" y="4919471"/>
            <a:ext cx="9774936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E32265"/>
                </a:solidFill>
                <a:latin typeface="Arial"/>
              </a:rPr>
              <a:t>4   Where the time goes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972800" y="5407140"/>
            <a:ext cx="9774936" cy="32004"/>
          </a:xfrm>
          <a:prstGeom prst="rect">
            <a:avLst/>
          </a:prstGeom>
          <a:solidFill>
            <a:srgbClr val="E32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4" name="Picture 43" descr="fig_phas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4620" y="5486399"/>
            <a:ext cx="9774936" cy="3759591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1256263" y="10887384"/>
            <a:ext cx="9774936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E32265"/>
                </a:solidFill>
                <a:latin typeface="Arial"/>
              </a:rPr>
              <a:t>5   Results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1256263" y="11581807"/>
            <a:ext cx="9774936" cy="32004"/>
          </a:xfrm>
          <a:prstGeom prst="rect">
            <a:avLst/>
          </a:prstGeom>
          <a:solidFill>
            <a:srgbClr val="E32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11058785" y="11765961"/>
            <a:ext cx="9304979" cy="2011153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11438725" y="11823859"/>
            <a:ext cx="8995150" cy="18979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100" b="1">
                <a:solidFill>
                  <a:srgbClr val="E32265"/>
                </a:solidFill>
                <a:latin typeface="Arial"/>
              </a:rPr>
              <a:t>Kernel  up to 30% faster</a:t>
            </a:r>
          </a:p>
          <a:p>
            <a:pPr algn="l">
              <a:spcAft>
                <a:spcPts val="1000"/>
              </a:spcAft>
            </a:pPr>
            <a:r>
              <a:rPr sz="3100" b="1">
                <a:solidFill>
                  <a:srgbClr val="E32265"/>
                </a:solidFill>
                <a:latin typeface="Arial"/>
              </a:rPr>
              <a:t>End-to-end  12 – 15% faster</a:t>
            </a:r>
          </a:p>
          <a:p>
            <a:pPr algn="l">
              <a:spcAft>
                <a:spcPts val="0"/>
              </a:spcAft>
            </a:pPr>
            <a:r>
              <a:rPr sz="2400" b="1">
                <a:solidFill>
                  <a:schemeClr val="tx1"/>
                </a:solidFill>
                <a:latin typeface="Arial"/>
              </a:rPr>
              <a:t>DeepSeek-V3 16B · EP=8 · 2×4 MI300X · </a:t>
            </a:r>
            <a:r>
              <a:rPr sz="2400" b="1" err="1">
                <a:solidFill>
                  <a:schemeClr val="tx1"/>
                </a:solidFill>
                <a:latin typeface="Arial"/>
              </a:rPr>
              <a:t>cta</a:t>
            </a:r>
            <a:r>
              <a:rPr sz="2400" b="1">
                <a:solidFill>
                  <a:schemeClr val="tx1"/>
                </a:solidFill>
                <a:latin typeface="Arial"/>
              </a:rPr>
              <a:t>=32 · forced balanced routing</a:t>
            </a:r>
          </a:p>
        </p:txBody>
      </p:sp>
      <p:pic>
        <p:nvPicPr>
          <p:cNvPr id="49" name="Picture 48" descr="fig_speedu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2664" y="21317121"/>
            <a:ext cx="9774936" cy="3618606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1200981" y="20401174"/>
            <a:ext cx="10415016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b="1">
                <a:solidFill>
                  <a:srgbClr val="121214"/>
                </a:solidFill>
              </a:rPr>
              <a:t>Increasing Compute Units improved E2E performance</a:t>
            </a:r>
          </a:p>
          <a:p>
            <a:pPr algn="l">
              <a:spcAft>
                <a:spcPts val="0"/>
              </a:spcAft>
            </a:pPr>
            <a:r>
              <a:rPr lang="en-US" sz="2800" b="1">
                <a:solidFill>
                  <a:srgbClr val="121214"/>
                </a:solidFill>
              </a:rPr>
              <a:t>(Work in progress) </a:t>
            </a:r>
            <a:endParaRPr sz="2800" b="1">
              <a:solidFill>
                <a:srgbClr val="121214"/>
              </a:solidFill>
              <a:latin typeface="Arial"/>
            </a:endParaRPr>
          </a:p>
        </p:txBody>
      </p:sp>
      <p:pic>
        <p:nvPicPr>
          <p:cNvPr id="51" name="Picture 50" descr="fig_lay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56263" y="13916787"/>
            <a:ext cx="8280562" cy="6369664"/>
          </a:xfrm>
          <a:prstGeom prst="rect">
            <a:avLst/>
          </a:prstGeom>
        </p:spPr>
      </p:pic>
      <p:pic>
        <p:nvPicPr>
          <p:cNvPr id="53" name="Picture 52" descr="fig_barri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496" y="26300013"/>
            <a:ext cx="9774936" cy="5592391"/>
          </a:xfrm>
          <a:prstGeom prst="rect">
            <a:avLst/>
          </a:prstGeom>
        </p:spPr>
      </p:pic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26326" y="24935727"/>
            <a:ext cx="7819948" cy="4767646"/>
          </a:xfrm>
          <a:prstGeom prst="rect">
            <a:avLst/>
          </a:prstGeom>
        </p:spPr>
      </p:pic>
      <p:sp>
        <p:nvSpPr>
          <p:cNvPr id="55" name="Rectangle 54"/>
          <p:cNvSpPr/>
          <p:nvPr/>
        </p:nvSpPr>
        <p:spPr>
          <a:xfrm>
            <a:off x="11256263" y="30104765"/>
            <a:ext cx="10126294" cy="2550277"/>
          </a:xfrm>
          <a:prstGeom prst="rect">
            <a:avLst/>
          </a:prstGeom>
          <a:solidFill>
            <a:srgbClr val="FFFFFF"/>
          </a:solidFill>
          <a:ln w="19050">
            <a:solidFill>
              <a:srgbClr val="F13E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37744" tIns="100584" rIns="237744" bIns="100584" rtlCol="0" anchor="ctr"/>
          <a:lstStyle/>
          <a:p>
            <a:pPr algn="l"/>
            <a:r>
              <a:rPr sz="3600" b="1">
                <a:solidFill>
                  <a:srgbClr val="E32265"/>
                </a:solidFill>
                <a:latin typeface="Arial"/>
              </a:rPr>
              <a:t>Next steps</a:t>
            </a:r>
          </a:p>
          <a:p>
            <a:pPr algn="l">
              <a:spcBef>
                <a:spcPts val="700"/>
              </a:spcBef>
            </a:pPr>
            <a:r>
              <a:rPr sz="2800" b="0">
                <a:solidFill>
                  <a:srgbClr val="121214"/>
                </a:solidFill>
                <a:latin typeface="Arial"/>
              </a:rPr>
              <a:t>• </a:t>
            </a:r>
            <a:r>
              <a:rPr lang="en-US" sz="2800" b="0">
                <a:solidFill>
                  <a:srgbClr val="121214"/>
                </a:solidFill>
                <a:latin typeface="Arial"/>
              </a:rPr>
              <a:t> </a:t>
            </a:r>
            <a:r>
              <a:rPr sz="2800" b="0">
                <a:solidFill>
                  <a:srgbClr val="121214"/>
                </a:solidFill>
                <a:latin typeface="Arial"/>
              </a:rPr>
              <a:t>Scale to MI355 across more nodes.</a:t>
            </a:r>
          </a:p>
          <a:p>
            <a:pPr algn="l">
              <a:spcBef>
                <a:spcPts val="700"/>
              </a:spcBef>
            </a:pPr>
            <a:r>
              <a:rPr sz="2800" b="0">
                <a:solidFill>
                  <a:srgbClr val="121214"/>
                </a:solidFill>
                <a:latin typeface="Arial"/>
              </a:rPr>
              <a:t>• </a:t>
            </a:r>
            <a:r>
              <a:rPr lang="en-US" sz="2800" b="0">
                <a:solidFill>
                  <a:srgbClr val="121214"/>
                </a:solidFill>
                <a:latin typeface="Arial"/>
              </a:rPr>
              <a:t> Heuristic to estimate ideal number of CTA</a:t>
            </a:r>
            <a:r>
              <a:rPr lang="en-US" sz="2800">
                <a:solidFill>
                  <a:srgbClr val="121214"/>
                </a:solidFill>
                <a:latin typeface="Arial"/>
              </a:rPr>
              <a:t>s per workload</a:t>
            </a:r>
          </a:p>
          <a:p>
            <a:pPr>
              <a:spcBef>
                <a:spcPts val="700"/>
              </a:spcBef>
            </a:pPr>
            <a:r>
              <a:rPr lang="en-US" sz="2800">
                <a:solidFill>
                  <a:srgbClr val="121214"/>
                </a:solidFill>
              </a:rPr>
              <a:t>•  Backend with GDA and SDMA</a:t>
            </a:r>
            <a:endParaRPr lang="en-US" sz="2800">
              <a:solidFill>
                <a:srgbClr val="121214"/>
              </a:solidFill>
              <a:latin typeface="Arial"/>
            </a:endParaRPr>
          </a:p>
          <a:p>
            <a:pPr algn="l">
              <a:spcBef>
                <a:spcPts val="700"/>
              </a:spcBef>
            </a:pPr>
            <a:endParaRPr sz="1800" b="0">
              <a:solidFill>
                <a:srgbClr val="121214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98e8dea-a4f3-4850-b16a-fd6d2b1302b4}" enabled="1" method="Privileged" siteId="{3dd8961f-e488-4e60-8e11-a82d994e183d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Custom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Times New Roman</vt:lpstr>
      <vt:lpstr>Office Theme</vt:lpstr>
      <vt:lpstr>Integrating GPU-initiated -networking for expert parallelism in Distributed Training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Rowand, Frank</dc:creator>
  <cp:lastModifiedBy>Garzaran, Maria</cp:lastModifiedBy>
  <cp:revision>1</cp:revision>
  <dcterms:created xsi:type="dcterms:W3CDTF">1601-01-01T00:00:00Z</dcterms:created>
  <dcterms:modified xsi:type="dcterms:W3CDTF">2026-10-06T04:04:14Z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">
    <vt:lpwstr>1</vt:lpwstr>
  </property>
  <property fmtid="{D5CDD505-2E9C-101B-9397-08002B2CF9AE}" pid="3" name="SecurityClass">
    <vt:lpwstr>Confidential</vt:lpwstr>
  </property>
  <property fmtid="{D5CDD505-2E9C-101B-9397-08002B2CF9AE}" pid="4" name="Prepared">
    <vt:lpwstr/>
  </property>
  <property fmtid="{D5CDD505-2E9C-101B-9397-08002B2CF9AE}" pid="5" name="Checked">
    <vt:lpwstr/>
  </property>
  <property fmtid="{D5CDD505-2E9C-101B-9397-08002B2CF9AE}" pid="6" name="Date">
    <vt:lpwstr>8/26/2014</vt:lpwstr>
  </property>
  <property fmtid="{D5CDD505-2E9C-101B-9397-08002B2CF9AE}" pid="7" name="Revision">
    <vt:lpwstr>PA1</vt:lpwstr>
  </property>
  <property fmtid="{D5CDD505-2E9C-101B-9397-08002B2CF9AE}" pid="8" name="Title">
    <vt:lpwstr/>
  </property>
  <property fmtid="{D5CDD505-2E9C-101B-9397-08002B2CF9AE}" pid="9" name="DocName">
    <vt:lpwstr/>
  </property>
  <property fmtid="{D5CDD505-2E9C-101B-9397-08002B2CF9AE}" pid="10" name="DocNo">
    <vt:lpwstr/>
  </property>
  <property fmtid="{D5CDD505-2E9C-101B-9397-08002B2CF9AE}" pid="11" name="ApprovedBy">
    <vt:lpwstr/>
  </property>
  <property fmtid="{D5CDD505-2E9C-101B-9397-08002B2CF9AE}" pid="12" name="Reference">
    <vt:lpwstr/>
  </property>
  <property fmtid="{D5CDD505-2E9C-101B-9397-08002B2CF9AE}" pid="13" name="Keyword">
    <vt:lpwstr/>
  </property>
  <property fmtid="{D5CDD505-2E9C-101B-9397-08002B2CF9AE}" pid="14" name="LeftFooterField">
    <vt:lpwstr>DocNo</vt:lpwstr>
  </property>
  <property fmtid="{D5CDD505-2E9C-101B-9397-08002B2CF9AE}" pid="15" name="RightFooterField">
    <vt:lpwstr>Title</vt:lpwstr>
  </property>
  <property fmtid="{D5CDD505-2E9C-101B-9397-08002B2CF9AE}" pid="16" name="MiddleFooterField">
    <vt:lpwstr>Date</vt:lpwstr>
  </property>
  <property fmtid="{D5CDD505-2E9C-101B-9397-08002B2CF9AE}" pid="17" name="SecClassViewType">
    <vt:lpwstr>False</vt:lpwstr>
  </property>
  <property fmtid="{D5CDD505-2E9C-101B-9397-08002B2CF9AE}" pid="18" name="FooterType">
    <vt:lpwstr>CVL</vt:lpwstr>
  </property>
  <property fmtid="{D5CDD505-2E9C-101B-9397-08002B2CF9AE}" pid="19" name="DocumentType">
    <vt:lpwstr/>
  </property>
  <property fmtid="{D5CDD505-2E9C-101B-9397-08002B2CF9AE}" pid="20" name="TemplateName">
    <vt:lpwstr/>
  </property>
  <property fmtid="{D5CDD505-2E9C-101B-9397-08002B2CF9AE}" pid="21" name="TemplateVersion">
    <vt:lpwstr/>
  </property>
  <property fmtid="{D5CDD505-2E9C-101B-9397-08002B2CF9AE}" pid="22" name="TotalNumb">
    <vt:lpwstr>False</vt:lpwstr>
  </property>
  <property fmtid="{D5CDD505-2E9C-101B-9397-08002B2CF9AE}" pid="23" name="ClassificationContentMarkingHeaderLocations">
    <vt:lpwstr>Office Theme:3</vt:lpwstr>
  </property>
  <property fmtid="{D5CDD505-2E9C-101B-9397-08002B2CF9AE}" pid="24" name="ClassificationContentMarkingHeaderText">
    <vt:lpwstr>AMD General</vt:lpwstr>
  </property>
</Properties>
</file>