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embeddedFontLst>
    <p:embeddedFont>
      <p:font typeface="Red Hat Display Black"/>
      <p:bold r:id="rId20"/>
      <p:boldItalic r:id="rId21"/>
    </p:embeddedFont>
    <p:embeddedFont>
      <p:font typeface="Red Hat Display Medium"/>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edHatDisplayBlack-bold.fntdata"/><Relationship Id="rId22" Type="http://schemas.openxmlformats.org/officeDocument/2006/relationships/font" Target="fonts/RedHatDisplayMedium-regular.fntdata"/><Relationship Id="rId21" Type="http://schemas.openxmlformats.org/officeDocument/2006/relationships/font" Target="fonts/RedHatDisplayBlack-boldItalic.fntdata"/><Relationship Id="rId24" Type="http://schemas.openxmlformats.org/officeDocument/2006/relationships/font" Target="fonts/RedHatDisplayMedium-italic.fntdata"/><Relationship Id="rId23" Type="http://schemas.openxmlformats.org/officeDocument/2006/relationships/font" Target="fonts/RedHatDisplayMedium-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schemas.openxmlformats.org/officeDocument/2006/relationships/font" Target="fonts/RedHatDisplayMedium-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 name="Google Shape;5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Hi, I’m Chris from NVIDIA. I want to talk about MaaS, or MCP-as-a-Service: our approach to making MCP servers available as managed services for internal tools and agents. I’ll show where AI-Q and NeMo Agent Toolkit fit, then walk through the parts that need care when those services have real users: permissions, tool selection, isolation, and operations.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 name="Google Shape;65;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Start with a team building an agent. It needs access to documents, issues, or code, so someone connects an MCP server. Another team needs the same service from a coding assistant. Then a third team needs it for a research workflow. Each team can make that work, but they can also end up repeating the same deployment, authentication, and maintenance work. MaaS grew out of that problem. The aim is to make common integrations available as managed services that several clients can use. When the underlying API changes, there should be a clear place to maintain the integration. A new agent team should be able to spend more of its time on the task it wants to solve.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 name="Google Shape;8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This is the service model. At the top are applications that speak MCP: a coding assistant, a custom agent, or a research application such as AI-Q. In the middle are managed MCP servers. Underneath are the services those servers connect to. MaaS provides a common place to host the integrations and handle authentication. Each server translates a useful set of operations into MCP tools. The application chooses which tools to use and how to use them. That separation lets a service integration be reused without requiring every application to use the same agent framework. It also gives the teams a clearer way to divide the work. The platform team operates the hosting layer, the integration has a maintainer, and the application team owns the user experience. This diagram shows that arrangement at a high level; the permission checks still need to hold across every connection.</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 name="Google Shape;11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The early work was about getting clients connected. Remote authentication was still developing across the ecosystem, and local proxies helped bridge gaps in client support. As native OAuth support arrived in clients, that connection could become more direct. At the same time, we were moving from individual setups to shared services. That brought a different set of questions: how to preserve each user’s access, how to avoid maintaining duplicate servers, and who supports an integration when other teams depend on it. MaaS addresses the hosting and authentication side of that progression. The broader lesson is that getting a tool call to succeed is the beginning. Once people depend on it, upgrades and ownership become part of the integration too.</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AI-Q is a useful example of an application that can consume these services. It takes a research question, gathers evidence, and produces an answer with sources. It is built on NeMo Agent Toolkit, which provides the MCP client integration. In this deployment pattern, the toolkit connects selected tools from managed servers into the research workflow. MaaS hosts the servers; AI-Q decides how the research runs. You still need to configure the connection, choose an authentication model, and tell the application which tools belong to each source. AI-Q supports a source registry for that mapping and for selecting sources on a request. This is how shared infrastructure becomes useful to an application: the integration is reusable, while the application can choose the sources and tools that suit its task.</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7" name="Google Shape;16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A shared server makes this question more important: on whose behalf is the request running? For an assistant helping a person, delegated user access is often the right choice. For a scheduled job, an application identity may make sense. Make that decision explicit. The MCP server needs to validate the incoming token, including its intended audience, and authorize the requested operation. The underlying service must also enforce access to the specific resource. Signing in to the MCP server cannot turn into permission to read every document. These arrows show the request flow, with the appropriate credential at each boundary. A token issued for one service is not automatically valid for another. Common authentication through a managed platform helps teams implement the connection consistently. The integration still needs to respect the backend’s permission model, including what happens when access is revoked.</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8" name="Google Shape;19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A managed server may serve several applications and expose more tools than any one of them needs. A research agent might need search and retrieval. An assistant that updates records has a different job. NeMo Agent Toolkit supports tool include and exclude lists, along with overrides for names and descriptions. AI-Q can also select source tools for a request. Those controls let applications use the same service without presenting the same tool set to every agent. Start with the operations the task actually needs. Write descriptions that explain when to use each tool, then test whether the agent chooses correctly. Tool filtering also has a clear limit: it controls what the application offers the model. The server must still reject an unauthorized call, however that call reaches it.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3" name="Google Shape;223;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Alice and Bob can use the same managed MCP service, while their private state stays separate. That includes credentials and conversation history. It also includes cached results: if Alice retrieves a restricted document, Bob must not receive it from a shared cache. Authenticate the user before loading that state, and scope the state to the correct identity and source. NeMo Agent Toolkit provides a per-user MCP client pattern, but the surrounding application still needs to validate the incoming identity and handle storage correctly. A practical test is to use two accounts with deliberately different permissions. Ask both accounts for the same material, run the requests concurrently, and expire one account’s credential. Then reconnect it. You want to see predictable failures and continued separation throughout. These tests are especially useful when a deployment starts using multiple workers or shared storage.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2" name="Google Shape;25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Successfully authenticating a service tells you where a result came from. It does not make every sentence in that result a trustworthy instruction. A retrieved page can contain text that tries to redirect the agent. The application needs to handle that content as data. This diagram shows useful places for checks. Before a tool call, validate the arguments and enforce permissions. For actions with meaningful consequences, decide whether the workflow needs user confirmation. As results enter the model context, account for prompt injection. Before returning an answer, apply the content checks your use case needs. AI-Q integrates NeMo Guardrails at configured workflow and agent input and output points. That does not automatically cover every custom tool or code path. Test the path your application actually executes, including failure cases. MaaS and the application each have responsibilities here.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1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9" name="Google Shape;27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Shared infrastructure works better when the responsibilities are clear. The platform team owns the hosting environment and common authentication. The integration owner understands the tools and the underlying API: what permissions are required, what an error means, and what needs to change when the API changes. The application team owns the agent’s behavior and what the user sees when something fails. Those responsibilities can sit with different teams, but there needs to be a clear handoff. Operationally, trace a request far enough to distinguish a slow model, a failing MCP call, and a slow backend. Set timeouts deliberately. Retry only when repeating the operation is safe; a read and a write can require different policies. Keep credentials and sensitive content out of routine logs. And when several applications share a server, test changes against those clients before rollout.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1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9" name="Google Shape;299;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The 2026 changes address several problems that come with shared MCP services. The July release removes protocol-level sessions and the initialization handshake. That removes the protocol’s need for sticky sessions when you scale across server instances. The application still needs to manage its own state and permissions. The same release puts method and tool names in HTTP headers. Gateways can use those for routing and metering without parsing the request body; servers still need to reject mismatches. In June, Enterprise-Managed Authorization became a stable extension. It lets an organization manage MCP server access through its identity provider, reducing separate authorization flows for users. These are useful options for a platform like MaaS. They require support across the clients, servers, and identity systems involved, so an upgrade still needs end-to-end testing.</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1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2" name="Google Shape;322;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Put those pieces together in a simple example. A person asks AI-Q what changed on a project this week. The application selects the relevant sources and gives the research agents a focused set of search and retrieval tools. NeMo Agent Toolkit makes the MCP calls using the configured user or application identity. The managed server handles the integration, and the server and backend enforce the caller’s access. AI-Q then works with the returned evidence and builds the summary. If the user cannot read one source, the application should explain that limitation. If a call times out, it should make the gap visible rather than quietly presenting a partial answer as complete. Now imagine a coding assistant using one of those same services. Its workflow is different, but the service integration can be shared. That is the practical value of MaaS: common infrastructure that supports different applications, with permissions and responsibilities preserved.</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1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7" name="Google Shape;347;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If you’re building something similar, these are the patterns I’d start with. Reuse an existing integration when it fits, and make its owner clear. Preserve the caller’s access all the way to the data source. Choose the tools for the task, rather than handing every agent the full catalog. Keep user state separate, and test that separation with accounts that have different access. Finally, treat the server as a service other people depend on: monitor it, define failure behavior, and manage changes. You can begin with one shared integration and two applications. That is enough to learn where the platform should provide common behavior and where each application needs its own choices.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1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3" name="Google Shape;373;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marR="0" rtl="0" algn="l">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MaaS is about making useful integrations easier to share and maintain. MCP gives applications a common interface to those tools. Managed hosting and authentication help teams reuse the work, while each application stays responsible for how its agents behave. AI-Q is one example of how that can come together. Thanks for listening.</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20485" l="9638" r="11088" t="34584"/>
          <a:stretch/>
        </p:blipFill>
        <p:spPr>
          <a:xfrm>
            <a:off x="6152321" y="0"/>
            <a:ext cx="2991679" cy="5143500"/>
          </a:xfrm>
          <a:prstGeom prst="rect">
            <a:avLst/>
          </a:prstGeom>
          <a:noFill/>
          <a:ln>
            <a:noFill/>
          </a:ln>
        </p:spPr>
      </p:pic>
      <p:sp>
        <p:nvSpPr>
          <p:cNvPr id="11" name="Google Shape;11;p2"/>
          <p:cNvSpPr txBox="1"/>
          <p:nvPr>
            <p:ph type="ctrTitle"/>
          </p:nvPr>
        </p:nvSpPr>
        <p:spPr>
          <a:xfrm>
            <a:off x="311215" y="1251446"/>
            <a:ext cx="8010201" cy="2024438"/>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12" name="Google Shape;12;p2"/>
          <p:cNvSpPr txBox="1"/>
          <p:nvPr>
            <p:ph idx="1" type="subTitle"/>
          </p:nvPr>
        </p:nvSpPr>
        <p:spPr>
          <a:xfrm>
            <a:off x="311214" y="3275884"/>
            <a:ext cx="8010201" cy="609254"/>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p:txBody>
      </p:sp>
      <p:pic>
        <p:nvPicPr>
          <p:cNvPr id="13" name="Google Shape;13;p2" title="mcp_devsummit_toronto_color_reversed.png"/>
          <p:cNvPicPr preferRelativeResize="0"/>
          <p:nvPr/>
        </p:nvPicPr>
        <p:blipFill rotWithShape="1">
          <a:blip r:embed="rId3">
            <a:alphaModFix/>
          </a:blip>
          <a:srcRect b="0" l="0" r="0" t="0"/>
          <a:stretch/>
        </p:blipFill>
        <p:spPr>
          <a:xfrm>
            <a:off x="348975" y="0"/>
            <a:ext cx="1925475" cy="11812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051932">
            <a:alpha val="0"/>
          </a:srgbClr>
        </a:solidFill>
      </p:bgPr>
    </p:bg>
    <p:spTree>
      <p:nvGrpSpPr>
        <p:cNvPr id="14" name="Shape 14"/>
        <p:cNvGrpSpPr/>
        <p:nvPr/>
      </p:nvGrpSpPr>
      <p:grpSpPr>
        <a:xfrm>
          <a:off x="0" y="0"/>
          <a:ext cx="0" cy="0"/>
          <a:chOff x="0" y="0"/>
          <a:chExt cx="0" cy="0"/>
        </a:xfrm>
      </p:grpSpPr>
      <p:sp>
        <p:nvSpPr>
          <p:cNvPr id="15" name="Google Shape;15;p3"/>
          <p:cNvSpPr txBox="1"/>
          <p:nvPr>
            <p:ph idx="12" type="sldNum"/>
          </p:nvPr>
        </p:nvSpPr>
        <p:spPr>
          <a:xfrm>
            <a:off x="8283600" y="4601762"/>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6" name="Google Shape;16;p3" title="mcp_devsummit_toronto_color.png"/>
          <p:cNvPicPr preferRelativeResize="0"/>
          <p:nvPr/>
        </p:nvPicPr>
        <p:blipFill rotWithShape="1">
          <a:blip r:embed="rId2">
            <a:alphaModFix/>
          </a:blip>
          <a:srcRect b="0" l="130" r="120" t="0"/>
          <a:stretch/>
        </p:blipFill>
        <p:spPr>
          <a:xfrm>
            <a:off x="117700" y="4469875"/>
            <a:ext cx="1173250" cy="7215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pic>
        <p:nvPicPr>
          <p:cNvPr id="18" name="Google Shape;18;p4"/>
          <p:cNvPicPr preferRelativeResize="0"/>
          <p:nvPr/>
        </p:nvPicPr>
        <p:blipFill rotWithShape="1">
          <a:blip r:embed="rId2">
            <a:alphaModFix/>
          </a:blip>
          <a:srcRect b="20485" l="9638" r="11088" t="34584"/>
          <a:stretch/>
        </p:blipFill>
        <p:spPr>
          <a:xfrm>
            <a:off x="6152321" y="0"/>
            <a:ext cx="2991679" cy="5143500"/>
          </a:xfrm>
          <a:prstGeom prst="rect">
            <a:avLst/>
          </a:prstGeom>
          <a:noFill/>
          <a:ln>
            <a:noFill/>
          </a:ln>
        </p:spPr>
      </p:pic>
      <p:sp>
        <p:nvSpPr>
          <p:cNvPr id="19" name="Google Shape;19;p4"/>
          <p:cNvSpPr txBox="1"/>
          <p:nvPr>
            <p:ph type="title"/>
          </p:nvPr>
        </p:nvSpPr>
        <p:spPr>
          <a:xfrm>
            <a:off x="311700" y="1940538"/>
            <a:ext cx="8520600" cy="8418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Clr>
                <a:schemeClr val="lt1"/>
              </a:buClr>
              <a:buSzPts val="3600"/>
              <a:buNone/>
              <a:defRPr sz="3600">
                <a:solidFill>
                  <a:schemeClr val="lt1"/>
                </a:solidFill>
              </a:defRPr>
            </a:lvl2pPr>
            <a:lvl3pPr lvl="2" algn="ctr">
              <a:lnSpc>
                <a:spcPct val="100000"/>
              </a:lnSpc>
              <a:spcBef>
                <a:spcPts val="0"/>
              </a:spcBef>
              <a:spcAft>
                <a:spcPts val="0"/>
              </a:spcAft>
              <a:buClr>
                <a:schemeClr val="lt1"/>
              </a:buClr>
              <a:buSzPts val="3600"/>
              <a:buNone/>
              <a:defRPr sz="3600">
                <a:solidFill>
                  <a:schemeClr val="lt1"/>
                </a:solidFill>
              </a:defRPr>
            </a:lvl3pPr>
            <a:lvl4pPr lvl="3" algn="ctr">
              <a:lnSpc>
                <a:spcPct val="100000"/>
              </a:lnSpc>
              <a:spcBef>
                <a:spcPts val="0"/>
              </a:spcBef>
              <a:spcAft>
                <a:spcPts val="0"/>
              </a:spcAft>
              <a:buClr>
                <a:schemeClr val="lt1"/>
              </a:buClr>
              <a:buSzPts val="3600"/>
              <a:buNone/>
              <a:defRPr sz="3600">
                <a:solidFill>
                  <a:schemeClr val="lt1"/>
                </a:solidFill>
              </a:defRPr>
            </a:lvl4pPr>
            <a:lvl5pPr lvl="4" algn="ctr">
              <a:lnSpc>
                <a:spcPct val="100000"/>
              </a:lnSpc>
              <a:spcBef>
                <a:spcPts val="0"/>
              </a:spcBef>
              <a:spcAft>
                <a:spcPts val="0"/>
              </a:spcAft>
              <a:buClr>
                <a:schemeClr val="lt1"/>
              </a:buClr>
              <a:buSzPts val="3600"/>
              <a:buNone/>
              <a:defRPr sz="3600">
                <a:solidFill>
                  <a:schemeClr val="lt1"/>
                </a:solidFill>
              </a:defRPr>
            </a:lvl5pPr>
            <a:lvl6pPr lvl="5" algn="ctr">
              <a:lnSpc>
                <a:spcPct val="100000"/>
              </a:lnSpc>
              <a:spcBef>
                <a:spcPts val="0"/>
              </a:spcBef>
              <a:spcAft>
                <a:spcPts val="0"/>
              </a:spcAft>
              <a:buClr>
                <a:schemeClr val="lt1"/>
              </a:buClr>
              <a:buSzPts val="3600"/>
              <a:buNone/>
              <a:defRPr sz="3600">
                <a:solidFill>
                  <a:schemeClr val="lt1"/>
                </a:solidFill>
              </a:defRPr>
            </a:lvl6pPr>
            <a:lvl7pPr lvl="6" algn="ctr">
              <a:lnSpc>
                <a:spcPct val="100000"/>
              </a:lnSpc>
              <a:spcBef>
                <a:spcPts val="0"/>
              </a:spcBef>
              <a:spcAft>
                <a:spcPts val="0"/>
              </a:spcAft>
              <a:buClr>
                <a:schemeClr val="lt1"/>
              </a:buClr>
              <a:buSzPts val="3600"/>
              <a:buNone/>
              <a:defRPr sz="3600">
                <a:solidFill>
                  <a:schemeClr val="lt1"/>
                </a:solidFill>
              </a:defRPr>
            </a:lvl7pPr>
            <a:lvl8pPr lvl="7" algn="ctr">
              <a:lnSpc>
                <a:spcPct val="100000"/>
              </a:lnSpc>
              <a:spcBef>
                <a:spcPts val="0"/>
              </a:spcBef>
              <a:spcAft>
                <a:spcPts val="0"/>
              </a:spcAft>
              <a:buClr>
                <a:schemeClr val="lt1"/>
              </a:buClr>
              <a:buSzPts val="3600"/>
              <a:buNone/>
              <a:defRPr sz="3600">
                <a:solidFill>
                  <a:schemeClr val="lt1"/>
                </a:solidFill>
              </a:defRPr>
            </a:lvl8pPr>
            <a:lvl9pPr lvl="8" algn="ctr">
              <a:lnSpc>
                <a:spcPct val="100000"/>
              </a:lnSpc>
              <a:spcBef>
                <a:spcPts val="0"/>
              </a:spcBef>
              <a:spcAft>
                <a:spcPts val="0"/>
              </a:spcAft>
              <a:buClr>
                <a:schemeClr val="lt1"/>
              </a:buClr>
              <a:buSzPts val="3600"/>
              <a:buNone/>
              <a:defRPr sz="3600">
                <a:solidFill>
                  <a:schemeClr val="lt1"/>
                </a:solidFill>
              </a:defRPr>
            </a:lvl9pPr>
          </a:lstStyle>
          <a:p/>
        </p:txBody>
      </p:sp>
      <p:pic>
        <p:nvPicPr>
          <p:cNvPr id="20" name="Google Shape;20;p4" title="mcp_devsummit_toronto_color_reversed.png"/>
          <p:cNvPicPr preferRelativeResize="0"/>
          <p:nvPr/>
        </p:nvPicPr>
        <p:blipFill rotWithShape="1">
          <a:blip r:embed="rId3">
            <a:alphaModFix/>
          </a:blip>
          <a:srcRect b="0" l="0" r="0" t="0"/>
          <a:stretch/>
        </p:blipFill>
        <p:spPr>
          <a:xfrm>
            <a:off x="115175" y="4374000"/>
            <a:ext cx="1254325" cy="7695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rgbClr val="051932">
            <a:alpha val="0"/>
          </a:srgbClr>
        </a:solidFill>
      </p:bgPr>
    </p:bg>
    <p:spTree>
      <p:nvGrpSpPr>
        <p:cNvPr id="21" name="Shape 21"/>
        <p:cNvGrpSpPr/>
        <p:nvPr/>
      </p:nvGrpSpPr>
      <p:grpSpPr>
        <a:xfrm>
          <a:off x="0" y="0"/>
          <a:ext cx="0" cy="0"/>
          <a:chOff x="0" y="0"/>
          <a:chExt cx="0" cy="0"/>
        </a:xfrm>
      </p:grpSpPr>
      <p:sp>
        <p:nvSpPr>
          <p:cNvPr id="22" name="Google Shape;22;p5"/>
          <p:cNvSpPr txBox="1"/>
          <p:nvPr>
            <p:ph idx="12" type="sldNum"/>
          </p:nvPr>
        </p:nvSpPr>
        <p:spPr>
          <a:xfrm>
            <a:off x="8283600" y="4601762"/>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3" name="Google Shape;23;p5"/>
          <p:cNvSpPr/>
          <p:nvPr/>
        </p:nvSpPr>
        <p:spPr>
          <a:xfrm>
            <a:off x="0" y="0"/>
            <a:ext cx="9144000" cy="1020588"/>
          </a:xfrm>
          <a:prstGeom prst="rect">
            <a:avLst/>
          </a:prstGeom>
          <a:solidFill>
            <a:srgbClr val="0518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 name="Google Shape;24;p5"/>
          <p:cNvSpPr txBox="1"/>
          <p:nvPr>
            <p:ph type="title"/>
          </p:nvPr>
        </p:nvSpPr>
        <p:spPr>
          <a:xfrm>
            <a:off x="311700" y="237599"/>
            <a:ext cx="85206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1" i="0" sz="2400">
                <a:solidFill>
                  <a:schemeClr val="lt1"/>
                </a:solidFill>
                <a:latin typeface="Red Hat Display Black"/>
                <a:ea typeface="Red Hat Display Black"/>
                <a:cs typeface="Red Hat Display Black"/>
                <a:sym typeface="Red Hat Display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5" name="Google Shape;25;p5"/>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pic>
        <p:nvPicPr>
          <p:cNvPr id="26" name="Google Shape;26;p5" title="mcp_devsummit_toronto_color.png"/>
          <p:cNvPicPr preferRelativeResize="0"/>
          <p:nvPr/>
        </p:nvPicPr>
        <p:blipFill rotWithShape="1">
          <a:blip r:embed="rId2">
            <a:alphaModFix/>
          </a:blip>
          <a:srcRect b="0" l="130" r="120" t="0"/>
          <a:stretch/>
        </p:blipFill>
        <p:spPr>
          <a:xfrm>
            <a:off x="117700" y="4469875"/>
            <a:ext cx="1173250" cy="72155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1_Title and body">
    <p:bg>
      <p:bgPr>
        <a:solidFill>
          <a:srgbClr val="051932">
            <a:alpha val="0"/>
          </a:srgbClr>
        </a:solidFill>
      </p:bgPr>
    </p:bg>
    <p:spTree>
      <p:nvGrpSpPr>
        <p:cNvPr id="27" name="Shape 27"/>
        <p:cNvGrpSpPr/>
        <p:nvPr/>
      </p:nvGrpSpPr>
      <p:grpSpPr>
        <a:xfrm>
          <a:off x="0" y="0"/>
          <a:ext cx="0" cy="0"/>
          <a:chOff x="0" y="0"/>
          <a:chExt cx="0" cy="0"/>
        </a:xfrm>
      </p:grpSpPr>
      <p:sp>
        <p:nvSpPr>
          <p:cNvPr id="28" name="Google Shape;28;p6"/>
          <p:cNvSpPr/>
          <p:nvPr/>
        </p:nvSpPr>
        <p:spPr>
          <a:xfrm>
            <a:off x="0" y="0"/>
            <a:ext cx="9144000" cy="1020588"/>
          </a:xfrm>
          <a:prstGeom prst="rect">
            <a:avLst/>
          </a:prstGeom>
          <a:solidFill>
            <a:srgbClr val="0518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9" name="Google Shape;29;p6"/>
          <p:cNvSpPr txBox="1"/>
          <p:nvPr>
            <p:ph idx="12" type="sldNum"/>
          </p:nvPr>
        </p:nvSpPr>
        <p:spPr>
          <a:xfrm>
            <a:off x="8283600" y="4601762"/>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0" name="Google Shape;30;p6"/>
          <p:cNvSpPr txBox="1"/>
          <p:nvPr>
            <p:ph type="title"/>
          </p:nvPr>
        </p:nvSpPr>
        <p:spPr>
          <a:xfrm>
            <a:off x="177900" y="223949"/>
            <a:ext cx="85206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1" i="0" sz="2400">
                <a:solidFill>
                  <a:schemeClr val="lt1"/>
                </a:solidFill>
                <a:latin typeface="Red Hat Display Black"/>
                <a:ea typeface="Red Hat Display Black"/>
                <a:cs typeface="Red Hat Display Black"/>
                <a:sym typeface="Red Hat Display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1" name="Google Shape;31;p6"/>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pic>
        <p:nvPicPr>
          <p:cNvPr id="32" name="Google Shape;32;p6" title="mcp_devsummit_toronto_color_reversed.png"/>
          <p:cNvPicPr preferRelativeResize="0"/>
          <p:nvPr/>
        </p:nvPicPr>
        <p:blipFill rotWithShape="1">
          <a:blip r:embed="rId2">
            <a:alphaModFix/>
          </a:blip>
          <a:srcRect b="0" l="0" r="0" t="0"/>
          <a:stretch/>
        </p:blipFill>
        <p:spPr>
          <a:xfrm>
            <a:off x="7577975" y="125550"/>
            <a:ext cx="1254325" cy="7695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rgbClr val="051932">
            <a:alpha val="0"/>
          </a:srgbClr>
        </a:solidFill>
      </p:bgPr>
    </p:bg>
    <p:spTree>
      <p:nvGrpSpPr>
        <p:cNvPr id="33" name="Shape 33"/>
        <p:cNvGrpSpPr/>
        <p:nvPr/>
      </p:nvGrpSpPr>
      <p:grpSpPr>
        <a:xfrm>
          <a:off x="0" y="0"/>
          <a:ext cx="0" cy="0"/>
          <a:chOff x="0" y="0"/>
          <a:chExt cx="0" cy="0"/>
        </a:xfrm>
      </p:grpSpPr>
      <p:sp>
        <p:nvSpPr>
          <p:cNvPr id="34" name="Google Shape;34;p7"/>
          <p:cNvSpPr/>
          <p:nvPr/>
        </p:nvSpPr>
        <p:spPr>
          <a:xfrm>
            <a:off x="0" y="0"/>
            <a:ext cx="9144000" cy="1020588"/>
          </a:xfrm>
          <a:prstGeom prst="rect">
            <a:avLst/>
          </a:prstGeom>
          <a:solidFill>
            <a:srgbClr val="0518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5" name="Google Shape;35;p7"/>
          <p:cNvSpPr txBox="1"/>
          <p:nvPr>
            <p:ph idx="1" type="body"/>
          </p:nvPr>
        </p:nvSpPr>
        <p:spPr>
          <a:xfrm>
            <a:off x="311700" y="1152475"/>
            <a:ext cx="3999900" cy="3317400"/>
          </a:xfrm>
          <a:prstGeom prst="rect">
            <a:avLst/>
          </a:prstGeom>
          <a:noFill/>
          <a:ln>
            <a:noFill/>
          </a:ln>
        </p:spPr>
        <p:txBody>
          <a:bodyPr anchorCtr="0" anchor="t" bIns="0" lIns="0" spcFirstLastPara="1" rIns="0" wrap="square" tIns="0">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6" name="Google Shape;36;p7"/>
          <p:cNvSpPr txBox="1"/>
          <p:nvPr>
            <p:ph idx="2" type="body"/>
          </p:nvPr>
        </p:nvSpPr>
        <p:spPr>
          <a:xfrm>
            <a:off x="4832400" y="1152475"/>
            <a:ext cx="3999900" cy="3317400"/>
          </a:xfrm>
          <a:prstGeom prst="rect">
            <a:avLst/>
          </a:prstGeom>
          <a:noFill/>
          <a:ln>
            <a:noFill/>
          </a:ln>
        </p:spPr>
        <p:txBody>
          <a:bodyPr anchorCtr="0" anchor="t" bIns="0" lIns="0" spcFirstLastPara="1" rIns="0" wrap="square" tIns="0">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7"/>
          <p:cNvSpPr txBox="1"/>
          <p:nvPr>
            <p:ph idx="12" type="sldNum"/>
          </p:nvPr>
        </p:nvSpPr>
        <p:spPr>
          <a:xfrm>
            <a:off x="8283600" y="4601762"/>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8" name="Google Shape;38;p7"/>
          <p:cNvSpPr txBox="1"/>
          <p:nvPr>
            <p:ph type="title"/>
          </p:nvPr>
        </p:nvSpPr>
        <p:spPr>
          <a:xfrm>
            <a:off x="311700" y="237599"/>
            <a:ext cx="85206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1" i="0" sz="2400">
                <a:solidFill>
                  <a:schemeClr val="lt1"/>
                </a:solidFill>
                <a:latin typeface="Red Hat Display Black"/>
                <a:ea typeface="Red Hat Display Black"/>
                <a:cs typeface="Red Hat Display Black"/>
                <a:sym typeface="Red Hat Display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pic>
        <p:nvPicPr>
          <p:cNvPr id="39" name="Google Shape;39;p7" title="mcp_devsummit_toronto_color.png"/>
          <p:cNvPicPr preferRelativeResize="0"/>
          <p:nvPr/>
        </p:nvPicPr>
        <p:blipFill rotWithShape="1">
          <a:blip r:embed="rId2">
            <a:alphaModFix/>
          </a:blip>
          <a:srcRect b="0" l="130" r="120" t="0"/>
          <a:stretch/>
        </p:blipFill>
        <p:spPr>
          <a:xfrm>
            <a:off x="117700" y="4469875"/>
            <a:ext cx="1173250" cy="72155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rgbClr val="051932">
            <a:alpha val="0"/>
          </a:srgbClr>
        </a:solidFill>
      </p:bgPr>
    </p:bg>
    <p:spTree>
      <p:nvGrpSpPr>
        <p:cNvPr id="40" name="Shape 40"/>
        <p:cNvGrpSpPr/>
        <p:nvPr/>
      </p:nvGrpSpPr>
      <p:grpSpPr>
        <a:xfrm>
          <a:off x="0" y="0"/>
          <a:ext cx="0" cy="0"/>
          <a:chOff x="0" y="0"/>
          <a:chExt cx="0" cy="0"/>
        </a:xfrm>
      </p:grpSpPr>
      <p:sp>
        <p:nvSpPr>
          <p:cNvPr id="41" name="Google Shape;41;p8"/>
          <p:cNvSpPr/>
          <p:nvPr/>
        </p:nvSpPr>
        <p:spPr>
          <a:xfrm>
            <a:off x="0" y="0"/>
            <a:ext cx="9144000" cy="1020588"/>
          </a:xfrm>
          <a:prstGeom prst="rect">
            <a:avLst/>
          </a:prstGeom>
          <a:solidFill>
            <a:srgbClr val="0518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2" name="Google Shape;42;p8"/>
          <p:cNvSpPr txBox="1"/>
          <p:nvPr>
            <p:ph idx="12" type="sldNum"/>
          </p:nvPr>
        </p:nvSpPr>
        <p:spPr>
          <a:xfrm>
            <a:off x="8283600" y="4601762"/>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05183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3" name="Google Shape;43;p8"/>
          <p:cNvSpPr txBox="1"/>
          <p:nvPr>
            <p:ph type="title"/>
          </p:nvPr>
        </p:nvSpPr>
        <p:spPr>
          <a:xfrm>
            <a:off x="311700" y="237599"/>
            <a:ext cx="85206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b="1" i="0" sz="2400">
                <a:solidFill>
                  <a:schemeClr val="lt1"/>
                </a:solidFill>
                <a:latin typeface="Red Hat Display Black"/>
                <a:ea typeface="Red Hat Display Black"/>
                <a:cs typeface="Red Hat Display Black"/>
                <a:sym typeface="Red Hat Display Black"/>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pic>
        <p:nvPicPr>
          <p:cNvPr id="44" name="Google Shape;44;p8" title="mcp_devsummit_toronto_color.png"/>
          <p:cNvPicPr preferRelativeResize="0"/>
          <p:nvPr/>
        </p:nvPicPr>
        <p:blipFill rotWithShape="1">
          <a:blip r:embed="rId2">
            <a:alphaModFix/>
          </a:blip>
          <a:srcRect b="0" l="130" r="120" t="0"/>
          <a:stretch/>
        </p:blipFill>
        <p:spPr>
          <a:xfrm>
            <a:off x="117700" y="4469875"/>
            <a:ext cx="1173250" cy="72155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Logo">
    <p:spTree>
      <p:nvGrpSpPr>
        <p:cNvPr id="45" name="Shape 45"/>
        <p:cNvGrpSpPr/>
        <p:nvPr/>
      </p:nvGrpSpPr>
      <p:grpSpPr>
        <a:xfrm>
          <a:off x="0" y="0"/>
          <a:ext cx="0" cy="0"/>
          <a:chOff x="0" y="0"/>
          <a:chExt cx="0" cy="0"/>
        </a:xfrm>
      </p:grpSpPr>
      <p:pic>
        <p:nvPicPr>
          <p:cNvPr id="46" name="Google Shape;46;p9"/>
          <p:cNvPicPr preferRelativeResize="0"/>
          <p:nvPr/>
        </p:nvPicPr>
        <p:blipFill rotWithShape="1">
          <a:blip r:embed="rId2">
            <a:alphaModFix/>
          </a:blip>
          <a:srcRect b="20485" l="9638" r="11088" t="34584"/>
          <a:stretch/>
        </p:blipFill>
        <p:spPr>
          <a:xfrm>
            <a:off x="6152321" y="0"/>
            <a:ext cx="2991679" cy="5143500"/>
          </a:xfrm>
          <a:prstGeom prst="rect">
            <a:avLst/>
          </a:prstGeom>
          <a:noFill/>
          <a:ln>
            <a:noFill/>
          </a:ln>
        </p:spPr>
      </p:pic>
      <p:pic>
        <p:nvPicPr>
          <p:cNvPr id="47" name="Google Shape;47;p9" title="mcp_devsummit_toronto_color_reversed.png"/>
          <p:cNvPicPr preferRelativeResize="0"/>
          <p:nvPr/>
        </p:nvPicPr>
        <p:blipFill rotWithShape="1">
          <a:blip r:embed="rId3">
            <a:alphaModFix/>
          </a:blip>
          <a:srcRect b="0" l="0" r="0" t="0"/>
          <a:stretch/>
        </p:blipFill>
        <p:spPr>
          <a:xfrm>
            <a:off x="749750" y="1103249"/>
            <a:ext cx="3852775" cy="23636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1_Section header">
    <p:spTree>
      <p:nvGrpSpPr>
        <p:cNvPr id="48" name="Shape 48"/>
        <p:cNvGrpSpPr/>
        <p:nvPr/>
      </p:nvGrpSpPr>
      <p:grpSpPr>
        <a:xfrm>
          <a:off x="0" y="0"/>
          <a:ext cx="0" cy="0"/>
          <a:chOff x="0" y="0"/>
          <a:chExt cx="0" cy="0"/>
        </a:xfrm>
      </p:grpSpPr>
      <p:pic>
        <p:nvPicPr>
          <p:cNvPr id="49" name="Google Shape;49;p10"/>
          <p:cNvPicPr preferRelativeResize="0"/>
          <p:nvPr/>
        </p:nvPicPr>
        <p:blipFill rotWithShape="1">
          <a:blip r:embed="rId2">
            <a:alphaModFix/>
          </a:blip>
          <a:srcRect b="20485" l="9638" r="11088" t="34584"/>
          <a:stretch/>
        </p:blipFill>
        <p:spPr>
          <a:xfrm>
            <a:off x="6152321" y="0"/>
            <a:ext cx="2991679" cy="5143500"/>
          </a:xfrm>
          <a:prstGeom prst="rect">
            <a:avLst/>
          </a:prstGeom>
          <a:noFill/>
          <a:ln>
            <a:noFill/>
          </a:ln>
        </p:spPr>
      </p:pic>
      <p:sp>
        <p:nvSpPr>
          <p:cNvPr id="50" name="Google Shape;50;p10"/>
          <p:cNvSpPr txBox="1"/>
          <p:nvPr>
            <p:ph type="title"/>
          </p:nvPr>
        </p:nvSpPr>
        <p:spPr>
          <a:xfrm>
            <a:off x="311700" y="1940538"/>
            <a:ext cx="8520600" cy="8418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Clr>
                <a:schemeClr val="lt1"/>
              </a:buClr>
              <a:buSzPts val="3600"/>
              <a:buNone/>
              <a:defRPr sz="3600">
                <a:solidFill>
                  <a:schemeClr val="lt1"/>
                </a:solidFill>
              </a:defRPr>
            </a:lvl2pPr>
            <a:lvl3pPr lvl="2" algn="ctr">
              <a:lnSpc>
                <a:spcPct val="100000"/>
              </a:lnSpc>
              <a:spcBef>
                <a:spcPts val="0"/>
              </a:spcBef>
              <a:spcAft>
                <a:spcPts val="0"/>
              </a:spcAft>
              <a:buClr>
                <a:schemeClr val="lt1"/>
              </a:buClr>
              <a:buSzPts val="3600"/>
              <a:buNone/>
              <a:defRPr sz="3600">
                <a:solidFill>
                  <a:schemeClr val="lt1"/>
                </a:solidFill>
              </a:defRPr>
            </a:lvl3pPr>
            <a:lvl4pPr lvl="3" algn="ctr">
              <a:lnSpc>
                <a:spcPct val="100000"/>
              </a:lnSpc>
              <a:spcBef>
                <a:spcPts val="0"/>
              </a:spcBef>
              <a:spcAft>
                <a:spcPts val="0"/>
              </a:spcAft>
              <a:buClr>
                <a:schemeClr val="lt1"/>
              </a:buClr>
              <a:buSzPts val="3600"/>
              <a:buNone/>
              <a:defRPr sz="3600">
                <a:solidFill>
                  <a:schemeClr val="lt1"/>
                </a:solidFill>
              </a:defRPr>
            </a:lvl4pPr>
            <a:lvl5pPr lvl="4" algn="ctr">
              <a:lnSpc>
                <a:spcPct val="100000"/>
              </a:lnSpc>
              <a:spcBef>
                <a:spcPts val="0"/>
              </a:spcBef>
              <a:spcAft>
                <a:spcPts val="0"/>
              </a:spcAft>
              <a:buClr>
                <a:schemeClr val="lt1"/>
              </a:buClr>
              <a:buSzPts val="3600"/>
              <a:buNone/>
              <a:defRPr sz="3600">
                <a:solidFill>
                  <a:schemeClr val="lt1"/>
                </a:solidFill>
              </a:defRPr>
            </a:lvl5pPr>
            <a:lvl6pPr lvl="5" algn="ctr">
              <a:lnSpc>
                <a:spcPct val="100000"/>
              </a:lnSpc>
              <a:spcBef>
                <a:spcPts val="0"/>
              </a:spcBef>
              <a:spcAft>
                <a:spcPts val="0"/>
              </a:spcAft>
              <a:buClr>
                <a:schemeClr val="lt1"/>
              </a:buClr>
              <a:buSzPts val="3600"/>
              <a:buNone/>
              <a:defRPr sz="3600">
                <a:solidFill>
                  <a:schemeClr val="lt1"/>
                </a:solidFill>
              </a:defRPr>
            </a:lvl6pPr>
            <a:lvl7pPr lvl="6" algn="ctr">
              <a:lnSpc>
                <a:spcPct val="100000"/>
              </a:lnSpc>
              <a:spcBef>
                <a:spcPts val="0"/>
              </a:spcBef>
              <a:spcAft>
                <a:spcPts val="0"/>
              </a:spcAft>
              <a:buClr>
                <a:schemeClr val="lt1"/>
              </a:buClr>
              <a:buSzPts val="3600"/>
              <a:buNone/>
              <a:defRPr sz="3600">
                <a:solidFill>
                  <a:schemeClr val="lt1"/>
                </a:solidFill>
              </a:defRPr>
            </a:lvl7pPr>
            <a:lvl8pPr lvl="7" algn="ctr">
              <a:lnSpc>
                <a:spcPct val="100000"/>
              </a:lnSpc>
              <a:spcBef>
                <a:spcPts val="0"/>
              </a:spcBef>
              <a:spcAft>
                <a:spcPts val="0"/>
              </a:spcAft>
              <a:buClr>
                <a:schemeClr val="lt1"/>
              </a:buClr>
              <a:buSzPts val="3600"/>
              <a:buNone/>
              <a:defRPr sz="3600">
                <a:solidFill>
                  <a:schemeClr val="lt1"/>
                </a:solidFill>
              </a:defRPr>
            </a:lvl8pPr>
            <a:lvl9pPr lvl="8" algn="ctr">
              <a:lnSpc>
                <a:spcPct val="100000"/>
              </a:lnSpc>
              <a:spcBef>
                <a:spcPts val="0"/>
              </a:spcBef>
              <a:spcAft>
                <a:spcPts val="0"/>
              </a:spcAft>
              <a:buClr>
                <a:schemeClr val="lt1"/>
              </a:buClr>
              <a:buSzPts val="3600"/>
              <a:buNone/>
              <a:defRPr sz="3600">
                <a:solidFill>
                  <a:schemeClr val="lt1"/>
                </a:solidFill>
              </a:defRPr>
            </a:lvl9pPr>
          </a:lstStyle>
          <a:p/>
        </p:txBody>
      </p:sp>
      <p:pic>
        <p:nvPicPr>
          <p:cNvPr id="51" name="Google Shape;51;p10" title="mcp_devsummit_toronto_color_reversed.png"/>
          <p:cNvPicPr preferRelativeResize="0"/>
          <p:nvPr/>
        </p:nvPicPr>
        <p:blipFill rotWithShape="1">
          <a:blip r:embed="rId3">
            <a:alphaModFix/>
          </a:blip>
          <a:srcRect b="0" l="0" r="0" t="0"/>
          <a:stretch/>
        </p:blipFill>
        <p:spPr>
          <a:xfrm>
            <a:off x="207525" y="4042425"/>
            <a:ext cx="1852550" cy="11365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051932"/>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ctr" bIns="0" lIns="0" spcFirstLastPara="1" rIns="0" wrap="square" tIns="0">
            <a:noAutofit/>
          </a:bodyPr>
          <a:lstStyle>
            <a:lvl1pPr lvl="0" marR="0" rtl="0" algn="l">
              <a:lnSpc>
                <a:spcPct val="100000"/>
              </a:lnSpc>
              <a:spcBef>
                <a:spcPts val="0"/>
              </a:spcBef>
              <a:spcAft>
                <a:spcPts val="0"/>
              </a:spcAft>
              <a:buClr>
                <a:schemeClr val="accent1"/>
              </a:buClr>
              <a:buSzPts val="2800"/>
              <a:buFont typeface="Arial"/>
              <a:buNone/>
              <a:defRPr b="1" i="0" sz="2800" u="none" cap="none" strike="noStrike">
                <a:solidFill>
                  <a:schemeClr val="accent1"/>
                </a:solidFill>
                <a:latin typeface="Red Hat Display Black"/>
                <a:ea typeface="Red Hat Display Black"/>
                <a:cs typeface="Red Hat Display Black"/>
                <a:sym typeface="Red Hat Display Black"/>
              </a:defRPr>
            </a:lvl1pPr>
            <a:lvl2pPr lvl="1" marR="0" rtl="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2pPr>
            <a:lvl3pPr lvl="2" marR="0" rtl="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3pPr>
            <a:lvl4pPr lvl="3" marR="0" rtl="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4pPr>
            <a:lvl5pPr lvl="4" marR="0" rtl="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5pPr>
            <a:lvl6pPr lvl="5" marR="0" rtl="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6pPr>
            <a:lvl7pPr lvl="6" marR="0" rtl="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7pPr>
            <a:lvl8pPr lvl="7" marR="0" rtl="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8pPr>
            <a:lvl9pPr lvl="8" marR="0" rtl="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0" lIns="0" spcFirstLastPara="1" rIns="0" wrap="square" tIns="0">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Red Hat Display Medium"/>
                <a:ea typeface="Red Hat Display Medium"/>
                <a:cs typeface="Red Hat Display Medium"/>
                <a:sym typeface="Red Hat Display Medium"/>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283600" y="4663217"/>
            <a:ext cx="548700" cy="393600"/>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4192F"/>
        </a:solidFill>
      </p:bgPr>
    </p:bg>
    <p:spTree>
      <p:nvGrpSpPr>
        <p:cNvPr id="55" name="Shape 55"/>
        <p:cNvGrpSpPr/>
        <p:nvPr/>
      </p:nvGrpSpPr>
      <p:grpSpPr>
        <a:xfrm>
          <a:off x="0" y="0"/>
          <a:ext cx="0" cy="0"/>
          <a:chOff x="0" y="0"/>
          <a:chExt cx="0" cy="0"/>
        </a:xfrm>
      </p:grpSpPr>
      <p:sp>
        <p:nvSpPr>
          <p:cNvPr id="56" name="Google Shape;56;p11"/>
          <p:cNvSpPr txBox="1"/>
          <p:nvPr/>
        </p:nvSpPr>
        <p:spPr>
          <a:xfrm>
            <a:off x="8357616" y="4700016"/>
            <a:ext cx="393192" cy="182880"/>
          </a:xfrm>
          <a:prstGeom prst="rect">
            <a:avLst/>
          </a:prstGeom>
          <a:noFill/>
          <a:ln>
            <a:noFill/>
          </a:ln>
        </p:spPr>
        <p:txBody>
          <a:bodyPr anchorCtr="0" anchor="t" bIns="0" lIns="0" spcFirstLastPara="1" rIns="0" wrap="square" tIns="0">
            <a:spAutoFit/>
          </a:bodyPr>
          <a:lstStyle/>
          <a:p>
            <a:pPr indent="0" lvl="0" marL="0" marR="0" rtl="0" algn="r">
              <a:lnSpc>
                <a:spcPct val="108000"/>
              </a:lnSpc>
              <a:spcBef>
                <a:spcPts val="0"/>
              </a:spcBef>
              <a:spcAft>
                <a:spcPts val="0"/>
              </a:spcAft>
              <a:buNone/>
            </a:pPr>
            <a:r>
              <a:rPr b="0" i="0" lang="en-US" sz="800" u="none" cap="none" strike="noStrike">
                <a:solidFill>
                  <a:srgbClr val="B1C5D6"/>
                </a:solidFill>
                <a:latin typeface="Verdana"/>
                <a:ea typeface="Verdana"/>
                <a:cs typeface="Verdana"/>
                <a:sym typeface="Verdana"/>
              </a:rPr>
              <a:t>01</a:t>
            </a:r>
            <a:endParaRPr/>
          </a:p>
        </p:txBody>
      </p:sp>
      <p:sp>
        <p:nvSpPr>
          <p:cNvPr id="57" name="Google Shape;57;p11"/>
          <p:cNvSpPr txBox="1"/>
          <p:nvPr/>
        </p:nvSpPr>
        <p:spPr>
          <a:xfrm>
            <a:off x="1572768" y="4700016"/>
            <a:ext cx="5852160" cy="18288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750" u="none" cap="none" strike="noStrike">
                <a:solidFill>
                  <a:srgbClr val="B1C5D6"/>
                </a:solidFill>
                <a:latin typeface="Verdana"/>
                <a:ea typeface="Verdana"/>
                <a:cs typeface="Verdana"/>
                <a:sym typeface="Verdana"/>
              </a:rPr>
              <a:t>NVIDIA  /  MCP DEV SUMMIT TORONTO</a:t>
            </a:r>
            <a:endParaRPr/>
          </a:p>
        </p:txBody>
      </p:sp>
      <p:sp>
        <p:nvSpPr>
          <p:cNvPr id="58" name="Google Shape;58;p11"/>
          <p:cNvSpPr/>
          <p:nvPr/>
        </p:nvSpPr>
        <p:spPr>
          <a:xfrm>
            <a:off x="438912" y="1408176"/>
            <a:ext cx="1444752" cy="265176"/>
          </a:xfrm>
          <a:prstGeom prst="roundRect">
            <a:avLst>
              <a:gd fmla="val 8000" name="adj"/>
            </a:avLst>
          </a:prstGeom>
          <a:solidFill>
            <a:srgbClr val="102D46"/>
          </a:solidFill>
          <a:ln cap="flat" cmpd="sng" w="12700">
            <a:solidFill>
              <a:srgbClr val="76B9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9" name="Google Shape;59;p11"/>
          <p:cNvSpPr txBox="1"/>
          <p:nvPr/>
        </p:nvSpPr>
        <p:spPr>
          <a:xfrm>
            <a:off x="512063" y="1449324"/>
            <a:ext cx="1298448" cy="18288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850" u="none" cap="none" strike="noStrike">
                <a:solidFill>
                  <a:srgbClr val="76B900"/>
                </a:solidFill>
                <a:latin typeface="Verdana"/>
                <a:ea typeface="Verdana"/>
                <a:cs typeface="Verdana"/>
                <a:sym typeface="Verdana"/>
              </a:rPr>
              <a:t>NVIDIA  ×  MCP</a:t>
            </a:r>
            <a:endParaRPr/>
          </a:p>
        </p:txBody>
      </p:sp>
      <p:sp>
        <p:nvSpPr>
          <p:cNvPr id="60" name="Google Shape;60;p11"/>
          <p:cNvSpPr txBox="1"/>
          <p:nvPr/>
        </p:nvSpPr>
        <p:spPr>
          <a:xfrm>
            <a:off x="420624" y="1865376"/>
            <a:ext cx="5623560" cy="134416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4600" u="none" cap="none" strike="noStrike">
                <a:solidFill>
                  <a:srgbClr val="FFFFFF"/>
                </a:solidFill>
                <a:latin typeface="Verdana"/>
                <a:ea typeface="Verdana"/>
                <a:cs typeface="Verdana"/>
                <a:sym typeface="Verdana"/>
              </a:rPr>
              <a:t>MCP at</a:t>
            </a:r>
            <a:endParaRPr/>
          </a:p>
          <a:p>
            <a:pPr indent="0" lvl="0" marL="0" marR="0" rtl="0" algn="l">
              <a:lnSpc>
                <a:spcPct val="108000"/>
              </a:lnSpc>
              <a:spcBef>
                <a:spcPts val="200"/>
              </a:spcBef>
              <a:spcAft>
                <a:spcPts val="0"/>
              </a:spcAft>
              <a:buNone/>
            </a:pPr>
            <a:r>
              <a:rPr b="1" i="0" lang="en-US" sz="4600" u="none" cap="none" strike="noStrike">
                <a:solidFill>
                  <a:srgbClr val="FFFFFF"/>
                </a:solidFill>
                <a:latin typeface="Verdana"/>
                <a:ea typeface="Verdana"/>
                <a:cs typeface="Verdana"/>
                <a:sym typeface="Verdana"/>
              </a:rPr>
              <a:t>NVIDIA</a:t>
            </a:r>
            <a:endParaRPr/>
          </a:p>
        </p:txBody>
      </p:sp>
      <p:sp>
        <p:nvSpPr>
          <p:cNvPr id="61" name="Google Shape;61;p11"/>
          <p:cNvSpPr txBox="1"/>
          <p:nvPr/>
        </p:nvSpPr>
        <p:spPr>
          <a:xfrm>
            <a:off x="457200" y="3438144"/>
            <a:ext cx="5486400" cy="65836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2100" u="none" cap="none" strike="noStrike">
                <a:solidFill>
                  <a:srgbClr val="00BDD6"/>
                </a:solidFill>
                <a:latin typeface="Verdana"/>
                <a:ea typeface="Verdana"/>
                <a:cs typeface="Verdana"/>
                <a:sym typeface="Verdana"/>
              </a:rPr>
              <a:t>MaaS: shared tools for agents</a:t>
            </a:r>
            <a:endParaRPr/>
          </a:p>
        </p:txBody>
      </p:sp>
      <p:sp>
        <p:nvSpPr>
          <p:cNvPr id="62" name="Google Shape;62;p11"/>
          <p:cNvSpPr txBox="1"/>
          <p:nvPr/>
        </p:nvSpPr>
        <p:spPr>
          <a:xfrm>
            <a:off x="457200" y="4288536"/>
            <a:ext cx="5303520" cy="33832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300" u="none" cap="none" strike="noStrike">
                <a:solidFill>
                  <a:srgbClr val="B1C5D6"/>
                </a:solidFill>
                <a:latin typeface="Verdana"/>
                <a:ea typeface="Verdana"/>
                <a:cs typeface="Verdana"/>
                <a:sym typeface="Verdana"/>
              </a:rPr>
              <a:t>Chris Alexiuk  |  NVIDIA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4192F"/>
        </a:solidFill>
      </p:bgPr>
    </p:bg>
    <p:spTree>
      <p:nvGrpSpPr>
        <p:cNvPr id="66" name="Shape 66"/>
        <p:cNvGrpSpPr/>
        <p:nvPr/>
      </p:nvGrpSpPr>
      <p:grpSpPr>
        <a:xfrm>
          <a:off x="0" y="0"/>
          <a:ext cx="0" cy="0"/>
          <a:chOff x="0" y="0"/>
          <a:chExt cx="0" cy="0"/>
        </a:xfrm>
      </p:grpSpPr>
      <p:sp>
        <p:nvSpPr>
          <p:cNvPr id="67" name="Google Shape;67;p12"/>
          <p:cNvSpPr/>
          <p:nvPr/>
        </p:nvSpPr>
        <p:spPr>
          <a:xfrm>
            <a:off x="0" y="4443984"/>
            <a:ext cx="1389888" cy="699516"/>
          </a:xfrm>
          <a:prstGeom prst="rect">
            <a:avLst/>
          </a:prstGeom>
          <a:solidFill>
            <a:srgbClr val="04192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mage.png" id="68" name="Google Shape;68;p12"/>
          <p:cNvPicPr preferRelativeResize="0"/>
          <p:nvPr/>
        </p:nvPicPr>
        <p:blipFill rotWithShape="1">
          <a:blip r:embed="rId3">
            <a:alphaModFix/>
          </a:blip>
          <a:srcRect b="0" l="0" r="0" t="0"/>
          <a:stretch/>
        </p:blipFill>
        <p:spPr>
          <a:xfrm>
            <a:off x="118872" y="4434840"/>
            <a:ext cx="1170432" cy="717804"/>
          </a:xfrm>
          <a:prstGeom prst="rect">
            <a:avLst/>
          </a:prstGeom>
          <a:noFill/>
          <a:ln>
            <a:noFill/>
          </a:ln>
        </p:spPr>
      </p:pic>
      <p:sp>
        <p:nvSpPr>
          <p:cNvPr id="69" name="Google Shape;69;p12"/>
          <p:cNvSpPr txBox="1"/>
          <p:nvPr/>
        </p:nvSpPr>
        <p:spPr>
          <a:xfrm>
            <a:off x="402336" y="228600"/>
            <a:ext cx="7955279" cy="25603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900" u="none" cap="none" strike="noStrike">
                <a:solidFill>
                  <a:srgbClr val="00BDD6"/>
                </a:solidFill>
                <a:latin typeface="Verdana"/>
                <a:ea typeface="Verdana"/>
                <a:cs typeface="Verdana"/>
                <a:sym typeface="Verdana"/>
              </a:rPr>
              <a:t>THE PROBLEM</a:t>
            </a:r>
            <a:endParaRPr/>
          </a:p>
        </p:txBody>
      </p:sp>
      <p:sp>
        <p:nvSpPr>
          <p:cNvPr id="70" name="Google Shape;70;p12"/>
          <p:cNvSpPr txBox="1"/>
          <p:nvPr/>
        </p:nvSpPr>
        <p:spPr>
          <a:xfrm>
            <a:off x="402336" y="630936"/>
            <a:ext cx="8339327" cy="832104"/>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700" u="none" cap="none" strike="noStrike">
                <a:solidFill>
                  <a:srgbClr val="FFFFFF"/>
                </a:solidFill>
                <a:latin typeface="Verdana"/>
                <a:ea typeface="Verdana"/>
                <a:cs typeface="Verdana"/>
                <a:sym typeface="Verdana"/>
              </a:rPr>
              <a:t>Why we built MaaS</a:t>
            </a:r>
            <a:endParaRPr/>
          </a:p>
        </p:txBody>
      </p:sp>
      <p:cxnSp>
        <p:nvCxnSpPr>
          <p:cNvPr id="71" name="Google Shape;71;p12"/>
          <p:cNvCxnSpPr/>
          <p:nvPr/>
        </p:nvCxnSpPr>
        <p:spPr>
          <a:xfrm>
            <a:off x="411480" y="1453896"/>
            <a:ext cx="8311896" cy="0"/>
          </a:xfrm>
          <a:prstGeom prst="straightConnector1">
            <a:avLst/>
          </a:prstGeom>
          <a:noFill/>
          <a:ln cap="flat" cmpd="sng" w="9525">
            <a:solidFill>
              <a:srgbClr val="31516B"/>
            </a:solidFill>
            <a:prstDash val="solid"/>
            <a:round/>
            <a:headEnd len="sm" w="sm" type="none"/>
            <a:tailEnd len="sm" w="sm" type="none"/>
          </a:ln>
          <a:effectLst>
            <a:outerShdw blurRad="40000" rotWithShape="0" dir="5400000" dist="20000">
              <a:srgbClr val="000000">
                <a:alpha val="38039"/>
              </a:srgbClr>
            </a:outerShdw>
          </a:effectLst>
        </p:spPr>
      </p:cxnSp>
      <p:sp>
        <p:nvSpPr>
          <p:cNvPr id="72" name="Google Shape;72;p12"/>
          <p:cNvSpPr txBox="1"/>
          <p:nvPr/>
        </p:nvSpPr>
        <p:spPr>
          <a:xfrm>
            <a:off x="8357616" y="4700016"/>
            <a:ext cx="393192" cy="182880"/>
          </a:xfrm>
          <a:prstGeom prst="rect">
            <a:avLst/>
          </a:prstGeom>
          <a:noFill/>
          <a:ln>
            <a:noFill/>
          </a:ln>
        </p:spPr>
        <p:txBody>
          <a:bodyPr anchorCtr="0" anchor="t" bIns="0" lIns="0" spcFirstLastPara="1" rIns="0" wrap="square" tIns="0">
            <a:spAutoFit/>
          </a:bodyPr>
          <a:lstStyle/>
          <a:p>
            <a:pPr indent="0" lvl="0" marL="0" marR="0" rtl="0" algn="r">
              <a:lnSpc>
                <a:spcPct val="108000"/>
              </a:lnSpc>
              <a:spcBef>
                <a:spcPts val="0"/>
              </a:spcBef>
              <a:spcAft>
                <a:spcPts val="0"/>
              </a:spcAft>
              <a:buNone/>
            </a:pPr>
            <a:r>
              <a:rPr b="0" i="0" lang="en-US" sz="800" u="none" cap="none" strike="noStrike">
                <a:solidFill>
                  <a:srgbClr val="B1C5D6"/>
                </a:solidFill>
                <a:latin typeface="Verdana"/>
                <a:ea typeface="Verdana"/>
                <a:cs typeface="Verdana"/>
                <a:sym typeface="Verdana"/>
              </a:rPr>
              <a:t>02</a:t>
            </a:r>
            <a:endParaRPr/>
          </a:p>
        </p:txBody>
      </p:sp>
      <p:sp>
        <p:nvSpPr>
          <p:cNvPr id="73" name="Google Shape;73;p12"/>
          <p:cNvSpPr txBox="1"/>
          <p:nvPr/>
        </p:nvSpPr>
        <p:spPr>
          <a:xfrm>
            <a:off x="1572768" y="4700016"/>
            <a:ext cx="5852160" cy="18288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750" u="none" cap="none" strike="noStrike">
                <a:solidFill>
                  <a:srgbClr val="B1C5D6"/>
                </a:solidFill>
                <a:latin typeface="Verdana"/>
                <a:ea typeface="Verdana"/>
                <a:cs typeface="Verdana"/>
                <a:sym typeface="Verdana"/>
              </a:rPr>
              <a:t>NVIDIA  /  MCP DEV SUMMIT TORONTO</a:t>
            </a:r>
            <a:endParaRPr/>
          </a:p>
        </p:txBody>
      </p:sp>
      <p:sp>
        <p:nvSpPr>
          <p:cNvPr id="74" name="Google Shape;74;p12"/>
          <p:cNvSpPr txBox="1"/>
          <p:nvPr/>
        </p:nvSpPr>
        <p:spPr>
          <a:xfrm>
            <a:off x="438912" y="1709928"/>
            <a:ext cx="8138160" cy="100584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3000" u="none" cap="none" strike="noStrike">
                <a:solidFill>
                  <a:srgbClr val="FFFFFF"/>
                </a:solidFill>
                <a:latin typeface="Verdana"/>
                <a:ea typeface="Verdana"/>
                <a:cs typeface="Verdana"/>
                <a:sym typeface="Verdana"/>
              </a:rPr>
              <a:t>Every new agent needs</a:t>
            </a:r>
            <a:endParaRPr/>
          </a:p>
          <a:p>
            <a:pPr indent="0" lvl="0" marL="0" marR="0" rtl="0" algn="l">
              <a:lnSpc>
                <a:spcPct val="108000"/>
              </a:lnSpc>
              <a:spcBef>
                <a:spcPts val="200"/>
              </a:spcBef>
              <a:spcAft>
                <a:spcPts val="0"/>
              </a:spcAft>
              <a:buNone/>
            </a:pPr>
            <a:r>
              <a:rPr b="1" i="0" lang="en-US" sz="3000" u="none" cap="none" strike="noStrike">
                <a:solidFill>
                  <a:srgbClr val="FFFFFF"/>
                </a:solidFill>
                <a:latin typeface="Verdana"/>
                <a:ea typeface="Verdana"/>
                <a:cs typeface="Verdana"/>
                <a:sym typeface="Verdana"/>
              </a:rPr>
              <a:t>access to familiar services.</a:t>
            </a:r>
            <a:endParaRPr/>
          </a:p>
        </p:txBody>
      </p:sp>
      <p:sp>
        <p:nvSpPr>
          <p:cNvPr id="75" name="Google Shape;75;p12"/>
          <p:cNvSpPr/>
          <p:nvPr/>
        </p:nvSpPr>
        <p:spPr>
          <a:xfrm>
            <a:off x="438912" y="3044952"/>
            <a:ext cx="2660904" cy="1106424"/>
          </a:xfrm>
          <a:prstGeom prst="roundRect">
            <a:avLst>
              <a:gd fmla="val 8000" name="adj"/>
            </a:avLst>
          </a:prstGeom>
          <a:solidFill>
            <a:srgbClr val="102D4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6" name="Google Shape;76;p12"/>
          <p:cNvSpPr txBox="1"/>
          <p:nvPr/>
        </p:nvSpPr>
        <p:spPr>
          <a:xfrm>
            <a:off x="594360" y="3209544"/>
            <a:ext cx="2350008" cy="34747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800" u="none" cap="none" strike="noStrike">
                <a:solidFill>
                  <a:srgbClr val="A5D95B"/>
                </a:solidFill>
                <a:latin typeface="Verdana"/>
                <a:ea typeface="Verdana"/>
                <a:cs typeface="Verdana"/>
                <a:sym typeface="Verdana"/>
              </a:rPr>
              <a:t>Authentication</a:t>
            </a:r>
            <a:endParaRPr/>
          </a:p>
        </p:txBody>
      </p:sp>
      <p:sp>
        <p:nvSpPr>
          <p:cNvPr id="77" name="Google Shape;77;p12"/>
          <p:cNvSpPr txBox="1"/>
          <p:nvPr/>
        </p:nvSpPr>
        <p:spPr>
          <a:xfrm>
            <a:off x="594360" y="3739896"/>
            <a:ext cx="2350008" cy="26517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150" u="none" cap="none" strike="noStrike">
                <a:solidFill>
                  <a:srgbClr val="B1C5D6"/>
                </a:solidFill>
                <a:latin typeface="Verdana"/>
                <a:ea typeface="Verdana"/>
                <a:cs typeface="Verdana"/>
                <a:sym typeface="Verdana"/>
              </a:rPr>
              <a:t>How does it sign in?</a:t>
            </a:r>
            <a:endParaRPr/>
          </a:p>
        </p:txBody>
      </p:sp>
      <p:sp>
        <p:nvSpPr>
          <p:cNvPr id="78" name="Google Shape;78;p12"/>
          <p:cNvSpPr/>
          <p:nvPr/>
        </p:nvSpPr>
        <p:spPr>
          <a:xfrm>
            <a:off x="3300984" y="3044952"/>
            <a:ext cx="2660904" cy="1106424"/>
          </a:xfrm>
          <a:prstGeom prst="roundRect">
            <a:avLst>
              <a:gd fmla="val 8000" name="adj"/>
            </a:avLst>
          </a:prstGeom>
          <a:solidFill>
            <a:srgbClr val="102D4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9" name="Google Shape;79;p12"/>
          <p:cNvSpPr txBox="1"/>
          <p:nvPr/>
        </p:nvSpPr>
        <p:spPr>
          <a:xfrm>
            <a:off x="3456432" y="3209544"/>
            <a:ext cx="2350008" cy="34747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800" u="none" cap="none" strike="noStrike">
                <a:solidFill>
                  <a:srgbClr val="A5D95B"/>
                </a:solidFill>
                <a:latin typeface="Verdana"/>
                <a:ea typeface="Verdana"/>
                <a:cs typeface="Verdana"/>
                <a:sym typeface="Verdana"/>
              </a:rPr>
              <a:t>Deployment</a:t>
            </a:r>
            <a:endParaRPr/>
          </a:p>
        </p:txBody>
      </p:sp>
      <p:sp>
        <p:nvSpPr>
          <p:cNvPr id="80" name="Google Shape;80;p12"/>
          <p:cNvSpPr txBox="1"/>
          <p:nvPr/>
        </p:nvSpPr>
        <p:spPr>
          <a:xfrm>
            <a:off x="3456432" y="3739896"/>
            <a:ext cx="2350008" cy="26517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150" u="none" cap="none" strike="noStrike">
                <a:solidFill>
                  <a:srgbClr val="B1C5D6"/>
                </a:solidFill>
                <a:latin typeface="Verdana"/>
                <a:ea typeface="Verdana"/>
                <a:cs typeface="Verdana"/>
                <a:sym typeface="Verdana"/>
              </a:rPr>
              <a:t>Where does the server run?</a:t>
            </a:r>
            <a:endParaRPr/>
          </a:p>
        </p:txBody>
      </p:sp>
      <p:sp>
        <p:nvSpPr>
          <p:cNvPr id="81" name="Google Shape;81;p12"/>
          <p:cNvSpPr/>
          <p:nvPr/>
        </p:nvSpPr>
        <p:spPr>
          <a:xfrm>
            <a:off x="6163056" y="3044952"/>
            <a:ext cx="2660904" cy="1106424"/>
          </a:xfrm>
          <a:prstGeom prst="roundRect">
            <a:avLst>
              <a:gd fmla="val 8000" name="adj"/>
            </a:avLst>
          </a:prstGeom>
          <a:solidFill>
            <a:srgbClr val="102D4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2" name="Google Shape;82;p12"/>
          <p:cNvSpPr txBox="1"/>
          <p:nvPr/>
        </p:nvSpPr>
        <p:spPr>
          <a:xfrm>
            <a:off x="6318504" y="3209544"/>
            <a:ext cx="2350008" cy="34747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800" u="none" cap="none" strike="noStrike">
                <a:solidFill>
                  <a:srgbClr val="A5D95B"/>
                </a:solidFill>
                <a:latin typeface="Verdana"/>
                <a:ea typeface="Verdana"/>
                <a:cs typeface="Verdana"/>
                <a:sym typeface="Verdana"/>
              </a:rPr>
              <a:t>Maintenance</a:t>
            </a:r>
            <a:endParaRPr/>
          </a:p>
        </p:txBody>
      </p:sp>
      <p:sp>
        <p:nvSpPr>
          <p:cNvPr id="83" name="Google Shape;83;p12"/>
          <p:cNvSpPr txBox="1"/>
          <p:nvPr/>
        </p:nvSpPr>
        <p:spPr>
          <a:xfrm>
            <a:off x="6318504" y="3739896"/>
            <a:ext cx="2350008" cy="26517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150" u="none" cap="none" strike="noStrike">
                <a:solidFill>
                  <a:srgbClr val="B1C5D6"/>
                </a:solidFill>
                <a:latin typeface="Verdana"/>
                <a:ea typeface="Verdana"/>
                <a:cs typeface="Verdana"/>
                <a:sym typeface="Verdana"/>
              </a:rPr>
              <a:t>Who keeps it working?</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4192F"/>
        </a:solidFill>
      </p:bgPr>
    </p:bg>
    <p:spTree>
      <p:nvGrpSpPr>
        <p:cNvPr id="87" name="Shape 87"/>
        <p:cNvGrpSpPr/>
        <p:nvPr/>
      </p:nvGrpSpPr>
      <p:grpSpPr>
        <a:xfrm>
          <a:off x="0" y="0"/>
          <a:ext cx="0" cy="0"/>
          <a:chOff x="0" y="0"/>
          <a:chExt cx="0" cy="0"/>
        </a:xfrm>
      </p:grpSpPr>
      <p:sp>
        <p:nvSpPr>
          <p:cNvPr id="88" name="Google Shape;88;p13"/>
          <p:cNvSpPr/>
          <p:nvPr/>
        </p:nvSpPr>
        <p:spPr>
          <a:xfrm>
            <a:off x="0" y="4443984"/>
            <a:ext cx="1389888" cy="699516"/>
          </a:xfrm>
          <a:prstGeom prst="rect">
            <a:avLst/>
          </a:prstGeom>
          <a:solidFill>
            <a:srgbClr val="04192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mage.png" id="89" name="Google Shape;89;p13"/>
          <p:cNvPicPr preferRelativeResize="0"/>
          <p:nvPr/>
        </p:nvPicPr>
        <p:blipFill rotWithShape="1">
          <a:blip r:embed="rId3">
            <a:alphaModFix/>
          </a:blip>
          <a:srcRect b="0" l="0" r="0" t="0"/>
          <a:stretch/>
        </p:blipFill>
        <p:spPr>
          <a:xfrm>
            <a:off x="118872" y="4434840"/>
            <a:ext cx="1170432" cy="717804"/>
          </a:xfrm>
          <a:prstGeom prst="rect">
            <a:avLst/>
          </a:prstGeom>
          <a:noFill/>
          <a:ln>
            <a:noFill/>
          </a:ln>
        </p:spPr>
      </p:pic>
      <p:sp>
        <p:nvSpPr>
          <p:cNvPr id="90" name="Google Shape;90;p13"/>
          <p:cNvSpPr txBox="1"/>
          <p:nvPr/>
        </p:nvSpPr>
        <p:spPr>
          <a:xfrm>
            <a:off x="402336" y="228600"/>
            <a:ext cx="7955279" cy="25603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900" u="none" cap="none" strike="noStrike">
                <a:solidFill>
                  <a:srgbClr val="00BDD6"/>
                </a:solidFill>
                <a:latin typeface="Verdana"/>
                <a:ea typeface="Verdana"/>
                <a:cs typeface="Verdana"/>
                <a:sym typeface="Verdana"/>
              </a:rPr>
              <a:t>THE SERVICE MODEL</a:t>
            </a:r>
            <a:endParaRPr/>
          </a:p>
        </p:txBody>
      </p:sp>
      <p:sp>
        <p:nvSpPr>
          <p:cNvPr id="91" name="Google Shape;91;p13"/>
          <p:cNvSpPr txBox="1"/>
          <p:nvPr/>
        </p:nvSpPr>
        <p:spPr>
          <a:xfrm>
            <a:off x="402336" y="630936"/>
            <a:ext cx="8339327" cy="832104"/>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700" u="none" cap="none" strike="noStrike">
                <a:solidFill>
                  <a:srgbClr val="FFFFFF"/>
                </a:solidFill>
                <a:latin typeface="Verdana"/>
                <a:ea typeface="Verdana"/>
                <a:cs typeface="Verdana"/>
                <a:sym typeface="Verdana"/>
              </a:rPr>
              <a:t>MaaS makes MCP servers reusable</a:t>
            </a:r>
            <a:endParaRPr/>
          </a:p>
        </p:txBody>
      </p:sp>
      <p:cxnSp>
        <p:nvCxnSpPr>
          <p:cNvPr id="92" name="Google Shape;92;p13"/>
          <p:cNvCxnSpPr/>
          <p:nvPr/>
        </p:nvCxnSpPr>
        <p:spPr>
          <a:xfrm>
            <a:off x="411480" y="1453896"/>
            <a:ext cx="8311896" cy="0"/>
          </a:xfrm>
          <a:prstGeom prst="straightConnector1">
            <a:avLst/>
          </a:prstGeom>
          <a:noFill/>
          <a:ln cap="flat" cmpd="sng" w="9525">
            <a:solidFill>
              <a:srgbClr val="31516B"/>
            </a:solidFill>
            <a:prstDash val="solid"/>
            <a:round/>
            <a:headEnd len="sm" w="sm" type="none"/>
            <a:tailEnd len="sm" w="sm" type="none"/>
          </a:ln>
          <a:effectLst>
            <a:outerShdw blurRad="40000" rotWithShape="0" dir="5400000" dist="20000">
              <a:srgbClr val="000000">
                <a:alpha val="38039"/>
              </a:srgbClr>
            </a:outerShdw>
          </a:effectLst>
        </p:spPr>
      </p:cxnSp>
      <p:sp>
        <p:nvSpPr>
          <p:cNvPr id="93" name="Google Shape;93;p13"/>
          <p:cNvSpPr txBox="1"/>
          <p:nvPr/>
        </p:nvSpPr>
        <p:spPr>
          <a:xfrm>
            <a:off x="8357616" y="4700016"/>
            <a:ext cx="393192" cy="182880"/>
          </a:xfrm>
          <a:prstGeom prst="rect">
            <a:avLst/>
          </a:prstGeom>
          <a:noFill/>
          <a:ln>
            <a:noFill/>
          </a:ln>
        </p:spPr>
        <p:txBody>
          <a:bodyPr anchorCtr="0" anchor="t" bIns="0" lIns="0" spcFirstLastPara="1" rIns="0" wrap="square" tIns="0">
            <a:spAutoFit/>
          </a:bodyPr>
          <a:lstStyle/>
          <a:p>
            <a:pPr indent="0" lvl="0" marL="0" marR="0" rtl="0" algn="r">
              <a:lnSpc>
                <a:spcPct val="108000"/>
              </a:lnSpc>
              <a:spcBef>
                <a:spcPts val="0"/>
              </a:spcBef>
              <a:spcAft>
                <a:spcPts val="0"/>
              </a:spcAft>
              <a:buNone/>
            </a:pPr>
            <a:r>
              <a:rPr b="0" i="0" lang="en-US" sz="800" u="none" cap="none" strike="noStrike">
                <a:solidFill>
                  <a:srgbClr val="B1C5D6"/>
                </a:solidFill>
                <a:latin typeface="Verdana"/>
                <a:ea typeface="Verdana"/>
                <a:cs typeface="Verdana"/>
                <a:sym typeface="Verdana"/>
              </a:rPr>
              <a:t>03</a:t>
            </a:r>
            <a:endParaRPr/>
          </a:p>
        </p:txBody>
      </p:sp>
      <p:sp>
        <p:nvSpPr>
          <p:cNvPr id="94" name="Google Shape;94;p13"/>
          <p:cNvSpPr txBox="1"/>
          <p:nvPr/>
        </p:nvSpPr>
        <p:spPr>
          <a:xfrm>
            <a:off x="1572768" y="4700016"/>
            <a:ext cx="5852160" cy="18288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750" u="none" cap="none" strike="noStrike">
                <a:solidFill>
                  <a:srgbClr val="B1C5D6"/>
                </a:solidFill>
                <a:latin typeface="Verdana"/>
                <a:ea typeface="Verdana"/>
                <a:cs typeface="Verdana"/>
                <a:sym typeface="Verdana"/>
              </a:rPr>
              <a:t>NVIDIA  /  MCP DEV SUMMIT TORONTO</a:t>
            </a:r>
            <a:endParaRPr/>
          </a:p>
        </p:txBody>
      </p:sp>
      <p:sp>
        <p:nvSpPr>
          <p:cNvPr id="95" name="Google Shape;95;p13"/>
          <p:cNvSpPr/>
          <p:nvPr/>
        </p:nvSpPr>
        <p:spPr>
          <a:xfrm>
            <a:off x="438912" y="1700784"/>
            <a:ext cx="2660904" cy="594360"/>
          </a:xfrm>
          <a:prstGeom prst="roundRect">
            <a:avLst>
              <a:gd fmla="val 8000" name="adj"/>
            </a:avLst>
          </a:prstGeom>
          <a:solidFill>
            <a:srgbClr val="102D46"/>
          </a:solidFill>
          <a:ln cap="flat" cmpd="sng" w="12700">
            <a:solidFill>
              <a:srgbClr val="31516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6" name="Google Shape;96;p13"/>
          <p:cNvSpPr txBox="1"/>
          <p:nvPr/>
        </p:nvSpPr>
        <p:spPr>
          <a:xfrm>
            <a:off x="530352" y="1892807"/>
            <a:ext cx="2478024" cy="274320"/>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None/>
            </a:pPr>
            <a:r>
              <a:rPr b="1" i="0" lang="en-US" sz="1400" u="none" cap="none" strike="noStrike">
                <a:solidFill>
                  <a:srgbClr val="FFFFFF"/>
                </a:solidFill>
                <a:latin typeface="Verdana"/>
                <a:ea typeface="Verdana"/>
                <a:cs typeface="Verdana"/>
                <a:sym typeface="Verdana"/>
              </a:rPr>
              <a:t>Coding assistants</a:t>
            </a:r>
            <a:endParaRPr/>
          </a:p>
        </p:txBody>
      </p:sp>
      <p:cxnSp>
        <p:nvCxnSpPr>
          <p:cNvPr id="97" name="Google Shape;97;p13"/>
          <p:cNvCxnSpPr/>
          <p:nvPr/>
        </p:nvCxnSpPr>
        <p:spPr>
          <a:xfrm>
            <a:off x="1769364" y="2295144"/>
            <a:ext cx="0" cy="338328"/>
          </a:xfrm>
          <a:prstGeom prst="straightConnector1">
            <a:avLst/>
          </a:prstGeom>
          <a:noFill/>
          <a:ln cap="flat" cmpd="sng" w="20300">
            <a:solidFill>
              <a:srgbClr val="00BDD6"/>
            </a:solidFill>
            <a:prstDash val="solid"/>
            <a:round/>
            <a:headEnd len="sm" w="sm" type="none"/>
            <a:tailEnd len="sm" w="sm" type="triangle"/>
          </a:ln>
          <a:effectLst>
            <a:outerShdw blurRad="40000" rotWithShape="0" dir="5400000" dist="20000">
              <a:srgbClr val="000000">
                <a:alpha val="38039"/>
              </a:srgbClr>
            </a:outerShdw>
          </a:effectLst>
        </p:spPr>
      </p:cxnSp>
      <p:sp>
        <p:nvSpPr>
          <p:cNvPr id="98" name="Google Shape;98;p13"/>
          <p:cNvSpPr/>
          <p:nvPr/>
        </p:nvSpPr>
        <p:spPr>
          <a:xfrm>
            <a:off x="3300984" y="1700784"/>
            <a:ext cx="2660904" cy="594360"/>
          </a:xfrm>
          <a:prstGeom prst="roundRect">
            <a:avLst>
              <a:gd fmla="val 8000" name="adj"/>
            </a:avLst>
          </a:prstGeom>
          <a:solidFill>
            <a:srgbClr val="102D46"/>
          </a:solidFill>
          <a:ln cap="flat" cmpd="sng" w="12700">
            <a:solidFill>
              <a:srgbClr val="31516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9" name="Google Shape;99;p13"/>
          <p:cNvSpPr txBox="1"/>
          <p:nvPr/>
        </p:nvSpPr>
        <p:spPr>
          <a:xfrm>
            <a:off x="3392424" y="1892807"/>
            <a:ext cx="2478024" cy="274320"/>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None/>
            </a:pPr>
            <a:r>
              <a:rPr b="1" i="0" lang="en-US" sz="1400" u="none" cap="none" strike="noStrike">
                <a:solidFill>
                  <a:srgbClr val="FFFFFF"/>
                </a:solidFill>
                <a:latin typeface="Verdana"/>
                <a:ea typeface="Verdana"/>
                <a:cs typeface="Verdana"/>
                <a:sym typeface="Verdana"/>
              </a:rPr>
              <a:t>AI-Q + other agents</a:t>
            </a:r>
            <a:endParaRPr/>
          </a:p>
        </p:txBody>
      </p:sp>
      <p:cxnSp>
        <p:nvCxnSpPr>
          <p:cNvPr id="100" name="Google Shape;100;p13"/>
          <p:cNvCxnSpPr/>
          <p:nvPr/>
        </p:nvCxnSpPr>
        <p:spPr>
          <a:xfrm>
            <a:off x="4631436" y="2295144"/>
            <a:ext cx="0" cy="338328"/>
          </a:xfrm>
          <a:prstGeom prst="straightConnector1">
            <a:avLst/>
          </a:prstGeom>
          <a:noFill/>
          <a:ln cap="flat" cmpd="sng" w="20300">
            <a:solidFill>
              <a:srgbClr val="00BDD6"/>
            </a:solidFill>
            <a:prstDash val="solid"/>
            <a:round/>
            <a:headEnd len="sm" w="sm" type="none"/>
            <a:tailEnd len="sm" w="sm" type="triangle"/>
          </a:ln>
          <a:effectLst>
            <a:outerShdw blurRad="40000" rotWithShape="0" dir="5400000" dist="20000">
              <a:srgbClr val="000000">
                <a:alpha val="38039"/>
              </a:srgbClr>
            </a:outerShdw>
          </a:effectLst>
        </p:spPr>
      </p:cxnSp>
      <p:sp>
        <p:nvSpPr>
          <p:cNvPr id="101" name="Google Shape;101;p13"/>
          <p:cNvSpPr/>
          <p:nvPr/>
        </p:nvSpPr>
        <p:spPr>
          <a:xfrm>
            <a:off x="6163056" y="1700784"/>
            <a:ext cx="2660904" cy="594360"/>
          </a:xfrm>
          <a:prstGeom prst="roundRect">
            <a:avLst>
              <a:gd fmla="val 8000" name="adj"/>
            </a:avLst>
          </a:prstGeom>
          <a:solidFill>
            <a:srgbClr val="102D46"/>
          </a:solidFill>
          <a:ln cap="flat" cmpd="sng" w="12700">
            <a:solidFill>
              <a:srgbClr val="31516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 name="Google Shape;102;p13"/>
          <p:cNvSpPr txBox="1"/>
          <p:nvPr/>
        </p:nvSpPr>
        <p:spPr>
          <a:xfrm>
            <a:off x="6254496" y="1892807"/>
            <a:ext cx="2478024" cy="274320"/>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None/>
            </a:pPr>
            <a:r>
              <a:rPr b="1" i="0" lang="en-US" sz="1400" u="none" cap="none" strike="noStrike">
                <a:solidFill>
                  <a:srgbClr val="FFFFFF"/>
                </a:solidFill>
                <a:latin typeface="Verdana"/>
                <a:ea typeface="Verdana"/>
                <a:cs typeface="Verdana"/>
                <a:sym typeface="Verdana"/>
              </a:rPr>
              <a:t>Custom applications</a:t>
            </a:r>
            <a:endParaRPr/>
          </a:p>
        </p:txBody>
      </p:sp>
      <p:cxnSp>
        <p:nvCxnSpPr>
          <p:cNvPr id="103" name="Google Shape;103;p13"/>
          <p:cNvCxnSpPr/>
          <p:nvPr/>
        </p:nvCxnSpPr>
        <p:spPr>
          <a:xfrm>
            <a:off x="7493508" y="2295144"/>
            <a:ext cx="0" cy="338328"/>
          </a:xfrm>
          <a:prstGeom prst="straightConnector1">
            <a:avLst/>
          </a:prstGeom>
          <a:noFill/>
          <a:ln cap="flat" cmpd="sng" w="20300">
            <a:solidFill>
              <a:srgbClr val="00BDD6"/>
            </a:solidFill>
            <a:prstDash val="solid"/>
            <a:round/>
            <a:headEnd len="sm" w="sm" type="none"/>
            <a:tailEnd len="sm" w="sm" type="triangle"/>
          </a:ln>
          <a:effectLst>
            <a:outerShdw blurRad="40000" rotWithShape="0" dir="5400000" dist="20000">
              <a:srgbClr val="000000">
                <a:alpha val="38039"/>
              </a:srgbClr>
            </a:outerShdw>
          </a:effectLst>
        </p:spPr>
      </p:cxnSp>
      <p:sp>
        <p:nvSpPr>
          <p:cNvPr id="104" name="Google Shape;104;p13"/>
          <p:cNvSpPr/>
          <p:nvPr/>
        </p:nvSpPr>
        <p:spPr>
          <a:xfrm>
            <a:off x="438912" y="2642616"/>
            <a:ext cx="8385048" cy="813816"/>
          </a:xfrm>
          <a:prstGeom prst="roundRect">
            <a:avLst>
              <a:gd fmla="val 8000" name="adj"/>
            </a:avLst>
          </a:prstGeom>
          <a:solidFill>
            <a:srgbClr val="193B3A"/>
          </a:solidFill>
          <a:ln cap="flat" cmpd="sng" w="12700">
            <a:solidFill>
              <a:srgbClr val="76B9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 name="Google Shape;105;p13"/>
          <p:cNvSpPr txBox="1"/>
          <p:nvPr/>
        </p:nvSpPr>
        <p:spPr>
          <a:xfrm>
            <a:off x="621792" y="2770632"/>
            <a:ext cx="8019288" cy="329184"/>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None/>
            </a:pPr>
            <a:r>
              <a:rPr b="1" i="0" lang="en-US" sz="2200" u="none" cap="none" strike="noStrike">
                <a:solidFill>
                  <a:srgbClr val="A5D95B"/>
                </a:solidFill>
                <a:latin typeface="Verdana"/>
                <a:ea typeface="Verdana"/>
                <a:cs typeface="Verdana"/>
                <a:sym typeface="Verdana"/>
              </a:rPr>
              <a:t>MaaS  ·  MCP-as-a-Service</a:t>
            </a:r>
            <a:endParaRPr/>
          </a:p>
        </p:txBody>
      </p:sp>
      <p:sp>
        <p:nvSpPr>
          <p:cNvPr id="106" name="Google Shape;106;p13"/>
          <p:cNvSpPr txBox="1"/>
          <p:nvPr/>
        </p:nvSpPr>
        <p:spPr>
          <a:xfrm>
            <a:off x="621792" y="3182112"/>
            <a:ext cx="8019288" cy="210312"/>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None/>
            </a:pPr>
            <a:r>
              <a:rPr b="0" i="0" lang="en-US" sz="1100" u="none" cap="none" strike="noStrike">
                <a:solidFill>
                  <a:srgbClr val="B1C5D6"/>
                </a:solidFill>
                <a:latin typeface="Verdana"/>
                <a:ea typeface="Verdana"/>
                <a:cs typeface="Verdana"/>
                <a:sym typeface="Verdana"/>
              </a:rPr>
              <a:t>Managed servers  ·  Common authentication and hosting</a:t>
            </a:r>
            <a:endParaRPr/>
          </a:p>
        </p:txBody>
      </p:sp>
      <p:cxnSp>
        <p:nvCxnSpPr>
          <p:cNvPr id="107" name="Google Shape;107;p13"/>
          <p:cNvCxnSpPr/>
          <p:nvPr/>
        </p:nvCxnSpPr>
        <p:spPr>
          <a:xfrm>
            <a:off x="1769364" y="3456432"/>
            <a:ext cx="0" cy="310896"/>
          </a:xfrm>
          <a:prstGeom prst="straightConnector1">
            <a:avLst/>
          </a:prstGeom>
          <a:noFill/>
          <a:ln cap="flat" cmpd="sng" w="20300">
            <a:solidFill>
              <a:srgbClr val="00BDD6"/>
            </a:solidFill>
            <a:prstDash val="solid"/>
            <a:round/>
            <a:headEnd len="sm" w="sm" type="none"/>
            <a:tailEnd len="sm" w="sm" type="triangle"/>
          </a:ln>
          <a:effectLst>
            <a:outerShdw blurRad="40000" rotWithShape="0" dir="5400000" dist="20000">
              <a:srgbClr val="000000">
                <a:alpha val="38039"/>
              </a:srgbClr>
            </a:outerShdw>
          </a:effectLst>
        </p:spPr>
      </p:cxnSp>
      <p:sp>
        <p:nvSpPr>
          <p:cNvPr id="108" name="Google Shape;108;p13"/>
          <p:cNvSpPr/>
          <p:nvPr/>
        </p:nvSpPr>
        <p:spPr>
          <a:xfrm>
            <a:off x="438912" y="3776472"/>
            <a:ext cx="2660904" cy="484632"/>
          </a:xfrm>
          <a:prstGeom prst="roundRect">
            <a:avLst>
              <a:gd fmla="val 8000" name="adj"/>
            </a:avLst>
          </a:prstGeom>
          <a:solidFill>
            <a:srgbClr val="102D4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9" name="Google Shape;109;p13"/>
          <p:cNvSpPr txBox="1"/>
          <p:nvPr/>
        </p:nvSpPr>
        <p:spPr>
          <a:xfrm>
            <a:off x="530352" y="3895344"/>
            <a:ext cx="2478024" cy="246888"/>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None/>
            </a:pPr>
            <a:r>
              <a:rPr b="0" i="0" lang="en-US" sz="1300" u="none" cap="none" strike="noStrike">
                <a:solidFill>
                  <a:srgbClr val="FFFFFF"/>
                </a:solidFill>
                <a:latin typeface="Verdana"/>
                <a:ea typeface="Verdana"/>
                <a:cs typeface="Verdana"/>
                <a:sym typeface="Verdana"/>
              </a:rPr>
              <a:t>Documents</a:t>
            </a:r>
            <a:endParaRPr/>
          </a:p>
        </p:txBody>
      </p:sp>
      <p:cxnSp>
        <p:nvCxnSpPr>
          <p:cNvPr id="110" name="Google Shape;110;p13"/>
          <p:cNvCxnSpPr/>
          <p:nvPr/>
        </p:nvCxnSpPr>
        <p:spPr>
          <a:xfrm>
            <a:off x="4631436" y="3456432"/>
            <a:ext cx="0" cy="310896"/>
          </a:xfrm>
          <a:prstGeom prst="straightConnector1">
            <a:avLst/>
          </a:prstGeom>
          <a:noFill/>
          <a:ln cap="flat" cmpd="sng" w="20300">
            <a:solidFill>
              <a:srgbClr val="00BDD6"/>
            </a:solidFill>
            <a:prstDash val="solid"/>
            <a:round/>
            <a:headEnd len="sm" w="sm" type="none"/>
            <a:tailEnd len="sm" w="sm" type="triangle"/>
          </a:ln>
          <a:effectLst>
            <a:outerShdw blurRad="40000" rotWithShape="0" dir="5400000" dist="20000">
              <a:srgbClr val="000000">
                <a:alpha val="38039"/>
              </a:srgbClr>
            </a:outerShdw>
          </a:effectLst>
        </p:spPr>
      </p:cxnSp>
      <p:sp>
        <p:nvSpPr>
          <p:cNvPr id="111" name="Google Shape;111;p13"/>
          <p:cNvSpPr/>
          <p:nvPr/>
        </p:nvSpPr>
        <p:spPr>
          <a:xfrm>
            <a:off x="3300984" y="3776472"/>
            <a:ext cx="2660904" cy="484632"/>
          </a:xfrm>
          <a:prstGeom prst="roundRect">
            <a:avLst>
              <a:gd fmla="val 8000" name="adj"/>
            </a:avLst>
          </a:prstGeom>
          <a:solidFill>
            <a:srgbClr val="102D4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2" name="Google Shape;112;p13"/>
          <p:cNvSpPr txBox="1"/>
          <p:nvPr/>
        </p:nvSpPr>
        <p:spPr>
          <a:xfrm>
            <a:off x="3392424" y="3895344"/>
            <a:ext cx="2478024" cy="246888"/>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None/>
            </a:pPr>
            <a:r>
              <a:rPr b="0" i="0" lang="en-US" sz="1300" u="none" cap="none" strike="noStrike">
                <a:solidFill>
                  <a:srgbClr val="FFFFFF"/>
                </a:solidFill>
                <a:latin typeface="Verdana"/>
                <a:ea typeface="Verdana"/>
                <a:cs typeface="Verdana"/>
                <a:sym typeface="Verdana"/>
              </a:rPr>
              <a:t>Issues</a:t>
            </a:r>
            <a:endParaRPr/>
          </a:p>
        </p:txBody>
      </p:sp>
      <p:cxnSp>
        <p:nvCxnSpPr>
          <p:cNvPr id="113" name="Google Shape;113;p13"/>
          <p:cNvCxnSpPr/>
          <p:nvPr/>
        </p:nvCxnSpPr>
        <p:spPr>
          <a:xfrm>
            <a:off x="7493508" y="3456432"/>
            <a:ext cx="0" cy="310896"/>
          </a:xfrm>
          <a:prstGeom prst="straightConnector1">
            <a:avLst/>
          </a:prstGeom>
          <a:noFill/>
          <a:ln cap="flat" cmpd="sng" w="20300">
            <a:solidFill>
              <a:srgbClr val="00BDD6"/>
            </a:solidFill>
            <a:prstDash val="solid"/>
            <a:round/>
            <a:headEnd len="sm" w="sm" type="none"/>
            <a:tailEnd len="sm" w="sm" type="triangle"/>
          </a:ln>
          <a:effectLst>
            <a:outerShdw blurRad="40000" rotWithShape="0" dir="5400000" dist="20000">
              <a:srgbClr val="000000">
                <a:alpha val="38039"/>
              </a:srgbClr>
            </a:outerShdw>
          </a:effectLst>
        </p:spPr>
      </p:cxnSp>
      <p:sp>
        <p:nvSpPr>
          <p:cNvPr id="114" name="Google Shape;114;p13"/>
          <p:cNvSpPr/>
          <p:nvPr/>
        </p:nvSpPr>
        <p:spPr>
          <a:xfrm>
            <a:off x="6163056" y="3776472"/>
            <a:ext cx="2660904" cy="484632"/>
          </a:xfrm>
          <a:prstGeom prst="roundRect">
            <a:avLst>
              <a:gd fmla="val 8000" name="adj"/>
            </a:avLst>
          </a:prstGeom>
          <a:solidFill>
            <a:srgbClr val="102D4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5" name="Google Shape;115;p13"/>
          <p:cNvSpPr txBox="1"/>
          <p:nvPr/>
        </p:nvSpPr>
        <p:spPr>
          <a:xfrm>
            <a:off x="6254496" y="3895344"/>
            <a:ext cx="2478024" cy="246888"/>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None/>
            </a:pPr>
            <a:r>
              <a:rPr b="0" i="0" lang="en-US" sz="1300" u="none" cap="none" strike="noStrike">
                <a:solidFill>
                  <a:srgbClr val="FFFFFF"/>
                </a:solidFill>
                <a:latin typeface="Verdana"/>
                <a:ea typeface="Verdana"/>
                <a:cs typeface="Verdana"/>
                <a:sym typeface="Verdana"/>
              </a:rPr>
              <a:t>Code + other APIs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4192F"/>
        </a:solidFill>
      </p:bgPr>
    </p:bg>
    <p:spTree>
      <p:nvGrpSpPr>
        <p:cNvPr id="119" name="Shape 119"/>
        <p:cNvGrpSpPr/>
        <p:nvPr/>
      </p:nvGrpSpPr>
      <p:grpSpPr>
        <a:xfrm>
          <a:off x="0" y="0"/>
          <a:ext cx="0" cy="0"/>
          <a:chOff x="0" y="0"/>
          <a:chExt cx="0" cy="0"/>
        </a:xfrm>
      </p:grpSpPr>
      <p:sp>
        <p:nvSpPr>
          <p:cNvPr id="120" name="Google Shape;120;p14"/>
          <p:cNvSpPr/>
          <p:nvPr/>
        </p:nvSpPr>
        <p:spPr>
          <a:xfrm>
            <a:off x="0" y="4443984"/>
            <a:ext cx="1389888" cy="699516"/>
          </a:xfrm>
          <a:prstGeom prst="rect">
            <a:avLst/>
          </a:prstGeom>
          <a:solidFill>
            <a:srgbClr val="04192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mage.png" id="121" name="Google Shape;121;p14"/>
          <p:cNvPicPr preferRelativeResize="0"/>
          <p:nvPr/>
        </p:nvPicPr>
        <p:blipFill rotWithShape="1">
          <a:blip r:embed="rId3">
            <a:alphaModFix/>
          </a:blip>
          <a:srcRect b="0" l="0" r="0" t="0"/>
          <a:stretch/>
        </p:blipFill>
        <p:spPr>
          <a:xfrm>
            <a:off x="118872" y="4434840"/>
            <a:ext cx="1170432" cy="717804"/>
          </a:xfrm>
          <a:prstGeom prst="rect">
            <a:avLst/>
          </a:prstGeom>
          <a:noFill/>
          <a:ln>
            <a:noFill/>
          </a:ln>
        </p:spPr>
      </p:pic>
      <p:sp>
        <p:nvSpPr>
          <p:cNvPr id="122" name="Google Shape;122;p14"/>
          <p:cNvSpPr txBox="1"/>
          <p:nvPr/>
        </p:nvSpPr>
        <p:spPr>
          <a:xfrm>
            <a:off x="402336" y="228600"/>
            <a:ext cx="7955279" cy="25603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900" u="none" cap="none" strike="noStrike">
                <a:solidFill>
                  <a:srgbClr val="00BDD6"/>
                </a:solidFill>
                <a:latin typeface="Verdana"/>
                <a:ea typeface="Verdana"/>
                <a:cs typeface="Verdana"/>
                <a:sym typeface="Verdana"/>
              </a:rPr>
              <a:t>HOW THE WORK EVOLVED</a:t>
            </a:r>
            <a:endParaRPr/>
          </a:p>
        </p:txBody>
      </p:sp>
      <p:sp>
        <p:nvSpPr>
          <p:cNvPr id="123" name="Google Shape;123;p14"/>
          <p:cNvSpPr txBox="1"/>
          <p:nvPr/>
        </p:nvSpPr>
        <p:spPr>
          <a:xfrm>
            <a:off x="402336" y="630936"/>
            <a:ext cx="8339327" cy="832104"/>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700" u="none" cap="none" strike="noStrike">
                <a:solidFill>
                  <a:srgbClr val="FFFFFF"/>
                </a:solidFill>
                <a:latin typeface="Verdana"/>
                <a:ea typeface="Verdana"/>
                <a:cs typeface="Verdana"/>
                <a:sym typeface="Verdana"/>
              </a:rPr>
              <a:t>From a connection to a shared service</a:t>
            </a:r>
            <a:endParaRPr/>
          </a:p>
        </p:txBody>
      </p:sp>
      <p:cxnSp>
        <p:nvCxnSpPr>
          <p:cNvPr id="124" name="Google Shape;124;p14"/>
          <p:cNvCxnSpPr/>
          <p:nvPr/>
        </p:nvCxnSpPr>
        <p:spPr>
          <a:xfrm>
            <a:off x="411480" y="1453896"/>
            <a:ext cx="8311896" cy="0"/>
          </a:xfrm>
          <a:prstGeom prst="straightConnector1">
            <a:avLst/>
          </a:prstGeom>
          <a:noFill/>
          <a:ln cap="flat" cmpd="sng" w="9525">
            <a:solidFill>
              <a:srgbClr val="31516B"/>
            </a:solidFill>
            <a:prstDash val="solid"/>
            <a:round/>
            <a:headEnd len="sm" w="sm" type="none"/>
            <a:tailEnd len="sm" w="sm" type="none"/>
          </a:ln>
          <a:effectLst>
            <a:outerShdw blurRad="40000" rotWithShape="0" dir="5400000" dist="20000">
              <a:srgbClr val="000000">
                <a:alpha val="38039"/>
              </a:srgbClr>
            </a:outerShdw>
          </a:effectLst>
        </p:spPr>
      </p:cxnSp>
      <p:sp>
        <p:nvSpPr>
          <p:cNvPr id="125" name="Google Shape;125;p14"/>
          <p:cNvSpPr txBox="1"/>
          <p:nvPr/>
        </p:nvSpPr>
        <p:spPr>
          <a:xfrm>
            <a:off x="8357616" y="4700016"/>
            <a:ext cx="393192" cy="182880"/>
          </a:xfrm>
          <a:prstGeom prst="rect">
            <a:avLst/>
          </a:prstGeom>
          <a:noFill/>
          <a:ln>
            <a:noFill/>
          </a:ln>
        </p:spPr>
        <p:txBody>
          <a:bodyPr anchorCtr="0" anchor="t" bIns="0" lIns="0" spcFirstLastPara="1" rIns="0" wrap="square" tIns="0">
            <a:spAutoFit/>
          </a:bodyPr>
          <a:lstStyle/>
          <a:p>
            <a:pPr indent="0" lvl="0" marL="0" marR="0" rtl="0" algn="r">
              <a:lnSpc>
                <a:spcPct val="108000"/>
              </a:lnSpc>
              <a:spcBef>
                <a:spcPts val="0"/>
              </a:spcBef>
              <a:spcAft>
                <a:spcPts val="0"/>
              </a:spcAft>
              <a:buNone/>
            </a:pPr>
            <a:r>
              <a:rPr b="0" i="0" lang="en-US" sz="800" u="none" cap="none" strike="noStrike">
                <a:solidFill>
                  <a:srgbClr val="B1C5D6"/>
                </a:solidFill>
                <a:latin typeface="Verdana"/>
                <a:ea typeface="Verdana"/>
                <a:cs typeface="Verdana"/>
                <a:sym typeface="Verdana"/>
              </a:rPr>
              <a:t>04</a:t>
            </a:r>
            <a:endParaRPr/>
          </a:p>
        </p:txBody>
      </p:sp>
      <p:sp>
        <p:nvSpPr>
          <p:cNvPr id="126" name="Google Shape;126;p14"/>
          <p:cNvSpPr txBox="1"/>
          <p:nvPr/>
        </p:nvSpPr>
        <p:spPr>
          <a:xfrm>
            <a:off x="1572768" y="4700016"/>
            <a:ext cx="5852160" cy="18288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750" u="none" cap="none" strike="noStrike">
                <a:solidFill>
                  <a:srgbClr val="B1C5D6"/>
                </a:solidFill>
                <a:latin typeface="Verdana"/>
                <a:ea typeface="Verdana"/>
                <a:cs typeface="Verdana"/>
                <a:sym typeface="Verdana"/>
              </a:rPr>
              <a:t>NVIDIA  /  MCP DEV SUMMIT TORONTO</a:t>
            </a:r>
            <a:endParaRPr/>
          </a:p>
        </p:txBody>
      </p:sp>
      <p:cxnSp>
        <p:nvCxnSpPr>
          <p:cNvPr id="127" name="Google Shape;127;p14"/>
          <p:cNvCxnSpPr/>
          <p:nvPr/>
        </p:nvCxnSpPr>
        <p:spPr>
          <a:xfrm>
            <a:off x="731520" y="2029968"/>
            <a:ext cx="7534655" cy="0"/>
          </a:xfrm>
          <a:prstGeom prst="straightConnector1">
            <a:avLst/>
          </a:prstGeom>
          <a:noFill/>
          <a:ln cap="flat" cmpd="sng" w="25400">
            <a:solidFill>
              <a:srgbClr val="31516B"/>
            </a:solidFill>
            <a:prstDash val="solid"/>
            <a:round/>
            <a:headEnd len="sm" w="sm" type="none"/>
            <a:tailEnd len="sm" w="sm" type="none"/>
          </a:ln>
          <a:effectLst>
            <a:outerShdw blurRad="40000" rotWithShape="0" dir="5400000" dist="20000">
              <a:srgbClr val="000000">
                <a:alpha val="38039"/>
              </a:srgbClr>
            </a:outerShdw>
          </a:effectLst>
        </p:spPr>
      </p:cxnSp>
      <p:sp>
        <p:nvSpPr>
          <p:cNvPr id="128" name="Google Shape;128;p14"/>
          <p:cNvSpPr/>
          <p:nvPr/>
        </p:nvSpPr>
        <p:spPr>
          <a:xfrm>
            <a:off x="521208" y="1956816"/>
            <a:ext cx="146304" cy="146304"/>
          </a:xfrm>
          <a:prstGeom prst="ellipse">
            <a:avLst/>
          </a:prstGeom>
          <a:solidFill>
            <a:srgbClr val="00BDD6"/>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9" name="Google Shape;129;p14"/>
          <p:cNvSpPr txBox="1"/>
          <p:nvPr/>
        </p:nvSpPr>
        <p:spPr>
          <a:xfrm>
            <a:off x="438912" y="1719072"/>
            <a:ext cx="2560320" cy="25603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000" u="none" cap="none" strike="noStrike">
                <a:solidFill>
                  <a:srgbClr val="00BDD6"/>
                </a:solidFill>
                <a:latin typeface="Verdana"/>
                <a:ea typeface="Verdana"/>
                <a:cs typeface="Verdana"/>
                <a:sym typeface="Verdana"/>
              </a:rPr>
              <a:t>CONNECT</a:t>
            </a:r>
            <a:endParaRPr/>
          </a:p>
        </p:txBody>
      </p:sp>
      <p:sp>
        <p:nvSpPr>
          <p:cNvPr id="130" name="Google Shape;130;p14"/>
          <p:cNvSpPr txBox="1"/>
          <p:nvPr/>
        </p:nvSpPr>
        <p:spPr>
          <a:xfrm>
            <a:off x="438912" y="2350008"/>
            <a:ext cx="2624328" cy="73152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200" u="none" cap="none" strike="noStrike">
                <a:solidFill>
                  <a:srgbClr val="FFFFFF"/>
                </a:solidFill>
                <a:latin typeface="Verdana"/>
                <a:ea typeface="Verdana"/>
                <a:cs typeface="Verdana"/>
                <a:sym typeface="Verdana"/>
              </a:rPr>
              <a:t>Make a tool available</a:t>
            </a:r>
            <a:endParaRPr/>
          </a:p>
        </p:txBody>
      </p:sp>
      <p:sp>
        <p:nvSpPr>
          <p:cNvPr id="131" name="Google Shape;131;p14"/>
          <p:cNvSpPr txBox="1"/>
          <p:nvPr/>
        </p:nvSpPr>
        <p:spPr>
          <a:xfrm>
            <a:off x="438912" y="3310128"/>
            <a:ext cx="2624328" cy="72237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500" u="none" cap="none" strike="noStrike">
                <a:solidFill>
                  <a:srgbClr val="B1C5D6"/>
                </a:solidFill>
                <a:latin typeface="Verdana"/>
                <a:ea typeface="Verdana"/>
                <a:cs typeface="Verdana"/>
                <a:sym typeface="Verdana"/>
              </a:rPr>
              <a:t>Client support</a:t>
            </a:r>
            <a:endParaRPr/>
          </a:p>
          <a:p>
            <a:pPr indent="0" lvl="0" marL="0" marR="0" rtl="0" algn="l">
              <a:lnSpc>
                <a:spcPct val="108000"/>
              </a:lnSpc>
              <a:spcBef>
                <a:spcPts val="200"/>
              </a:spcBef>
              <a:spcAft>
                <a:spcPts val="0"/>
              </a:spcAft>
              <a:buNone/>
            </a:pPr>
            <a:r>
              <a:rPr b="0" i="0" lang="en-US" sz="1500" u="none" cap="none" strike="noStrike">
                <a:solidFill>
                  <a:srgbClr val="B1C5D6"/>
                </a:solidFill>
                <a:latin typeface="Verdana"/>
                <a:ea typeface="Verdana"/>
                <a:cs typeface="Verdana"/>
                <a:sym typeface="Verdana"/>
              </a:rPr>
              <a:t>Transport + sign-in</a:t>
            </a:r>
            <a:endParaRPr/>
          </a:p>
        </p:txBody>
      </p:sp>
      <p:sp>
        <p:nvSpPr>
          <p:cNvPr id="132" name="Google Shape;132;p14"/>
          <p:cNvSpPr/>
          <p:nvPr/>
        </p:nvSpPr>
        <p:spPr>
          <a:xfrm>
            <a:off x="3392424" y="1956816"/>
            <a:ext cx="146304" cy="146304"/>
          </a:xfrm>
          <a:prstGeom prst="ellipse">
            <a:avLst/>
          </a:prstGeom>
          <a:solidFill>
            <a:srgbClr val="00BDD6"/>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3" name="Google Shape;133;p14"/>
          <p:cNvSpPr txBox="1"/>
          <p:nvPr/>
        </p:nvSpPr>
        <p:spPr>
          <a:xfrm>
            <a:off x="3310128" y="1719072"/>
            <a:ext cx="2560320" cy="25603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000" u="none" cap="none" strike="noStrike">
                <a:solidFill>
                  <a:srgbClr val="00BDD6"/>
                </a:solidFill>
                <a:latin typeface="Verdana"/>
                <a:ea typeface="Verdana"/>
                <a:cs typeface="Verdana"/>
                <a:sym typeface="Verdana"/>
              </a:rPr>
              <a:t>SHARE</a:t>
            </a:r>
            <a:endParaRPr/>
          </a:p>
        </p:txBody>
      </p:sp>
      <p:sp>
        <p:nvSpPr>
          <p:cNvPr id="134" name="Google Shape;134;p14"/>
          <p:cNvSpPr txBox="1"/>
          <p:nvPr/>
        </p:nvSpPr>
        <p:spPr>
          <a:xfrm>
            <a:off x="3310128" y="2350008"/>
            <a:ext cx="2624328" cy="73152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200" u="none" cap="none" strike="noStrike">
                <a:solidFill>
                  <a:srgbClr val="FFFFFF"/>
                </a:solidFill>
                <a:latin typeface="Verdana"/>
                <a:ea typeface="Verdana"/>
                <a:cs typeface="Verdana"/>
                <a:sym typeface="Verdana"/>
              </a:rPr>
              <a:t>Support more users</a:t>
            </a:r>
            <a:endParaRPr/>
          </a:p>
        </p:txBody>
      </p:sp>
      <p:sp>
        <p:nvSpPr>
          <p:cNvPr id="135" name="Google Shape;135;p14"/>
          <p:cNvSpPr txBox="1"/>
          <p:nvPr/>
        </p:nvSpPr>
        <p:spPr>
          <a:xfrm>
            <a:off x="3310128" y="3310128"/>
            <a:ext cx="2624328" cy="72237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500" u="none" cap="none" strike="noStrike">
                <a:solidFill>
                  <a:srgbClr val="B1C5D6"/>
                </a:solidFill>
                <a:latin typeface="Verdana"/>
                <a:ea typeface="Verdana"/>
                <a:cs typeface="Verdana"/>
                <a:sym typeface="Verdana"/>
              </a:rPr>
              <a:t>Remote servers</a:t>
            </a:r>
            <a:endParaRPr/>
          </a:p>
          <a:p>
            <a:pPr indent="0" lvl="0" marL="0" marR="0" rtl="0" algn="l">
              <a:lnSpc>
                <a:spcPct val="108000"/>
              </a:lnSpc>
              <a:spcBef>
                <a:spcPts val="200"/>
              </a:spcBef>
              <a:spcAft>
                <a:spcPts val="0"/>
              </a:spcAft>
              <a:buNone/>
            </a:pPr>
            <a:r>
              <a:rPr b="0" i="0" lang="en-US" sz="1500" u="none" cap="none" strike="noStrike">
                <a:solidFill>
                  <a:srgbClr val="B1C5D6"/>
                </a:solidFill>
                <a:latin typeface="Verdana"/>
                <a:ea typeface="Verdana"/>
                <a:cs typeface="Verdana"/>
                <a:sym typeface="Verdana"/>
              </a:rPr>
              <a:t>Identity + permissions</a:t>
            </a:r>
            <a:endParaRPr/>
          </a:p>
        </p:txBody>
      </p:sp>
      <p:sp>
        <p:nvSpPr>
          <p:cNvPr id="136" name="Google Shape;136;p14"/>
          <p:cNvSpPr/>
          <p:nvPr/>
        </p:nvSpPr>
        <p:spPr>
          <a:xfrm>
            <a:off x="6263640" y="1956816"/>
            <a:ext cx="146304" cy="146304"/>
          </a:xfrm>
          <a:prstGeom prst="ellipse">
            <a:avLst/>
          </a:prstGeom>
          <a:solidFill>
            <a:srgbClr val="76B900"/>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7" name="Google Shape;137;p14"/>
          <p:cNvSpPr txBox="1"/>
          <p:nvPr/>
        </p:nvSpPr>
        <p:spPr>
          <a:xfrm>
            <a:off x="6181344" y="1719072"/>
            <a:ext cx="2560320" cy="25603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000" u="none" cap="none" strike="noStrike">
                <a:solidFill>
                  <a:srgbClr val="00BDD6"/>
                </a:solidFill>
                <a:latin typeface="Verdana"/>
                <a:ea typeface="Verdana"/>
                <a:cs typeface="Verdana"/>
                <a:sym typeface="Verdana"/>
              </a:rPr>
              <a:t>OPERATE</a:t>
            </a:r>
            <a:endParaRPr/>
          </a:p>
        </p:txBody>
      </p:sp>
      <p:sp>
        <p:nvSpPr>
          <p:cNvPr id="138" name="Google Shape;138;p14"/>
          <p:cNvSpPr txBox="1"/>
          <p:nvPr/>
        </p:nvSpPr>
        <p:spPr>
          <a:xfrm>
            <a:off x="6181344" y="2350008"/>
            <a:ext cx="2624328" cy="73152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200" u="none" cap="none" strike="noStrike">
                <a:solidFill>
                  <a:srgbClr val="FFFFFF"/>
                </a:solidFill>
                <a:latin typeface="Verdana"/>
                <a:ea typeface="Verdana"/>
                <a:cs typeface="Verdana"/>
                <a:sym typeface="Verdana"/>
              </a:rPr>
              <a:t>Keep it dependable</a:t>
            </a:r>
            <a:endParaRPr/>
          </a:p>
        </p:txBody>
      </p:sp>
      <p:sp>
        <p:nvSpPr>
          <p:cNvPr id="139" name="Google Shape;139;p14"/>
          <p:cNvSpPr txBox="1"/>
          <p:nvPr/>
        </p:nvSpPr>
        <p:spPr>
          <a:xfrm>
            <a:off x="6181344" y="3310128"/>
            <a:ext cx="2624328" cy="72237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500" u="none" cap="none" strike="noStrike">
                <a:solidFill>
                  <a:srgbClr val="B1C5D6"/>
                </a:solidFill>
                <a:latin typeface="Verdana"/>
                <a:ea typeface="Verdana"/>
                <a:cs typeface="Verdana"/>
                <a:sym typeface="Verdana"/>
              </a:rPr>
              <a:t>Ownership</a:t>
            </a:r>
            <a:endParaRPr/>
          </a:p>
          <a:p>
            <a:pPr indent="0" lvl="0" marL="0" marR="0" rtl="0" algn="l">
              <a:lnSpc>
                <a:spcPct val="108000"/>
              </a:lnSpc>
              <a:spcBef>
                <a:spcPts val="200"/>
              </a:spcBef>
              <a:spcAft>
                <a:spcPts val="0"/>
              </a:spcAft>
              <a:buNone/>
            </a:pPr>
            <a:r>
              <a:rPr b="0" i="0" lang="en-US" sz="1500" u="none" cap="none" strike="noStrike">
                <a:solidFill>
                  <a:srgbClr val="B1C5D6"/>
                </a:solidFill>
                <a:latin typeface="Verdana"/>
                <a:ea typeface="Verdana"/>
                <a:cs typeface="Verdana"/>
                <a:sym typeface="Verdana"/>
              </a:rPr>
              <a:t>Monitoring + upgrades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4192F"/>
        </a:solidFill>
      </p:bgPr>
    </p:bg>
    <p:spTree>
      <p:nvGrpSpPr>
        <p:cNvPr id="143" name="Shape 143"/>
        <p:cNvGrpSpPr/>
        <p:nvPr/>
      </p:nvGrpSpPr>
      <p:grpSpPr>
        <a:xfrm>
          <a:off x="0" y="0"/>
          <a:ext cx="0" cy="0"/>
          <a:chOff x="0" y="0"/>
          <a:chExt cx="0" cy="0"/>
        </a:xfrm>
      </p:grpSpPr>
      <p:sp>
        <p:nvSpPr>
          <p:cNvPr id="144" name="Google Shape;144;p15"/>
          <p:cNvSpPr/>
          <p:nvPr/>
        </p:nvSpPr>
        <p:spPr>
          <a:xfrm>
            <a:off x="0" y="4443984"/>
            <a:ext cx="1389888" cy="699516"/>
          </a:xfrm>
          <a:prstGeom prst="rect">
            <a:avLst/>
          </a:prstGeom>
          <a:solidFill>
            <a:srgbClr val="04192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mage.png" id="145" name="Google Shape;145;p15"/>
          <p:cNvPicPr preferRelativeResize="0"/>
          <p:nvPr/>
        </p:nvPicPr>
        <p:blipFill rotWithShape="1">
          <a:blip r:embed="rId3">
            <a:alphaModFix/>
          </a:blip>
          <a:srcRect b="0" l="0" r="0" t="0"/>
          <a:stretch/>
        </p:blipFill>
        <p:spPr>
          <a:xfrm>
            <a:off x="118872" y="4434840"/>
            <a:ext cx="1170432" cy="717804"/>
          </a:xfrm>
          <a:prstGeom prst="rect">
            <a:avLst/>
          </a:prstGeom>
          <a:noFill/>
          <a:ln>
            <a:noFill/>
          </a:ln>
        </p:spPr>
      </p:pic>
      <p:sp>
        <p:nvSpPr>
          <p:cNvPr id="146" name="Google Shape;146;p15"/>
          <p:cNvSpPr txBox="1"/>
          <p:nvPr/>
        </p:nvSpPr>
        <p:spPr>
          <a:xfrm>
            <a:off x="402336" y="228600"/>
            <a:ext cx="7955279" cy="25603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900" u="none" cap="none" strike="noStrike">
                <a:solidFill>
                  <a:srgbClr val="00BDD6"/>
                </a:solidFill>
                <a:latin typeface="Verdana"/>
                <a:ea typeface="Verdana"/>
                <a:cs typeface="Verdana"/>
                <a:sym typeface="Verdana"/>
              </a:rPr>
              <a:t>A RESEARCH APPLICATION USING MCP</a:t>
            </a:r>
            <a:endParaRPr/>
          </a:p>
        </p:txBody>
      </p:sp>
      <p:sp>
        <p:nvSpPr>
          <p:cNvPr id="147" name="Google Shape;147;p15"/>
          <p:cNvSpPr txBox="1"/>
          <p:nvPr/>
        </p:nvSpPr>
        <p:spPr>
          <a:xfrm>
            <a:off x="402336" y="630936"/>
            <a:ext cx="8339327" cy="832104"/>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700" u="none" cap="none" strike="noStrike">
                <a:solidFill>
                  <a:srgbClr val="FFFFFF"/>
                </a:solidFill>
                <a:latin typeface="Verdana"/>
                <a:ea typeface="Verdana"/>
                <a:cs typeface="Verdana"/>
                <a:sym typeface="Verdana"/>
              </a:rPr>
              <a:t>Where AI-Q fits</a:t>
            </a:r>
            <a:endParaRPr/>
          </a:p>
        </p:txBody>
      </p:sp>
      <p:cxnSp>
        <p:nvCxnSpPr>
          <p:cNvPr id="148" name="Google Shape;148;p15"/>
          <p:cNvCxnSpPr/>
          <p:nvPr/>
        </p:nvCxnSpPr>
        <p:spPr>
          <a:xfrm>
            <a:off x="411480" y="1453896"/>
            <a:ext cx="8311896" cy="0"/>
          </a:xfrm>
          <a:prstGeom prst="straightConnector1">
            <a:avLst/>
          </a:prstGeom>
          <a:noFill/>
          <a:ln cap="flat" cmpd="sng" w="9525">
            <a:solidFill>
              <a:srgbClr val="31516B"/>
            </a:solidFill>
            <a:prstDash val="solid"/>
            <a:round/>
            <a:headEnd len="sm" w="sm" type="none"/>
            <a:tailEnd len="sm" w="sm" type="none"/>
          </a:ln>
          <a:effectLst>
            <a:outerShdw blurRad="40000" rotWithShape="0" dir="5400000" dist="20000">
              <a:srgbClr val="000000">
                <a:alpha val="38039"/>
              </a:srgbClr>
            </a:outerShdw>
          </a:effectLst>
        </p:spPr>
      </p:cxnSp>
      <p:sp>
        <p:nvSpPr>
          <p:cNvPr id="149" name="Google Shape;149;p15"/>
          <p:cNvSpPr txBox="1"/>
          <p:nvPr/>
        </p:nvSpPr>
        <p:spPr>
          <a:xfrm>
            <a:off x="8357616" y="4700016"/>
            <a:ext cx="393192" cy="182880"/>
          </a:xfrm>
          <a:prstGeom prst="rect">
            <a:avLst/>
          </a:prstGeom>
          <a:noFill/>
          <a:ln>
            <a:noFill/>
          </a:ln>
        </p:spPr>
        <p:txBody>
          <a:bodyPr anchorCtr="0" anchor="t" bIns="0" lIns="0" spcFirstLastPara="1" rIns="0" wrap="square" tIns="0">
            <a:spAutoFit/>
          </a:bodyPr>
          <a:lstStyle/>
          <a:p>
            <a:pPr indent="0" lvl="0" marL="0" marR="0" rtl="0" algn="r">
              <a:lnSpc>
                <a:spcPct val="108000"/>
              </a:lnSpc>
              <a:spcBef>
                <a:spcPts val="0"/>
              </a:spcBef>
              <a:spcAft>
                <a:spcPts val="0"/>
              </a:spcAft>
              <a:buNone/>
            </a:pPr>
            <a:r>
              <a:rPr b="0" i="0" lang="en-US" sz="800" u="none" cap="none" strike="noStrike">
                <a:solidFill>
                  <a:srgbClr val="B1C5D6"/>
                </a:solidFill>
                <a:latin typeface="Verdana"/>
                <a:ea typeface="Verdana"/>
                <a:cs typeface="Verdana"/>
                <a:sym typeface="Verdana"/>
              </a:rPr>
              <a:t>05</a:t>
            </a:r>
            <a:endParaRPr/>
          </a:p>
        </p:txBody>
      </p:sp>
      <p:sp>
        <p:nvSpPr>
          <p:cNvPr id="150" name="Google Shape;150;p15"/>
          <p:cNvSpPr txBox="1"/>
          <p:nvPr/>
        </p:nvSpPr>
        <p:spPr>
          <a:xfrm>
            <a:off x="1572768" y="4700016"/>
            <a:ext cx="5852160" cy="18288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750" u="none" cap="none" strike="noStrike">
                <a:solidFill>
                  <a:srgbClr val="B1C5D6"/>
                </a:solidFill>
                <a:latin typeface="Verdana"/>
                <a:ea typeface="Verdana"/>
                <a:cs typeface="Verdana"/>
                <a:sym typeface="Verdana"/>
              </a:rPr>
              <a:t>NVIDIA  /  MCP DEV SUMMIT TORONTO</a:t>
            </a:r>
            <a:endParaRPr/>
          </a:p>
        </p:txBody>
      </p:sp>
      <p:sp>
        <p:nvSpPr>
          <p:cNvPr id="151" name="Google Shape;151;p15"/>
          <p:cNvSpPr/>
          <p:nvPr/>
        </p:nvSpPr>
        <p:spPr>
          <a:xfrm>
            <a:off x="429768" y="1636776"/>
            <a:ext cx="8275320" cy="493776"/>
          </a:xfrm>
          <a:prstGeom prst="roundRect">
            <a:avLst>
              <a:gd fmla="val 8000" name="adj"/>
            </a:avLst>
          </a:prstGeom>
          <a:solidFill>
            <a:srgbClr val="102D4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2" name="Google Shape;152;p15"/>
          <p:cNvSpPr txBox="1"/>
          <p:nvPr/>
        </p:nvSpPr>
        <p:spPr>
          <a:xfrm>
            <a:off x="612648" y="1728216"/>
            <a:ext cx="7927848" cy="31089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800" u="none" cap="none" strike="noStrike">
                <a:solidFill>
                  <a:srgbClr val="FFFFFF"/>
                </a:solidFill>
                <a:latin typeface="Verdana"/>
                <a:ea typeface="Verdana"/>
                <a:cs typeface="Verdana"/>
                <a:sym typeface="Verdana"/>
              </a:rPr>
              <a:t>“What changed, and what evidence supports it?”</a:t>
            </a:r>
            <a:endParaRPr/>
          </a:p>
        </p:txBody>
      </p:sp>
      <p:sp>
        <p:nvSpPr>
          <p:cNvPr id="153" name="Google Shape;153;p15"/>
          <p:cNvSpPr/>
          <p:nvPr/>
        </p:nvSpPr>
        <p:spPr>
          <a:xfrm>
            <a:off x="429768" y="2532888"/>
            <a:ext cx="2286000" cy="1078992"/>
          </a:xfrm>
          <a:prstGeom prst="roundRect">
            <a:avLst>
              <a:gd fmla="val 8000" name="adj"/>
            </a:avLst>
          </a:prstGeom>
          <a:solidFill>
            <a:srgbClr val="102D46"/>
          </a:solidFill>
          <a:ln cap="flat" cmpd="sng" w="12700">
            <a:solidFill>
              <a:srgbClr val="31516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4" name="Google Shape;154;p15"/>
          <p:cNvSpPr txBox="1"/>
          <p:nvPr/>
        </p:nvSpPr>
        <p:spPr>
          <a:xfrm>
            <a:off x="566928" y="2706624"/>
            <a:ext cx="2011680" cy="33832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900" u="none" cap="none" strike="noStrike">
                <a:solidFill>
                  <a:srgbClr val="FFFFFF"/>
                </a:solidFill>
                <a:latin typeface="Verdana"/>
                <a:ea typeface="Verdana"/>
                <a:cs typeface="Verdana"/>
                <a:sym typeface="Verdana"/>
              </a:rPr>
              <a:t>AI-Q</a:t>
            </a:r>
            <a:endParaRPr/>
          </a:p>
        </p:txBody>
      </p:sp>
      <p:sp>
        <p:nvSpPr>
          <p:cNvPr id="155" name="Google Shape;155;p15"/>
          <p:cNvSpPr txBox="1"/>
          <p:nvPr/>
        </p:nvSpPr>
        <p:spPr>
          <a:xfrm>
            <a:off x="566928" y="3227832"/>
            <a:ext cx="2011680" cy="2286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050" u="none" cap="none" strike="noStrike">
                <a:solidFill>
                  <a:srgbClr val="B1C5D6"/>
                </a:solidFill>
                <a:latin typeface="Verdana"/>
                <a:ea typeface="Verdana"/>
                <a:cs typeface="Verdana"/>
                <a:sym typeface="Verdana"/>
              </a:rPr>
              <a:t>Plans and runs research</a:t>
            </a:r>
            <a:endParaRPr/>
          </a:p>
        </p:txBody>
      </p:sp>
      <p:sp>
        <p:nvSpPr>
          <p:cNvPr id="156" name="Google Shape;156;p15"/>
          <p:cNvSpPr/>
          <p:nvPr/>
        </p:nvSpPr>
        <p:spPr>
          <a:xfrm>
            <a:off x="3118104" y="2532888"/>
            <a:ext cx="2478024" cy="1078992"/>
          </a:xfrm>
          <a:prstGeom prst="roundRect">
            <a:avLst>
              <a:gd fmla="val 8000" name="adj"/>
            </a:avLst>
          </a:prstGeom>
          <a:solidFill>
            <a:srgbClr val="102D46"/>
          </a:solidFill>
          <a:ln cap="flat" cmpd="sng" w="12700">
            <a:solidFill>
              <a:srgbClr val="31516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7" name="Google Shape;157;p15"/>
          <p:cNvSpPr txBox="1"/>
          <p:nvPr/>
        </p:nvSpPr>
        <p:spPr>
          <a:xfrm>
            <a:off x="3255264" y="2706624"/>
            <a:ext cx="2203704" cy="33832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900" u="none" cap="none" strike="noStrike">
                <a:solidFill>
                  <a:srgbClr val="FFFFFF"/>
                </a:solidFill>
                <a:latin typeface="Verdana"/>
                <a:ea typeface="Verdana"/>
                <a:cs typeface="Verdana"/>
                <a:sym typeface="Verdana"/>
              </a:rPr>
              <a:t>Agent Toolkit</a:t>
            </a:r>
            <a:endParaRPr/>
          </a:p>
        </p:txBody>
      </p:sp>
      <p:sp>
        <p:nvSpPr>
          <p:cNvPr id="158" name="Google Shape;158;p15"/>
          <p:cNvSpPr txBox="1"/>
          <p:nvPr/>
        </p:nvSpPr>
        <p:spPr>
          <a:xfrm>
            <a:off x="3255264" y="3227832"/>
            <a:ext cx="2203704" cy="2286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050" u="none" cap="none" strike="noStrike">
                <a:solidFill>
                  <a:srgbClr val="B1C5D6"/>
                </a:solidFill>
                <a:latin typeface="Verdana"/>
                <a:ea typeface="Verdana"/>
                <a:cs typeface="Verdana"/>
                <a:sym typeface="Verdana"/>
              </a:rPr>
              <a:t>Connects selected MCP tools</a:t>
            </a:r>
            <a:endParaRPr/>
          </a:p>
        </p:txBody>
      </p:sp>
      <p:sp>
        <p:nvSpPr>
          <p:cNvPr id="159" name="Google Shape;159;p15"/>
          <p:cNvSpPr/>
          <p:nvPr/>
        </p:nvSpPr>
        <p:spPr>
          <a:xfrm>
            <a:off x="5998464" y="2532888"/>
            <a:ext cx="2706624" cy="1078992"/>
          </a:xfrm>
          <a:prstGeom prst="roundRect">
            <a:avLst>
              <a:gd fmla="val 8000" name="adj"/>
            </a:avLst>
          </a:prstGeom>
          <a:solidFill>
            <a:srgbClr val="102D46"/>
          </a:solidFill>
          <a:ln cap="flat" cmpd="sng" w="12700">
            <a:solidFill>
              <a:srgbClr val="31516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0" name="Google Shape;160;p15"/>
          <p:cNvSpPr txBox="1"/>
          <p:nvPr/>
        </p:nvSpPr>
        <p:spPr>
          <a:xfrm>
            <a:off x="6135624" y="2706624"/>
            <a:ext cx="2432304" cy="33832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900" u="none" cap="none" strike="noStrike">
                <a:solidFill>
                  <a:srgbClr val="FFFFFF"/>
                </a:solidFill>
                <a:latin typeface="Verdana"/>
                <a:ea typeface="Verdana"/>
                <a:cs typeface="Verdana"/>
                <a:sym typeface="Verdana"/>
              </a:rPr>
              <a:t>MaaS</a:t>
            </a:r>
            <a:endParaRPr/>
          </a:p>
        </p:txBody>
      </p:sp>
      <p:sp>
        <p:nvSpPr>
          <p:cNvPr id="161" name="Google Shape;161;p15"/>
          <p:cNvSpPr txBox="1"/>
          <p:nvPr/>
        </p:nvSpPr>
        <p:spPr>
          <a:xfrm>
            <a:off x="6135624" y="3227832"/>
            <a:ext cx="2432304" cy="2286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050" u="none" cap="none" strike="noStrike">
                <a:solidFill>
                  <a:srgbClr val="B1C5D6"/>
                </a:solidFill>
                <a:latin typeface="Verdana"/>
                <a:ea typeface="Verdana"/>
                <a:cs typeface="Verdana"/>
                <a:sym typeface="Verdana"/>
              </a:rPr>
              <a:t>Hosts shared MCP servers</a:t>
            </a:r>
            <a:endParaRPr/>
          </a:p>
        </p:txBody>
      </p:sp>
      <p:cxnSp>
        <p:nvCxnSpPr>
          <p:cNvPr id="162" name="Google Shape;162;p15"/>
          <p:cNvCxnSpPr/>
          <p:nvPr/>
        </p:nvCxnSpPr>
        <p:spPr>
          <a:xfrm>
            <a:off x="2715768" y="3072384"/>
            <a:ext cx="402336" cy="0"/>
          </a:xfrm>
          <a:prstGeom prst="straightConnector1">
            <a:avLst/>
          </a:prstGeom>
          <a:noFill/>
          <a:ln cap="flat" cmpd="sng" w="20300">
            <a:solidFill>
              <a:srgbClr val="00BDD6"/>
            </a:solidFill>
            <a:prstDash val="solid"/>
            <a:round/>
            <a:headEnd len="sm" w="sm" type="none"/>
            <a:tailEnd len="sm" w="sm" type="triangle"/>
          </a:ln>
          <a:effectLst>
            <a:outerShdw blurRad="40000" rotWithShape="0" dir="5400000" dist="20000">
              <a:srgbClr val="000000">
                <a:alpha val="38039"/>
              </a:srgbClr>
            </a:outerShdw>
          </a:effectLst>
        </p:spPr>
      </p:cxnSp>
      <p:cxnSp>
        <p:nvCxnSpPr>
          <p:cNvPr id="163" name="Google Shape;163;p15"/>
          <p:cNvCxnSpPr/>
          <p:nvPr/>
        </p:nvCxnSpPr>
        <p:spPr>
          <a:xfrm>
            <a:off x="5596128" y="3072384"/>
            <a:ext cx="402336" cy="0"/>
          </a:xfrm>
          <a:prstGeom prst="straightConnector1">
            <a:avLst/>
          </a:prstGeom>
          <a:noFill/>
          <a:ln cap="flat" cmpd="sng" w="20300">
            <a:solidFill>
              <a:srgbClr val="00BDD6"/>
            </a:solidFill>
            <a:prstDash val="solid"/>
            <a:round/>
            <a:headEnd len="sm" w="sm" type="none"/>
            <a:tailEnd len="sm" w="sm" type="triangle"/>
          </a:ln>
          <a:effectLst>
            <a:outerShdw blurRad="40000" rotWithShape="0" dir="5400000" dist="20000">
              <a:srgbClr val="000000">
                <a:alpha val="38039"/>
              </a:srgbClr>
            </a:outerShdw>
          </a:effectLst>
        </p:spPr>
      </p:cxnSp>
      <p:sp>
        <p:nvSpPr>
          <p:cNvPr id="164" name="Google Shape;164;p15"/>
          <p:cNvSpPr txBox="1"/>
          <p:nvPr/>
        </p:nvSpPr>
        <p:spPr>
          <a:xfrm>
            <a:off x="448056" y="3977639"/>
            <a:ext cx="8229600" cy="43891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800" u="none" cap="none" strike="noStrike">
                <a:solidFill>
                  <a:srgbClr val="A5D95B"/>
                </a:solidFill>
                <a:latin typeface="Verdana"/>
                <a:ea typeface="Verdana"/>
                <a:cs typeface="Verdana"/>
                <a:sym typeface="Verdana"/>
              </a:rPr>
              <a:t>AI-Q can use managed MCP services as research sources.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4192F"/>
        </a:solidFill>
      </p:bgPr>
    </p:bg>
    <p:spTree>
      <p:nvGrpSpPr>
        <p:cNvPr id="168" name="Shape 168"/>
        <p:cNvGrpSpPr/>
        <p:nvPr/>
      </p:nvGrpSpPr>
      <p:grpSpPr>
        <a:xfrm>
          <a:off x="0" y="0"/>
          <a:ext cx="0" cy="0"/>
          <a:chOff x="0" y="0"/>
          <a:chExt cx="0" cy="0"/>
        </a:xfrm>
      </p:grpSpPr>
      <p:sp>
        <p:nvSpPr>
          <p:cNvPr id="169" name="Google Shape;169;p16"/>
          <p:cNvSpPr/>
          <p:nvPr/>
        </p:nvSpPr>
        <p:spPr>
          <a:xfrm>
            <a:off x="0" y="4443984"/>
            <a:ext cx="1389888" cy="699516"/>
          </a:xfrm>
          <a:prstGeom prst="rect">
            <a:avLst/>
          </a:prstGeom>
          <a:solidFill>
            <a:srgbClr val="04192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mage.png" id="170" name="Google Shape;170;p16"/>
          <p:cNvPicPr preferRelativeResize="0"/>
          <p:nvPr/>
        </p:nvPicPr>
        <p:blipFill rotWithShape="1">
          <a:blip r:embed="rId3">
            <a:alphaModFix/>
          </a:blip>
          <a:srcRect b="0" l="0" r="0" t="0"/>
          <a:stretch/>
        </p:blipFill>
        <p:spPr>
          <a:xfrm>
            <a:off x="118872" y="4434840"/>
            <a:ext cx="1170432" cy="717804"/>
          </a:xfrm>
          <a:prstGeom prst="rect">
            <a:avLst/>
          </a:prstGeom>
          <a:noFill/>
          <a:ln>
            <a:noFill/>
          </a:ln>
        </p:spPr>
      </p:pic>
      <p:sp>
        <p:nvSpPr>
          <p:cNvPr id="171" name="Google Shape;171;p16"/>
          <p:cNvSpPr txBox="1"/>
          <p:nvPr/>
        </p:nvSpPr>
        <p:spPr>
          <a:xfrm>
            <a:off x="402336" y="228600"/>
            <a:ext cx="7955279" cy="25603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900" u="none" cap="none" strike="noStrike">
                <a:solidFill>
                  <a:srgbClr val="00BDD6"/>
                </a:solidFill>
                <a:latin typeface="Verdana"/>
                <a:ea typeface="Verdana"/>
                <a:cs typeface="Verdana"/>
                <a:sym typeface="Verdana"/>
              </a:rPr>
              <a:t>AUTHORIZATION</a:t>
            </a:r>
            <a:endParaRPr/>
          </a:p>
        </p:txBody>
      </p:sp>
      <p:sp>
        <p:nvSpPr>
          <p:cNvPr id="172" name="Google Shape;172;p16"/>
          <p:cNvSpPr txBox="1"/>
          <p:nvPr/>
        </p:nvSpPr>
        <p:spPr>
          <a:xfrm>
            <a:off x="402336" y="630936"/>
            <a:ext cx="8339327" cy="832104"/>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700" u="none" cap="none" strike="noStrike">
                <a:solidFill>
                  <a:srgbClr val="FFFFFF"/>
                </a:solidFill>
                <a:latin typeface="Verdana"/>
                <a:ea typeface="Verdana"/>
                <a:cs typeface="Verdana"/>
                <a:sym typeface="Verdana"/>
              </a:rPr>
              <a:t>Carry the user’s permissions through</a:t>
            </a:r>
            <a:endParaRPr/>
          </a:p>
        </p:txBody>
      </p:sp>
      <p:cxnSp>
        <p:nvCxnSpPr>
          <p:cNvPr id="173" name="Google Shape;173;p16"/>
          <p:cNvCxnSpPr/>
          <p:nvPr/>
        </p:nvCxnSpPr>
        <p:spPr>
          <a:xfrm>
            <a:off x="411480" y="1453896"/>
            <a:ext cx="8311896" cy="0"/>
          </a:xfrm>
          <a:prstGeom prst="straightConnector1">
            <a:avLst/>
          </a:prstGeom>
          <a:noFill/>
          <a:ln cap="flat" cmpd="sng" w="9525">
            <a:solidFill>
              <a:srgbClr val="31516B"/>
            </a:solidFill>
            <a:prstDash val="solid"/>
            <a:round/>
            <a:headEnd len="sm" w="sm" type="none"/>
            <a:tailEnd len="sm" w="sm" type="none"/>
          </a:ln>
          <a:effectLst>
            <a:outerShdw blurRad="40000" rotWithShape="0" dir="5400000" dist="20000">
              <a:srgbClr val="000000">
                <a:alpha val="38039"/>
              </a:srgbClr>
            </a:outerShdw>
          </a:effectLst>
        </p:spPr>
      </p:cxnSp>
      <p:sp>
        <p:nvSpPr>
          <p:cNvPr id="174" name="Google Shape;174;p16"/>
          <p:cNvSpPr txBox="1"/>
          <p:nvPr/>
        </p:nvSpPr>
        <p:spPr>
          <a:xfrm>
            <a:off x="8357616" y="4700016"/>
            <a:ext cx="393192" cy="182880"/>
          </a:xfrm>
          <a:prstGeom prst="rect">
            <a:avLst/>
          </a:prstGeom>
          <a:noFill/>
          <a:ln>
            <a:noFill/>
          </a:ln>
        </p:spPr>
        <p:txBody>
          <a:bodyPr anchorCtr="0" anchor="t" bIns="0" lIns="0" spcFirstLastPara="1" rIns="0" wrap="square" tIns="0">
            <a:spAutoFit/>
          </a:bodyPr>
          <a:lstStyle/>
          <a:p>
            <a:pPr indent="0" lvl="0" marL="0" marR="0" rtl="0" algn="r">
              <a:lnSpc>
                <a:spcPct val="108000"/>
              </a:lnSpc>
              <a:spcBef>
                <a:spcPts val="0"/>
              </a:spcBef>
              <a:spcAft>
                <a:spcPts val="0"/>
              </a:spcAft>
              <a:buNone/>
            </a:pPr>
            <a:r>
              <a:rPr b="0" i="0" lang="en-US" sz="800" u="none" cap="none" strike="noStrike">
                <a:solidFill>
                  <a:srgbClr val="B1C5D6"/>
                </a:solidFill>
                <a:latin typeface="Verdana"/>
                <a:ea typeface="Verdana"/>
                <a:cs typeface="Verdana"/>
                <a:sym typeface="Verdana"/>
              </a:rPr>
              <a:t>06</a:t>
            </a:r>
            <a:endParaRPr/>
          </a:p>
        </p:txBody>
      </p:sp>
      <p:sp>
        <p:nvSpPr>
          <p:cNvPr id="175" name="Google Shape;175;p16"/>
          <p:cNvSpPr txBox="1"/>
          <p:nvPr/>
        </p:nvSpPr>
        <p:spPr>
          <a:xfrm>
            <a:off x="1572768" y="4700016"/>
            <a:ext cx="5852160" cy="18288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750" u="none" cap="none" strike="noStrike">
                <a:solidFill>
                  <a:srgbClr val="B1C5D6"/>
                </a:solidFill>
                <a:latin typeface="Verdana"/>
                <a:ea typeface="Verdana"/>
                <a:cs typeface="Verdana"/>
                <a:sym typeface="Verdana"/>
              </a:rPr>
              <a:t>NVIDIA  /  MCP DEV SUMMIT TORONTO</a:t>
            </a:r>
            <a:endParaRPr/>
          </a:p>
        </p:txBody>
      </p:sp>
      <p:sp>
        <p:nvSpPr>
          <p:cNvPr id="176" name="Google Shape;176;p16"/>
          <p:cNvSpPr/>
          <p:nvPr/>
        </p:nvSpPr>
        <p:spPr>
          <a:xfrm>
            <a:off x="429768" y="1965960"/>
            <a:ext cx="1883664" cy="1243584"/>
          </a:xfrm>
          <a:prstGeom prst="roundRect">
            <a:avLst>
              <a:gd fmla="val 8000" name="adj"/>
            </a:avLst>
          </a:prstGeom>
          <a:solidFill>
            <a:srgbClr val="102D46"/>
          </a:solidFill>
          <a:ln cap="flat" cmpd="sng" w="12700">
            <a:solidFill>
              <a:srgbClr val="31516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7" name="Google Shape;177;p16"/>
          <p:cNvSpPr txBox="1"/>
          <p:nvPr/>
        </p:nvSpPr>
        <p:spPr>
          <a:xfrm>
            <a:off x="548640" y="2157984"/>
            <a:ext cx="1645920" cy="36576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700" u="none" cap="none" strike="noStrike">
                <a:solidFill>
                  <a:srgbClr val="FFFFFF"/>
                </a:solidFill>
                <a:latin typeface="Verdana"/>
                <a:ea typeface="Verdana"/>
                <a:cs typeface="Verdana"/>
                <a:sym typeface="Verdana"/>
              </a:rPr>
              <a:t>User</a:t>
            </a:r>
            <a:endParaRPr/>
          </a:p>
        </p:txBody>
      </p:sp>
      <p:sp>
        <p:nvSpPr>
          <p:cNvPr id="178" name="Google Shape;178;p16"/>
          <p:cNvSpPr txBox="1"/>
          <p:nvPr/>
        </p:nvSpPr>
        <p:spPr>
          <a:xfrm>
            <a:off x="548640" y="2734056"/>
            <a:ext cx="1645920" cy="32004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000" u="none" cap="none" strike="noStrike">
                <a:solidFill>
                  <a:srgbClr val="B1C5D6"/>
                </a:solidFill>
                <a:latin typeface="Verdana"/>
                <a:ea typeface="Verdana"/>
                <a:cs typeface="Verdana"/>
                <a:sym typeface="Verdana"/>
              </a:rPr>
              <a:t>Signs in</a:t>
            </a:r>
            <a:endParaRPr/>
          </a:p>
        </p:txBody>
      </p:sp>
      <p:cxnSp>
        <p:nvCxnSpPr>
          <p:cNvPr id="179" name="Google Shape;179;p16"/>
          <p:cNvCxnSpPr/>
          <p:nvPr/>
        </p:nvCxnSpPr>
        <p:spPr>
          <a:xfrm>
            <a:off x="2313432" y="2578608"/>
            <a:ext cx="237744" cy="0"/>
          </a:xfrm>
          <a:prstGeom prst="straightConnector1">
            <a:avLst/>
          </a:prstGeom>
          <a:noFill/>
          <a:ln cap="flat" cmpd="sng" w="20300">
            <a:solidFill>
              <a:srgbClr val="00BDD6"/>
            </a:solidFill>
            <a:prstDash val="solid"/>
            <a:round/>
            <a:headEnd len="sm" w="sm" type="none"/>
            <a:tailEnd len="sm" w="sm" type="triangle"/>
          </a:ln>
          <a:effectLst>
            <a:outerShdw blurRad="40000" rotWithShape="0" dir="5400000" dist="20000">
              <a:srgbClr val="000000">
                <a:alpha val="38039"/>
              </a:srgbClr>
            </a:outerShdw>
          </a:effectLst>
        </p:spPr>
      </p:cxnSp>
      <p:sp>
        <p:nvSpPr>
          <p:cNvPr id="180" name="Google Shape;180;p16"/>
          <p:cNvSpPr/>
          <p:nvPr/>
        </p:nvSpPr>
        <p:spPr>
          <a:xfrm>
            <a:off x="2551176" y="1965960"/>
            <a:ext cx="1883664" cy="1243584"/>
          </a:xfrm>
          <a:prstGeom prst="roundRect">
            <a:avLst>
              <a:gd fmla="val 8000" name="adj"/>
            </a:avLst>
          </a:prstGeom>
          <a:solidFill>
            <a:srgbClr val="102D46"/>
          </a:solidFill>
          <a:ln cap="flat" cmpd="sng" w="12700">
            <a:solidFill>
              <a:srgbClr val="31516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1" name="Google Shape;181;p16"/>
          <p:cNvSpPr txBox="1"/>
          <p:nvPr/>
        </p:nvSpPr>
        <p:spPr>
          <a:xfrm>
            <a:off x="2670048" y="2157984"/>
            <a:ext cx="1645920" cy="36576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700" u="none" cap="none" strike="noStrike">
                <a:solidFill>
                  <a:srgbClr val="FFFFFF"/>
                </a:solidFill>
                <a:latin typeface="Verdana"/>
                <a:ea typeface="Verdana"/>
                <a:cs typeface="Verdana"/>
                <a:sym typeface="Verdana"/>
              </a:rPr>
              <a:t>Agent host</a:t>
            </a:r>
            <a:endParaRPr/>
          </a:p>
        </p:txBody>
      </p:sp>
      <p:sp>
        <p:nvSpPr>
          <p:cNvPr id="182" name="Google Shape;182;p16"/>
          <p:cNvSpPr txBox="1"/>
          <p:nvPr/>
        </p:nvSpPr>
        <p:spPr>
          <a:xfrm>
            <a:off x="2670048" y="2734056"/>
            <a:ext cx="1645920" cy="32004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000" u="none" cap="none" strike="noStrike">
                <a:solidFill>
                  <a:srgbClr val="B1C5D6"/>
                </a:solidFill>
                <a:latin typeface="Verdana"/>
                <a:ea typeface="Verdana"/>
                <a:cs typeface="Verdana"/>
                <a:sym typeface="Verdana"/>
              </a:rPr>
              <a:t>Selects the identity</a:t>
            </a:r>
            <a:endParaRPr/>
          </a:p>
        </p:txBody>
      </p:sp>
      <p:cxnSp>
        <p:nvCxnSpPr>
          <p:cNvPr id="183" name="Google Shape;183;p16"/>
          <p:cNvCxnSpPr/>
          <p:nvPr/>
        </p:nvCxnSpPr>
        <p:spPr>
          <a:xfrm>
            <a:off x="4434840" y="2578608"/>
            <a:ext cx="237743" cy="0"/>
          </a:xfrm>
          <a:prstGeom prst="straightConnector1">
            <a:avLst/>
          </a:prstGeom>
          <a:noFill/>
          <a:ln cap="flat" cmpd="sng" w="20300">
            <a:solidFill>
              <a:srgbClr val="00BDD6"/>
            </a:solidFill>
            <a:prstDash val="solid"/>
            <a:round/>
            <a:headEnd len="sm" w="sm" type="none"/>
            <a:tailEnd len="sm" w="sm" type="triangle"/>
          </a:ln>
          <a:effectLst>
            <a:outerShdw blurRad="40000" rotWithShape="0" dir="5400000" dist="20000">
              <a:srgbClr val="000000">
                <a:alpha val="38039"/>
              </a:srgbClr>
            </a:outerShdw>
          </a:effectLst>
        </p:spPr>
      </p:cxnSp>
      <p:sp>
        <p:nvSpPr>
          <p:cNvPr id="184" name="Google Shape;184;p16"/>
          <p:cNvSpPr/>
          <p:nvPr/>
        </p:nvSpPr>
        <p:spPr>
          <a:xfrm>
            <a:off x="4672583" y="1965960"/>
            <a:ext cx="1883664" cy="1243584"/>
          </a:xfrm>
          <a:prstGeom prst="roundRect">
            <a:avLst>
              <a:gd fmla="val 8000" name="adj"/>
            </a:avLst>
          </a:prstGeom>
          <a:solidFill>
            <a:srgbClr val="102D46"/>
          </a:solidFill>
          <a:ln cap="flat" cmpd="sng" w="12700">
            <a:solidFill>
              <a:srgbClr val="00BDD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5" name="Google Shape;185;p16"/>
          <p:cNvSpPr txBox="1"/>
          <p:nvPr/>
        </p:nvSpPr>
        <p:spPr>
          <a:xfrm>
            <a:off x="4791455" y="2157984"/>
            <a:ext cx="1645920" cy="36576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700" u="none" cap="none" strike="noStrike">
                <a:solidFill>
                  <a:srgbClr val="FFFFFF"/>
                </a:solidFill>
                <a:latin typeface="Verdana"/>
                <a:ea typeface="Verdana"/>
                <a:cs typeface="Verdana"/>
                <a:sym typeface="Verdana"/>
              </a:rPr>
              <a:t>MCP server</a:t>
            </a:r>
            <a:endParaRPr/>
          </a:p>
        </p:txBody>
      </p:sp>
      <p:sp>
        <p:nvSpPr>
          <p:cNvPr id="186" name="Google Shape;186;p16"/>
          <p:cNvSpPr txBox="1"/>
          <p:nvPr/>
        </p:nvSpPr>
        <p:spPr>
          <a:xfrm>
            <a:off x="4791455" y="2734056"/>
            <a:ext cx="1645920" cy="32004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000" u="none" cap="none" strike="noStrike">
                <a:solidFill>
                  <a:srgbClr val="B1C5D6"/>
                </a:solidFill>
                <a:latin typeface="Verdana"/>
                <a:ea typeface="Verdana"/>
                <a:cs typeface="Verdana"/>
                <a:sym typeface="Verdana"/>
              </a:rPr>
              <a:t>Validates and authorizes</a:t>
            </a:r>
            <a:endParaRPr/>
          </a:p>
        </p:txBody>
      </p:sp>
      <p:cxnSp>
        <p:nvCxnSpPr>
          <p:cNvPr id="187" name="Google Shape;187;p16"/>
          <p:cNvCxnSpPr/>
          <p:nvPr/>
        </p:nvCxnSpPr>
        <p:spPr>
          <a:xfrm>
            <a:off x="6556248" y="2578608"/>
            <a:ext cx="237744" cy="0"/>
          </a:xfrm>
          <a:prstGeom prst="straightConnector1">
            <a:avLst/>
          </a:prstGeom>
          <a:noFill/>
          <a:ln cap="flat" cmpd="sng" w="20300">
            <a:solidFill>
              <a:srgbClr val="00BDD6"/>
            </a:solidFill>
            <a:prstDash val="solid"/>
            <a:round/>
            <a:headEnd len="sm" w="sm" type="none"/>
            <a:tailEnd len="sm" w="sm" type="triangle"/>
          </a:ln>
          <a:effectLst>
            <a:outerShdw blurRad="40000" rotWithShape="0" dir="5400000" dist="20000">
              <a:srgbClr val="000000">
                <a:alpha val="38039"/>
              </a:srgbClr>
            </a:outerShdw>
          </a:effectLst>
        </p:spPr>
      </p:cxnSp>
      <p:sp>
        <p:nvSpPr>
          <p:cNvPr id="188" name="Google Shape;188;p16"/>
          <p:cNvSpPr/>
          <p:nvPr/>
        </p:nvSpPr>
        <p:spPr>
          <a:xfrm>
            <a:off x="6793991" y="1965960"/>
            <a:ext cx="1883664" cy="1243584"/>
          </a:xfrm>
          <a:prstGeom prst="roundRect">
            <a:avLst>
              <a:gd fmla="val 8000" name="adj"/>
            </a:avLst>
          </a:prstGeom>
          <a:solidFill>
            <a:srgbClr val="102D46"/>
          </a:solidFill>
          <a:ln cap="flat" cmpd="sng" w="12700">
            <a:solidFill>
              <a:srgbClr val="31516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9" name="Google Shape;189;p16"/>
          <p:cNvSpPr txBox="1"/>
          <p:nvPr/>
        </p:nvSpPr>
        <p:spPr>
          <a:xfrm>
            <a:off x="6912863" y="2157984"/>
            <a:ext cx="1645920" cy="36576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700" u="none" cap="none" strike="noStrike">
                <a:solidFill>
                  <a:srgbClr val="FFFFFF"/>
                </a:solidFill>
                <a:latin typeface="Verdana"/>
                <a:ea typeface="Verdana"/>
                <a:cs typeface="Verdana"/>
                <a:sym typeface="Verdana"/>
              </a:rPr>
              <a:t>Data / API</a:t>
            </a:r>
            <a:endParaRPr/>
          </a:p>
        </p:txBody>
      </p:sp>
      <p:sp>
        <p:nvSpPr>
          <p:cNvPr id="190" name="Google Shape;190;p16"/>
          <p:cNvSpPr txBox="1"/>
          <p:nvPr/>
        </p:nvSpPr>
        <p:spPr>
          <a:xfrm>
            <a:off x="6912863" y="2734056"/>
            <a:ext cx="1645920" cy="32004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000" u="none" cap="none" strike="noStrike">
                <a:solidFill>
                  <a:srgbClr val="B1C5D6"/>
                </a:solidFill>
                <a:latin typeface="Verdana"/>
                <a:ea typeface="Verdana"/>
                <a:cs typeface="Verdana"/>
                <a:sym typeface="Verdana"/>
              </a:rPr>
              <a:t>Checks resource access</a:t>
            </a:r>
            <a:endParaRPr/>
          </a:p>
        </p:txBody>
      </p:sp>
      <p:sp>
        <p:nvSpPr>
          <p:cNvPr id="191" name="Google Shape;191;p16"/>
          <p:cNvSpPr/>
          <p:nvPr/>
        </p:nvSpPr>
        <p:spPr>
          <a:xfrm>
            <a:off x="448056" y="1636776"/>
            <a:ext cx="1261872" cy="265176"/>
          </a:xfrm>
          <a:prstGeom prst="roundRect">
            <a:avLst>
              <a:gd fmla="val 8000" name="adj"/>
            </a:avLst>
          </a:prstGeom>
          <a:solidFill>
            <a:srgbClr val="102D46"/>
          </a:solidFill>
          <a:ln cap="flat" cmpd="sng" w="12700">
            <a:solidFill>
              <a:srgbClr val="00BDD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2" name="Google Shape;192;p16"/>
          <p:cNvSpPr txBox="1"/>
          <p:nvPr/>
        </p:nvSpPr>
        <p:spPr>
          <a:xfrm>
            <a:off x="521207" y="1677924"/>
            <a:ext cx="1115568" cy="18288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850" u="none" cap="none" strike="noStrike">
                <a:solidFill>
                  <a:srgbClr val="00BDD6"/>
                </a:solidFill>
                <a:latin typeface="Verdana"/>
                <a:ea typeface="Verdana"/>
                <a:cs typeface="Verdana"/>
                <a:sym typeface="Verdana"/>
              </a:rPr>
              <a:t>USER ACCESS</a:t>
            </a:r>
            <a:endParaRPr/>
          </a:p>
        </p:txBody>
      </p:sp>
      <p:sp>
        <p:nvSpPr>
          <p:cNvPr id="193" name="Google Shape;193;p16"/>
          <p:cNvSpPr/>
          <p:nvPr/>
        </p:nvSpPr>
        <p:spPr>
          <a:xfrm>
            <a:off x="1874519" y="1636776"/>
            <a:ext cx="1234440" cy="265176"/>
          </a:xfrm>
          <a:prstGeom prst="roundRect">
            <a:avLst>
              <a:gd fmla="val 8000" name="adj"/>
            </a:avLst>
          </a:prstGeom>
          <a:solidFill>
            <a:srgbClr val="102D46"/>
          </a:solidFill>
          <a:ln cap="flat" cmpd="sng" w="12700">
            <a:solidFill>
              <a:srgbClr val="76B9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4" name="Google Shape;194;p16"/>
          <p:cNvSpPr txBox="1"/>
          <p:nvPr/>
        </p:nvSpPr>
        <p:spPr>
          <a:xfrm>
            <a:off x="1947672" y="1677924"/>
            <a:ext cx="1088136" cy="18288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850" u="none" cap="none" strike="noStrike">
                <a:solidFill>
                  <a:srgbClr val="76B900"/>
                </a:solidFill>
                <a:latin typeface="Verdana"/>
                <a:ea typeface="Verdana"/>
                <a:cs typeface="Verdana"/>
                <a:sym typeface="Verdana"/>
              </a:rPr>
              <a:t>APP ACCESS</a:t>
            </a:r>
            <a:endParaRPr/>
          </a:p>
        </p:txBody>
      </p:sp>
      <p:sp>
        <p:nvSpPr>
          <p:cNvPr id="195" name="Google Shape;195;p16"/>
          <p:cNvSpPr txBox="1"/>
          <p:nvPr/>
        </p:nvSpPr>
        <p:spPr>
          <a:xfrm>
            <a:off x="448056" y="3703320"/>
            <a:ext cx="8229600" cy="57607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200" u="none" cap="none" strike="noStrike">
                <a:solidFill>
                  <a:srgbClr val="A5D95B"/>
                </a:solidFill>
                <a:latin typeface="Verdana"/>
                <a:ea typeface="Verdana"/>
                <a:cs typeface="Verdana"/>
                <a:sym typeface="Verdana"/>
              </a:rPr>
              <a:t>A shared server still checks access on every call.</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4192F"/>
        </a:solidFill>
      </p:bgPr>
    </p:bg>
    <p:spTree>
      <p:nvGrpSpPr>
        <p:cNvPr id="199" name="Shape 199"/>
        <p:cNvGrpSpPr/>
        <p:nvPr/>
      </p:nvGrpSpPr>
      <p:grpSpPr>
        <a:xfrm>
          <a:off x="0" y="0"/>
          <a:ext cx="0" cy="0"/>
          <a:chOff x="0" y="0"/>
          <a:chExt cx="0" cy="0"/>
        </a:xfrm>
      </p:grpSpPr>
      <p:sp>
        <p:nvSpPr>
          <p:cNvPr id="200" name="Google Shape;200;p17"/>
          <p:cNvSpPr/>
          <p:nvPr/>
        </p:nvSpPr>
        <p:spPr>
          <a:xfrm>
            <a:off x="0" y="4443984"/>
            <a:ext cx="1389888" cy="699516"/>
          </a:xfrm>
          <a:prstGeom prst="rect">
            <a:avLst/>
          </a:prstGeom>
          <a:solidFill>
            <a:srgbClr val="04192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mage.png" id="201" name="Google Shape;201;p17"/>
          <p:cNvPicPr preferRelativeResize="0"/>
          <p:nvPr/>
        </p:nvPicPr>
        <p:blipFill rotWithShape="1">
          <a:blip r:embed="rId3">
            <a:alphaModFix/>
          </a:blip>
          <a:srcRect b="0" l="0" r="0" t="0"/>
          <a:stretch/>
        </p:blipFill>
        <p:spPr>
          <a:xfrm>
            <a:off x="118872" y="4434840"/>
            <a:ext cx="1170432" cy="717804"/>
          </a:xfrm>
          <a:prstGeom prst="rect">
            <a:avLst/>
          </a:prstGeom>
          <a:noFill/>
          <a:ln>
            <a:noFill/>
          </a:ln>
        </p:spPr>
      </p:pic>
      <p:sp>
        <p:nvSpPr>
          <p:cNvPr id="202" name="Google Shape;202;p17"/>
          <p:cNvSpPr txBox="1"/>
          <p:nvPr/>
        </p:nvSpPr>
        <p:spPr>
          <a:xfrm>
            <a:off x="402336" y="228600"/>
            <a:ext cx="7955279" cy="25603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900" u="none" cap="none" strike="noStrike">
                <a:solidFill>
                  <a:srgbClr val="00BDD6"/>
                </a:solidFill>
                <a:latin typeface="Verdana"/>
                <a:ea typeface="Verdana"/>
                <a:cs typeface="Verdana"/>
                <a:sym typeface="Verdana"/>
              </a:rPr>
              <a:t>TOOL SELECTION</a:t>
            </a:r>
            <a:endParaRPr/>
          </a:p>
        </p:txBody>
      </p:sp>
      <p:sp>
        <p:nvSpPr>
          <p:cNvPr id="203" name="Google Shape;203;p17"/>
          <p:cNvSpPr txBox="1"/>
          <p:nvPr/>
        </p:nvSpPr>
        <p:spPr>
          <a:xfrm>
            <a:off x="402336" y="630936"/>
            <a:ext cx="8339327" cy="832104"/>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700" u="none" cap="none" strike="noStrike">
                <a:solidFill>
                  <a:srgbClr val="FFFFFF"/>
                </a:solidFill>
                <a:latin typeface="Verdana"/>
                <a:ea typeface="Verdana"/>
                <a:cs typeface="Verdana"/>
                <a:sym typeface="Verdana"/>
              </a:rPr>
              <a:t>Give each agent a useful set of tools</a:t>
            </a:r>
            <a:endParaRPr/>
          </a:p>
        </p:txBody>
      </p:sp>
      <p:cxnSp>
        <p:nvCxnSpPr>
          <p:cNvPr id="204" name="Google Shape;204;p17"/>
          <p:cNvCxnSpPr/>
          <p:nvPr/>
        </p:nvCxnSpPr>
        <p:spPr>
          <a:xfrm>
            <a:off x="411480" y="1453896"/>
            <a:ext cx="8311896" cy="0"/>
          </a:xfrm>
          <a:prstGeom prst="straightConnector1">
            <a:avLst/>
          </a:prstGeom>
          <a:noFill/>
          <a:ln cap="flat" cmpd="sng" w="9525">
            <a:solidFill>
              <a:srgbClr val="31516B"/>
            </a:solidFill>
            <a:prstDash val="solid"/>
            <a:round/>
            <a:headEnd len="sm" w="sm" type="none"/>
            <a:tailEnd len="sm" w="sm" type="none"/>
          </a:ln>
          <a:effectLst>
            <a:outerShdw blurRad="40000" rotWithShape="0" dir="5400000" dist="20000">
              <a:srgbClr val="000000">
                <a:alpha val="38039"/>
              </a:srgbClr>
            </a:outerShdw>
          </a:effectLst>
        </p:spPr>
      </p:cxnSp>
      <p:sp>
        <p:nvSpPr>
          <p:cNvPr id="205" name="Google Shape;205;p17"/>
          <p:cNvSpPr txBox="1"/>
          <p:nvPr/>
        </p:nvSpPr>
        <p:spPr>
          <a:xfrm>
            <a:off x="8357616" y="4700016"/>
            <a:ext cx="393192" cy="182880"/>
          </a:xfrm>
          <a:prstGeom prst="rect">
            <a:avLst/>
          </a:prstGeom>
          <a:noFill/>
          <a:ln>
            <a:noFill/>
          </a:ln>
        </p:spPr>
        <p:txBody>
          <a:bodyPr anchorCtr="0" anchor="t" bIns="0" lIns="0" spcFirstLastPara="1" rIns="0" wrap="square" tIns="0">
            <a:spAutoFit/>
          </a:bodyPr>
          <a:lstStyle/>
          <a:p>
            <a:pPr indent="0" lvl="0" marL="0" marR="0" rtl="0" algn="r">
              <a:lnSpc>
                <a:spcPct val="108000"/>
              </a:lnSpc>
              <a:spcBef>
                <a:spcPts val="0"/>
              </a:spcBef>
              <a:spcAft>
                <a:spcPts val="0"/>
              </a:spcAft>
              <a:buNone/>
            </a:pPr>
            <a:r>
              <a:rPr b="0" i="0" lang="en-US" sz="800" u="none" cap="none" strike="noStrike">
                <a:solidFill>
                  <a:srgbClr val="B1C5D6"/>
                </a:solidFill>
                <a:latin typeface="Verdana"/>
                <a:ea typeface="Verdana"/>
                <a:cs typeface="Verdana"/>
                <a:sym typeface="Verdana"/>
              </a:rPr>
              <a:t>07</a:t>
            </a:r>
            <a:endParaRPr/>
          </a:p>
        </p:txBody>
      </p:sp>
      <p:sp>
        <p:nvSpPr>
          <p:cNvPr id="206" name="Google Shape;206;p17"/>
          <p:cNvSpPr txBox="1"/>
          <p:nvPr/>
        </p:nvSpPr>
        <p:spPr>
          <a:xfrm>
            <a:off x="1572768" y="4700016"/>
            <a:ext cx="5852160" cy="18288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750" u="none" cap="none" strike="noStrike">
                <a:solidFill>
                  <a:srgbClr val="B1C5D6"/>
                </a:solidFill>
                <a:latin typeface="Verdana"/>
                <a:ea typeface="Verdana"/>
                <a:cs typeface="Verdana"/>
                <a:sym typeface="Verdana"/>
              </a:rPr>
              <a:t>NVIDIA  /  MCP DEV SUMMIT TORONTO</a:t>
            </a:r>
            <a:endParaRPr/>
          </a:p>
        </p:txBody>
      </p:sp>
      <p:sp>
        <p:nvSpPr>
          <p:cNvPr id="207" name="Google Shape;207;p17"/>
          <p:cNvSpPr/>
          <p:nvPr/>
        </p:nvSpPr>
        <p:spPr>
          <a:xfrm>
            <a:off x="448056" y="1828800"/>
            <a:ext cx="2157984" cy="960120"/>
          </a:xfrm>
          <a:prstGeom prst="roundRect">
            <a:avLst>
              <a:gd fmla="val 8000" name="adj"/>
            </a:avLst>
          </a:prstGeom>
          <a:solidFill>
            <a:srgbClr val="102D46"/>
          </a:solidFill>
          <a:ln cap="flat" cmpd="sng" w="12700">
            <a:solidFill>
              <a:srgbClr val="31516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8" name="Google Shape;208;p17"/>
          <p:cNvSpPr txBox="1"/>
          <p:nvPr/>
        </p:nvSpPr>
        <p:spPr>
          <a:xfrm>
            <a:off x="603504" y="1984248"/>
            <a:ext cx="1847088" cy="36576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800" u="none" cap="none" strike="noStrike">
                <a:solidFill>
                  <a:srgbClr val="FFFFFF"/>
                </a:solidFill>
                <a:latin typeface="Verdana"/>
                <a:ea typeface="Verdana"/>
                <a:cs typeface="Verdana"/>
                <a:sym typeface="Verdana"/>
              </a:rPr>
              <a:t>Available</a:t>
            </a:r>
            <a:endParaRPr/>
          </a:p>
        </p:txBody>
      </p:sp>
      <p:sp>
        <p:nvSpPr>
          <p:cNvPr id="209" name="Google Shape;209;p17"/>
          <p:cNvSpPr txBox="1"/>
          <p:nvPr/>
        </p:nvSpPr>
        <p:spPr>
          <a:xfrm>
            <a:off x="603504" y="2459736"/>
            <a:ext cx="1847088" cy="2286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019" u="none" cap="none" strike="noStrike">
                <a:solidFill>
                  <a:srgbClr val="B1C5D6"/>
                </a:solidFill>
                <a:latin typeface="Verdana"/>
                <a:ea typeface="Verdana"/>
                <a:cs typeface="Verdana"/>
                <a:sym typeface="Verdana"/>
              </a:rPr>
              <a:t>Tools the server exposes</a:t>
            </a:r>
            <a:endParaRPr/>
          </a:p>
        </p:txBody>
      </p:sp>
      <p:sp>
        <p:nvSpPr>
          <p:cNvPr id="210" name="Google Shape;210;p17"/>
          <p:cNvSpPr/>
          <p:nvPr/>
        </p:nvSpPr>
        <p:spPr>
          <a:xfrm>
            <a:off x="3218688" y="1828800"/>
            <a:ext cx="2167128" cy="960120"/>
          </a:xfrm>
          <a:prstGeom prst="roundRect">
            <a:avLst>
              <a:gd fmla="val 8000" name="adj"/>
            </a:avLst>
          </a:prstGeom>
          <a:solidFill>
            <a:srgbClr val="102D46"/>
          </a:solidFill>
          <a:ln cap="flat" cmpd="sng" w="12700">
            <a:solidFill>
              <a:srgbClr val="31516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1" name="Google Shape;211;p17"/>
          <p:cNvSpPr txBox="1"/>
          <p:nvPr/>
        </p:nvSpPr>
        <p:spPr>
          <a:xfrm>
            <a:off x="3374136" y="1984248"/>
            <a:ext cx="1856232" cy="36576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800" u="none" cap="none" strike="noStrike">
                <a:solidFill>
                  <a:srgbClr val="FFFFFF"/>
                </a:solidFill>
                <a:latin typeface="Verdana"/>
                <a:ea typeface="Verdana"/>
                <a:cs typeface="Verdana"/>
                <a:sym typeface="Verdana"/>
              </a:rPr>
              <a:t>Configured</a:t>
            </a:r>
            <a:endParaRPr/>
          </a:p>
        </p:txBody>
      </p:sp>
      <p:sp>
        <p:nvSpPr>
          <p:cNvPr id="212" name="Google Shape;212;p17"/>
          <p:cNvSpPr txBox="1"/>
          <p:nvPr/>
        </p:nvSpPr>
        <p:spPr>
          <a:xfrm>
            <a:off x="3374136" y="2459736"/>
            <a:ext cx="1856232" cy="2286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019" u="none" cap="none" strike="noStrike">
                <a:solidFill>
                  <a:srgbClr val="B1C5D6"/>
                </a:solidFill>
                <a:latin typeface="Verdana"/>
                <a:ea typeface="Verdana"/>
                <a:cs typeface="Verdana"/>
                <a:sym typeface="Verdana"/>
              </a:rPr>
              <a:t>Tools this agent needs</a:t>
            </a:r>
            <a:endParaRPr/>
          </a:p>
        </p:txBody>
      </p:sp>
      <p:sp>
        <p:nvSpPr>
          <p:cNvPr id="213" name="Google Shape;213;p17"/>
          <p:cNvSpPr/>
          <p:nvPr/>
        </p:nvSpPr>
        <p:spPr>
          <a:xfrm>
            <a:off x="5989320" y="1828800"/>
            <a:ext cx="2679192" cy="960120"/>
          </a:xfrm>
          <a:prstGeom prst="roundRect">
            <a:avLst>
              <a:gd fmla="val 8000" name="adj"/>
            </a:avLst>
          </a:prstGeom>
          <a:solidFill>
            <a:srgbClr val="102D46"/>
          </a:solidFill>
          <a:ln cap="flat" cmpd="sng" w="12700">
            <a:solidFill>
              <a:srgbClr val="31516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4" name="Google Shape;214;p17"/>
          <p:cNvSpPr txBox="1"/>
          <p:nvPr/>
        </p:nvSpPr>
        <p:spPr>
          <a:xfrm>
            <a:off x="6144768" y="1984248"/>
            <a:ext cx="2368296" cy="36576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800" u="none" cap="none" strike="noStrike">
                <a:solidFill>
                  <a:srgbClr val="FFFFFF"/>
                </a:solidFill>
                <a:latin typeface="Verdana"/>
                <a:ea typeface="Verdana"/>
                <a:cs typeface="Verdana"/>
                <a:sym typeface="Verdana"/>
              </a:rPr>
              <a:t>Selected</a:t>
            </a:r>
            <a:endParaRPr/>
          </a:p>
        </p:txBody>
      </p:sp>
      <p:sp>
        <p:nvSpPr>
          <p:cNvPr id="215" name="Google Shape;215;p17"/>
          <p:cNvSpPr txBox="1"/>
          <p:nvPr/>
        </p:nvSpPr>
        <p:spPr>
          <a:xfrm>
            <a:off x="6144768" y="2459736"/>
            <a:ext cx="2368296" cy="2286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019" u="none" cap="none" strike="noStrike">
                <a:solidFill>
                  <a:srgbClr val="B1C5D6"/>
                </a:solidFill>
                <a:latin typeface="Verdana"/>
                <a:ea typeface="Verdana"/>
                <a:cs typeface="Verdana"/>
                <a:sym typeface="Verdana"/>
              </a:rPr>
              <a:t>Sources for this request</a:t>
            </a:r>
            <a:endParaRPr/>
          </a:p>
        </p:txBody>
      </p:sp>
      <p:cxnSp>
        <p:nvCxnSpPr>
          <p:cNvPr id="216" name="Google Shape;216;p17"/>
          <p:cNvCxnSpPr/>
          <p:nvPr/>
        </p:nvCxnSpPr>
        <p:spPr>
          <a:xfrm>
            <a:off x="2606040" y="2322576"/>
            <a:ext cx="612648" cy="0"/>
          </a:xfrm>
          <a:prstGeom prst="straightConnector1">
            <a:avLst/>
          </a:prstGeom>
          <a:noFill/>
          <a:ln cap="flat" cmpd="sng" w="20300">
            <a:solidFill>
              <a:srgbClr val="00BDD6"/>
            </a:solidFill>
            <a:prstDash val="solid"/>
            <a:round/>
            <a:headEnd len="sm" w="sm" type="none"/>
            <a:tailEnd len="sm" w="sm" type="triangle"/>
          </a:ln>
          <a:effectLst>
            <a:outerShdw blurRad="40000" rotWithShape="0" dir="5400000" dist="20000">
              <a:srgbClr val="000000">
                <a:alpha val="38039"/>
              </a:srgbClr>
            </a:outerShdw>
          </a:effectLst>
        </p:spPr>
      </p:cxnSp>
      <p:cxnSp>
        <p:nvCxnSpPr>
          <p:cNvPr id="217" name="Google Shape;217;p17"/>
          <p:cNvCxnSpPr/>
          <p:nvPr/>
        </p:nvCxnSpPr>
        <p:spPr>
          <a:xfrm>
            <a:off x="5385816" y="2322576"/>
            <a:ext cx="603504" cy="0"/>
          </a:xfrm>
          <a:prstGeom prst="straightConnector1">
            <a:avLst/>
          </a:prstGeom>
          <a:noFill/>
          <a:ln cap="flat" cmpd="sng" w="20300">
            <a:solidFill>
              <a:srgbClr val="00BDD6"/>
            </a:solidFill>
            <a:prstDash val="solid"/>
            <a:round/>
            <a:headEnd len="sm" w="sm" type="none"/>
            <a:tailEnd len="sm" w="sm" type="triangle"/>
          </a:ln>
          <a:effectLst>
            <a:outerShdw blurRad="40000" rotWithShape="0" dir="5400000" dist="20000">
              <a:srgbClr val="000000">
                <a:alpha val="38039"/>
              </a:srgbClr>
            </a:outerShdw>
          </a:effectLst>
        </p:spPr>
      </p:cxnSp>
      <p:sp>
        <p:nvSpPr>
          <p:cNvPr id="218" name="Google Shape;218;p17"/>
          <p:cNvSpPr/>
          <p:nvPr/>
        </p:nvSpPr>
        <p:spPr>
          <a:xfrm>
            <a:off x="448056" y="3108960"/>
            <a:ext cx="4087368" cy="1088136"/>
          </a:xfrm>
          <a:prstGeom prst="roundRect">
            <a:avLst>
              <a:gd fmla="val 8000" name="adj"/>
            </a:avLst>
          </a:prstGeom>
          <a:solidFill>
            <a:srgbClr val="06132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9" name="Google Shape;219;p17"/>
          <p:cNvSpPr txBox="1"/>
          <p:nvPr/>
        </p:nvSpPr>
        <p:spPr>
          <a:xfrm>
            <a:off x="630936" y="3264408"/>
            <a:ext cx="3703320" cy="786384"/>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400" u="none" cap="none" strike="noStrike">
                <a:solidFill>
                  <a:srgbClr val="A5D95B"/>
                </a:solidFill>
                <a:latin typeface="Verdana"/>
                <a:ea typeface="Verdana"/>
                <a:cs typeface="Verdana"/>
                <a:sym typeface="Verdana"/>
              </a:rPr>
              <a:t>For a research task:</a:t>
            </a:r>
            <a:endParaRPr/>
          </a:p>
          <a:p>
            <a:pPr indent="0" lvl="0" marL="0" marR="0" rtl="0" algn="l">
              <a:lnSpc>
                <a:spcPct val="108000"/>
              </a:lnSpc>
              <a:spcBef>
                <a:spcPts val="200"/>
              </a:spcBef>
              <a:spcAft>
                <a:spcPts val="0"/>
              </a:spcAft>
              <a:buNone/>
            </a:pPr>
            <a:r>
              <a:rPr b="0" i="0" lang="en-US" sz="1400" u="none" cap="none" strike="noStrike">
                <a:solidFill>
                  <a:srgbClr val="A5D95B"/>
                </a:solidFill>
                <a:latin typeface="Verdana"/>
                <a:ea typeface="Verdana"/>
                <a:cs typeface="Verdana"/>
                <a:sym typeface="Verdana"/>
              </a:rPr>
              <a:t>Search documents</a:t>
            </a:r>
            <a:endParaRPr/>
          </a:p>
          <a:p>
            <a:pPr indent="0" lvl="0" marL="0" marR="0" rtl="0" algn="l">
              <a:lnSpc>
                <a:spcPct val="108000"/>
              </a:lnSpc>
              <a:spcBef>
                <a:spcPts val="200"/>
              </a:spcBef>
              <a:spcAft>
                <a:spcPts val="0"/>
              </a:spcAft>
              <a:buNone/>
            </a:pPr>
            <a:r>
              <a:rPr b="0" i="0" lang="en-US" sz="1400" u="none" cap="none" strike="noStrike">
                <a:solidFill>
                  <a:srgbClr val="A5D95B"/>
                </a:solidFill>
                <a:latin typeface="Verdana"/>
                <a:ea typeface="Verdana"/>
                <a:cs typeface="Verdana"/>
                <a:sym typeface="Verdana"/>
              </a:rPr>
              <a:t>Retrieve documents</a:t>
            </a:r>
            <a:endParaRPr/>
          </a:p>
        </p:txBody>
      </p:sp>
      <p:sp>
        <p:nvSpPr>
          <p:cNvPr id="220" name="Google Shape;220;p17"/>
          <p:cNvSpPr txBox="1"/>
          <p:nvPr/>
        </p:nvSpPr>
        <p:spPr>
          <a:xfrm>
            <a:off x="4800600" y="3374136"/>
            <a:ext cx="3794760" cy="77724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700" u="none" cap="none" strike="noStrike">
                <a:solidFill>
                  <a:srgbClr val="B1C5D6"/>
                </a:solidFill>
                <a:latin typeface="Verdana"/>
                <a:ea typeface="Verdana"/>
                <a:cs typeface="Verdana"/>
                <a:sym typeface="Verdana"/>
              </a:rPr>
              <a:t>Clear descriptions help the agent</a:t>
            </a:r>
            <a:endParaRPr/>
          </a:p>
          <a:p>
            <a:pPr indent="0" lvl="0" marL="0" marR="0" rtl="0" algn="l">
              <a:lnSpc>
                <a:spcPct val="108000"/>
              </a:lnSpc>
              <a:spcBef>
                <a:spcPts val="200"/>
              </a:spcBef>
              <a:spcAft>
                <a:spcPts val="0"/>
              </a:spcAft>
              <a:buNone/>
            </a:pPr>
            <a:r>
              <a:rPr b="0" i="0" lang="en-US" sz="1700" u="none" cap="none" strike="noStrike">
                <a:solidFill>
                  <a:srgbClr val="B1C5D6"/>
                </a:solidFill>
                <a:latin typeface="Verdana"/>
                <a:ea typeface="Verdana"/>
                <a:cs typeface="Verdana"/>
                <a:sym typeface="Verdana"/>
              </a:rPr>
              <a:t>choose the right tool.</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4192F"/>
        </a:solidFill>
      </p:bgPr>
    </p:bg>
    <p:spTree>
      <p:nvGrpSpPr>
        <p:cNvPr id="224" name="Shape 224"/>
        <p:cNvGrpSpPr/>
        <p:nvPr/>
      </p:nvGrpSpPr>
      <p:grpSpPr>
        <a:xfrm>
          <a:off x="0" y="0"/>
          <a:ext cx="0" cy="0"/>
          <a:chOff x="0" y="0"/>
          <a:chExt cx="0" cy="0"/>
        </a:xfrm>
      </p:grpSpPr>
      <p:sp>
        <p:nvSpPr>
          <p:cNvPr id="225" name="Google Shape;225;p18"/>
          <p:cNvSpPr/>
          <p:nvPr/>
        </p:nvSpPr>
        <p:spPr>
          <a:xfrm>
            <a:off x="0" y="4443984"/>
            <a:ext cx="1389888" cy="699516"/>
          </a:xfrm>
          <a:prstGeom prst="rect">
            <a:avLst/>
          </a:prstGeom>
          <a:solidFill>
            <a:srgbClr val="04192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mage.png" id="226" name="Google Shape;226;p18"/>
          <p:cNvPicPr preferRelativeResize="0"/>
          <p:nvPr/>
        </p:nvPicPr>
        <p:blipFill rotWithShape="1">
          <a:blip r:embed="rId3">
            <a:alphaModFix/>
          </a:blip>
          <a:srcRect b="0" l="0" r="0" t="0"/>
          <a:stretch/>
        </p:blipFill>
        <p:spPr>
          <a:xfrm>
            <a:off x="118872" y="4434840"/>
            <a:ext cx="1170432" cy="717804"/>
          </a:xfrm>
          <a:prstGeom prst="rect">
            <a:avLst/>
          </a:prstGeom>
          <a:noFill/>
          <a:ln>
            <a:noFill/>
          </a:ln>
        </p:spPr>
      </p:pic>
      <p:sp>
        <p:nvSpPr>
          <p:cNvPr id="227" name="Google Shape;227;p18"/>
          <p:cNvSpPr txBox="1"/>
          <p:nvPr/>
        </p:nvSpPr>
        <p:spPr>
          <a:xfrm>
            <a:off x="402336" y="228600"/>
            <a:ext cx="7955279" cy="25603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900" u="none" cap="none" strike="noStrike">
                <a:solidFill>
                  <a:srgbClr val="00BDD6"/>
                </a:solidFill>
                <a:latin typeface="Verdana"/>
                <a:ea typeface="Verdana"/>
                <a:cs typeface="Verdana"/>
                <a:sym typeface="Verdana"/>
              </a:rPr>
              <a:t>MULTIPLE USERS</a:t>
            </a:r>
            <a:endParaRPr/>
          </a:p>
        </p:txBody>
      </p:sp>
      <p:sp>
        <p:nvSpPr>
          <p:cNvPr id="228" name="Google Shape;228;p18"/>
          <p:cNvSpPr txBox="1"/>
          <p:nvPr/>
        </p:nvSpPr>
        <p:spPr>
          <a:xfrm>
            <a:off x="402336" y="630936"/>
            <a:ext cx="8339327" cy="832104"/>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700" u="none" cap="none" strike="noStrike">
                <a:solidFill>
                  <a:srgbClr val="FFFFFF"/>
                </a:solidFill>
                <a:latin typeface="Verdana"/>
                <a:ea typeface="Verdana"/>
                <a:cs typeface="Verdana"/>
                <a:sym typeface="Verdana"/>
              </a:rPr>
              <a:t>Keep each user’s state separate</a:t>
            </a:r>
            <a:endParaRPr/>
          </a:p>
        </p:txBody>
      </p:sp>
      <p:cxnSp>
        <p:nvCxnSpPr>
          <p:cNvPr id="229" name="Google Shape;229;p18"/>
          <p:cNvCxnSpPr/>
          <p:nvPr/>
        </p:nvCxnSpPr>
        <p:spPr>
          <a:xfrm>
            <a:off x="411480" y="1453896"/>
            <a:ext cx="8311896" cy="0"/>
          </a:xfrm>
          <a:prstGeom prst="straightConnector1">
            <a:avLst/>
          </a:prstGeom>
          <a:noFill/>
          <a:ln cap="flat" cmpd="sng" w="9525">
            <a:solidFill>
              <a:srgbClr val="31516B"/>
            </a:solidFill>
            <a:prstDash val="solid"/>
            <a:round/>
            <a:headEnd len="sm" w="sm" type="none"/>
            <a:tailEnd len="sm" w="sm" type="none"/>
          </a:ln>
          <a:effectLst>
            <a:outerShdw blurRad="40000" rotWithShape="0" dir="5400000" dist="20000">
              <a:srgbClr val="000000">
                <a:alpha val="38039"/>
              </a:srgbClr>
            </a:outerShdw>
          </a:effectLst>
        </p:spPr>
      </p:cxnSp>
      <p:sp>
        <p:nvSpPr>
          <p:cNvPr id="230" name="Google Shape;230;p18"/>
          <p:cNvSpPr txBox="1"/>
          <p:nvPr/>
        </p:nvSpPr>
        <p:spPr>
          <a:xfrm>
            <a:off x="8357616" y="4700016"/>
            <a:ext cx="393192" cy="182880"/>
          </a:xfrm>
          <a:prstGeom prst="rect">
            <a:avLst/>
          </a:prstGeom>
          <a:noFill/>
          <a:ln>
            <a:noFill/>
          </a:ln>
        </p:spPr>
        <p:txBody>
          <a:bodyPr anchorCtr="0" anchor="t" bIns="0" lIns="0" spcFirstLastPara="1" rIns="0" wrap="square" tIns="0">
            <a:spAutoFit/>
          </a:bodyPr>
          <a:lstStyle/>
          <a:p>
            <a:pPr indent="0" lvl="0" marL="0" marR="0" rtl="0" algn="r">
              <a:lnSpc>
                <a:spcPct val="108000"/>
              </a:lnSpc>
              <a:spcBef>
                <a:spcPts val="0"/>
              </a:spcBef>
              <a:spcAft>
                <a:spcPts val="0"/>
              </a:spcAft>
              <a:buNone/>
            </a:pPr>
            <a:r>
              <a:rPr b="0" i="0" lang="en-US" sz="800" u="none" cap="none" strike="noStrike">
                <a:solidFill>
                  <a:srgbClr val="B1C5D6"/>
                </a:solidFill>
                <a:latin typeface="Verdana"/>
                <a:ea typeface="Verdana"/>
                <a:cs typeface="Verdana"/>
                <a:sym typeface="Verdana"/>
              </a:rPr>
              <a:t>08</a:t>
            </a:r>
            <a:endParaRPr/>
          </a:p>
        </p:txBody>
      </p:sp>
      <p:sp>
        <p:nvSpPr>
          <p:cNvPr id="231" name="Google Shape;231;p18"/>
          <p:cNvSpPr txBox="1"/>
          <p:nvPr/>
        </p:nvSpPr>
        <p:spPr>
          <a:xfrm>
            <a:off x="1572768" y="4700016"/>
            <a:ext cx="5852160" cy="18288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750" u="none" cap="none" strike="noStrike">
                <a:solidFill>
                  <a:srgbClr val="B1C5D6"/>
                </a:solidFill>
                <a:latin typeface="Verdana"/>
                <a:ea typeface="Verdana"/>
                <a:cs typeface="Verdana"/>
                <a:sym typeface="Verdana"/>
              </a:rPr>
              <a:t>NVIDIA  /  MCP DEV SUMMIT TORONTO</a:t>
            </a:r>
            <a:endParaRPr/>
          </a:p>
        </p:txBody>
      </p:sp>
      <p:sp>
        <p:nvSpPr>
          <p:cNvPr id="232" name="Google Shape;232;p18"/>
          <p:cNvSpPr/>
          <p:nvPr/>
        </p:nvSpPr>
        <p:spPr>
          <a:xfrm>
            <a:off x="448056" y="2057400"/>
            <a:ext cx="786384" cy="265176"/>
          </a:xfrm>
          <a:prstGeom prst="roundRect">
            <a:avLst>
              <a:gd fmla="val 8000" name="adj"/>
            </a:avLst>
          </a:prstGeom>
          <a:solidFill>
            <a:srgbClr val="102D46"/>
          </a:solidFill>
          <a:ln cap="flat" cmpd="sng" w="12700">
            <a:solidFill>
              <a:srgbClr val="00BDD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33" name="Google Shape;233;p18"/>
          <p:cNvSpPr txBox="1"/>
          <p:nvPr/>
        </p:nvSpPr>
        <p:spPr>
          <a:xfrm>
            <a:off x="521207" y="2098548"/>
            <a:ext cx="640080" cy="18288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850" u="none" cap="none" strike="noStrike">
                <a:solidFill>
                  <a:srgbClr val="00BDD6"/>
                </a:solidFill>
                <a:latin typeface="Verdana"/>
                <a:ea typeface="Verdana"/>
                <a:cs typeface="Verdana"/>
                <a:sym typeface="Verdana"/>
              </a:rPr>
              <a:t>ALICE</a:t>
            </a:r>
            <a:endParaRPr/>
          </a:p>
        </p:txBody>
      </p:sp>
      <p:sp>
        <p:nvSpPr>
          <p:cNvPr id="234" name="Google Shape;234;p18"/>
          <p:cNvSpPr/>
          <p:nvPr/>
        </p:nvSpPr>
        <p:spPr>
          <a:xfrm>
            <a:off x="1618488" y="1810512"/>
            <a:ext cx="4023360" cy="886968"/>
          </a:xfrm>
          <a:prstGeom prst="roundRect">
            <a:avLst>
              <a:gd fmla="val 8000" name="adj"/>
            </a:avLst>
          </a:prstGeom>
          <a:solidFill>
            <a:srgbClr val="102D46"/>
          </a:solidFill>
          <a:ln cap="flat" cmpd="sng" w="12700">
            <a:solidFill>
              <a:srgbClr val="00BDD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35" name="Google Shape;235;p18"/>
          <p:cNvSpPr txBox="1"/>
          <p:nvPr/>
        </p:nvSpPr>
        <p:spPr>
          <a:xfrm>
            <a:off x="1810512" y="1984248"/>
            <a:ext cx="3639312" cy="283464"/>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300" u="none" cap="none" strike="noStrike">
                <a:solidFill>
                  <a:srgbClr val="FFFFFF"/>
                </a:solidFill>
                <a:latin typeface="Verdana"/>
                <a:ea typeface="Verdana"/>
                <a:cs typeface="Verdana"/>
                <a:sym typeface="Verdana"/>
              </a:rPr>
              <a:t>Credentials  •  history  •  cache</a:t>
            </a:r>
            <a:endParaRPr/>
          </a:p>
        </p:txBody>
      </p:sp>
      <p:sp>
        <p:nvSpPr>
          <p:cNvPr id="236" name="Google Shape;236;p18"/>
          <p:cNvSpPr txBox="1"/>
          <p:nvPr/>
        </p:nvSpPr>
        <p:spPr>
          <a:xfrm>
            <a:off x="1810512" y="2368296"/>
            <a:ext cx="3639312" cy="21945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100" u="none" cap="none" strike="noStrike">
                <a:solidFill>
                  <a:srgbClr val="B1C5D6"/>
                </a:solidFill>
                <a:latin typeface="Verdana"/>
                <a:ea typeface="Verdana"/>
                <a:cs typeface="Verdana"/>
                <a:sym typeface="Verdana"/>
              </a:rPr>
              <a:t>Scoped to the authenticated user</a:t>
            </a:r>
            <a:endParaRPr/>
          </a:p>
        </p:txBody>
      </p:sp>
      <p:cxnSp>
        <p:nvCxnSpPr>
          <p:cNvPr id="237" name="Google Shape;237;p18"/>
          <p:cNvCxnSpPr/>
          <p:nvPr/>
        </p:nvCxnSpPr>
        <p:spPr>
          <a:xfrm>
            <a:off x="1234440" y="2240280"/>
            <a:ext cx="384048" cy="0"/>
          </a:xfrm>
          <a:prstGeom prst="straightConnector1">
            <a:avLst/>
          </a:prstGeom>
          <a:noFill/>
          <a:ln cap="flat" cmpd="sng" w="20300">
            <a:solidFill>
              <a:srgbClr val="00BDD6"/>
            </a:solidFill>
            <a:prstDash val="solid"/>
            <a:round/>
            <a:headEnd len="sm" w="sm" type="none"/>
            <a:tailEnd len="sm" w="sm" type="triangle"/>
          </a:ln>
          <a:effectLst>
            <a:outerShdw blurRad="40000" rotWithShape="0" dir="5400000" dist="20000">
              <a:srgbClr val="000000">
                <a:alpha val="38039"/>
              </a:srgbClr>
            </a:outerShdw>
          </a:effectLst>
        </p:spPr>
      </p:cxnSp>
      <p:cxnSp>
        <p:nvCxnSpPr>
          <p:cNvPr id="238" name="Google Shape;238;p18"/>
          <p:cNvCxnSpPr/>
          <p:nvPr/>
        </p:nvCxnSpPr>
        <p:spPr>
          <a:xfrm>
            <a:off x="5641848" y="2240280"/>
            <a:ext cx="923544" cy="0"/>
          </a:xfrm>
          <a:prstGeom prst="straightConnector1">
            <a:avLst/>
          </a:prstGeom>
          <a:noFill/>
          <a:ln cap="flat" cmpd="sng" w="20300">
            <a:solidFill>
              <a:srgbClr val="00BDD6"/>
            </a:solidFill>
            <a:prstDash val="solid"/>
            <a:round/>
            <a:headEnd len="sm" w="sm" type="none"/>
            <a:tailEnd len="sm" w="sm" type="triangle"/>
          </a:ln>
          <a:effectLst>
            <a:outerShdw blurRad="40000" rotWithShape="0" dir="5400000" dist="20000">
              <a:srgbClr val="000000">
                <a:alpha val="38039"/>
              </a:srgbClr>
            </a:outerShdw>
          </a:effectLst>
        </p:spPr>
      </p:cxnSp>
      <p:sp>
        <p:nvSpPr>
          <p:cNvPr id="239" name="Google Shape;239;p18"/>
          <p:cNvSpPr/>
          <p:nvPr/>
        </p:nvSpPr>
        <p:spPr>
          <a:xfrm>
            <a:off x="448056" y="3227832"/>
            <a:ext cx="786384" cy="265176"/>
          </a:xfrm>
          <a:prstGeom prst="roundRect">
            <a:avLst>
              <a:gd fmla="val 8000" name="adj"/>
            </a:avLst>
          </a:prstGeom>
          <a:solidFill>
            <a:srgbClr val="102D46"/>
          </a:solidFill>
          <a:ln cap="flat" cmpd="sng" w="12700">
            <a:solidFill>
              <a:srgbClr val="A5D95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0" name="Google Shape;240;p18"/>
          <p:cNvSpPr txBox="1"/>
          <p:nvPr/>
        </p:nvSpPr>
        <p:spPr>
          <a:xfrm>
            <a:off x="521207" y="3268979"/>
            <a:ext cx="640080" cy="18288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850" u="none" cap="none" strike="noStrike">
                <a:solidFill>
                  <a:srgbClr val="A5D95B"/>
                </a:solidFill>
                <a:latin typeface="Verdana"/>
                <a:ea typeface="Verdana"/>
                <a:cs typeface="Verdana"/>
                <a:sym typeface="Verdana"/>
              </a:rPr>
              <a:t>BOB</a:t>
            </a:r>
            <a:endParaRPr/>
          </a:p>
        </p:txBody>
      </p:sp>
      <p:sp>
        <p:nvSpPr>
          <p:cNvPr id="241" name="Google Shape;241;p18"/>
          <p:cNvSpPr/>
          <p:nvPr/>
        </p:nvSpPr>
        <p:spPr>
          <a:xfrm>
            <a:off x="1618488" y="2980944"/>
            <a:ext cx="4023360" cy="886968"/>
          </a:xfrm>
          <a:prstGeom prst="roundRect">
            <a:avLst>
              <a:gd fmla="val 8000" name="adj"/>
            </a:avLst>
          </a:prstGeom>
          <a:solidFill>
            <a:srgbClr val="102D46"/>
          </a:solidFill>
          <a:ln cap="flat" cmpd="sng" w="12700">
            <a:solidFill>
              <a:srgbClr val="A5D95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2" name="Google Shape;242;p18"/>
          <p:cNvSpPr txBox="1"/>
          <p:nvPr/>
        </p:nvSpPr>
        <p:spPr>
          <a:xfrm>
            <a:off x="1810512" y="3154679"/>
            <a:ext cx="3639312" cy="283464"/>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300" u="none" cap="none" strike="noStrike">
                <a:solidFill>
                  <a:srgbClr val="FFFFFF"/>
                </a:solidFill>
                <a:latin typeface="Verdana"/>
                <a:ea typeface="Verdana"/>
                <a:cs typeface="Verdana"/>
                <a:sym typeface="Verdana"/>
              </a:rPr>
              <a:t>Credentials  •  history  •  cache</a:t>
            </a:r>
            <a:endParaRPr/>
          </a:p>
        </p:txBody>
      </p:sp>
      <p:sp>
        <p:nvSpPr>
          <p:cNvPr id="243" name="Google Shape;243;p18"/>
          <p:cNvSpPr txBox="1"/>
          <p:nvPr/>
        </p:nvSpPr>
        <p:spPr>
          <a:xfrm>
            <a:off x="1810512" y="3538727"/>
            <a:ext cx="3639312" cy="21945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100" u="none" cap="none" strike="noStrike">
                <a:solidFill>
                  <a:srgbClr val="B1C5D6"/>
                </a:solidFill>
                <a:latin typeface="Verdana"/>
                <a:ea typeface="Verdana"/>
                <a:cs typeface="Verdana"/>
                <a:sym typeface="Verdana"/>
              </a:rPr>
              <a:t>Scoped to the authenticated user</a:t>
            </a:r>
            <a:endParaRPr/>
          </a:p>
        </p:txBody>
      </p:sp>
      <p:cxnSp>
        <p:nvCxnSpPr>
          <p:cNvPr id="244" name="Google Shape;244;p18"/>
          <p:cNvCxnSpPr/>
          <p:nvPr/>
        </p:nvCxnSpPr>
        <p:spPr>
          <a:xfrm>
            <a:off x="1234440" y="3410711"/>
            <a:ext cx="384048" cy="0"/>
          </a:xfrm>
          <a:prstGeom prst="straightConnector1">
            <a:avLst/>
          </a:prstGeom>
          <a:noFill/>
          <a:ln cap="flat" cmpd="sng" w="20300">
            <a:solidFill>
              <a:srgbClr val="A5D95B"/>
            </a:solidFill>
            <a:prstDash val="solid"/>
            <a:round/>
            <a:headEnd len="sm" w="sm" type="none"/>
            <a:tailEnd len="sm" w="sm" type="triangle"/>
          </a:ln>
          <a:effectLst>
            <a:outerShdw blurRad="40000" rotWithShape="0" dir="5400000" dist="20000">
              <a:srgbClr val="000000">
                <a:alpha val="38039"/>
              </a:srgbClr>
            </a:outerShdw>
          </a:effectLst>
        </p:spPr>
      </p:cxnSp>
      <p:cxnSp>
        <p:nvCxnSpPr>
          <p:cNvPr id="245" name="Google Shape;245;p18"/>
          <p:cNvCxnSpPr/>
          <p:nvPr/>
        </p:nvCxnSpPr>
        <p:spPr>
          <a:xfrm>
            <a:off x="5641848" y="3410711"/>
            <a:ext cx="923544" cy="0"/>
          </a:xfrm>
          <a:prstGeom prst="straightConnector1">
            <a:avLst/>
          </a:prstGeom>
          <a:noFill/>
          <a:ln cap="flat" cmpd="sng" w="20300">
            <a:solidFill>
              <a:srgbClr val="A5D95B"/>
            </a:solidFill>
            <a:prstDash val="solid"/>
            <a:round/>
            <a:headEnd len="sm" w="sm" type="none"/>
            <a:tailEnd len="sm" w="sm" type="triangle"/>
          </a:ln>
          <a:effectLst>
            <a:outerShdw blurRad="40000" rotWithShape="0" dir="5400000" dist="20000">
              <a:srgbClr val="000000">
                <a:alpha val="38039"/>
              </a:srgbClr>
            </a:outerShdw>
          </a:effectLst>
        </p:spPr>
      </p:cxnSp>
      <p:sp>
        <p:nvSpPr>
          <p:cNvPr id="246" name="Google Shape;246;p18"/>
          <p:cNvSpPr/>
          <p:nvPr/>
        </p:nvSpPr>
        <p:spPr>
          <a:xfrm>
            <a:off x="6574536" y="1810512"/>
            <a:ext cx="2103120" cy="2057400"/>
          </a:xfrm>
          <a:prstGeom prst="roundRect">
            <a:avLst>
              <a:gd fmla="val 8000" name="adj"/>
            </a:avLst>
          </a:prstGeom>
          <a:solidFill>
            <a:srgbClr val="102D46"/>
          </a:solidFill>
          <a:ln cap="flat" cmpd="sng" w="12700">
            <a:solidFill>
              <a:srgbClr val="31516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7" name="Google Shape;247;p18"/>
          <p:cNvSpPr txBox="1"/>
          <p:nvPr/>
        </p:nvSpPr>
        <p:spPr>
          <a:xfrm>
            <a:off x="6757416" y="2231136"/>
            <a:ext cx="1737360" cy="76809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800" u="none" cap="none" strike="noStrike">
                <a:solidFill>
                  <a:srgbClr val="FFFFFF"/>
                </a:solidFill>
                <a:latin typeface="Verdana"/>
                <a:ea typeface="Verdana"/>
                <a:cs typeface="Verdana"/>
                <a:sym typeface="Verdana"/>
              </a:rPr>
              <a:t>Shared</a:t>
            </a:r>
            <a:endParaRPr/>
          </a:p>
          <a:p>
            <a:pPr indent="0" lvl="0" marL="0" marR="0" rtl="0" algn="l">
              <a:lnSpc>
                <a:spcPct val="108000"/>
              </a:lnSpc>
              <a:spcBef>
                <a:spcPts val="200"/>
              </a:spcBef>
              <a:spcAft>
                <a:spcPts val="0"/>
              </a:spcAft>
              <a:buNone/>
            </a:pPr>
            <a:r>
              <a:rPr b="1" i="0" lang="en-US" sz="1800" u="none" cap="none" strike="noStrike">
                <a:solidFill>
                  <a:srgbClr val="FFFFFF"/>
                </a:solidFill>
                <a:latin typeface="Verdana"/>
                <a:ea typeface="Verdana"/>
                <a:cs typeface="Verdana"/>
                <a:sym typeface="Verdana"/>
              </a:rPr>
              <a:t>MaaS service</a:t>
            </a:r>
            <a:endParaRPr/>
          </a:p>
        </p:txBody>
      </p:sp>
      <p:sp>
        <p:nvSpPr>
          <p:cNvPr id="248" name="Google Shape;248;p18"/>
          <p:cNvSpPr txBox="1"/>
          <p:nvPr/>
        </p:nvSpPr>
        <p:spPr>
          <a:xfrm>
            <a:off x="6757416" y="3218688"/>
            <a:ext cx="1737360" cy="36576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100" u="none" cap="none" strike="noStrike">
                <a:solidFill>
                  <a:srgbClr val="B1C5D6"/>
                </a:solidFill>
                <a:latin typeface="Verdana"/>
                <a:ea typeface="Verdana"/>
                <a:cs typeface="Verdana"/>
                <a:sym typeface="Verdana"/>
              </a:rPr>
              <a:t>Per-call permissions</a:t>
            </a:r>
            <a:endParaRPr/>
          </a:p>
        </p:txBody>
      </p:sp>
      <p:sp>
        <p:nvSpPr>
          <p:cNvPr id="249" name="Google Shape;249;p18"/>
          <p:cNvSpPr txBox="1"/>
          <p:nvPr/>
        </p:nvSpPr>
        <p:spPr>
          <a:xfrm>
            <a:off x="448056" y="4105656"/>
            <a:ext cx="8138160" cy="34747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900" u="none" cap="none" strike="noStrike">
                <a:solidFill>
                  <a:srgbClr val="A5D95B"/>
                </a:solidFill>
                <a:latin typeface="Verdana"/>
                <a:ea typeface="Verdana"/>
                <a:cs typeface="Verdana"/>
                <a:sym typeface="Verdana"/>
              </a:rPr>
              <a:t>Test with two users who have different access.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4192F"/>
        </a:solidFill>
      </p:bgPr>
    </p:bg>
    <p:spTree>
      <p:nvGrpSpPr>
        <p:cNvPr id="253" name="Shape 253"/>
        <p:cNvGrpSpPr/>
        <p:nvPr/>
      </p:nvGrpSpPr>
      <p:grpSpPr>
        <a:xfrm>
          <a:off x="0" y="0"/>
          <a:ext cx="0" cy="0"/>
          <a:chOff x="0" y="0"/>
          <a:chExt cx="0" cy="0"/>
        </a:xfrm>
      </p:grpSpPr>
      <p:sp>
        <p:nvSpPr>
          <p:cNvPr id="254" name="Google Shape;254;p19"/>
          <p:cNvSpPr/>
          <p:nvPr/>
        </p:nvSpPr>
        <p:spPr>
          <a:xfrm>
            <a:off x="0" y="4443984"/>
            <a:ext cx="1389888" cy="699516"/>
          </a:xfrm>
          <a:prstGeom prst="rect">
            <a:avLst/>
          </a:prstGeom>
          <a:solidFill>
            <a:srgbClr val="04192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mage.png" id="255" name="Google Shape;255;p19"/>
          <p:cNvPicPr preferRelativeResize="0"/>
          <p:nvPr/>
        </p:nvPicPr>
        <p:blipFill rotWithShape="1">
          <a:blip r:embed="rId3">
            <a:alphaModFix/>
          </a:blip>
          <a:srcRect b="0" l="0" r="0" t="0"/>
          <a:stretch/>
        </p:blipFill>
        <p:spPr>
          <a:xfrm>
            <a:off x="118872" y="4434840"/>
            <a:ext cx="1170432" cy="717804"/>
          </a:xfrm>
          <a:prstGeom prst="rect">
            <a:avLst/>
          </a:prstGeom>
          <a:noFill/>
          <a:ln>
            <a:noFill/>
          </a:ln>
        </p:spPr>
      </p:pic>
      <p:sp>
        <p:nvSpPr>
          <p:cNvPr id="256" name="Google Shape;256;p19"/>
          <p:cNvSpPr txBox="1"/>
          <p:nvPr/>
        </p:nvSpPr>
        <p:spPr>
          <a:xfrm>
            <a:off x="402336" y="228600"/>
            <a:ext cx="7955279" cy="25603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900" u="none" cap="none" strike="noStrike">
                <a:solidFill>
                  <a:srgbClr val="00BDD6"/>
                </a:solidFill>
                <a:latin typeface="Verdana"/>
                <a:ea typeface="Verdana"/>
                <a:cs typeface="Verdana"/>
                <a:sym typeface="Verdana"/>
              </a:rPr>
              <a:t>GUARDRAILS</a:t>
            </a:r>
            <a:endParaRPr/>
          </a:p>
        </p:txBody>
      </p:sp>
      <p:sp>
        <p:nvSpPr>
          <p:cNvPr id="257" name="Google Shape;257;p19"/>
          <p:cNvSpPr txBox="1"/>
          <p:nvPr/>
        </p:nvSpPr>
        <p:spPr>
          <a:xfrm>
            <a:off x="402336" y="630936"/>
            <a:ext cx="8339327" cy="832104"/>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700" u="none" cap="none" strike="noStrike">
                <a:solidFill>
                  <a:srgbClr val="FFFFFF"/>
                </a:solidFill>
                <a:latin typeface="Verdana"/>
                <a:ea typeface="Verdana"/>
                <a:cs typeface="Verdana"/>
                <a:sym typeface="Verdana"/>
              </a:rPr>
              <a:t>Put checks where decisions are made</a:t>
            </a:r>
            <a:endParaRPr/>
          </a:p>
        </p:txBody>
      </p:sp>
      <p:cxnSp>
        <p:nvCxnSpPr>
          <p:cNvPr id="258" name="Google Shape;258;p19"/>
          <p:cNvCxnSpPr/>
          <p:nvPr/>
        </p:nvCxnSpPr>
        <p:spPr>
          <a:xfrm>
            <a:off x="411480" y="1453896"/>
            <a:ext cx="8311896" cy="0"/>
          </a:xfrm>
          <a:prstGeom prst="straightConnector1">
            <a:avLst/>
          </a:prstGeom>
          <a:noFill/>
          <a:ln cap="flat" cmpd="sng" w="9525">
            <a:solidFill>
              <a:srgbClr val="31516B"/>
            </a:solidFill>
            <a:prstDash val="solid"/>
            <a:round/>
            <a:headEnd len="sm" w="sm" type="none"/>
            <a:tailEnd len="sm" w="sm" type="none"/>
          </a:ln>
          <a:effectLst>
            <a:outerShdw blurRad="40000" rotWithShape="0" dir="5400000" dist="20000">
              <a:srgbClr val="000000">
                <a:alpha val="38039"/>
              </a:srgbClr>
            </a:outerShdw>
          </a:effectLst>
        </p:spPr>
      </p:cxnSp>
      <p:sp>
        <p:nvSpPr>
          <p:cNvPr id="259" name="Google Shape;259;p19"/>
          <p:cNvSpPr txBox="1"/>
          <p:nvPr/>
        </p:nvSpPr>
        <p:spPr>
          <a:xfrm>
            <a:off x="8357616" y="4700016"/>
            <a:ext cx="393192" cy="182880"/>
          </a:xfrm>
          <a:prstGeom prst="rect">
            <a:avLst/>
          </a:prstGeom>
          <a:noFill/>
          <a:ln>
            <a:noFill/>
          </a:ln>
        </p:spPr>
        <p:txBody>
          <a:bodyPr anchorCtr="0" anchor="t" bIns="0" lIns="0" spcFirstLastPara="1" rIns="0" wrap="square" tIns="0">
            <a:spAutoFit/>
          </a:bodyPr>
          <a:lstStyle/>
          <a:p>
            <a:pPr indent="0" lvl="0" marL="0" marR="0" rtl="0" algn="r">
              <a:lnSpc>
                <a:spcPct val="108000"/>
              </a:lnSpc>
              <a:spcBef>
                <a:spcPts val="0"/>
              </a:spcBef>
              <a:spcAft>
                <a:spcPts val="0"/>
              </a:spcAft>
              <a:buNone/>
            </a:pPr>
            <a:r>
              <a:rPr b="0" i="0" lang="en-US" sz="800" u="none" cap="none" strike="noStrike">
                <a:solidFill>
                  <a:srgbClr val="B1C5D6"/>
                </a:solidFill>
                <a:latin typeface="Verdana"/>
                <a:ea typeface="Verdana"/>
                <a:cs typeface="Verdana"/>
                <a:sym typeface="Verdana"/>
              </a:rPr>
              <a:t>09</a:t>
            </a:r>
            <a:endParaRPr/>
          </a:p>
        </p:txBody>
      </p:sp>
      <p:sp>
        <p:nvSpPr>
          <p:cNvPr id="260" name="Google Shape;260;p19"/>
          <p:cNvSpPr txBox="1"/>
          <p:nvPr/>
        </p:nvSpPr>
        <p:spPr>
          <a:xfrm>
            <a:off x="1572768" y="4700016"/>
            <a:ext cx="5852160" cy="18288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750" u="none" cap="none" strike="noStrike">
                <a:solidFill>
                  <a:srgbClr val="B1C5D6"/>
                </a:solidFill>
                <a:latin typeface="Verdana"/>
                <a:ea typeface="Verdana"/>
                <a:cs typeface="Verdana"/>
                <a:sym typeface="Verdana"/>
              </a:rPr>
              <a:t>NVIDIA  /  MCP DEV SUMMIT TORONTO</a:t>
            </a:r>
            <a:endParaRPr/>
          </a:p>
        </p:txBody>
      </p:sp>
      <p:sp>
        <p:nvSpPr>
          <p:cNvPr id="261" name="Google Shape;261;p19"/>
          <p:cNvSpPr/>
          <p:nvPr/>
        </p:nvSpPr>
        <p:spPr>
          <a:xfrm>
            <a:off x="429768" y="1874519"/>
            <a:ext cx="1901952" cy="1737360"/>
          </a:xfrm>
          <a:prstGeom prst="roundRect">
            <a:avLst>
              <a:gd fmla="val 8000" name="adj"/>
            </a:avLst>
          </a:prstGeom>
          <a:solidFill>
            <a:srgbClr val="102D46"/>
          </a:solidFill>
          <a:ln cap="flat" cmpd="sng" w="12700">
            <a:solidFill>
              <a:srgbClr val="00BDD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62" name="Google Shape;262;p19"/>
          <p:cNvSpPr txBox="1"/>
          <p:nvPr/>
        </p:nvSpPr>
        <p:spPr>
          <a:xfrm>
            <a:off x="557784" y="2075688"/>
            <a:ext cx="1645920" cy="283464"/>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100" u="none" cap="none" strike="noStrike">
                <a:solidFill>
                  <a:srgbClr val="00BDD6"/>
                </a:solidFill>
                <a:latin typeface="Verdana"/>
                <a:ea typeface="Verdana"/>
                <a:cs typeface="Verdana"/>
                <a:sym typeface="Verdana"/>
              </a:rPr>
              <a:t>USER INPUT</a:t>
            </a:r>
            <a:endParaRPr/>
          </a:p>
        </p:txBody>
      </p:sp>
      <p:sp>
        <p:nvSpPr>
          <p:cNvPr id="263" name="Google Shape;263;p19"/>
          <p:cNvSpPr txBox="1"/>
          <p:nvPr/>
        </p:nvSpPr>
        <p:spPr>
          <a:xfrm>
            <a:off x="557784" y="2523744"/>
            <a:ext cx="1645920" cy="97840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400" u="none" cap="none" strike="noStrike">
                <a:solidFill>
                  <a:srgbClr val="FFFFFF"/>
                </a:solidFill>
                <a:latin typeface="Verdana"/>
                <a:ea typeface="Verdana"/>
                <a:cs typeface="Verdana"/>
                <a:sym typeface="Verdana"/>
              </a:rPr>
              <a:t>Check intent</a:t>
            </a:r>
            <a:endParaRPr/>
          </a:p>
          <a:p>
            <a:pPr indent="0" lvl="0" marL="0" marR="0" rtl="0" algn="l">
              <a:lnSpc>
                <a:spcPct val="108000"/>
              </a:lnSpc>
              <a:spcBef>
                <a:spcPts val="200"/>
              </a:spcBef>
              <a:spcAft>
                <a:spcPts val="0"/>
              </a:spcAft>
              <a:buNone/>
            </a:pPr>
            <a:r>
              <a:rPr b="1" i="0" lang="en-US" sz="1400" u="none" cap="none" strike="noStrike">
                <a:solidFill>
                  <a:srgbClr val="FFFFFF"/>
                </a:solidFill>
                <a:latin typeface="Verdana"/>
                <a:ea typeface="Verdana"/>
                <a:cs typeface="Verdana"/>
                <a:sym typeface="Verdana"/>
              </a:rPr>
              <a:t>and content</a:t>
            </a:r>
            <a:endParaRPr/>
          </a:p>
        </p:txBody>
      </p:sp>
      <p:cxnSp>
        <p:nvCxnSpPr>
          <p:cNvPr id="264" name="Google Shape;264;p19"/>
          <p:cNvCxnSpPr/>
          <p:nvPr/>
        </p:nvCxnSpPr>
        <p:spPr>
          <a:xfrm>
            <a:off x="2331720" y="2752344"/>
            <a:ext cx="219456" cy="0"/>
          </a:xfrm>
          <a:prstGeom prst="straightConnector1">
            <a:avLst/>
          </a:prstGeom>
          <a:noFill/>
          <a:ln cap="flat" cmpd="sng" w="20300">
            <a:solidFill>
              <a:srgbClr val="31516B"/>
            </a:solidFill>
            <a:prstDash val="solid"/>
            <a:round/>
            <a:headEnd len="sm" w="sm" type="none"/>
            <a:tailEnd len="sm" w="sm" type="triangle"/>
          </a:ln>
          <a:effectLst>
            <a:outerShdw blurRad="40000" rotWithShape="0" dir="5400000" dist="20000">
              <a:srgbClr val="000000">
                <a:alpha val="38039"/>
              </a:srgbClr>
            </a:outerShdw>
          </a:effectLst>
        </p:spPr>
      </p:cxnSp>
      <p:sp>
        <p:nvSpPr>
          <p:cNvPr id="265" name="Google Shape;265;p19"/>
          <p:cNvSpPr/>
          <p:nvPr/>
        </p:nvSpPr>
        <p:spPr>
          <a:xfrm>
            <a:off x="2551176" y="1874519"/>
            <a:ext cx="1901952" cy="1737360"/>
          </a:xfrm>
          <a:prstGeom prst="roundRect">
            <a:avLst>
              <a:gd fmla="val 8000" name="adj"/>
            </a:avLst>
          </a:prstGeom>
          <a:solidFill>
            <a:srgbClr val="102D46"/>
          </a:solidFill>
          <a:ln cap="flat" cmpd="sng" w="12700">
            <a:solidFill>
              <a:srgbClr val="A5D95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66" name="Google Shape;266;p19"/>
          <p:cNvSpPr txBox="1"/>
          <p:nvPr/>
        </p:nvSpPr>
        <p:spPr>
          <a:xfrm>
            <a:off x="2679192" y="2075688"/>
            <a:ext cx="1645920" cy="283464"/>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100" u="none" cap="none" strike="noStrike">
                <a:solidFill>
                  <a:srgbClr val="A5D95B"/>
                </a:solidFill>
                <a:latin typeface="Verdana"/>
                <a:ea typeface="Verdana"/>
                <a:cs typeface="Verdana"/>
                <a:sym typeface="Verdana"/>
              </a:rPr>
              <a:t>TOOL CALL</a:t>
            </a:r>
            <a:endParaRPr/>
          </a:p>
        </p:txBody>
      </p:sp>
      <p:sp>
        <p:nvSpPr>
          <p:cNvPr id="267" name="Google Shape;267;p19"/>
          <p:cNvSpPr txBox="1"/>
          <p:nvPr/>
        </p:nvSpPr>
        <p:spPr>
          <a:xfrm>
            <a:off x="2679192" y="2523744"/>
            <a:ext cx="1645920" cy="97840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400" u="none" cap="none" strike="noStrike">
                <a:solidFill>
                  <a:srgbClr val="FFFFFF"/>
                </a:solidFill>
                <a:latin typeface="Verdana"/>
                <a:ea typeface="Verdana"/>
                <a:cs typeface="Verdana"/>
                <a:sym typeface="Verdana"/>
              </a:rPr>
              <a:t>Check arguments</a:t>
            </a:r>
            <a:endParaRPr/>
          </a:p>
          <a:p>
            <a:pPr indent="0" lvl="0" marL="0" marR="0" rtl="0" algn="l">
              <a:lnSpc>
                <a:spcPct val="108000"/>
              </a:lnSpc>
              <a:spcBef>
                <a:spcPts val="200"/>
              </a:spcBef>
              <a:spcAft>
                <a:spcPts val="0"/>
              </a:spcAft>
              <a:buNone/>
            </a:pPr>
            <a:r>
              <a:rPr b="1" i="0" lang="en-US" sz="1400" u="none" cap="none" strike="noStrike">
                <a:solidFill>
                  <a:srgbClr val="FFFFFF"/>
                </a:solidFill>
                <a:latin typeface="Verdana"/>
                <a:ea typeface="Verdana"/>
                <a:cs typeface="Verdana"/>
                <a:sym typeface="Verdana"/>
              </a:rPr>
              <a:t>and permissions</a:t>
            </a:r>
            <a:endParaRPr/>
          </a:p>
        </p:txBody>
      </p:sp>
      <p:cxnSp>
        <p:nvCxnSpPr>
          <p:cNvPr id="268" name="Google Shape;268;p19"/>
          <p:cNvCxnSpPr/>
          <p:nvPr/>
        </p:nvCxnSpPr>
        <p:spPr>
          <a:xfrm>
            <a:off x="4453128" y="2752344"/>
            <a:ext cx="219455" cy="0"/>
          </a:xfrm>
          <a:prstGeom prst="straightConnector1">
            <a:avLst/>
          </a:prstGeom>
          <a:noFill/>
          <a:ln cap="flat" cmpd="sng" w="20300">
            <a:solidFill>
              <a:srgbClr val="31516B"/>
            </a:solidFill>
            <a:prstDash val="solid"/>
            <a:round/>
            <a:headEnd len="sm" w="sm" type="none"/>
            <a:tailEnd len="sm" w="sm" type="triangle"/>
          </a:ln>
          <a:effectLst>
            <a:outerShdw blurRad="40000" rotWithShape="0" dir="5400000" dist="20000">
              <a:srgbClr val="000000">
                <a:alpha val="38039"/>
              </a:srgbClr>
            </a:outerShdw>
          </a:effectLst>
        </p:spPr>
      </p:cxnSp>
      <p:sp>
        <p:nvSpPr>
          <p:cNvPr id="269" name="Google Shape;269;p19"/>
          <p:cNvSpPr/>
          <p:nvPr/>
        </p:nvSpPr>
        <p:spPr>
          <a:xfrm>
            <a:off x="4672583" y="1874519"/>
            <a:ext cx="1901952" cy="1737360"/>
          </a:xfrm>
          <a:prstGeom prst="roundRect">
            <a:avLst>
              <a:gd fmla="val 8000" name="adj"/>
            </a:avLst>
          </a:prstGeom>
          <a:solidFill>
            <a:srgbClr val="102D46"/>
          </a:solidFill>
          <a:ln cap="flat" cmpd="sng" w="12700">
            <a:solidFill>
              <a:srgbClr val="FFD25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0" name="Google Shape;270;p19"/>
          <p:cNvSpPr txBox="1"/>
          <p:nvPr/>
        </p:nvSpPr>
        <p:spPr>
          <a:xfrm>
            <a:off x="4800599" y="2075688"/>
            <a:ext cx="1645920" cy="283464"/>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100" u="none" cap="none" strike="noStrike">
                <a:solidFill>
                  <a:srgbClr val="FFD259"/>
                </a:solidFill>
                <a:latin typeface="Verdana"/>
                <a:ea typeface="Verdana"/>
                <a:cs typeface="Verdana"/>
                <a:sym typeface="Verdana"/>
              </a:rPr>
              <a:t>TOOL RESULT</a:t>
            </a:r>
            <a:endParaRPr/>
          </a:p>
        </p:txBody>
      </p:sp>
      <p:sp>
        <p:nvSpPr>
          <p:cNvPr id="271" name="Google Shape;271;p19"/>
          <p:cNvSpPr txBox="1"/>
          <p:nvPr/>
        </p:nvSpPr>
        <p:spPr>
          <a:xfrm>
            <a:off x="4800599" y="2523744"/>
            <a:ext cx="1645920" cy="97840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400" u="none" cap="none" strike="noStrike">
                <a:solidFill>
                  <a:srgbClr val="FFFFFF"/>
                </a:solidFill>
                <a:latin typeface="Verdana"/>
                <a:ea typeface="Verdana"/>
                <a:cs typeface="Verdana"/>
                <a:sym typeface="Verdana"/>
              </a:rPr>
              <a:t>Treat returned text</a:t>
            </a:r>
            <a:endParaRPr/>
          </a:p>
          <a:p>
            <a:pPr indent="0" lvl="0" marL="0" marR="0" rtl="0" algn="l">
              <a:lnSpc>
                <a:spcPct val="108000"/>
              </a:lnSpc>
              <a:spcBef>
                <a:spcPts val="200"/>
              </a:spcBef>
              <a:spcAft>
                <a:spcPts val="0"/>
              </a:spcAft>
              <a:buNone/>
            </a:pPr>
            <a:r>
              <a:rPr b="1" i="0" lang="en-US" sz="1400" u="none" cap="none" strike="noStrike">
                <a:solidFill>
                  <a:srgbClr val="FFFFFF"/>
                </a:solidFill>
                <a:latin typeface="Verdana"/>
                <a:ea typeface="Verdana"/>
                <a:cs typeface="Verdana"/>
                <a:sym typeface="Verdana"/>
              </a:rPr>
              <a:t>as untrusted data</a:t>
            </a:r>
            <a:endParaRPr/>
          </a:p>
        </p:txBody>
      </p:sp>
      <p:cxnSp>
        <p:nvCxnSpPr>
          <p:cNvPr id="272" name="Google Shape;272;p19"/>
          <p:cNvCxnSpPr/>
          <p:nvPr/>
        </p:nvCxnSpPr>
        <p:spPr>
          <a:xfrm>
            <a:off x="6574536" y="2752344"/>
            <a:ext cx="219456" cy="0"/>
          </a:xfrm>
          <a:prstGeom prst="straightConnector1">
            <a:avLst/>
          </a:prstGeom>
          <a:noFill/>
          <a:ln cap="flat" cmpd="sng" w="20300">
            <a:solidFill>
              <a:srgbClr val="31516B"/>
            </a:solidFill>
            <a:prstDash val="solid"/>
            <a:round/>
            <a:headEnd len="sm" w="sm" type="none"/>
            <a:tailEnd len="sm" w="sm" type="triangle"/>
          </a:ln>
          <a:effectLst>
            <a:outerShdw blurRad="40000" rotWithShape="0" dir="5400000" dist="20000">
              <a:srgbClr val="000000">
                <a:alpha val="38039"/>
              </a:srgbClr>
            </a:outerShdw>
          </a:effectLst>
        </p:spPr>
      </p:cxnSp>
      <p:sp>
        <p:nvSpPr>
          <p:cNvPr id="273" name="Google Shape;273;p19"/>
          <p:cNvSpPr/>
          <p:nvPr/>
        </p:nvSpPr>
        <p:spPr>
          <a:xfrm>
            <a:off x="6793991" y="1874519"/>
            <a:ext cx="1901952" cy="1737360"/>
          </a:xfrm>
          <a:prstGeom prst="roundRect">
            <a:avLst>
              <a:gd fmla="val 8000" name="adj"/>
            </a:avLst>
          </a:prstGeom>
          <a:solidFill>
            <a:srgbClr val="102D46"/>
          </a:solidFill>
          <a:ln cap="flat" cmpd="sng" w="12700">
            <a:solidFill>
              <a:srgbClr val="00BDD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4" name="Google Shape;274;p19"/>
          <p:cNvSpPr txBox="1"/>
          <p:nvPr/>
        </p:nvSpPr>
        <p:spPr>
          <a:xfrm>
            <a:off x="6922007" y="2075688"/>
            <a:ext cx="1645920" cy="283464"/>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100" u="none" cap="none" strike="noStrike">
                <a:solidFill>
                  <a:srgbClr val="00BDD6"/>
                </a:solidFill>
                <a:latin typeface="Verdana"/>
                <a:ea typeface="Verdana"/>
                <a:cs typeface="Verdana"/>
                <a:sym typeface="Verdana"/>
              </a:rPr>
              <a:t>FINAL ANSWER</a:t>
            </a:r>
            <a:endParaRPr/>
          </a:p>
        </p:txBody>
      </p:sp>
      <p:sp>
        <p:nvSpPr>
          <p:cNvPr id="275" name="Google Shape;275;p19"/>
          <p:cNvSpPr txBox="1"/>
          <p:nvPr/>
        </p:nvSpPr>
        <p:spPr>
          <a:xfrm>
            <a:off x="6922007" y="2523744"/>
            <a:ext cx="1645920" cy="97840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400" u="none" cap="none" strike="noStrike">
                <a:solidFill>
                  <a:srgbClr val="FFFFFF"/>
                </a:solidFill>
                <a:latin typeface="Verdana"/>
                <a:ea typeface="Verdana"/>
                <a:cs typeface="Verdana"/>
                <a:sym typeface="Verdana"/>
              </a:rPr>
              <a:t>Check policy</a:t>
            </a:r>
            <a:endParaRPr/>
          </a:p>
          <a:p>
            <a:pPr indent="0" lvl="0" marL="0" marR="0" rtl="0" algn="l">
              <a:lnSpc>
                <a:spcPct val="108000"/>
              </a:lnSpc>
              <a:spcBef>
                <a:spcPts val="200"/>
              </a:spcBef>
              <a:spcAft>
                <a:spcPts val="0"/>
              </a:spcAft>
              <a:buNone/>
            </a:pPr>
            <a:r>
              <a:rPr b="1" i="0" lang="en-US" sz="1400" u="none" cap="none" strike="noStrike">
                <a:solidFill>
                  <a:srgbClr val="FFFFFF"/>
                </a:solidFill>
                <a:latin typeface="Verdana"/>
                <a:ea typeface="Verdana"/>
                <a:cs typeface="Verdana"/>
                <a:sym typeface="Verdana"/>
              </a:rPr>
              <a:t>and sensitive data</a:t>
            </a:r>
            <a:endParaRPr/>
          </a:p>
        </p:txBody>
      </p:sp>
      <p:sp>
        <p:nvSpPr>
          <p:cNvPr id="276" name="Google Shape;276;p19"/>
          <p:cNvSpPr txBox="1"/>
          <p:nvPr/>
        </p:nvSpPr>
        <p:spPr>
          <a:xfrm>
            <a:off x="438912" y="3977639"/>
            <a:ext cx="8229600" cy="42976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900" u="none" cap="none" strike="noStrike">
                <a:solidFill>
                  <a:srgbClr val="B1C5D6"/>
                </a:solidFill>
                <a:latin typeface="Verdana"/>
                <a:ea typeface="Verdana"/>
                <a:cs typeface="Verdana"/>
                <a:sym typeface="Verdana"/>
              </a:rPr>
              <a:t>A trusted connection can still return untrusted content.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4192F"/>
        </a:solidFill>
      </p:bgPr>
    </p:bg>
    <p:spTree>
      <p:nvGrpSpPr>
        <p:cNvPr id="280" name="Shape 280"/>
        <p:cNvGrpSpPr/>
        <p:nvPr/>
      </p:nvGrpSpPr>
      <p:grpSpPr>
        <a:xfrm>
          <a:off x="0" y="0"/>
          <a:ext cx="0" cy="0"/>
          <a:chOff x="0" y="0"/>
          <a:chExt cx="0" cy="0"/>
        </a:xfrm>
      </p:grpSpPr>
      <p:sp>
        <p:nvSpPr>
          <p:cNvPr id="281" name="Google Shape;281;p20"/>
          <p:cNvSpPr/>
          <p:nvPr/>
        </p:nvSpPr>
        <p:spPr>
          <a:xfrm>
            <a:off x="0" y="4443984"/>
            <a:ext cx="1389888" cy="699516"/>
          </a:xfrm>
          <a:prstGeom prst="rect">
            <a:avLst/>
          </a:prstGeom>
          <a:solidFill>
            <a:srgbClr val="04192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mage.png" id="282" name="Google Shape;282;p20"/>
          <p:cNvPicPr preferRelativeResize="0"/>
          <p:nvPr/>
        </p:nvPicPr>
        <p:blipFill rotWithShape="1">
          <a:blip r:embed="rId3">
            <a:alphaModFix/>
          </a:blip>
          <a:srcRect b="0" l="0" r="0" t="0"/>
          <a:stretch/>
        </p:blipFill>
        <p:spPr>
          <a:xfrm>
            <a:off x="118872" y="4434840"/>
            <a:ext cx="1170432" cy="717804"/>
          </a:xfrm>
          <a:prstGeom prst="rect">
            <a:avLst/>
          </a:prstGeom>
          <a:noFill/>
          <a:ln>
            <a:noFill/>
          </a:ln>
        </p:spPr>
      </p:pic>
      <p:sp>
        <p:nvSpPr>
          <p:cNvPr id="283" name="Google Shape;283;p20"/>
          <p:cNvSpPr txBox="1"/>
          <p:nvPr/>
        </p:nvSpPr>
        <p:spPr>
          <a:xfrm>
            <a:off x="402336" y="228600"/>
            <a:ext cx="7955279" cy="25603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900" u="none" cap="none" strike="noStrike">
                <a:solidFill>
                  <a:srgbClr val="00BDD6"/>
                </a:solidFill>
                <a:latin typeface="Verdana"/>
                <a:ea typeface="Verdana"/>
                <a:cs typeface="Verdana"/>
                <a:sym typeface="Verdana"/>
              </a:rPr>
              <a:t>OPERATIONS</a:t>
            </a:r>
            <a:endParaRPr/>
          </a:p>
        </p:txBody>
      </p:sp>
      <p:sp>
        <p:nvSpPr>
          <p:cNvPr id="284" name="Google Shape;284;p20"/>
          <p:cNvSpPr txBox="1"/>
          <p:nvPr/>
        </p:nvSpPr>
        <p:spPr>
          <a:xfrm>
            <a:off x="402336" y="630936"/>
            <a:ext cx="8339327" cy="832104"/>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700" u="none" cap="none" strike="noStrike">
                <a:solidFill>
                  <a:srgbClr val="FFFFFF"/>
                </a:solidFill>
                <a:latin typeface="Verdana"/>
                <a:ea typeface="Verdana"/>
                <a:cs typeface="Verdana"/>
                <a:sym typeface="Verdana"/>
              </a:rPr>
              <a:t>Make ownership part of the service</a:t>
            </a:r>
            <a:endParaRPr/>
          </a:p>
        </p:txBody>
      </p:sp>
      <p:cxnSp>
        <p:nvCxnSpPr>
          <p:cNvPr id="285" name="Google Shape;285;p20"/>
          <p:cNvCxnSpPr/>
          <p:nvPr/>
        </p:nvCxnSpPr>
        <p:spPr>
          <a:xfrm>
            <a:off x="411480" y="1453896"/>
            <a:ext cx="8311896" cy="0"/>
          </a:xfrm>
          <a:prstGeom prst="straightConnector1">
            <a:avLst/>
          </a:prstGeom>
          <a:noFill/>
          <a:ln cap="flat" cmpd="sng" w="9525">
            <a:solidFill>
              <a:srgbClr val="31516B"/>
            </a:solidFill>
            <a:prstDash val="solid"/>
            <a:round/>
            <a:headEnd len="sm" w="sm" type="none"/>
            <a:tailEnd len="sm" w="sm" type="none"/>
          </a:ln>
          <a:effectLst>
            <a:outerShdw blurRad="40000" rotWithShape="0" dir="5400000" dist="20000">
              <a:srgbClr val="000000">
                <a:alpha val="38039"/>
              </a:srgbClr>
            </a:outerShdw>
          </a:effectLst>
        </p:spPr>
      </p:cxnSp>
      <p:sp>
        <p:nvSpPr>
          <p:cNvPr id="286" name="Google Shape;286;p20"/>
          <p:cNvSpPr txBox="1"/>
          <p:nvPr/>
        </p:nvSpPr>
        <p:spPr>
          <a:xfrm>
            <a:off x="8357616" y="4700016"/>
            <a:ext cx="393192" cy="182880"/>
          </a:xfrm>
          <a:prstGeom prst="rect">
            <a:avLst/>
          </a:prstGeom>
          <a:noFill/>
          <a:ln>
            <a:noFill/>
          </a:ln>
        </p:spPr>
        <p:txBody>
          <a:bodyPr anchorCtr="0" anchor="t" bIns="0" lIns="0" spcFirstLastPara="1" rIns="0" wrap="square" tIns="0">
            <a:spAutoFit/>
          </a:bodyPr>
          <a:lstStyle/>
          <a:p>
            <a:pPr indent="0" lvl="0" marL="0" marR="0" rtl="0" algn="r">
              <a:lnSpc>
                <a:spcPct val="108000"/>
              </a:lnSpc>
              <a:spcBef>
                <a:spcPts val="0"/>
              </a:spcBef>
              <a:spcAft>
                <a:spcPts val="0"/>
              </a:spcAft>
              <a:buNone/>
            </a:pPr>
            <a:r>
              <a:rPr b="0" i="0" lang="en-US" sz="800" u="none" cap="none" strike="noStrike">
                <a:solidFill>
                  <a:srgbClr val="B1C5D6"/>
                </a:solidFill>
                <a:latin typeface="Verdana"/>
                <a:ea typeface="Verdana"/>
                <a:cs typeface="Verdana"/>
                <a:sym typeface="Verdana"/>
              </a:rPr>
              <a:t>10</a:t>
            </a:r>
            <a:endParaRPr/>
          </a:p>
        </p:txBody>
      </p:sp>
      <p:sp>
        <p:nvSpPr>
          <p:cNvPr id="287" name="Google Shape;287;p20"/>
          <p:cNvSpPr txBox="1"/>
          <p:nvPr/>
        </p:nvSpPr>
        <p:spPr>
          <a:xfrm>
            <a:off x="1572768" y="4700016"/>
            <a:ext cx="5852160" cy="18288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750" u="none" cap="none" strike="noStrike">
                <a:solidFill>
                  <a:srgbClr val="B1C5D6"/>
                </a:solidFill>
                <a:latin typeface="Verdana"/>
                <a:ea typeface="Verdana"/>
                <a:cs typeface="Verdana"/>
                <a:sym typeface="Verdana"/>
              </a:rPr>
              <a:t>NVIDIA  /  MCP DEV SUMMIT TORONTO</a:t>
            </a:r>
            <a:endParaRPr/>
          </a:p>
        </p:txBody>
      </p:sp>
      <p:sp>
        <p:nvSpPr>
          <p:cNvPr id="288" name="Google Shape;288;p20"/>
          <p:cNvSpPr txBox="1"/>
          <p:nvPr/>
        </p:nvSpPr>
        <p:spPr>
          <a:xfrm>
            <a:off x="448056" y="1673352"/>
            <a:ext cx="1929384" cy="27432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000" u="none" cap="none" strike="noStrike">
                <a:solidFill>
                  <a:srgbClr val="00BDD6"/>
                </a:solidFill>
                <a:latin typeface="Verdana"/>
                <a:ea typeface="Verdana"/>
                <a:cs typeface="Verdana"/>
                <a:sym typeface="Verdana"/>
              </a:rPr>
              <a:t>PLATFORM TEAM</a:t>
            </a:r>
            <a:endParaRPr/>
          </a:p>
        </p:txBody>
      </p:sp>
      <p:sp>
        <p:nvSpPr>
          <p:cNvPr id="289" name="Google Shape;289;p20"/>
          <p:cNvSpPr txBox="1"/>
          <p:nvPr/>
        </p:nvSpPr>
        <p:spPr>
          <a:xfrm>
            <a:off x="2523744" y="1655064"/>
            <a:ext cx="6126480" cy="35661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000" u="none" cap="none" strike="noStrike">
                <a:solidFill>
                  <a:srgbClr val="FFFFFF"/>
                </a:solidFill>
                <a:latin typeface="Verdana"/>
                <a:ea typeface="Verdana"/>
                <a:cs typeface="Verdana"/>
                <a:sym typeface="Verdana"/>
              </a:rPr>
              <a:t>Hosting + authentication</a:t>
            </a:r>
            <a:endParaRPr/>
          </a:p>
        </p:txBody>
      </p:sp>
      <p:sp>
        <p:nvSpPr>
          <p:cNvPr id="290" name="Google Shape;290;p20"/>
          <p:cNvSpPr txBox="1"/>
          <p:nvPr/>
        </p:nvSpPr>
        <p:spPr>
          <a:xfrm>
            <a:off x="2523744" y="2075688"/>
            <a:ext cx="6126480" cy="27432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250" u="none" cap="none" strike="noStrike">
                <a:solidFill>
                  <a:srgbClr val="B1C5D6"/>
                </a:solidFill>
                <a:latin typeface="Verdana"/>
                <a:ea typeface="Verdana"/>
                <a:cs typeface="Verdana"/>
                <a:sym typeface="Verdana"/>
              </a:rPr>
              <a:t>Availability, monitoring, upgrades</a:t>
            </a:r>
            <a:endParaRPr/>
          </a:p>
        </p:txBody>
      </p:sp>
      <p:sp>
        <p:nvSpPr>
          <p:cNvPr id="291" name="Google Shape;291;p20"/>
          <p:cNvSpPr txBox="1"/>
          <p:nvPr/>
        </p:nvSpPr>
        <p:spPr>
          <a:xfrm>
            <a:off x="448056" y="2523744"/>
            <a:ext cx="1929384" cy="27432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000" u="none" cap="none" strike="noStrike">
                <a:solidFill>
                  <a:srgbClr val="00BDD6"/>
                </a:solidFill>
                <a:latin typeface="Verdana"/>
                <a:ea typeface="Verdana"/>
                <a:cs typeface="Verdana"/>
                <a:sym typeface="Verdana"/>
              </a:rPr>
              <a:t>INTEGRATION OWNER</a:t>
            </a:r>
            <a:endParaRPr/>
          </a:p>
        </p:txBody>
      </p:sp>
      <p:sp>
        <p:nvSpPr>
          <p:cNvPr id="292" name="Google Shape;292;p20"/>
          <p:cNvSpPr txBox="1"/>
          <p:nvPr/>
        </p:nvSpPr>
        <p:spPr>
          <a:xfrm>
            <a:off x="2523744" y="2505456"/>
            <a:ext cx="6126480" cy="35661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000" u="none" cap="none" strike="noStrike">
                <a:solidFill>
                  <a:srgbClr val="FFFFFF"/>
                </a:solidFill>
                <a:latin typeface="Verdana"/>
                <a:ea typeface="Verdana"/>
                <a:cs typeface="Verdana"/>
                <a:sym typeface="Verdana"/>
              </a:rPr>
              <a:t>Tools + backend behavior</a:t>
            </a:r>
            <a:endParaRPr/>
          </a:p>
        </p:txBody>
      </p:sp>
      <p:sp>
        <p:nvSpPr>
          <p:cNvPr id="293" name="Google Shape;293;p20"/>
          <p:cNvSpPr txBox="1"/>
          <p:nvPr/>
        </p:nvSpPr>
        <p:spPr>
          <a:xfrm>
            <a:off x="2523744" y="2926080"/>
            <a:ext cx="6126480" cy="27432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250" u="none" cap="none" strike="noStrike">
                <a:solidFill>
                  <a:srgbClr val="B1C5D6"/>
                </a:solidFill>
                <a:latin typeface="Verdana"/>
                <a:ea typeface="Verdana"/>
                <a:cs typeface="Verdana"/>
                <a:sym typeface="Verdana"/>
              </a:rPr>
              <a:t>API changes, permissions, failures</a:t>
            </a:r>
            <a:endParaRPr/>
          </a:p>
        </p:txBody>
      </p:sp>
      <p:sp>
        <p:nvSpPr>
          <p:cNvPr id="294" name="Google Shape;294;p20"/>
          <p:cNvSpPr txBox="1"/>
          <p:nvPr/>
        </p:nvSpPr>
        <p:spPr>
          <a:xfrm>
            <a:off x="448056" y="3374136"/>
            <a:ext cx="1929384" cy="27432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000" u="none" cap="none" strike="noStrike">
                <a:solidFill>
                  <a:srgbClr val="00BDD6"/>
                </a:solidFill>
                <a:latin typeface="Verdana"/>
                <a:ea typeface="Verdana"/>
                <a:cs typeface="Verdana"/>
                <a:sym typeface="Verdana"/>
              </a:rPr>
              <a:t>APPLICATION TEAM</a:t>
            </a:r>
            <a:endParaRPr/>
          </a:p>
        </p:txBody>
      </p:sp>
      <p:sp>
        <p:nvSpPr>
          <p:cNvPr id="295" name="Google Shape;295;p20"/>
          <p:cNvSpPr txBox="1"/>
          <p:nvPr/>
        </p:nvSpPr>
        <p:spPr>
          <a:xfrm>
            <a:off x="2523744" y="3355848"/>
            <a:ext cx="6126480" cy="35661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000" u="none" cap="none" strike="noStrike">
                <a:solidFill>
                  <a:srgbClr val="FFFFFF"/>
                </a:solidFill>
                <a:latin typeface="Verdana"/>
                <a:ea typeface="Verdana"/>
                <a:cs typeface="Verdana"/>
                <a:sym typeface="Verdana"/>
              </a:rPr>
              <a:t>Agent + user experience</a:t>
            </a:r>
            <a:endParaRPr/>
          </a:p>
        </p:txBody>
      </p:sp>
      <p:sp>
        <p:nvSpPr>
          <p:cNvPr id="296" name="Google Shape;296;p20"/>
          <p:cNvSpPr txBox="1"/>
          <p:nvPr/>
        </p:nvSpPr>
        <p:spPr>
          <a:xfrm>
            <a:off x="2523744" y="3776472"/>
            <a:ext cx="6126480" cy="27432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250" u="none" cap="none" strike="noStrike">
                <a:solidFill>
                  <a:srgbClr val="B1C5D6"/>
                </a:solidFill>
                <a:latin typeface="Verdana"/>
                <a:ea typeface="Verdana"/>
                <a:cs typeface="Verdana"/>
                <a:sym typeface="Verdana"/>
              </a:rPr>
              <a:t>Tool choice, evaluation, recovery</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4192F"/>
        </a:solidFill>
      </p:bgPr>
    </p:bg>
    <p:spTree>
      <p:nvGrpSpPr>
        <p:cNvPr id="300" name="Shape 300"/>
        <p:cNvGrpSpPr/>
        <p:nvPr/>
      </p:nvGrpSpPr>
      <p:grpSpPr>
        <a:xfrm>
          <a:off x="0" y="0"/>
          <a:ext cx="0" cy="0"/>
          <a:chOff x="0" y="0"/>
          <a:chExt cx="0" cy="0"/>
        </a:xfrm>
      </p:grpSpPr>
      <p:sp>
        <p:nvSpPr>
          <p:cNvPr id="301" name="Google Shape;301;p21"/>
          <p:cNvSpPr/>
          <p:nvPr/>
        </p:nvSpPr>
        <p:spPr>
          <a:xfrm>
            <a:off x="0" y="4443984"/>
            <a:ext cx="1389888" cy="699516"/>
          </a:xfrm>
          <a:prstGeom prst="rect">
            <a:avLst/>
          </a:prstGeom>
          <a:solidFill>
            <a:srgbClr val="04192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mage.png" id="302" name="Google Shape;302;p21"/>
          <p:cNvPicPr preferRelativeResize="0"/>
          <p:nvPr/>
        </p:nvPicPr>
        <p:blipFill rotWithShape="1">
          <a:blip r:embed="rId3">
            <a:alphaModFix/>
          </a:blip>
          <a:srcRect b="0" l="0" r="0" t="0"/>
          <a:stretch/>
        </p:blipFill>
        <p:spPr>
          <a:xfrm>
            <a:off x="118872" y="4434840"/>
            <a:ext cx="1170432" cy="717804"/>
          </a:xfrm>
          <a:prstGeom prst="rect">
            <a:avLst/>
          </a:prstGeom>
          <a:noFill/>
          <a:ln>
            <a:noFill/>
          </a:ln>
        </p:spPr>
      </p:pic>
      <p:sp>
        <p:nvSpPr>
          <p:cNvPr id="303" name="Google Shape;303;p21"/>
          <p:cNvSpPr txBox="1"/>
          <p:nvPr/>
        </p:nvSpPr>
        <p:spPr>
          <a:xfrm>
            <a:off x="402336" y="228600"/>
            <a:ext cx="7955279" cy="25603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900" u="none" cap="none" strike="noStrike">
                <a:solidFill>
                  <a:srgbClr val="00BDD6"/>
                </a:solidFill>
                <a:latin typeface="Verdana"/>
                <a:ea typeface="Verdana"/>
                <a:cs typeface="Verdana"/>
                <a:sym typeface="Verdana"/>
              </a:rPr>
              <a:t>MCP SPECIFICATION + EXTENSIONS</a:t>
            </a:r>
            <a:endParaRPr/>
          </a:p>
        </p:txBody>
      </p:sp>
      <p:sp>
        <p:nvSpPr>
          <p:cNvPr id="304" name="Google Shape;304;p21"/>
          <p:cNvSpPr txBox="1"/>
          <p:nvPr/>
        </p:nvSpPr>
        <p:spPr>
          <a:xfrm>
            <a:off x="402336" y="630936"/>
            <a:ext cx="8339327" cy="832104"/>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700" u="none" cap="none" strike="noStrike">
                <a:solidFill>
                  <a:srgbClr val="FFFFFF"/>
                </a:solidFill>
                <a:latin typeface="Verdana"/>
                <a:ea typeface="Verdana"/>
                <a:cs typeface="Verdana"/>
                <a:sym typeface="Verdana"/>
              </a:rPr>
              <a:t>New in 2026: scaling and access</a:t>
            </a:r>
            <a:endParaRPr/>
          </a:p>
        </p:txBody>
      </p:sp>
      <p:cxnSp>
        <p:nvCxnSpPr>
          <p:cNvPr id="305" name="Google Shape;305;p21"/>
          <p:cNvCxnSpPr/>
          <p:nvPr/>
        </p:nvCxnSpPr>
        <p:spPr>
          <a:xfrm>
            <a:off x="411480" y="1453896"/>
            <a:ext cx="8311896" cy="0"/>
          </a:xfrm>
          <a:prstGeom prst="straightConnector1">
            <a:avLst/>
          </a:prstGeom>
          <a:noFill/>
          <a:ln cap="flat" cmpd="sng" w="9525">
            <a:solidFill>
              <a:srgbClr val="31516B"/>
            </a:solidFill>
            <a:prstDash val="solid"/>
            <a:round/>
            <a:headEnd len="sm" w="sm" type="none"/>
            <a:tailEnd len="sm" w="sm" type="none"/>
          </a:ln>
          <a:effectLst>
            <a:outerShdw blurRad="40000" rotWithShape="0" dir="5400000" dist="20000">
              <a:srgbClr val="000000">
                <a:alpha val="38039"/>
              </a:srgbClr>
            </a:outerShdw>
          </a:effectLst>
        </p:spPr>
      </p:cxnSp>
      <p:sp>
        <p:nvSpPr>
          <p:cNvPr id="306" name="Google Shape;306;p21"/>
          <p:cNvSpPr txBox="1"/>
          <p:nvPr/>
        </p:nvSpPr>
        <p:spPr>
          <a:xfrm>
            <a:off x="8357616" y="4700016"/>
            <a:ext cx="393192" cy="182880"/>
          </a:xfrm>
          <a:prstGeom prst="rect">
            <a:avLst/>
          </a:prstGeom>
          <a:noFill/>
          <a:ln>
            <a:noFill/>
          </a:ln>
        </p:spPr>
        <p:txBody>
          <a:bodyPr anchorCtr="0" anchor="t" bIns="0" lIns="0" spcFirstLastPara="1" rIns="0" wrap="square" tIns="0">
            <a:spAutoFit/>
          </a:bodyPr>
          <a:lstStyle/>
          <a:p>
            <a:pPr indent="0" lvl="0" marL="0" marR="0" rtl="0" algn="r">
              <a:lnSpc>
                <a:spcPct val="108000"/>
              </a:lnSpc>
              <a:spcBef>
                <a:spcPts val="0"/>
              </a:spcBef>
              <a:spcAft>
                <a:spcPts val="0"/>
              </a:spcAft>
              <a:buNone/>
            </a:pPr>
            <a:r>
              <a:rPr b="0" i="0" lang="en-US" sz="800" u="none" cap="none" strike="noStrike">
                <a:solidFill>
                  <a:srgbClr val="B1C5D6"/>
                </a:solidFill>
                <a:latin typeface="Verdana"/>
                <a:ea typeface="Verdana"/>
                <a:cs typeface="Verdana"/>
                <a:sym typeface="Verdana"/>
              </a:rPr>
              <a:t>11</a:t>
            </a:r>
            <a:endParaRPr/>
          </a:p>
        </p:txBody>
      </p:sp>
      <p:sp>
        <p:nvSpPr>
          <p:cNvPr id="307" name="Google Shape;307;p21"/>
          <p:cNvSpPr txBox="1"/>
          <p:nvPr/>
        </p:nvSpPr>
        <p:spPr>
          <a:xfrm>
            <a:off x="1572768" y="4700016"/>
            <a:ext cx="5852160" cy="18288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750" u="none" cap="none" strike="noStrike">
                <a:solidFill>
                  <a:srgbClr val="B1C5D6"/>
                </a:solidFill>
                <a:latin typeface="Verdana"/>
                <a:ea typeface="Verdana"/>
                <a:cs typeface="Verdana"/>
                <a:sym typeface="Verdana"/>
              </a:rPr>
              <a:t>NVIDIA  /  MCP DEV SUMMIT TORONTO</a:t>
            </a:r>
            <a:endParaRPr/>
          </a:p>
        </p:txBody>
      </p:sp>
      <p:sp>
        <p:nvSpPr>
          <p:cNvPr id="308" name="Google Shape;308;p21"/>
          <p:cNvSpPr/>
          <p:nvPr/>
        </p:nvSpPr>
        <p:spPr>
          <a:xfrm>
            <a:off x="448056" y="1700784"/>
            <a:ext cx="2660904" cy="2386584"/>
          </a:xfrm>
          <a:prstGeom prst="roundRect">
            <a:avLst>
              <a:gd fmla="val 8000" name="adj"/>
            </a:avLst>
          </a:prstGeom>
          <a:solidFill>
            <a:srgbClr val="102D46"/>
          </a:solidFill>
          <a:ln cap="flat" cmpd="sng" w="12700">
            <a:solidFill>
              <a:srgbClr val="31516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9" name="Google Shape;309;p21"/>
          <p:cNvSpPr txBox="1"/>
          <p:nvPr/>
        </p:nvSpPr>
        <p:spPr>
          <a:xfrm>
            <a:off x="603504" y="1874519"/>
            <a:ext cx="2350008" cy="26517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950" u="none" cap="none" strike="noStrike">
                <a:solidFill>
                  <a:srgbClr val="00BDD6"/>
                </a:solidFill>
                <a:latin typeface="Verdana"/>
                <a:ea typeface="Verdana"/>
                <a:cs typeface="Verdana"/>
                <a:sym typeface="Verdana"/>
              </a:rPr>
              <a:t>JULY 2026 · SPEC</a:t>
            </a:r>
            <a:endParaRPr/>
          </a:p>
        </p:txBody>
      </p:sp>
      <p:sp>
        <p:nvSpPr>
          <p:cNvPr id="310" name="Google Shape;310;p21"/>
          <p:cNvSpPr txBox="1"/>
          <p:nvPr/>
        </p:nvSpPr>
        <p:spPr>
          <a:xfrm>
            <a:off x="603504" y="2414016"/>
            <a:ext cx="2350008" cy="72237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100" u="none" cap="none" strike="noStrike">
                <a:solidFill>
                  <a:srgbClr val="FFFFFF"/>
                </a:solidFill>
                <a:latin typeface="Verdana"/>
                <a:ea typeface="Verdana"/>
                <a:cs typeface="Verdana"/>
                <a:sym typeface="Verdana"/>
              </a:rPr>
              <a:t>Stateless</a:t>
            </a:r>
            <a:endParaRPr/>
          </a:p>
          <a:p>
            <a:pPr indent="0" lvl="0" marL="0" marR="0" rtl="0" algn="l">
              <a:lnSpc>
                <a:spcPct val="108000"/>
              </a:lnSpc>
              <a:spcBef>
                <a:spcPts val="200"/>
              </a:spcBef>
              <a:spcAft>
                <a:spcPts val="0"/>
              </a:spcAft>
              <a:buNone/>
            </a:pPr>
            <a:r>
              <a:rPr b="1" i="0" lang="en-US" sz="2100" u="none" cap="none" strike="noStrike">
                <a:solidFill>
                  <a:srgbClr val="FFFFFF"/>
                </a:solidFill>
                <a:latin typeface="Verdana"/>
                <a:ea typeface="Verdana"/>
                <a:cs typeface="Verdana"/>
                <a:sym typeface="Verdana"/>
              </a:rPr>
              <a:t>requests</a:t>
            </a:r>
            <a:endParaRPr/>
          </a:p>
        </p:txBody>
      </p:sp>
      <p:sp>
        <p:nvSpPr>
          <p:cNvPr id="311" name="Google Shape;311;p21"/>
          <p:cNvSpPr txBox="1"/>
          <p:nvPr/>
        </p:nvSpPr>
        <p:spPr>
          <a:xfrm>
            <a:off x="603504" y="3310128"/>
            <a:ext cx="2350008" cy="59436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300" u="none" cap="none" strike="noStrike">
                <a:solidFill>
                  <a:srgbClr val="B1C5D6"/>
                </a:solidFill>
                <a:latin typeface="Verdana"/>
                <a:ea typeface="Verdana"/>
                <a:cs typeface="Verdana"/>
                <a:sym typeface="Verdana"/>
              </a:rPr>
              <a:t>Load-balance without</a:t>
            </a:r>
            <a:endParaRPr/>
          </a:p>
          <a:p>
            <a:pPr indent="0" lvl="0" marL="0" marR="0" rtl="0" algn="l">
              <a:lnSpc>
                <a:spcPct val="108000"/>
              </a:lnSpc>
              <a:spcBef>
                <a:spcPts val="200"/>
              </a:spcBef>
              <a:spcAft>
                <a:spcPts val="0"/>
              </a:spcAft>
              <a:buNone/>
            </a:pPr>
            <a:r>
              <a:rPr b="0" i="0" lang="en-US" sz="1300" u="none" cap="none" strike="noStrike">
                <a:solidFill>
                  <a:srgbClr val="B1C5D6"/>
                </a:solidFill>
                <a:latin typeface="Verdana"/>
                <a:ea typeface="Verdana"/>
                <a:cs typeface="Verdana"/>
                <a:sym typeface="Verdana"/>
              </a:rPr>
              <a:t>protocol sessions</a:t>
            </a:r>
            <a:endParaRPr/>
          </a:p>
        </p:txBody>
      </p:sp>
      <p:sp>
        <p:nvSpPr>
          <p:cNvPr id="312" name="Google Shape;312;p21"/>
          <p:cNvSpPr/>
          <p:nvPr/>
        </p:nvSpPr>
        <p:spPr>
          <a:xfrm>
            <a:off x="3310128" y="1700784"/>
            <a:ext cx="2660904" cy="2386584"/>
          </a:xfrm>
          <a:prstGeom prst="roundRect">
            <a:avLst>
              <a:gd fmla="val 8000" name="adj"/>
            </a:avLst>
          </a:prstGeom>
          <a:solidFill>
            <a:srgbClr val="102D46"/>
          </a:solidFill>
          <a:ln cap="flat" cmpd="sng" w="12700">
            <a:solidFill>
              <a:srgbClr val="31516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3" name="Google Shape;313;p21"/>
          <p:cNvSpPr txBox="1"/>
          <p:nvPr/>
        </p:nvSpPr>
        <p:spPr>
          <a:xfrm>
            <a:off x="3465576" y="1874519"/>
            <a:ext cx="2350008" cy="26517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950" u="none" cap="none" strike="noStrike">
                <a:solidFill>
                  <a:srgbClr val="00BDD6"/>
                </a:solidFill>
                <a:latin typeface="Verdana"/>
                <a:ea typeface="Verdana"/>
                <a:cs typeface="Verdana"/>
                <a:sym typeface="Verdana"/>
              </a:rPr>
              <a:t>JULY 2026 · SPEC</a:t>
            </a:r>
            <a:endParaRPr/>
          </a:p>
        </p:txBody>
      </p:sp>
      <p:sp>
        <p:nvSpPr>
          <p:cNvPr id="314" name="Google Shape;314;p21"/>
          <p:cNvSpPr txBox="1"/>
          <p:nvPr/>
        </p:nvSpPr>
        <p:spPr>
          <a:xfrm>
            <a:off x="3465576" y="2414016"/>
            <a:ext cx="2350008" cy="72237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100" u="none" cap="none" strike="noStrike">
                <a:solidFill>
                  <a:srgbClr val="FFFFFF"/>
                </a:solidFill>
                <a:latin typeface="Verdana"/>
                <a:ea typeface="Verdana"/>
                <a:cs typeface="Verdana"/>
                <a:sym typeface="Verdana"/>
              </a:rPr>
              <a:t>Routing</a:t>
            </a:r>
            <a:endParaRPr/>
          </a:p>
          <a:p>
            <a:pPr indent="0" lvl="0" marL="0" marR="0" rtl="0" algn="l">
              <a:lnSpc>
                <a:spcPct val="108000"/>
              </a:lnSpc>
              <a:spcBef>
                <a:spcPts val="200"/>
              </a:spcBef>
              <a:spcAft>
                <a:spcPts val="0"/>
              </a:spcAft>
              <a:buNone/>
            </a:pPr>
            <a:r>
              <a:rPr b="1" i="0" lang="en-US" sz="2100" u="none" cap="none" strike="noStrike">
                <a:solidFill>
                  <a:srgbClr val="FFFFFF"/>
                </a:solidFill>
                <a:latin typeface="Verdana"/>
                <a:ea typeface="Verdana"/>
                <a:cs typeface="Verdana"/>
                <a:sym typeface="Verdana"/>
              </a:rPr>
              <a:t>headers</a:t>
            </a:r>
            <a:endParaRPr/>
          </a:p>
        </p:txBody>
      </p:sp>
      <p:sp>
        <p:nvSpPr>
          <p:cNvPr id="315" name="Google Shape;315;p21"/>
          <p:cNvSpPr txBox="1"/>
          <p:nvPr/>
        </p:nvSpPr>
        <p:spPr>
          <a:xfrm>
            <a:off x="3465576" y="3310128"/>
            <a:ext cx="2350008" cy="59436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300" u="none" cap="none" strike="noStrike">
                <a:solidFill>
                  <a:srgbClr val="B1C5D6"/>
                </a:solidFill>
                <a:latin typeface="Verdana"/>
                <a:ea typeface="Verdana"/>
                <a:cs typeface="Verdana"/>
                <a:sym typeface="Verdana"/>
              </a:rPr>
              <a:t>Route and meter</a:t>
            </a:r>
            <a:endParaRPr/>
          </a:p>
          <a:p>
            <a:pPr indent="0" lvl="0" marL="0" marR="0" rtl="0" algn="l">
              <a:lnSpc>
                <a:spcPct val="108000"/>
              </a:lnSpc>
              <a:spcBef>
                <a:spcPts val="200"/>
              </a:spcBef>
              <a:spcAft>
                <a:spcPts val="0"/>
              </a:spcAft>
              <a:buNone/>
            </a:pPr>
            <a:r>
              <a:rPr b="0" i="0" lang="en-US" sz="1300" u="none" cap="none" strike="noStrike">
                <a:solidFill>
                  <a:srgbClr val="B1C5D6"/>
                </a:solidFill>
                <a:latin typeface="Verdana"/>
                <a:ea typeface="Verdana"/>
                <a:cs typeface="Verdana"/>
                <a:sym typeface="Verdana"/>
              </a:rPr>
              <a:t>by method and tool</a:t>
            </a:r>
            <a:endParaRPr/>
          </a:p>
        </p:txBody>
      </p:sp>
      <p:sp>
        <p:nvSpPr>
          <p:cNvPr id="316" name="Google Shape;316;p21"/>
          <p:cNvSpPr/>
          <p:nvPr/>
        </p:nvSpPr>
        <p:spPr>
          <a:xfrm>
            <a:off x="6172200" y="1700784"/>
            <a:ext cx="2660904" cy="2386584"/>
          </a:xfrm>
          <a:prstGeom prst="roundRect">
            <a:avLst>
              <a:gd fmla="val 8000" name="adj"/>
            </a:avLst>
          </a:prstGeom>
          <a:solidFill>
            <a:srgbClr val="102D46"/>
          </a:solidFill>
          <a:ln cap="flat" cmpd="sng" w="12700">
            <a:solidFill>
              <a:srgbClr val="31516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7" name="Google Shape;317;p21"/>
          <p:cNvSpPr txBox="1"/>
          <p:nvPr/>
        </p:nvSpPr>
        <p:spPr>
          <a:xfrm>
            <a:off x="6327648" y="1874519"/>
            <a:ext cx="2350008" cy="26517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950" u="none" cap="none" strike="noStrike">
                <a:solidFill>
                  <a:srgbClr val="00BDD6"/>
                </a:solidFill>
                <a:latin typeface="Verdana"/>
                <a:ea typeface="Verdana"/>
                <a:cs typeface="Verdana"/>
                <a:sym typeface="Verdana"/>
              </a:rPr>
              <a:t>JUNE 2026 · EXTENSION</a:t>
            </a:r>
            <a:endParaRPr/>
          </a:p>
        </p:txBody>
      </p:sp>
      <p:sp>
        <p:nvSpPr>
          <p:cNvPr id="318" name="Google Shape;318;p21"/>
          <p:cNvSpPr txBox="1"/>
          <p:nvPr/>
        </p:nvSpPr>
        <p:spPr>
          <a:xfrm>
            <a:off x="6327648" y="2414016"/>
            <a:ext cx="2350008" cy="72237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100" u="none" cap="none" strike="noStrike">
                <a:solidFill>
                  <a:srgbClr val="FFFFFF"/>
                </a:solidFill>
                <a:latin typeface="Verdana"/>
                <a:ea typeface="Verdana"/>
                <a:cs typeface="Verdana"/>
                <a:sym typeface="Verdana"/>
              </a:rPr>
              <a:t>Enterprise</a:t>
            </a:r>
            <a:endParaRPr/>
          </a:p>
          <a:p>
            <a:pPr indent="0" lvl="0" marL="0" marR="0" rtl="0" algn="l">
              <a:lnSpc>
                <a:spcPct val="108000"/>
              </a:lnSpc>
              <a:spcBef>
                <a:spcPts val="200"/>
              </a:spcBef>
              <a:spcAft>
                <a:spcPts val="0"/>
              </a:spcAft>
              <a:buNone/>
            </a:pPr>
            <a:r>
              <a:rPr b="1" i="0" lang="en-US" sz="2100" u="none" cap="none" strike="noStrike">
                <a:solidFill>
                  <a:srgbClr val="FFFFFF"/>
                </a:solidFill>
                <a:latin typeface="Verdana"/>
                <a:ea typeface="Verdana"/>
                <a:cs typeface="Verdana"/>
                <a:sym typeface="Verdana"/>
              </a:rPr>
              <a:t>authorization</a:t>
            </a:r>
            <a:endParaRPr/>
          </a:p>
        </p:txBody>
      </p:sp>
      <p:sp>
        <p:nvSpPr>
          <p:cNvPr id="319" name="Google Shape;319;p21"/>
          <p:cNvSpPr txBox="1"/>
          <p:nvPr/>
        </p:nvSpPr>
        <p:spPr>
          <a:xfrm>
            <a:off x="6327648" y="3310128"/>
            <a:ext cx="2350008" cy="59436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300" u="none" cap="none" strike="noStrike">
                <a:solidFill>
                  <a:srgbClr val="B1C5D6"/>
                </a:solidFill>
                <a:latin typeface="Verdana"/>
                <a:ea typeface="Verdana"/>
                <a:cs typeface="Verdana"/>
                <a:sym typeface="Verdana"/>
              </a:rPr>
              <a:t>Manage access through</a:t>
            </a:r>
            <a:endParaRPr/>
          </a:p>
          <a:p>
            <a:pPr indent="0" lvl="0" marL="0" marR="0" rtl="0" algn="l">
              <a:lnSpc>
                <a:spcPct val="108000"/>
              </a:lnSpc>
              <a:spcBef>
                <a:spcPts val="200"/>
              </a:spcBef>
              <a:spcAft>
                <a:spcPts val="0"/>
              </a:spcAft>
              <a:buNone/>
            </a:pPr>
            <a:r>
              <a:rPr b="0" i="0" lang="en-US" sz="1300" u="none" cap="none" strike="noStrike">
                <a:solidFill>
                  <a:srgbClr val="B1C5D6"/>
                </a:solidFill>
                <a:latin typeface="Verdana"/>
                <a:ea typeface="Verdana"/>
                <a:cs typeface="Verdana"/>
                <a:sym typeface="Verdana"/>
              </a:rPr>
              <a:t>your identity provider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4192F"/>
        </a:solidFill>
      </p:bgPr>
    </p:bg>
    <p:spTree>
      <p:nvGrpSpPr>
        <p:cNvPr id="323" name="Shape 323"/>
        <p:cNvGrpSpPr/>
        <p:nvPr/>
      </p:nvGrpSpPr>
      <p:grpSpPr>
        <a:xfrm>
          <a:off x="0" y="0"/>
          <a:ext cx="0" cy="0"/>
          <a:chOff x="0" y="0"/>
          <a:chExt cx="0" cy="0"/>
        </a:xfrm>
      </p:grpSpPr>
      <p:sp>
        <p:nvSpPr>
          <p:cNvPr id="324" name="Google Shape;324;p22"/>
          <p:cNvSpPr/>
          <p:nvPr/>
        </p:nvSpPr>
        <p:spPr>
          <a:xfrm>
            <a:off x="0" y="4443984"/>
            <a:ext cx="1389888" cy="699516"/>
          </a:xfrm>
          <a:prstGeom prst="rect">
            <a:avLst/>
          </a:prstGeom>
          <a:solidFill>
            <a:srgbClr val="04192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mage.png" id="325" name="Google Shape;325;p22"/>
          <p:cNvPicPr preferRelativeResize="0"/>
          <p:nvPr/>
        </p:nvPicPr>
        <p:blipFill rotWithShape="1">
          <a:blip r:embed="rId3">
            <a:alphaModFix/>
          </a:blip>
          <a:srcRect b="0" l="0" r="0" t="0"/>
          <a:stretch/>
        </p:blipFill>
        <p:spPr>
          <a:xfrm>
            <a:off x="118872" y="4434840"/>
            <a:ext cx="1170432" cy="717804"/>
          </a:xfrm>
          <a:prstGeom prst="rect">
            <a:avLst/>
          </a:prstGeom>
          <a:noFill/>
          <a:ln>
            <a:noFill/>
          </a:ln>
        </p:spPr>
      </p:pic>
      <p:sp>
        <p:nvSpPr>
          <p:cNvPr id="326" name="Google Shape;326;p22"/>
          <p:cNvSpPr txBox="1"/>
          <p:nvPr/>
        </p:nvSpPr>
        <p:spPr>
          <a:xfrm>
            <a:off x="402336" y="228600"/>
            <a:ext cx="7955279" cy="25603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900" u="none" cap="none" strike="noStrike">
                <a:solidFill>
                  <a:srgbClr val="00BDD6"/>
                </a:solidFill>
                <a:latin typeface="Verdana"/>
                <a:ea typeface="Verdana"/>
                <a:cs typeface="Verdana"/>
                <a:sym typeface="Verdana"/>
              </a:rPr>
              <a:t>EXAMPLE WORKFLOW</a:t>
            </a:r>
            <a:endParaRPr/>
          </a:p>
        </p:txBody>
      </p:sp>
      <p:sp>
        <p:nvSpPr>
          <p:cNvPr id="327" name="Google Shape;327;p22"/>
          <p:cNvSpPr txBox="1"/>
          <p:nvPr/>
        </p:nvSpPr>
        <p:spPr>
          <a:xfrm>
            <a:off x="402336" y="630936"/>
            <a:ext cx="8339327" cy="832104"/>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700" u="none" cap="none" strike="noStrike">
                <a:solidFill>
                  <a:srgbClr val="FFFFFF"/>
                </a:solidFill>
                <a:latin typeface="Verdana"/>
                <a:ea typeface="Verdana"/>
                <a:cs typeface="Verdana"/>
                <a:sym typeface="Verdana"/>
              </a:rPr>
              <a:t>A project update, from request to answer</a:t>
            </a:r>
            <a:endParaRPr/>
          </a:p>
        </p:txBody>
      </p:sp>
      <p:cxnSp>
        <p:nvCxnSpPr>
          <p:cNvPr id="328" name="Google Shape;328;p22"/>
          <p:cNvCxnSpPr/>
          <p:nvPr/>
        </p:nvCxnSpPr>
        <p:spPr>
          <a:xfrm>
            <a:off x="411480" y="1453896"/>
            <a:ext cx="8311896" cy="0"/>
          </a:xfrm>
          <a:prstGeom prst="straightConnector1">
            <a:avLst/>
          </a:prstGeom>
          <a:noFill/>
          <a:ln cap="flat" cmpd="sng" w="9525">
            <a:solidFill>
              <a:srgbClr val="31516B"/>
            </a:solidFill>
            <a:prstDash val="solid"/>
            <a:round/>
            <a:headEnd len="sm" w="sm" type="none"/>
            <a:tailEnd len="sm" w="sm" type="none"/>
          </a:ln>
          <a:effectLst>
            <a:outerShdw blurRad="40000" rotWithShape="0" dir="5400000" dist="20000">
              <a:srgbClr val="000000">
                <a:alpha val="38039"/>
              </a:srgbClr>
            </a:outerShdw>
          </a:effectLst>
        </p:spPr>
      </p:cxnSp>
      <p:sp>
        <p:nvSpPr>
          <p:cNvPr id="329" name="Google Shape;329;p22"/>
          <p:cNvSpPr txBox="1"/>
          <p:nvPr/>
        </p:nvSpPr>
        <p:spPr>
          <a:xfrm>
            <a:off x="8357616" y="4700016"/>
            <a:ext cx="393192" cy="182880"/>
          </a:xfrm>
          <a:prstGeom prst="rect">
            <a:avLst/>
          </a:prstGeom>
          <a:noFill/>
          <a:ln>
            <a:noFill/>
          </a:ln>
        </p:spPr>
        <p:txBody>
          <a:bodyPr anchorCtr="0" anchor="t" bIns="0" lIns="0" spcFirstLastPara="1" rIns="0" wrap="square" tIns="0">
            <a:spAutoFit/>
          </a:bodyPr>
          <a:lstStyle/>
          <a:p>
            <a:pPr indent="0" lvl="0" marL="0" marR="0" rtl="0" algn="r">
              <a:lnSpc>
                <a:spcPct val="108000"/>
              </a:lnSpc>
              <a:spcBef>
                <a:spcPts val="0"/>
              </a:spcBef>
              <a:spcAft>
                <a:spcPts val="0"/>
              </a:spcAft>
              <a:buNone/>
            </a:pPr>
            <a:r>
              <a:rPr b="0" i="0" lang="en-US" sz="800" u="none" cap="none" strike="noStrike">
                <a:solidFill>
                  <a:srgbClr val="B1C5D6"/>
                </a:solidFill>
                <a:latin typeface="Verdana"/>
                <a:ea typeface="Verdana"/>
                <a:cs typeface="Verdana"/>
                <a:sym typeface="Verdana"/>
              </a:rPr>
              <a:t>12</a:t>
            </a:r>
            <a:endParaRPr/>
          </a:p>
        </p:txBody>
      </p:sp>
      <p:sp>
        <p:nvSpPr>
          <p:cNvPr id="330" name="Google Shape;330;p22"/>
          <p:cNvSpPr txBox="1"/>
          <p:nvPr/>
        </p:nvSpPr>
        <p:spPr>
          <a:xfrm>
            <a:off x="1572768" y="4700016"/>
            <a:ext cx="5852160" cy="18288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750" u="none" cap="none" strike="noStrike">
                <a:solidFill>
                  <a:srgbClr val="B1C5D6"/>
                </a:solidFill>
                <a:latin typeface="Verdana"/>
                <a:ea typeface="Verdana"/>
                <a:cs typeface="Verdana"/>
                <a:sym typeface="Verdana"/>
              </a:rPr>
              <a:t>NVIDIA  /  MCP DEV SUMMIT TORONTO</a:t>
            </a:r>
            <a:endParaRPr/>
          </a:p>
        </p:txBody>
      </p:sp>
      <p:sp>
        <p:nvSpPr>
          <p:cNvPr id="331" name="Google Shape;331;p22"/>
          <p:cNvSpPr/>
          <p:nvPr/>
        </p:nvSpPr>
        <p:spPr>
          <a:xfrm>
            <a:off x="448056" y="1655064"/>
            <a:ext cx="8229600" cy="557784"/>
          </a:xfrm>
          <a:prstGeom prst="roundRect">
            <a:avLst>
              <a:gd fmla="val 8000" name="adj"/>
            </a:avLst>
          </a:prstGeom>
          <a:solidFill>
            <a:srgbClr val="102D4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32" name="Google Shape;332;p22"/>
          <p:cNvSpPr txBox="1"/>
          <p:nvPr/>
        </p:nvSpPr>
        <p:spPr>
          <a:xfrm>
            <a:off x="621792" y="1792224"/>
            <a:ext cx="7882127" cy="30175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000" u="none" cap="none" strike="noStrike">
                <a:solidFill>
                  <a:srgbClr val="FFFFFF"/>
                </a:solidFill>
                <a:latin typeface="Verdana"/>
                <a:ea typeface="Verdana"/>
                <a:cs typeface="Verdana"/>
                <a:sym typeface="Verdana"/>
              </a:rPr>
              <a:t>“What changed on the project this week?”</a:t>
            </a:r>
            <a:endParaRPr/>
          </a:p>
        </p:txBody>
      </p:sp>
      <p:sp>
        <p:nvSpPr>
          <p:cNvPr id="333" name="Google Shape;333;p22"/>
          <p:cNvSpPr txBox="1"/>
          <p:nvPr/>
        </p:nvSpPr>
        <p:spPr>
          <a:xfrm>
            <a:off x="502920" y="2487168"/>
            <a:ext cx="320040" cy="26517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300" u="none" cap="none" strike="noStrike">
                <a:solidFill>
                  <a:srgbClr val="00BDD6"/>
                </a:solidFill>
                <a:latin typeface="Verdana"/>
                <a:ea typeface="Verdana"/>
                <a:cs typeface="Verdana"/>
                <a:sym typeface="Verdana"/>
              </a:rPr>
              <a:t>1</a:t>
            </a:r>
            <a:endParaRPr/>
          </a:p>
        </p:txBody>
      </p:sp>
      <p:sp>
        <p:nvSpPr>
          <p:cNvPr id="334" name="Google Shape;334;p22"/>
          <p:cNvSpPr txBox="1"/>
          <p:nvPr/>
        </p:nvSpPr>
        <p:spPr>
          <a:xfrm>
            <a:off x="932688" y="2487168"/>
            <a:ext cx="4206240" cy="31089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700" u="none" cap="none" strike="noStrike">
                <a:solidFill>
                  <a:srgbClr val="FFFFFF"/>
                </a:solidFill>
                <a:latin typeface="Verdana"/>
                <a:ea typeface="Verdana"/>
                <a:cs typeface="Verdana"/>
                <a:sym typeface="Verdana"/>
              </a:rPr>
              <a:t>AI-Q selects sources</a:t>
            </a:r>
            <a:endParaRPr/>
          </a:p>
        </p:txBody>
      </p:sp>
      <p:sp>
        <p:nvSpPr>
          <p:cNvPr id="335" name="Google Shape;335;p22"/>
          <p:cNvSpPr txBox="1"/>
          <p:nvPr/>
        </p:nvSpPr>
        <p:spPr>
          <a:xfrm>
            <a:off x="5212080" y="2519172"/>
            <a:ext cx="3474720" cy="34747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030" u="none" cap="none" strike="noStrike">
                <a:solidFill>
                  <a:srgbClr val="B1C5D6"/>
                </a:solidFill>
                <a:latin typeface="Verdana"/>
                <a:ea typeface="Verdana"/>
                <a:cs typeface="Verdana"/>
                <a:sym typeface="Verdana"/>
              </a:rPr>
              <a:t>Documents and issues relevant to the task</a:t>
            </a:r>
            <a:endParaRPr/>
          </a:p>
        </p:txBody>
      </p:sp>
      <p:sp>
        <p:nvSpPr>
          <p:cNvPr id="336" name="Google Shape;336;p22"/>
          <p:cNvSpPr txBox="1"/>
          <p:nvPr/>
        </p:nvSpPr>
        <p:spPr>
          <a:xfrm>
            <a:off x="502920" y="2953512"/>
            <a:ext cx="320040" cy="26517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300" u="none" cap="none" strike="noStrike">
                <a:solidFill>
                  <a:srgbClr val="00BDD6"/>
                </a:solidFill>
                <a:latin typeface="Verdana"/>
                <a:ea typeface="Verdana"/>
                <a:cs typeface="Verdana"/>
                <a:sym typeface="Verdana"/>
              </a:rPr>
              <a:t>2</a:t>
            </a:r>
            <a:endParaRPr/>
          </a:p>
        </p:txBody>
      </p:sp>
      <p:sp>
        <p:nvSpPr>
          <p:cNvPr id="337" name="Google Shape;337;p22"/>
          <p:cNvSpPr txBox="1"/>
          <p:nvPr/>
        </p:nvSpPr>
        <p:spPr>
          <a:xfrm>
            <a:off x="932688" y="2953512"/>
            <a:ext cx="4206240" cy="31089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700" u="none" cap="none" strike="noStrike">
                <a:solidFill>
                  <a:srgbClr val="FFFFFF"/>
                </a:solidFill>
                <a:latin typeface="Verdana"/>
                <a:ea typeface="Verdana"/>
                <a:cs typeface="Verdana"/>
                <a:sym typeface="Verdana"/>
              </a:rPr>
              <a:t>The toolkit calls MCP tools</a:t>
            </a:r>
            <a:endParaRPr/>
          </a:p>
        </p:txBody>
      </p:sp>
      <p:sp>
        <p:nvSpPr>
          <p:cNvPr id="338" name="Google Shape;338;p22"/>
          <p:cNvSpPr txBox="1"/>
          <p:nvPr/>
        </p:nvSpPr>
        <p:spPr>
          <a:xfrm>
            <a:off x="5212080" y="2985516"/>
            <a:ext cx="3474720" cy="34747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030" u="none" cap="none" strike="noStrike">
                <a:solidFill>
                  <a:srgbClr val="B1C5D6"/>
                </a:solidFill>
                <a:latin typeface="Verdana"/>
                <a:ea typeface="Verdana"/>
                <a:cs typeface="Verdana"/>
                <a:sym typeface="Verdana"/>
              </a:rPr>
              <a:t>Using the configured identity and tool set</a:t>
            </a:r>
            <a:endParaRPr/>
          </a:p>
        </p:txBody>
      </p:sp>
      <p:sp>
        <p:nvSpPr>
          <p:cNvPr id="339" name="Google Shape;339;p22"/>
          <p:cNvSpPr txBox="1"/>
          <p:nvPr/>
        </p:nvSpPr>
        <p:spPr>
          <a:xfrm>
            <a:off x="502920" y="3419856"/>
            <a:ext cx="320040" cy="26517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300" u="none" cap="none" strike="noStrike">
                <a:solidFill>
                  <a:srgbClr val="00BDD6"/>
                </a:solidFill>
                <a:latin typeface="Verdana"/>
                <a:ea typeface="Verdana"/>
                <a:cs typeface="Verdana"/>
                <a:sym typeface="Verdana"/>
              </a:rPr>
              <a:t>3</a:t>
            </a:r>
            <a:endParaRPr/>
          </a:p>
        </p:txBody>
      </p:sp>
      <p:sp>
        <p:nvSpPr>
          <p:cNvPr id="340" name="Google Shape;340;p22"/>
          <p:cNvSpPr txBox="1"/>
          <p:nvPr/>
        </p:nvSpPr>
        <p:spPr>
          <a:xfrm>
            <a:off x="932688" y="3419856"/>
            <a:ext cx="4206240" cy="31089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700" u="none" cap="none" strike="noStrike">
                <a:solidFill>
                  <a:srgbClr val="FFFFFF"/>
                </a:solidFill>
                <a:latin typeface="Verdana"/>
                <a:ea typeface="Verdana"/>
                <a:cs typeface="Verdana"/>
                <a:sym typeface="Verdana"/>
              </a:rPr>
              <a:t>MaaS serves the integration</a:t>
            </a:r>
            <a:endParaRPr/>
          </a:p>
        </p:txBody>
      </p:sp>
      <p:sp>
        <p:nvSpPr>
          <p:cNvPr id="341" name="Google Shape;341;p22"/>
          <p:cNvSpPr txBox="1"/>
          <p:nvPr/>
        </p:nvSpPr>
        <p:spPr>
          <a:xfrm>
            <a:off x="5212080" y="3451860"/>
            <a:ext cx="3474720" cy="34747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030" u="none" cap="none" strike="noStrike">
                <a:solidFill>
                  <a:srgbClr val="B1C5D6"/>
                </a:solidFill>
                <a:latin typeface="Verdana"/>
                <a:ea typeface="Verdana"/>
                <a:cs typeface="Verdana"/>
                <a:sym typeface="Verdana"/>
              </a:rPr>
              <a:t>The server and backend enforce access</a:t>
            </a:r>
            <a:endParaRPr/>
          </a:p>
        </p:txBody>
      </p:sp>
      <p:sp>
        <p:nvSpPr>
          <p:cNvPr id="342" name="Google Shape;342;p22"/>
          <p:cNvSpPr txBox="1"/>
          <p:nvPr/>
        </p:nvSpPr>
        <p:spPr>
          <a:xfrm>
            <a:off x="502920" y="3886200"/>
            <a:ext cx="320040" cy="26517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300" u="none" cap="none" strike="noStrike">
                <a:solidFill>
                  <a:srgbClr val="00BDD6"/>
                </a:solidFill>
                <a:latin typeface="Verdana"/>
                <a:ea typeface="Verdana"/>
                <a:cs typeface="Verdana"/>
                <a:sym typeface="Verdana"/>
              </a:rPr>
              <a:t>4</a:t>
            </a:r>
            <a:endParaRPr/>
          </a:p>
        </p:txBody>
      </p:sp>
      <p:sp>
        <p:nvSpPr>
          <p:cNvPr id="343" name="Google Shape;343;p22"/>
          <p:cNvSpPr txBox="1"/>
          <p:nvPr/>
        </p:nvSpPr>
        <p:spPr>
          <a:xfrm>
            <a:off x="932688" y="3886200"/>
            <a:ext cx="4206240" cy="31089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700" u="none" cap="none" strike="noStrike">
                <a:solidFill>
                  <a:srgbClr val="FFFFFF"/>
                </a:solidFill>
                <a:latin typeface="Verdana"/>
                <a:ea typeface="Verdana"/>
                <a:cs typeface="Verdana"/>
                <a:sym typeface="Verdana"/>
              </a:rPr>
              <a:t>AI-Q returns a summary</a:t>
            </a:r>
            <a:endParaRPr/>
          </a:p>
        </p:txBody>
      </p:sp>
      <p:sp>
        <p:nvSpPr>
          <p:cNvPr id="344" name="Google Shape;344;p22"/>
          <p:cNvSpPr txBox="1"/>
          <p:nvPr/>
        </p:nvSpPr>
        <p:spPr>
          <a:xfrm>
            <a:off x="5212080" y="3918204"/>
            <a:ext cx="3474720" cy="34747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030" u="none" cap="none" strike="noStrike">
                <a:solidFill>
                  <a:srgbClr val="B1C5D6"/>
                </a:solidFill>
                <a:latin typeface="Verdana"/>
                <a:ea typeface="Verdana"/>
                <a:cs typeface="Verdana"/>
                <a:sym typeface="Verdana"/>
              </a:rPr>
              <a:t>Supported by the evidence it could retrieve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4192F"/>
        </a:solidFill>
      </p:bgPr>
    </p:bg>
    <p:spTree>
      <p:nvGrpSpPr>
        <p:cNvPr id="348" name="Shape 348"/>
        <p:cNvGrpSpPr/>
        <p:nvPr/>
      </p:nvGrpSpPr>
      <p:grpSpPr>
        <a:xfrm>
          <a:off x="0" y="0"/>
          <a:ext cx="0" cy="0"/>
          <a:chOff x="0" y="0"/>
          <a:chExt cx="0" cy="0"/>
        </a:xfrm>
      </p:grpSpPr>
      <p:sp>
        <p:nvSpPr>
          <p:cNvPr id="349" name="Google Shape;349;p23"/>
          <p:cNvSpPr/>
          <p:nvPr/>
        </p:nvSpPr>
        <p:spPr>
          <a:xfrm>
            <a:off x="0" y="4443984"/>
            <a:ext cx="1389888" cy="699516"/>
          </a:xfrm>
          <a:prstGeom prst="rect">
            <a:avLst/>
          </a:prstGeom>
          <a:solidFill>
            <a:srgbClr val="04192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image.png" id="350" name="Google Shape;350;p23"/>
          <p:cNvPicPr preferRelativeResize="0"/>
          <p:nvPr/>
        </p:nvPicPr>
        <p:blipFill rotWithShape="1">
          <a:blip r:embed="rId3">
            <a:alphaModFix/>
          </a:blip>
          <a:srcRect b="0" l="0" r="0" t="0"/>
          <a:stretch/>
        </p:blipFill>
        <p:spPr>
          <a:xfrm>
            <a:off x="118872" y="4434840"/>
            <a:ext cx="1170432" cy="717804"/>
          </a:xfrm>
          <a:prstGeom prst="rect">
            <a:avLst/>
          </a:prstGeom>
          <a:noFill/>
          <a:ln>
            <a:noFill/>
          </a:ln>
        </p:spPr>
      </p:pic>
      <p:sp>
        <p:nvSpPr>
          <p:cNvPr id="351" name="Google Shape;351;p23"/>
          <p:cNvSpPr txBox="1"/>
          <p:nvPr/>
        </p:nvSpPr>
        <p:spPr>
          <a:xfrm>
            <a:off x="402336" y="228600"/>
            <a:ext cx="7955279" cy="25603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900" u="none" cap="none" strike="noStrike">
                <a:solidFill>
                  <a:srgbClr val="00BDD6"/>
                </a:solidFill>
                <a:latin typeface="Verdana"/>
                <a:ea typeface="Verdana"/>
                <a:cs typeface="Verdana"/>
                <a:sym typeface="Verdana"/>
              </a:rPr>
              <a:t>PRACTICAL PATTERNS</a:t>
            </a:r>
            <a:endParaRPr/>
          </a:p>
        </p:txBody>
      </p:sp>
      <p:sp>
        <p:nvSpPr>
          <p:cNvPr id="352" name="Google Shape;352;p23"/>
          <p:cNvSpPr txBox="1"/>
          <p:nvPr/>
        </p:nvSpPr>
        <p:spPr>
          <a:xfrm>
            <a:off x="402336" y="630936"/>
            <a:ext cx="8339327" cy="832104"/>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700" u="none" cap="none" strike="noStrike">
                <a:solidFill>
                  <a:srgbClr val="FFFFFF"/>
                </a:solidFill>
                <a:latin typeface="Verdana"/>
                <a:ea typeface="Verdana"/>
                <a:cs typeface="Verdana"/>
                <a:sym typeface="Verdana"/>
              </a:rPr>
              <a:t>What to take back to your team</a:t>
            </a:r>
            <a:endParaRPr/>
          </a:p>
        </p:txBody>
      </p:sp>
      <p:cxnSp>
        <p:nvCxnSpPr>
          <p:cNvPr id="353" name="Google Shape;353;p23"/>
          <p:cNvCxnSpPr/>
          <p:nvPr/>
        </p:nvCxnSpPr>
        <p:spPr>
          <a:xfrm>
            <a:off x="411480" y="1453896"/>
            <a:ext cx="8311896" cy="0"/>
          </a:xfrm>
          <a:prstGeom prst="straightConnector1">
            <a:avLst/>
          </a:prstGeom>
          <a:noFill/>
          <a:ln cap="flat" cmpd="sng" w="9525">
            <a:solidFill>
              <a:srgbClr val="31516B"/>
            </a:solidFill>
            <a:prstDash val="solid"/>
            <a:round/>
            <a:headEnd len="sm" w="sm" type="none"/>
            <a:tailEnd len="sm" w="sm" type="none"/>
          </a:ln>
          <a:effectLst>
            <a:outerShdw blurRad="40000" rotWithShape="0" dir="5400000" dist="20000">
              <a:srgbClr val="000000">
                <a:alpha val="38039"/>
              </a:srgbClr>
            </a:outerShdw>
          </a:effectLst>
        </p:spPr>
      </p:cxnSp>
      <p:sp>
        <p:nvSpPr>
          <p:cNvPr id="354" name="Google Shape;354;p23"/>
          <p:cNvSpPr txBox="1"/>
          <p:nvPr/>
        </p:nvSpPr>
        <p:spPr>
          <a:xfrm>
            <a:off x="8357616" y="4700016"/>
            <a:ext cx="393192" cy="182880"/>
          </a:xfrm>
          <a:prstGeom prst="rect">
            <a:avLst/>
          </a:prstGeom>
          <a:noFill/>
          <a:ln>
            <a:noFill/>
          </a:ln>
        </p:spPr>
        <p:txBody>
          <a:bodyPr anchorCtr="0" anchor="t" bIns="0" lIns="0" spcFirstLastPara="1" rIns="0" wrap="square" tIns="0">
            <a:spAutoFit/>
          </a:bodyPr>
          <a:lstStyle/>
          <a:p>
            <a:pPr indent="0" lvl="0" marL="0" marR="0" rtl="0" algn="r">
              <a:lnSpc>
                <a:spcPct val="108000"/>
              </a:lnSpc>
              <a:spcBef>
                <a:spcPts val="0"/>
              </a:spcBef>
              <a:spcAft>
                <a:spcPts val="0"/>
              </a:spcAft>
              <a:buNone/>
            </a:pPr>
            <a:r>
              <a:rPr b="0" i="0" lang="en-US" sz="800" u="none" cap="none" strike="noStrike">
                <a:solidFill>
                  <a:srgbClr val="B1C5D6"/>
                </a:solidFill>
                <a:latin typeface="Verdana"/>
                <a:ea typeface="Verdana"/>
                <a:cs typeface="Verdana"/>
                <a:sym typeface="Verdana"/>
              </a:rPr>
              <a:t>13</a:t>
            </a:r>
            <a:endParaRPr/>
          </a:p>
        </p:txBody>
      </p:sp>
      <p:sp>
        <p:nvSpPr>
          <p:cNvPr id="355" name="Google Shape;355;p23"/>
          <p:cNvSpPr txBox="1"/>
          <p:nvPr/>
        </p:nvSpPr>
        <p:spPr>
          <a:xfrm>
            <a:off x="1572768" y="4700016"/>
            <a:ext cx="5852160" cy="18288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750" u="none" cap="none" strike="noStrike">
                <a:solidFill>
                  <a:srgbClr val="B1C5D6"/>
                </a:solidFill>
                <a:latin typeface="Verdana"/>
                <a:ea typeface="Verdana"/>
                <a:cs typeface="Verdana"/>
                <a:sym typeface="Verdana"/>
              </a:rPr>
              <a:t>NVIDIA  /  MCP DEV SUMMIT TORONTO</a:t>
            </a:r>
            <a:endParaRPr/>
          </a:p>
        </p:txBody>
      </p:sp>
      <p:sp>
        <p:nvSpPr>
          <p:cNvPr id="356" name="Google Shape;356;p23"/>
          <p:cNvSpPr txBox="1"/>
          <p:nvPr/>
        </p:nvSpPr>
        <p:spPr>
          <a:xfrm>
            <a:off x="457200" y="1691640"/>
            <a:ext cx="411480" cy="26517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300" u="none" cap="none" strike="noStrike">
                <a:solidFill>
                  <a:srgbClr val="00BDD6"/>
                </a:solidFill>
                <a:latin typeface="Verdana"/>
                <a:ea typeface="Verdana"/>
                <a:cs typeface="Verdana"/>
                <a:sym typeface="Verdana"/>
              </a:rPr>
              <a:t>01</a:t>
            </a:r>
            <a:endParaRPr/>
          </a:p>
        </p:txBody>
      </p:sp>
      <p:sp>
        <p:nvSpPr>
          <p:cNvPr id="357" name="Google Shape;357;p23"/>
          <p:cNvSpPr txBox="1"/>
          <p:nvPr/>
        </p:nvSpPr>
        <p:spPr>
          <a:xfrm>
            <a:off x="1033271" y="1691640"/>
            <a:ext cx="3749039" cy="31089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700" u="none" cap="none" strike="noStrike">
                <a:solidFill>
                  <a:srgbClr val="FFFFFF"/>
                </a:solidFill>
                <a:latin typeface="Verdana"/>
                <a:ea typeface="Verdana"/>
                <a:cs typeface="Verdana"/>
                <a:sym typeface="Verdana"/>
              </a:rPr>
              <a:t>Reuse the integration</a:t>
            </a:r>
            <a:endParaRPr/>
          </a:p>
        </p:txBody>
      </p:sp>
      <p:sp>
        <p:nvSpPr>
          <p:cNvPr id="358" name="Google Shape;358;p23"/>
          <p:cNvSpPr txBox="1"/>
          <p:nvPr/>
        </p:nvSpPr>
        <p:spPr>
          <a:xfrm>
            <a:off x="4956048" y="1732788"/>
            <a:ext cx="3657600" cy="29260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050" u="none" cap="none" strike="noStrike">
                <a:solidFill>
                  <a:srgbClr val="B1C5D6"/>
                </a:solidFill>
                <a:latin typeface="Verdana"/>
                <a:ea typeface="Verdana"/>
                <a:cs typeface="Verdana"/>
                <a:sym typeface="Verdana"/>
              </a:rPr>
              <a:t>Give shared MCP servers a clear owner.</a:t>
            </a:r>
            <a:endParaRPr/>
          </a:p>
        </p:txBody>
      </p:sp>
      <p:sp>
        <p:nvSpPr>
          <p:cNvPr id="359" name="Google Shape;359;p23"/>
          <p:cNvSpPr txBox="1"/>
          <p:nvPr/>
        </p:nvSpPr>
        <p:spPr>
          <a:xfrm>
            <a:off x="457200" y="2212848"/>
            <a:ext cx="411480" cy="26517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300" u="none" cap="none" strike="noStrike">
                <a:solidFill>
                  <a:srgbClr val="00BDD6"/>
                </a:solidFill>
                <a:latin typeface="Verdana"/>
                <a:ea typeface="Verdana"/>
                <a:cs typeface="Verdana"/>
                <a:sym typeface="Verdana"/>
              </a:rPr>
              <a:t>02</a:t>
            </a:r>
            <a:endParaRPr/>
          </a:p>
        </p:txBody>
      </p:sp>
      <p:sp>
        <p:nvSpPr>
          <p:cNvPr id="360" name="Google Shape;360;p23"/>
          <p:cNvSpPr txBox="1"/>
          <p:nvPr/>
        </p:nvSpPr>
        <p:spPr>
          <a:xfrm>
            <a:off x="1033271" y="2212848"/>
            <a:ext cx="3749039" cy="31089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700" u="none" cap="none" strike="noStrike">
                <a:solidFill>
                  <a:srgbClr val="FFFFFF"/>
                </a:solidFill>
                <a:latin typeface="Verdana"/>
                <a:ea typeface="Verdana"/>
                <a:cs typeface="Verdana"/>
                <a:sym typeface="Verdana"/>
              </a:rPr>
              <a:t>Preserve the caller’s access</a:t>
            </a:r>
            <a:endParaRPr/>
          </a:p>
        </p:txBody>
      </p:sp>
      <p:sp>
        <p:nvSpPr>
          <p:cNvPr id="361" name="Google Shape;361;p23"/>
          <p:cNvSpPr txBox="1"/>
          <p:nvPr/>
        </p:nvSpPr>
        <p:spPr>
          <a:xfrm>
            <a:off x="4956048" y="2253996"/>
            <a:ext cx="3657600" cy="29260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050" u="none" cap="none" strike="noStrike">
                <a:solidFill>
                  <a:srgbClr val="B1C5D6"/>
                </a:solidFill>
                <a:latin typeface="Verdana"/>
                <a:ea typeface="Verdana"/>
                <a:cs typeface="Verdana"/>
                <a:sym typeface="Verdana"/>
              </a:rPr>
              <a:t>Enforce permissions at the service boundary.</a:t>
            </a:r>
            <a:endParaRPr/>
          </a:p>
        </p:txBody>
      </p:sp>
      <p:sp>
        <p:nvSpPr>
          <p:cNvPr id="362" name="Google Shape;362;p23"/>
          <p:cNvSpPr txBox="1"/>
          <p:nvPr/>
        </p:nvSpPr>
        <p:spPr>
          <a:xfrm>
            <a:off x="457200" y="2734056"/>
            <a:ext cx="411480" cy="26517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300" u="none" cap="none" strike="noStrike">
                <a:solidFill>
                  <a:srgbClr val="00BDD6"/>
                </a:solidFill>
                <a:latin typeface="Verdana"/>
                <a:ea typeface="Verdana"/>
                <a:cs typeface="Verdana"/>
                <a:sym typeface="Verdana"/>
              </a:rPr>
              <a:t>03</a:t>
            </a:r>
            <a:endParaRPr/>
          </a:p>
        </p:txBody>
      </p:sp>
      <p:sp>
        <p:nvSpPr>
          <p:cNvPr id="363" name="Google Shape;363;p23"/>
          <p:cNvSpPr txBox="1"/>
          <p:nvPr/>
        </p:nvSpPr>
        <p:spPr>
          <a:xfrm>
            <a:off x="1033271" y="2734056"/>
            <a:ext cx="3749039" cy="31089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700" u="none" cap="none" strike="noStrike">
                <a:solidFill>
                  <a:srgbClr val="FFFFFF"/>
                </a:solidFill>
                <a:latin typeface="Verdana"/>
                <a:ea typeface="Verdana"/>
                <a:cs typeface="Verdana"/>
                <a:sym typeface="Verdana"/>
              </a:rPr>
              <a:t>Choose tools for the task</a:t>
            </a:r>
            <a:endParaRPr/>
          </a:p>
        </p:txBody>
      </p:sp>
      <p:sp>
        <p:nvSpPr>
          <p:cNvPr id="364" name="Google Shape;364;p23"/>
          <p:cNvSpPr txBox="1"/>
          <p:nvPr/>
        </p:nvSpPr>
        <p:spPr>
          <a:xfrm>
            <a:off x="4956048" y="2775204"/>
            <a:ext cx="3657600" cy="29260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050" u="none" cap="none" strike="noStrike">
                <a:solidFill>
                  <a:srgbClr val="B1C5D6"/>
                </a:solidFill>
                <a:latin typeface="Verdana"/>
                <a:ea typeface="Verdana"/>
                <a:cs typeface="Verdana"/>
                <a:sym typeface="Verdana"/>
              </a:rPr>
              <a:t>Make each agent’s tool set deliberate.</a:t>
            </a:r>
            <a:endParaRPr/>
          </a:p>
        </p:txBody>
      </p:sp>
      <p:sp>
        <p:nvSpPr>
          <p:cNvPr id="365" name="Google Shape;365;p23"/>
          <p:cNvSpPr txBox="1"/>
          <p:nvPr/>
        </p:nvSpPr>
        <p:spPr>
          <a:xfrm>
            <a:off x="457200" y="3255264"/>
            <a:ext cx="411480" cy="26517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300" u="none" cap="none" strike="noStrike">
                <a:solidFill>
                  <a:srgbClr val="00BDD6"/>
                </a:solidFill>
                <a:latin typeface="Verdana"/>
                <a:ea typeface="Verdana"/>
                <a:cs typeface="Verdana"/>
                <a:sym typeface="Verdana"/>
              </a:rPr>
              <a:t>04</a:t>
            </a:r>
            <a:endParaRPr/>
          </a:p>
        </p:txBody>
      </p:sp>
      <p:sp>
        <p:nvSpPr>
          <p:cNvPr id="366" name="Google Shape;366;p23"/>
          <p:cNvSpPr txBox="1"/>
          <p:nvPr/>
        </p:nvSpPr>
        <p:spPr>
          <a:xfrm>
            <a:off x="1033271" y="3255264"/>
            <a:ext cx="3749039" cy="31089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700" u="none" cap="none" strike="noStrike">
                <a:solidFill>
                  <a:srgbClr val="FFFFFF"/>
                </a:solidFill>
                <a:latin typeface="Verdana"/>
                <a:ea typeface="Verdana"/>
                <a:cs typeface="Verdana"/>
                <a:sym typeface="Verdana"/>
              </a:rPr>
              <a:t>Keep user state separate</a:t>
            </a:r>
            <a:endParaRPr/>
          </a:p>
        </p:txBody>
      </p:sp>
      <p:sp>
        <p:nvSpPr>
          <p:cNvPr id="367" name="Google Shape;367;p23"/>
          <p:cNvSpPr txBox="1"/>
          <p:nvPr/>
        </p:nvSpPr>
        <p:spPr>
          <a:xfrm>
            <a:off x="4956048" y="3296412"/>
            <a:ext cx="3657600" cy="29260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050" u="none" cap="none" strike="noStrike">
                <a:solidFill>
                  <a:srgbClr val="B1C5D6"/>
                </a:solidFill>
                <a:latin typeface="Verdana"/>
                <a:ea typeface="Verdana"/>
                <a:cs typeface="Verdana"/>
                <a:sym typeface="Verdana"/>
              </a:rPr>
              <a:t>Test with accounts that have different access.</a:t>
            </a:r>
            <a:endParaRPr/>
          </a:p>
        </p:txBody>
      </p:sp>
      <p:sp>
        <p:nvSpPr>
          <p:cNvPr id="368" name="Google Shape;368;p23"/>
          <p:cNvSpPr txBox="1"/>
          <p:nvPr/>
        </p:nvSpPr>
        <p:spPr>
          <a:xfrm>
            <a:off x="457200" y="3776472"/>
            <a:ext cx="411480" cy="26517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300" u="none" cap="none" strike="noStrike">
                <a:solidFill>
                  <a:srgbClr val="00BDD6"/>
                </a:solidFill>
                <a:latin typeface="Verdana"/>
                <a:ea typeface="Verdana"/>
                <a:cs typeface="Verdana"/>
                <a:sym typeface="Verdana"/>
              </a:rPr>
              <a:t>05</a:t>
            </a:r>
            <a:endParaRPr/>
          </a:p>
        </p:txBody>
      </p:sp>
      <p:sp>
        <p:nvSpPr>
          <p:cNvPr id="369" name="Google Shape;369;p23"/>
          <p:cNvSpPr txBox="1"/>
          <p:nvPr/>
        </p:nvSpPr>
        <p:spPr>
          <a:xfrm>
            <a:off x="1033271" y="3776472"/>
            <a:ext cx="3749039" cy="31089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1700" u="none" cap="none" strike="noStrike">
                <a:solidFill>
                  <a:srgbClr val="FFFFFF"/>
                </a:solidFill>
                <a:latin typeface="Verdana"/>
                <a:ea typeface="Verdana"/>
                <a:cs typeface="Verdana"/>
                <a:sym typeface="Verdana"/>
              </a:rPr>
              <a:t>Operate it as a service</a:t>
            </a:r>
            <a:endParaRPr/>
          </a:p>
        </p:txBody>
      </p:sp>
      <p:sp>
        <p:nvSpPr>
          <p:cNvPr id="370" name="Google Shape;370;p23"/>
          <p:cNvSpPr txBox="1"/>
          <p:nvPr/>
        </p:nvSpPr>
        <p:spPr>
          <a:xfrm>
            <a:off x="4956048" y="3817620"/>
            <a:ext cx="3657600" cy="29260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050" u="none" cap="none" strike="noStrike">
                <a:solidFill>
                  <a:srgbClr val="B1C5D6"/>
                </a:solidFill>
                <a:latin typeface="Verdana"/>
                <a:ea typeface="Verdana"/>
                <a:cs typeface="Verdana"/>
                <a:sym typeface="Verdana"/>
              </a:rPr>
              <a:t>Plan for failures, upgrades, and client changes.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4192F"/>
        </a:solidFill>
      </p:bgPr>
    </p:bg>
    <p:spTree>
      <p:nvGrpSpPr>
        <p:cNvPr id="374" name="Shape 374"/>
        <p:cNvGrpSpPr/>
        <p:nvPr/>
      </p:nvGrpSpPr>
      <p:grpSpPr>
        <a:xfrm>
          <a:off x="0" y="0"/>
          <a:ext cx="0" cy="0"/>
          <a:chOff x="0" y="0"/>
          <a:chExt cx="0" cy="0"/>
        </a:xfrm>
      </p:grpSpPr>
      <p:sp>
        <p:nvSpPr>
          <p:cNvPr id="375" name="Google Shape;375;p24"/>
          <p:cNvSpPr txBox="1"/>
          <p:nvPr/>
        </p:nvSpPr>
        <p:spPr>
          <a:xfrm>
            <a:off x="8357616" y="4700016"/>
            <a:ext cx="393192" cy="182880"/>
          </a:xfrm>
          <a:prstGeom prst="rect">
            <a:avLst/>
          </a:prstGeom>
          <a:noFill/>
          <a:ln>
            <a:noFill/>
          </a:ln>
        </p:spPr>
        <p:txBody>
          <a:bodyPr anchorCtr="0" anchor="t" bIns="0" lIns="0" spcFirstLastPara="1" rIns="0" wrap="square" tIns="0">
            <a:spAutoFit/>
          </a:bodyPr>
          <a:lstStyle/>
          <a:p>
            <a:pPr indent="0" lvl="0" marL="0" marR="0" rtl="0" algn="r">
              <a:lnSpc>
                <a:spcPct val="108000"/>
              </a:lnSpc>
              <a:spcBef>
                <a:spcPts val="0"/>
              </a:spcBef>
              <a:spcAft>
                <a:spcPts val="0"/>
              </a:spcAft>
              <a:buNone/>
            </a:pPr>
            <a:r>
              <a:rPr b="0" i="0" lang="en-US" sz="800" u="none" cap="none" strike="noStrike">
                <a:solidFill>
                  <a:srgbClr val="B1C5D6"/>
                </a:solidFill>
                <a:latin typeface="Verdana"/>
                <a:ea typeface="Verdana"/>
                <a:cs typeface="Verdana"/>
                <a:sym typeface="Verdana"/>
              </a:rPr>
              <a:t>14</a:t>
            </a:r>
            <a:endParaRPr/>
          </a:p>
        </p:txBody>
      </p:sp>
      <p:sp>
        <p:nvSpPr>
          <p:cNvPr id="376" name="Google Shape;376;p24"/>
          <p:cNvSpPr txBox="1"/>
          <p:nvPr/>
        </p:nvSpPr>
        <p:spPr>
          <a:xfrm>
            <a:off x="1572768" y="4700016"/>
            <a:ext cx="5852160" cy="18288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750" u="none" cap="none" strike="noStrike">
                <a:solidFill>
                  <a:srgbClr val="B1C5D6"/>
                </a:solidFill>
                <a:latin typeface="Verdana"/>
                <a:ea typeface="Verdana"/>
                <a:cs typeface="Verdana"/>
                <a:sym typeface="Verdana"/>
              </a:rPr>
              <a:t>NVIDIA  /  MCP DEV SUMMIT TORONTO</a:t>
            </a:r>
            <a:endParaRPr/>
          </a:p>
        </p:txBody>
      </p:sp>
      <p:sp>
        <p:nvSpPr>
          <p:cNvPr id="377" name="Google Shape;377;p24"/>
          <p:cNvSpPr/>
          <p:nvPr/>
        </p:nvSpPr>
        <p:spPr>
          <a:xfrm>
            <a:off x="438912" y="1435608"/>
            <a:ext cx="2633472" cy="265176"/>
          </a:xfrm>
          <a:prstGeom prst="roundRect">
            <a:avLst>
              <a:gd fmla="val 8000" name="adj"/>
            </a:avLst>
          </a:prstGeom>
          <a:solidFill>
            <a:srgbClr val="102D46"/>
          </a:solidFill>
          <a:ln cap="flat" cmpd="sng" w="12700">
            <a:solidFill>
              <a:srgbClr val="76B9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78" name="Google Shape;378;p24"/>
          <p:cNvSpPr txBox="1"/>
          <p:nvPr/>
        </p:nvSpPr>
        <p:spPr>
          <a:xfrm>
            <a:off x="512063" y="1476756"/>
            <a:ext cx="2487168" cy="18288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850" u="none" cap="none" strike="noStrike">
                <a:solidFill>
                  <a:srgbClr val="76B900"/>
                </a:solidFill>
                <a:latin typeface="Verdana"/>
                <a:ea typeface="Verdana"/>
                <a:cs typeface="Verdana"/>
                <a:sym typeface="Verdana"/>
              </a:rPr>
              <a:t>MCP DEV SUMMIT TORONTO</a:t>
            </a:r>
            <a:endParaRPr/>
          </a:p>
        </p:txBody>
      </p:sp>
      <p:sp>
        <p:nvSpPr>
          <p:cNvPr id="379" name="Google Shape;379;p24"/>
          <p:cNvSpPr txBox="1"/>
          <p:nvPr/>
        </p:nvSpPr>
        <p:spPr>
          <a:xfrm>
            <a:off x="429768" y="1920240"/>
            <a:ext cx="5623560" cy="1335024"/>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4300" u="none" cap="none" strike="noStrike">
                <a:solidFill>
                  <a:srgbClr val="FFFFFF"/>
                </a:solidFill>
                <a:latin typeface="Verdana"/>
                <a:ea typeface="Verdana"/>
                <a:cs typeface="Verdana"/>
                <a:sym typeface="Verdana"/>
              </a:rPr>
              <a:t>Thanks.</a:t>
            </a:r>
            <a:endParaRPr/>
          </a:p>
        </p:txBody>
      </p:sp>
      <p:sp>
        <p:nvSpPr>
          <p:cNvPr id="380" name="Google Shape;380;p24"/>
          <p:cNvSpPr txBox="1"/>
          <p:nvPr/>
        </p:nvSpPr>
        <p:spPr>
          <a:xfrm>
            <a:off x="457200" y="3374136"/>
            <a:ext cx="5522976" cy="88696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300" u="none" cap="none" strike="noStrike">
                <a:solidFill>
                  <a:srgbClr val="00BDD6"/>
                </a:solidFill>
                <a:latin typeface="Verdana"/>
                <a:ea typeface="Verdana"/>
                <a:cs typeface="Verdana"/>
                <a:sym typeface="Verdana"/>
              </a:rPr>
              <a:t>MaaS: shared tools</a:t>
            </a:r>
            <a:endParaRPr/>
          </a:p>
          <a:p>
            <a:pPr indent="0" lvl="0" marL="0" marR="0" rtl="0" algn="l">
              <a:lnSpc>
                <a:spcPct val="108000"/>
              </a:lnSpc>
              <a:spcBef>
                <a:spcPts val="200"/>
              </a:spcBef>
              <a:spcAft>
                <a:spcPts val="0"/>
              </a:spcAft>
              <a:buNone/>
            </a:pPr>
            <a:r>
              <a:rPr b="1" i="0" lang="en-US" sz="2300" u="none" cap="none" strike="noStrike">
                <a:solidFill>
                  <a:srgbClr val="00BDD6"/>
                </a:solidFill>
                <a:latin typeface="Verdana"/>
                <a:ea typeface="Verdana"/>
                <a:cs typeface="Verdana"/>
                <a:sym typeface="Verdana"/>
              </a:rPr>
              <a:t>for agents</a:t>
            </a:r>
            <a:endParaRPr/>
          </a:p>
        </p:txBody>
      </p:sp>
      <p:sp>
        <p:nvSpPr>
          <p:cNvPr id="381" name="Google Shape;381;p24"/>
          <p:cNvSpPr txBox="1"/>
          <p:nvPr/>
        </p:nvSpPr>
        <p:spPr>
          <a:xfrm>
            <a:off x="457200" y="4398264"/>
            <a:ext cx="5449824" cy="29260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200" u="none" cap="none" strike="noStrike">
                <a:solidFill>
                  <a:srgbClr val="B1C5D6"/>
                </a:solidFill>
                <a:latin typeface="Verdana"/>
                <a:ea typeface="Verdana"/>
                <a:cs typeface="Verdana"/>
                <a:sym typeface="Verdana"/>
              </a:rPr>
              <a:t>Chris Alexiuk  |  NVIDIA</a:t>
            </a:r>
            <a:endParaRPr/>
          </a:p>
        </p:txBody>
      </p:sp>
    </p:spTree>
  </p:cSld>
  <p:clrMapOvr>
    <a:masterClrMapping/>
  </p:clrMapOvr>
</p:sld>
</file>

<file path=ppt/theme/theme1.xml><?xml version="1.0" encoding="utf-8"?>
<a:theme xmlns:a="http://schemas.openxmlformats.org/drawingml/2006/main" xmlns:r="http://schemas.openxmlformats.org/officeDocument/2006/relationships" name="MCP Dev Summit Toronto">
  <a:themeElements>
    <a:clrScheme name="Custom 2">
      <a:dk1>
        <a:srgbClr val="000000"/>
      </a:dk1>
      <a:lt1>
        <a:srgbClr val="FFFFFF"/>
      </a:lt1>
      <a:dk2>
        <a:srgbClr val="000000"/>
      </a:dk2>
      <a:lt2>
        <a:srgbClr val="EEEEEE"/>
      </a:lt2>
      <a:accent1>
        <a:srgbClr val="00C1DB"/>
      </a:accent1>
      <a:accent2>
        <a:srgbClr val="0060FA"/>
      </a:accent2>
      <a:accent3>
        <a:srgbClr val="FFC800"/>
      </a:accent3>
      <a:accent4>
        <a:srgbClr val="BC37DE"/>
      </a:accent4>
      <a:accent5>
        <a:srgbClr val="FF3C64"/>
      </a:accent5>
      <a:accent6>
        <a:srgbClr val="009EFF"/>
      </a:accent6>
      <a:hlink>
        <a:srgbClr val="00C8B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