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67" r:id="rId3"/>
    <p:sldId id="268" r:id="rId4"/>
    <p:sldId id="266" r:id="rId5"/>
    <p:sldId id="257" r:id="rId6"/>
    <p:sldId id="265" r:id="rId7"/>
    <p:sldId id="258" r:id="rId8"/>
    <p:sldId id="259" r:id="rId9"/>
    <p:sldId id="264" r:id="rId10"/>
    <p:sldId id="263" r:id="rId11"/>
    <p:sldId id="269"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iOiAhCo5F4q42PCagXYiiYbjS+/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36" d="100"/>
          <a:sy n="136" d="100"/>
        </p:scale>
        <p:origin x="69" y="55"/>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8589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 name="Google Shape;4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a:latin typeface="HCLTech Roobert Light"/>
              </a:rPr>
              <a:t>Welcome. Today's story: agentic AI will transform financial services. Whether that transformation is ethical and trusted is something we design, not something we hope for. We will walk in the client's shoes, then build the governance that earns the right to scale.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 name="Google Shape;5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dirty="0">
              <a:latin typeface="HCLTech Roobert 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dirty="0">
              <a:latin typeface="HCLTech Roobert 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a:latin typeface="HCLTech Roobert Light"/>
              </a:rPr>
              <a:t>Governance is a journey, not a gate at the end. Each stage has one plain question and one accountable owner, so nobody has to guess who decides. Empathy at the start, evidence at every step.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lang="en-US">
                <a:latin typeface="HCLTech Roobert Light"/>
              </a:rPr>
              <a:t>Nobody should build this alone. The FINOS AIGF gives the industry a shared starting point. We make it local, make it measurable, and share what we learn so every institution moves faster and safer.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lang="en-US">
                <a:latin typeface="HCLTech Roobert Light"/>
              </a:rPr>
              <a:t>Close on evidence. These measures connect trust, safety and economics, so no single number can be gamed. Looking ahead, agents will help monitor other agents, but humans keep setting the boundaries. Build intelligence with ambition, and sustain it through trust.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a:extLst>
            <a:ext uri="{FF2B5EF4-FFF2-40B4-BE49-F238E27FC236}">
              <a16:creationId xmlns:a16="http://schemas.microsoft.com/office/drawing/2014/main" id="{2B841995-6863-CE91-E3A0-45E4406A3359}"/>
            </a:ext>
          </a:extLst>
        </p:cNvPr>
        <p:cNvGrpSpPr/>
        <p:nvPr/>
      </p:nvGrpSpPr>
      <p:grpSpPr>
        <a:xfrm>
          <a:off x="0" y="0"/>
          <a:ext cx="0" cy="0"/>
          <a:chOff x="0" y="0"/>
          <a:chExt cx="0" cy="0"/>
        </a:xfrm>
      </p:grpSpPr>
      <p:sp>
        <p:nvSpPr>
          <p:cNvPr id="44" name="Google Shape;44;p1:notes">
            <a:extLst>
              <a:ext uri="{FF2B5EF4-FFF2-40B4-BE49-F238E27FC236}">
                <a16:creationId xmlns:a16="http://schemas.microsoft.com/office/drawing/2014/main" id="{FB794595-A6BE-B2F1-F826-5AA0065F0A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 name="Google Shape;45;p1:notes">
            <a:extLst>
              <a:ext uri="{FF2B5EF4-FFF2-40B4-BE49-F238E27FC236}">
                <a16:creationId xmlns:a16="http://schemas.microsoft.com/office/drawing/2014/main" id="{2B79BA60-736C-D8FD-4675-F18675E3866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dirty="0">
              <a:latin typeface="HCLTech Roobert Light"/>
            </a:endParaRPr>
          </a:p>
        </p:txBody>
      </p:sp>
    </p:spTree>
    <p:extLst>
      <p:ext uri="{BB962C8B-B14F-4D97-AF65-F5344CB8AC3E}">
        <p14:creationId xmlns:p14="http://schemas.microsoft.com/office/powerpoint/2010/main" val="611522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9"/>
          <p:cNvSpPr txBox="1">
            <a:spLocks noGrp="1"/>
          </p:cNvSpPr>
          <p:nvPr>
            <p:ph type="ctrTitle"/>
          </p:nvPr>
        </p:nvSpPr>
        <p:spPr>
          <a:xfrm>
            <a:off x="4564308" y="1130675"/>
            <a:ext cx="42543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5200"/>
              <a:buNone/>
              <a:defRPr sz="5200">
                <a:solidFill>
                  <a:schemeClr val="lt1"/>
                </a:solidFill>
              </a:defRPr>
            </a:lvl1pPr>
            <a:lvl2pPr lvl="1" algn="ctr">
              <a:lnSpc>
                <a:spcPct val="100000"/>
              </a:lnSpc>
              <a:spcBef>
                <a:spcPts val="0"/>
              </a:spcBef>
              <a:spcAft>
                <a:spcPts val="0"/>
              </a:spcAft>
              <a:buClr>
                <a:schemeClr val="lt1"/>
              </a:buClr>
              <a:buSzPts val="5200"/>
              <a:buNone/>
              <a:defRPr sz="5200">
                <a:solidFill>
                  <a:schemeClr val="lt1"/>
                </a:solidFill>
              </a:defRPr>
            </a:lvl2pPr>
            <a:lvl3pPr lvl="2" algn="ctr">
              <a:lnSpc>
                <a:spcPct val="100000"/>
              </a:lnSpc>
              <a:spcBef>
                <a:spcPts val="0"/>
              </a:spcBef>
              <a:spcAft>
                <a:spcPts val="0"/>
              </a:spcAft>
              <a:buClr>
                <a:schemeClr val="lt1"/>
              </a:buClr>
              <a:buSzPts val="5200"/>
              <a:buNone/>
              <a:defRPr sz="5200">
                <a:solidFill>
                  <a:schemeClr val="lt1"/>
                </a:solidFill>
              </a:defRPr>
            </a:lvl3pPr>
            <a:lvl4pPr lvl="3" algn="ctr">
              <a:lnSpc>
                <a:spcPct val="100000"/>
              </a:lnSpc>
              <a:spcBef>
                <a:spcPts val="0"/>
              </a:spcBef>
              <a:spcAft>
                <a:spcPts val="0"/>
              </a:spcAft>
              <a:buClr>
                <a:schemeClr val="lt1"/>
              </a:buClr>
              <a:buSzPts val="5200"/>
              <a:buNone/>
              <a:defRPr sz="5200">
                <a:solidFill>
                  <a:schemeClr val="lt1"/>
                </a:solidFill>
              </a:defRPr>
            </a:lvl4pPr>
            <a:lvl5pPr lvl="4" algn="ctr">
              <a:lnSpc>
                <a:spcPct val="100000"/>
              </a:lnSpc>
              <a:spcBef>
                <a:spcPts val="0"/>
              </a:spcBef>
              <a:spcAft>
                <a:spcPts val="0"/>
              </a:spcAft>
              <a:buClr>
                <a:schemeClr val="lt1"/>
              </a:buClr>
              <a:buSzPts val="5200"/>
              <a:buNone/>
              <a:defRPr sz="5200">
                <a:solidFill>
                  <a:schemeClr val="lt1"/>
                </a:solidFill>
              </a:defRPr>
            </a:lvl5pPr>
            <a:lvl6pPr lvl="5" algn="ctr">
              <a:lnSpc>
                <a:spcPct val="100000"/>
              </a:lnSpc>
              <a:spcBef>
                <a:spcPts val="0"/>
              </a:spcBef>
              <a:spcAft>
                <a:spcPts val="0"/>
              </a:spcAft>
              <a:buClr>
                <a:schemeClr val="lt1"/>
              </a:buClr>
              <a:buSzPts val="5200"/>
              <a:buNone/>
              <a:defRPr sz="5200">
                <a:solidFill>
                  <a:schemeClr val="lt1"/>
                </a:solidFill>
              </a:defRPr>
            </a:lvl6pPr>
            <a:lvl7pPr lvl="6" algn="ctr">
              <a:lnSpc>
                <a:spcPct val="100000"/>
              </a:lnSpc>
              <a:spcBef>
                <a:spcPts val="0"/>
              </a:spcBef>
              <a:spcAft>
                <a:spcPts val="0"/>
              </a:spcAft>
              <a:buClr>
                <a:schemeClr val="lt1"/>
              </a:buClr>
              <a:buSzPts val="5200"/>
              <a:buNone/>
              <a:defRPr sz="5200">
                <a:solidFill>
                  <a:schemeClr val="lt1"/>
                </a:solidFill>
              </a:defRPr>
            </a:lvl7pPr>
            <a:lvl8pPr lvl="7" algn="ctr">
              <a:lnSpc>
                <a:spcPct val="100000"/>
              </a:lnSpc>
              <a:spcBef>
                <a:spcPts val="0"/>
              </a:spcBef>
              <a:spcAft>
                <a:spcPts val="0"/>
              </a:spcAft>
              <a:buClr>
                <a:schemeClr val="lt1"/>
              </a:buClr>
              <a:buSzPts val="5200"/>
              <a:buNone/>
              <a:defRPr sz="5200">
                <a:solidFill>
                  <a:schemeClr val="lt1"/>
                </a:solidFill>
              </a:defRPr>
            </a:lvl8pPr>
            <a:lvl9pPr lvl="8" algn="ctr">
              <a:lnSpc>
                <a:spcPct val="100000"/>
              </a:lnSpc>
              <a:spcBef>
                <a:spcPts val="0"/>
              </a:spcBef>
              <a:spcAft>
                <a:spcPts val="0"/>
              </a:spcAft>
              <a:buClr>
                <a:schemeClr val="lt1"/>
              </a:buClr>
              <a:buSzPts val="5200"/>
              <a:buNone/>
              <a:defRPr sz="5200">
                <a:solidFill>
                  <a:schemeClr val="lt1"/>
                </a:solidFill>
              </a:defRPr>
            </a:lvl9pPr>
          </a:lstStyle>
          <a:p>
            <a:endParaRPr/>
          </a:p>
        </p:txBody>
      </p:sp>
      <p:sp>
        <p:nvSpPr>
          <p:cNvPr id="11" name="Google Shape;11;p9"/>
          <p:cNvSpPr txBox="1">
            <a:spLocks noGrp="1"/>
          </p:cNvSpPr>
          <p:nvPr>
            <p:ph type="subTitle" idx="1"/>
          </p:nvPr>
        </p:nvSpPr>
        <p:spPr>
          <a:xfrm>
            <a:off x="4564304" y="3220225"/>
            <a:ext cx="42543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3" name="Graphic 2">
            <a:extLst>
              <a:ext uri="{FF2B5EF4-FFF2-40B4-BE49-F238E27FC236}">
                <a16:creationId xmlns:a16="http://schemas.microsoft.com/office/drawing/2014/main" id="{E22F60D1-192F-5D86-7331-B9EE15653E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8371" y="1022612"/>
            <a:ext cx="3519979" cy="327412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 slide 1">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1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15" name="Google Shape;15;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1">
  <p:cSld name="Title slide 1 1">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11"/>
          <p:cNvSpPr/>
          <p:nvPr/>
        </p:nvSpPr>
        <p:spPr>
          <a:xfrm>
            <a:off x="0" y="654125"/>
            <a:ext cx="9144000" cy="4489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11"/>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19" name="Google Shape;19;p11"/>
          <p:cNvSpPr txBox="1">
            <a:spLocks noGrp="1"/>
          </p:cNvSpPr>
          <p:nvPr>
            <p:ph type="title" idx="2"/>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0" name="Google Shape;20;p11"/>
          <p:cNvSpPr txBox="1">
            <a:spLocks noGrp="1"/>
          </p:cNvSpPr>
          <p:nvPr>
            <p:ph type="sldNum" idx="12"/>
          </p:nvPr>
        </p:nvSpPr>
        <p:spPr>
          <a:xfrm>
            <a:off x="8465633" y="4645142"/>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 name="Graphic 1">
            <a:extLst>
              <a:ext uri="{FF2B5EF4-FFF2-40B4-BE49-F238E27FC236}">
                <a16:creationId xmlns:a16="http://schemas.microsoft.com/office/drawing/2014/main" id="{8E708826-4D22-0E2B-1F5F-98AA7848654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483" y="51375"/>
            <a:ext cx="615705" cy="5727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1 1 1">
  <p:cSld name="Title slide 1 1 1">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12"/>
          <p:cNvSpPr/>
          <p:nvPr/>
        </p:nvSpPr>
        <p:spPr>
          <a:xfrm>
            <a:off x="0" y="654125"/>
            <a:ext cx="9144000" cy="4489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2"/>
          <p:cNvSpPr txBox="1">
            <a:spLocks noGrp="1"/>
          </p:cNvSpPr>
          <p:nvPr>
            <p:ph type="sldNum" idx="12"/>
          </p:nvPr>
        </p:nvSpPr>
        <p:spPr>
          <a:xfrm>
            <a:off x="8465633" y="4645142"/>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6" name="Google Shape;26;p12"/>
          <p:cNvSpPr txBox="1">
            <a:spLocks noGrp="1"/>
          </p:cNvSpPr>
          <p:nvPr>
            <p:ph type="title" idx="2"/>
          </p:nvPr>
        </p:nvSpPr>
        <p:spPr>
          <a:xfrm>
            <a:off x="747800" y="28375"/>
            <a:ext cx="82665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27" name="Google Shape;27;p12"/>
          <p:cNvSpPr txBox="1">
            <a:spLocks noGrp="1"/>
          </p:cNvSpPr>
          <p:nvPr>
            <p:ph type="body" idx="1"/>
          </p:nvPr>
        </p:nvSpPr>
        <p:spPr>
          <a:xfrm>
            <a:off x="311700" y="912325"/>
            <a:ext cx="8520600" cy="36567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pic>
        <p:nvPicPr>
          <p:cNvPr id="3" name="Graphic 2">
            <a:extLst>
              <a:ext uri="{FF2B5EF4-FFF2-40B4-BE49-F238E27FC236}">
                <a16:creationId xmlns:a16="http://schemas.microsoft.com/office/drawing/2014/main" id="{3F1BE8F3-97A1-0722-841A-06030B48341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483" y="51375"/>
            <a:ext cx="615705" cy="5727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1 1 2 1">
  <p:cSld name="Title slide 1 1 2 1">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14"/>
          <p:cNvSpPr/>
          <p:nvPr/>
        </p:nvSpPr>
        <p:spPr>
          <a:xfrm>
            <a:off x="0" y="654125"/>
            <a:ext cx="9144000" cy="4489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4"/>
          <p:cNvSpPr txBox="1">
            <a:spLocks noGrp="1"/>
          </p:cNvSpPr>
          <p:nvPr>
            <p:ph type="sldNum" idx="12"/>
          </p:nvPr>
        </p:nvSpPr>
        <p:spPr>
          <a:xfrm>
            <a:off x="8465633" y="4645142"/>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9" name="Google Shape;39;p14"/>
          <p:cNvSpPr txBox="1">
            <a:spLocks noGrp="1"/>
          </p:cNvSpPr>
          <p:nvPr>
            <p:ph type="title"/>
          </p:nvPr>
        </p:nvSpPr>
        <p:spPr>
          <a:xfrm>
            <a:off x="747800" y="28375"/>
            <a:ext cx="82665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pic>
        <p:nvPicPr>
          <p:cNvPr id="2" name="Graphic 1">
            <a:extLst>
              <a:ext uri="{FF2B5EF4-FFF2-40B4-BE49-F238E27FC236}">
                <a16:creationId xmlns:a16="http://schemas.microsoft.com/office/drawing/2014/main" id="{4A4FB2B6-0DAD-9B37-9DCD-3A073180D1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483" y="51375"/>
            <a:ext cx="615705" cy="5727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 name="TextBox 2">
            <a:extLst>
              <a:ext uri="{FF2B5EF4-FFF2-40B4-BE49-F238E27FC236}">
                <a16:creationId xmlns:a16="http://schemas.microsoft.com/office/drawing/2014/main" id="{5F5332C9-1F2D-4417-BA4A-FDB352DDF75A}"/>
              </a:ext>
            </a:extLst>
          </p:cNvPr>
          <p:cNvSpPr txBox="1"/>
          <p:nvPr userDrawn="1">
            <p:extLst>
              <p:ext uri="{1162E1C5-73C7-4A58-AE30-91384D911F3F}">
                <p184:classification xmlns:p184="http://schemas.microsoft.com/office/powerpoint/2018/4/main" val="hdr"/>
              </p:ext>
            </p:extLst>
          </p:nvPr>
        </p:nvSpPr>
        <p:spPr>
          <a:xfrm>
            <a:off x="63500" y="63500"/>
            <a:ext cx="1270000" cy="152400"/>
          </a:xfrm>
          <a:prstGeom prst="rect">
            <a:avLst/>
          </a:prstGeom>
        </p:spPr>
        <p:txBody>
          <a:bodyPr horzOverflow="overflow" lIns="0" tIns="0" rIns="0" bIns="0">
            <a:spAutoFit/>
          </a:bodyPr>
          <a:lstStyle/>
          <a:p>
            <a:pPr algn="l"/>
            <a:r>
              <a:rPr lang="en-US" sz="1000">
                <a:solidFill>
                  <a:srgbClr val="FFFFFF">
                    <a:alpha val="50000"/>
                  </a:srgbClr>
                </a:solidFill>
                <a:latin typeface="Aptos" panose="020B0004020202020204" pitchFamily="34" charset="0"/>
              </a:rPr>
              <a:t>Classification: Internal</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
          <p:cNvSpPr txBox="1">
            <a:spLocks noGrp="1"/>
          </p:cNvSpPr>
          <p:nvPr>
            <p:ph type="ctrTitle"/>
          </p:nvPr>
        </p:nvSpPr>
        <p:spPr>
          <a:xfrm>
            <a:off x="4564684" y="1005840"/>
            <a:ext cx="4254703" cy="2057400"/>
          </a:xfrm>
          <a:prstGeom prst="rect">
            <a:avLst/>
          </a:prstGeom>
          <a:noFill/>
          <a:ln>
            <a:noFill/>
          </a:ln>
        </p:spPr>
        <p:txBody>
          <a:bodyPr spcFirstLastPara="1" wrap="square" lIns="91425" tIns="91425" rIns="91425" bIns="91425" anchor="b" anchorCtr="0">
            <a:normAutofit/>
          </a:bodyPr>
          <a:lstStyle/>
          <a:p>
            <a:pPr marL="0" lvl="0" indent="0" algn="ctr" rtl="0">
              <a:spcBef>
                <a:spcPts val="0"/>
              </a:spcBef>
              <a:spcAft>
                <a:spcPts val="0"/>
              </a:spcAft>
              <a:buSzPts val="5200"/>
              <a:buNone/>
            </a:pPr>
            <a:r>
              <a:rPr lang="en-US" sz="2800" b="1" dirty="0">
                <a:solidFill>
                  <a:srgbClr val="FFFFFF"/>
                </a:solidFill>
                <a:latin typeface="HCLTech Roobert Light" panose="020B0304030202060203" pitchFamily="2" charset="0"/>
                <a:cs typeface="HCLTech Roobert Light" panose="020B0304030202060203" pitchFamily="2" charset="0"/>
              </a:rPr>
              <a:t>Governing</a:t>
            </a:r>
            <a:endParaRPr lang="en-US" dirty="0">
              <a:latin typeface="HCLTech Roobert Light" panose="020B0304030202060203" pitchFamily="2" charset="0"/>
              <a:cs typeface="HCLTech Roobert Light" panose="020B0304030202060203" pitchFamily="2" charset="0"/>
            </a:endParaRPr>
          </a:p>
          <a:p>
            <a:pPr marL="0" indent="0" algn="ctr">
              <a:spcBef>
                <a:spcPts val="0"/>
              </a:spcBef>
              <a:spcAft>
                <a:spcPts val="0"/>
              </a:spcAft>
              <a:buNone/>
            </a:pPr>
            <a:r>
              <a:rPr lang="en-US" sz="2800" b="1" dirty="0">
                <a:solidFill>
                  <a:srgbClr val="FFFFFF"/>
                </a:solidFill>
                <a:latin typeface="HCLTech Roobert Light" panose="020B0304030202060203" pitchFamily="2" charset="0"/>
                <a:cs typeface="HCLTech Roobert Light" panose="020B0304030202060203" pitchFamily="2" charset="0"/>
              </a:rPr>
              <a:t>Agentic AI in</a:t>
            </a:r>
          </a:p>
          <a:p>
            <a:pPr marL="0" indent="0" algn="ctr">
              <a:spcBef>
                <a:spcPts val="0"/>
              </a:spcBef>
              <a:spcAft>
                <a:spcPts val="0"/>
              </a:spcAft>
              <a:buNone/>
            </a:pPr>
            <a:r>
              <a:rPr lang="en-US" sz="2800" b="1" dirty="0">
                <a:solidFill>
                  <a:srgbClr val="FFFFFF"/>
                </a:solidFill>
                <a:latin typeface="HCLTech Roobert Light" panose="020B0304030202060203" pitchFamily="2" charset="0"/>
                <a:cs typeface="HCLTech Roobert Light" panose="020B0304030202060203" pitchFamily="2" charset="0"/>
              </a:rPr>
              <a:t>Financial Services</a:t>
            </a:r>
          </a:p>
        </p:txBody>
      </p:sp>
      <p:sp>
        <p:nvSpPr>
          <p:cNvPr id="48" name="Google Shape;48;p1"/>
          <p:cNvSpPr txBox="1">
            <a:spLocks noGrp="1"/>
          </p:cNvSpPr>
          <p:nvPr>
            <p:ph type="subTitle" idx="1"/>
          </p:nvPr>
        </p:nvSpPr>
        <p:spPr>
          <a:xfrm>
            <a:off x="4564684" y="3218688"/>
            <a:ext cx="4254703" cy="1691640"/>
          </a:xfrm>
          <a:prstGeom prst="rect">
            <a:avLst/>
          </a:prstGeom>
          <a:noFill/>
          <a:ln>
            <a:noFill/>
          </a:ln>
        </p:spPr>
        <p:txBody>
          <a:bodyPr spcFirstLastPara="1" wrap="square" lIns="91425" tIns="91425" rIns="91425" bIns="91425" anchor="t" anchorCtr="0"/>
          <a:lstStyle/>
          <a:p>
            <a:pPr marL="0" lvl="0" indent="0" algn="ctr" rtl="0">
              <a:spcBef>
                <a:spcPts val="0"/>
              </a:spcBef>
              <a:spcAft>
                <a:spcPts val="1000"/>
              </a:spcAft>
              <a:buSzPts val="2800"/>
              <a:buNone/>
            </a:pPr>
            <a:r>
              <a:rPr lang="en-US" sz="1600" b="0" dirty="0">
                <a:solidFill>
                  <a:srgbClr val="FFFFFF"/>
                </a:solidFill>
                <a:latin typeface="HCLTech Roobert Light"/>
              </a:rPr>
              <a:t>Practical Methods for Navigating Responsible Innovation</a:t>
            </a:r>
            <a:endParaRPr lang="en-US" dirty="0">
              <a:latin typeface="HCLTech Roobert Light"/>
            </a:endParaRPr>
          </a:p>
          <a:p>
            <a:pPr marL="0" indent="0" algn="ctr">
              <a:spcBef>
                <a:spcPts val="0"/>
              </a:spcBef>
              <a:spcAft>
                <a:spcPts val="0"/>
              </a:spcAft>
              <a:buNone/>
            </a:pPr>
            <a:r>
              <a:rPr lang="en-US" sz="1300" b="0" dirty="0">
                <a:solidFill>
                  <a:srgbClr val="FFFFFF"/>
                </a:solidFill>
                <a:latin typeface="HCLTech Roobert Light"/>
              </a:rPr>
              <a:t>Dr. Swapnil Govind Dambe</a:t>
            </a:r>
          </a:p>
          <a:p>
            <a:pPr marL="0" indent="0" algn="ctr">
              <a:spcBef>
                <a:spcPts val="1200"/>
              </a:spcBef>
              <a:spcAft>
                <a:spcPts val="0"/>
              </a:spcAft>
              <a:buNone/>
            </a:pPr>
            <a:r>
              <a:rPr lang="en-US" sz="1400" b="0" i="1" dirty="0">
                <a:solidFill>
                  <a:srgbClr val="FFFFFF"/>
                </a:solidFill>
                <a:latin typeface="HCLTech Roobert Light"/>
              </a:rPr>
              <a:t>Trust by design for ethical, agent-led transformation</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Google Shape;58;p3"/>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Points to Know</a:t>
            </a:r>
            <a:endParaRPr lang="en-US">
              <a:latin typeface="HCLTech Roobert Light"/>
            </a:endParaRPr>
          </a:p>
        </p:txBody>
      </p:sp>
      <p:sp>
        <p:nvSpPr>
          <p:cNvPr id="61" name="Rectangle 60"/>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The storyline: </a:t>
            </a:r>
            <a:r>
              <a:rPr lang="en-US" sz="1100" b="0">
                <a:solidFill>
                  <a:srgbClr val="0A2E6E"/>
                </a:solidFill>
                <a:latin typeface="HCLTech Roobert Light"/>
              </a:rPr>
              <a:t>build trust, see the shift, understand the risk, govern by design, then lead with ethics.</a:t>
            </a:r>
          </a:p>
        </p:txBody>
      </p:sp>
      <p:pic>
        <p:nvPicPr>
          <p:cNvPr id="62" name="Picture 61" descr="AI agent working alongside a banker in a futuristic financial district"/>
          <p:cNvPicPr>
            <a:picLocks noChangeAspect="1"/>
          </p:cNvPicPr>
          <p:nvPr/>
        </p:nvPicPr>
        <p:blipFill>
          <a:blip r:embed="rId3"/>
          <a:srcRect l="4322" r="4322"/>
          <a:stretch>
            <a:fillRect/>
          </a:stretch>
        </p:blipFill>
        <p:spPr>
          <a:xfrm>
            <a:off x="0" y="658368"/>
            <a:ext cx="4572000" cy="4005072"/>
          </a:xfrm>
          <a:prstGeom prst="rect">
            <a:avLst/>
          </a:prstGeom>
        </p:spPr>
      </p:pic>
      <p:sp>
        <p:nvSpPr>
          <p:cNvPr id="63" name="TextBox 62"/>
          <p:cNvSpPr txBox="1"/>
          <p:nvPr/>
        </p:nvSpPr>
        <p:spPr>
          <a:xfrm>
            <a:off x="4892040" y="966143"/>
            <a:ext cx="3931920" cy="3211135"/>
          </a:xfrm>
          <a:prstGeom prst="rect">
            <a:avLst/>
          </a:prstGeom>
          <a:noFill/>
        </p:spPr>
        <p:txBody>
          <a:bodyPr wrap="square" lIns="45720" rIns="45720" anchor="ctr">
            <a:spAutoFit/>
          </a:bodyPr>
          <a:lstStyle/>
          <a:p>
            <a:pPr>
              <a:spcAft>
                <a:spcPts val="800"/>
              </a:spcAft>
            </a:pPr>
            <a:r>
              <a:rPr lang="en-US" sz="1400" b="1">
                <a:solidFill>
                  <a:srgbClr val="0F5FDC"/>
                </a:solidFill>
                <a:latin typeface="HCLTech Roobert Light"/>
              </a:rPr>
              <a:t>The storyline, slide by slide</a:t>
            </a:r>
          </a:p>
          <a:p>
            <a:pPr marL="256032" indent="-256032">
              <a:spcAft>
                <a:spcPts val="900"/>
              </a:spcAft>
              <a:buClr>
                <a:srgbClr val="0F5FDC"/>
              </a:buClr>
              <a:buFont typeface="Arial"/>
              <a:buChar char="•"/>
            </a:pPr>
            <a:r>
              <a:rPr lang="en-US" sz="1600" b="1">
                <a:solidFill>
                  <a:srgbClr val="0A2E6E"/>
                </a:solidFill>
                <a:latin typeface="HCLTech Roobert Light"/>
              </a:rPr>
              <a:t>Start with trust (slide 3)</a:t>
            </a:r>
            <a:br>
              <a:rPr lang="en-US"/>
            </a:br>
            <a:r>
              <a:rPr lang="en-US" sz="1200" b="0">
                <a:solidFill>
                  <a:srgbClr val="172B3A"/>
                </a:solidFill>
                <a:latin typeface="HCLTech Roobert Light"/>
              </a:rPr>
              <a:t>Technology evolves, human needs endure</a:t>
            </a:r>
          </a:p>
          <a:p>
            <a:pPr marL="256032" indent="-256032">
              <a:spcAft>
                <a:spcPts val="900"/>
              </a:spcAft>
              <a:buClr>
                <a:srgbClr val="0F5FDC"/>
              </a:buClr>
              <a:buFont typeface="Arial"/>
              <a:buChar char="•"/>
            </a:pPr>
            <a:r>
              <a:rPr lang="en-US" sz="1600" b="1">
                <a:solidFill>
                  <a:srgbClr val="0A2E6E"/>
                </a:solidFill>
                <a:latin typeface="HCLTech Roobert Light"/>
              </a:rPr>
              <a:t>See the shift (slides 4–5)</a:t>
            </a:r>
            <a:br>
              <a:rPr lang="en-US"/>
            </a:br>
            <a:r>
              <a:rPr lang="en-US" sz="1200" b="0">
                <a:solidFill>
                  <a:srgbClr val="172B3A"/>
                </a:solidFill>
                <a:latin typeface="HCLTech Roobert Light"/>
              </a:rPr>
              <a:t>From branch to agent, and who must now be governed</a:t>
            </a:r>
          </a:p>
          <a:p>
            <a:pPr marL="256032" indent="-256032">
              <a:spcAft>
                <a:spcPts val="900"/>
              </a:spcAft>
              <a:buClr>
                <a:srgbClr val="0F5FDC"/>
              </a:buClr>
              <a:buFont typeface="Arial"/>
              <a:buChar char="•"/>
            </a:pPr>
            <a:r>
              <a:rPr lang="en-US" sz="1600" b="1">
                <a:solidFill>
                  <a:srgbClr val="0A2E6E"/>
                </a:solidFill>
                <a:latin typeface="HCLTech Roobert Light"/>
              </a:rPr>
              <a:t>Understand the risk (slides 6–7)</a:t>
            </a:r>
            <a:br>
              <a:rPr lang="en-US"/>
            </a:br>
            <a:r>
              <a:rPr lang="en-US" sz="1200" b="0">
                <a:solidFill>
                  <a:srgbClr val="172B3A"/>
                </a:solidFill>
                <a:latin typeface="HCLTech Roobert Light"/>
              </a:rPr>
              <a:t>Four dimensions of risk; autonomy that is earned</a:t>
            </a:r>
          </a:p>
          <a:p>
            <a:pPr marL="256032" indent="-256032">
              <a:spcAft>
                <a:spcPts val="900"/>
              </a:spcAft>
              <a:buClr>
                <a:srgbClr val="0F5FDC"/>
              </a:buClr>
              <a:buFont typeface="Arial"/>
              <a:buChar char="•"/>
            </a:pPr>
            <a:r>
              <a:rPr lang="en-US" sz="1600" b="1">
                <a:solidFill>
                  <a:srgbClr val="0A2E6E"/>
                </a:solidFill>
                <a:latin typeface="HCLTech Roobert Light"/>
              </a:rPr>
              <a:t>Govern by design (slides 8–9)</a:t>
            </a:r>
            <a:br>
              <a:rPr lang="en-US"/>
            </a:br>
            <a:r>
              <a:rPr lang="en-US" sz="1200" b="0">
                <a:solidFill>
                  <a:srgbClr val="172B3A"/>
                </a:solidFill>
                <a:latin typeface="HCLTech Roobert Light"/>
              </a:rPr>
              <a:t>Five lifecycle phases, scaled with FINOS AIGF</a:t>
            </a:r>
          </a:p>
          <a:p>
            <a:pPr marL="256032" indent="-256032">
              <a:spcAft>
                <a:spcPts val="900"/>
              </a:spcAft>
              <a:buClr>
                <a:srgbClr val="0F5FDC"/>
              </a:buClr>
              <a:buFont typeface="Arial"/>
              <a:buChar char="•"/>
            </a:pPr>
            <a:r>
              <a:rPr lang="en-US" sz="1600" b="1">
                <a:solidFill>
                  <a:srgbClr val="0A2E6E"/>
                </a:solidFill>
                <a:latin typeface="HCLTech Roobert Light"/>
              </a:rPr>
              <a:t>Lead with ethics (slide 10)</a:t>
            </a:r>
            <a:br>
              <a:rPr lang="en-US"/>
            </a:br>
            <a:r>
              <a:rPr lang="en-US" sz="1200" b="0">
                <a:solidFill>
                  <a:srgbClr val="172B3A"/>
                </a:solidFill>
                <a:latin typeface="HCLTech Roobert Light"/>
              </a:rPr>
              <a:t>Five principles for better client outcomes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Google Shape;58;p3"/>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Technology evolves. Human needs endure.</a:t>
            </a:r>
            <a:endParaRPr lang="en-US">
              <a:latin typeface="HCLTech Roobert Light"/>
            </a:endParaRPr>
          </a:p>
        </p:txBody>
      </p:sp>
      <p:sp>
        <p:nvSpPr>
          <p:cNvPr id="61" name="Rectangle 60"/>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Kick-start: </a:t>
            </a:r>
            <a:r>
              <a:rPr lang="en-US" sz="1100" b="0">
                <a:solidFill>
                  <a:srgbClr val="0A2E6E"/>
                </a:solidFill>
                <a:latin typeface="HCLTech Roobert Light"/>
              </a:rPr>
              <a:t>every era asked one question, can I trust it? In the agentic era, governance is the answer.</a:t>
            </a:r>
          </a:p>
        </p:txBody>
      </p:sp>
      <p:pic>
        <p:nvPicPr>
          <p:cNvPr id="62" name="Picture 61" descr="Evolution of human needs from early humanity to the AI era, with five enduring principles: security, privacy, fairness, transparency, accountability"/>
          <p:cNvPicPr>
            <a:picLocks noChangeAspect="1"/>
          </p:cNvPicPr>
          <p:nvPr/>
        </p:nvPicPr>
        <p:blipFill>
          <a:blip r:embed="rId2"/>
          <a:stretch>
            <a:fillRect/>
          </a:stretch>
        </p:blipFill>
        <p:spPr>
          <a:xfrm>
            <a:off x="311810" y="804672"/>
            <a:ext cx="5669280" cy="3188970"/>
          </a:xfrm>
          <a:prstGeom prst="rect">
            <a:avLst/>
          </a:prstGeom>
        </p:spPr>
      </p:pic>
      <p:sp>
        <p:nvSpPr>
          <p:cNvPr id="63" name="TextBox 62"/>
          <p:cNvSpPr txBox="1"/>
          <p:nvPr/>
        </p:nvSpPr>
        <p:spPr>
          <a:xfrm>
            <a:off x="6172200" y="1103930"/>
            <a:ext cx="2660904" cy="2590453"/>
          </a:xfrm>
          <a:prstGeom prst="rect">
            <a:avLst/>
          </a:prstGeom>
          <a:noFill/>
        </p:spPr>
        <p:txBody>
          <a:bodyPr wrap="square" lIns="45720" rIns="45720" anchor="ctr">
            <a:spAutoFit/>
          </a:bodyPr>
          <a:lstStyle/>
          <a:p>
            <a:pPr>
              <a:spcAft>
                <a:spcPts val="1200"/>
              </a:spcAft>
            </a:pPr>
            <a:r>
              <a:rPr sz="2000" b="1" dirty="0">
                <a:solidFill>
                  <a:srgbClr val="0A2E6E"/>
                </a:solidFill>
                <a:latin typeface="HCLTech Roobert Light"/>
              </a:rPr>
              <a:t>Would you trust an agent with your family’s savings?</a:t>
            </a:r>
          </a:p>
          <a:p>
            <a:pPr>
              <a:spcAft>
                <a:spcPts val="1000"/>
              </a:spcAft>
            </a:pPr>
            <a:r>
              <a:rPr sz="1300" b="0" dirty="0">
                <a:solidFill>
                  <a:srgbClr val="172B3A"/>
                </a:solidFill>
                <a:latin typeface="HCLTech Roobert Light"/>
              </a:rPr>
              <a:t>From survival to </a:t>
            </a:r>
            <a:r>
              <a:rPr sz="1300" b="1" dirty="0">
                <a:solidFill>
                  <a:srgbClr val="172B3A"/>
                </a:solidFill>
                <a:latin typeface="HCLTech Roobert Light"/>
              </a:rPr>
              <a:t>safety</a:t>
            </a:r>
            <a:r>
              <a:rPr sz="1300" b="0" dirty="0">
                <a:solidFill>
                  <a:srgbClr val="172B3A"/>
                </a:solidFill>
                <a:latin typeface="HCLTech Roobert Light"/>
              </a:rPr>
              <a:t>, from </a:t>
            </a:r>
            <a:r>
              <a:rPr sz="1300" b="1" dirty="0">
                <a:solidFill>
                  <a:srgbClr val="172B3A"/>
                </a:solidFill>
                <a:latin typeface="HCLTech Roobert Light"/>
              </a:rPr>
              <a:t>fairness</a:t>
            </a:r>
            <a:r>
              <a:rPr sz="1300" b="0" dirty="0">
                <a:solidFill>
                  <a:srgbClr val="172B3A"/>
                </a:solidFill>
                <a:latin typeface="HCLTech Roobert Light"/>
              </a:rPr>
              <a:t> to </a:t>
            </a:r>
            <a:r>
              <a:rPr sz="1300" b="1" dirty="0">
                <a:solidFill>
                  <a:srgbClr val="172B3A"/>
                </a:solidFill>
                <a:latin typeface="HCLTech Roobert Light"/>
              </a:rPr>
              <a:t>trust</a:t>
            </a:r>
            <a:r>
              <a:rPr sz="1300" b="0" dirty="0">
                <a:solidFill>
                  <a:srgbClr val="172B3A"/>
                </a:solidFill>
                <a:latin typeface="HCLTech Roobert Light"/>
              </a:rPr>
              <a:t>, people have always asked the same thing of every new era</a:t>
            </a:r>
            <a:r>
              <a:rPr lang="en-US" sz="1300" b="0" dirty="0">
                <a:solidFill>
                  <a:srgbClr val="172B3A"/>
                </a:solidFill>
                <a:latin typeface="HCLTech Roobert Light"/>
              </a:rPr>
              <a:t> of AI Agents</a:t>
            </a:r>
            <a:r>
              <a:rPr sz="1300" b="0" dirty="0">
                <a:solidFill>
                  <a:srgbClr val="172B3A"/>
                </a:solidFill>
                <a:latin typeface="HCLTech Roobert Light"/>
              </a:rPr>
              <a:t>.</a:t>
            </a:r>
          </a:p>
          <a:p>
            <a:r>
              <a:rPr sz="1600" b="1" dirty="0">
                <a:solidFill>
                  <a:srgbClr val="0F5FDC"/>
                </a:solidFill>
                <a:latin typeface="HCLTech Roobert Light"/>
              </a:rPr>
              <a:t>Now the answer depends on how we govern agents.</a:t>
            </a:r>
          </a:p>
        </p:txBody>
      </p:sp>
      <p:sp>
        <p:nvSpPr>
          <p:cNvPr id="64" name="Rounded Rectangle 63"/>
          <p:cNvSpPr/>
          <p:nvPr/>
        </p:nvSpPr>
        <p:spPr>
          <a:xfrm>
            <a:off x="311810" y="4130802"/>
            <a:ext cx="8520379" cy="411480"/>
          </a:xfrm>
          <a:prstGeom prst="roundRect">
            <a:avLst>
              <a:gd name="adj" fmla="val 20000"/>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HCLTech Roobert Light"/>
              </a:rPr>
              <a:t>Security. Privacy. Fairness. Transparency. Accountability. </a:t>
            </a:r>
            <a:r>
              <a:rPr sz="1300" b="0">
                <a:solidFill>
                  <a:srgbClr val="FFFFFF"/>
                </a:solidFill>
                <a:latin typeface="HCLTech Roobert Light"/>
              </a:rPr>
              <a:t>The principles that endure.</a:t>
            </a:r>
          </a:p>
        </p:txBody>
      </p:sp>
    </p:spTree>
    <p:extLst>
      <p:ext uri="{BB962C8B-B14F-4D97-AF65-F5344CB8AC3E}">
        <p14:creationId xmlns:p14="http://schemas.microsoft.com/office/powerpoint/2010/main" val="436566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Google Shape;58;p3"/>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From branch to agent: how financial services evolved</a:t>
            </a:r>
            <a:endParaRPr lang="en-US">
              <a:latin typeface="HCLTech Roobert Light"/>
            </a:endParaRPr>
          </a:p>
        </p:txBody>
      </p:sp>
      <p:sp>
        <p:nvSpPr>
          <p:cNvPr id="61" name="Rectangle 60"/>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Each stage added reach and speed. </a:t>
            </a:r>
            <a:r>
              <a:rPr lang="en-US" sz="1100" b="0">
                <a:solidFill>
                  <a:srgbClr val="0A2E6E"/>
                </a:solidFill>
                <a:latin typeface="HCLTech Roobert Light"/>
              </a:rPr>
              <a:t>Agentic adds action, so governance must evolve with it.</a:t>
            </a:r>
          </a:p>
        </p:txBody>
      </p:sp>
      <p:pic>
        <p:nvPicPr>
          <p:cNvPr id="62" name="Era scene 1" descr="Illustration: Face-to-face relationships"/>
          <p:cNvPicPr>
            <a:picLocks noChangeAspect="1"/>
          </p:cNvPicPr>
          <p:nvPr/>
        </p:nvPicPr>
        <p:blipFill>
          <a:blip r:embed="rId2"/>
          <a:stretch>
            <a:fillRect/>
          </a:stretch>
        </p:blipFill>
        <p:spPr>
          <a:xfrm>
            <a:off x="311810" y="804672"/>
            <a:ext cx="1627632" cy="2441448"/>
          </a:xfrm>
          <a:prstGeom prst="rect">
            <a:avLst/>
          </a:prstGeom>
          <a:ln w="12700">
            <a:solidFill>
              <a:srgbClr val="0F5FDC"/>
            </a:solidFill>
          </a:ln>
        </p:spPr>
      </p:pic>
      <p:sp>
        <p:nvSpPr>
          <p:cNvPr id="63" name="Caption 1"/>
          <p:cNvSpPr txBox="1">
            <a:spLocks/>
          </p:cNvSpPr>
          <p:nvPr/>
        </p:nvSpPr>
        <p:spPr>
          <a:xfrm>
            <a:off x="311810" y="3291840"/>
            <a:ext cx="1627632" cy="658368"/>
          </a:xfrm>
          <a:prstGeom prst="rect">
            <a:avLst/>
          </a:prstGeom>
          <a:noFill/>
        </p:spPr>
        <p:txBody>
          <a:bodyPr wrap="square" lIns="27432" tIns="18288" rIns="27432" bIns="0" anchor="t">
            <a:spAutoFit/>
          </a:bodyPr>
          <a:lstStyle/>
          <a:p>
            <a:pPr algn="ctr">
              <a:spcAft>
                <a:spcPts val="200"/>
              </a:spcAft>
            </a:pPr>
            <a:r>
              <a:rPr lang="en-US" sz="1200" b="1">
                <a:solidFill>
                  <a:srgbClr val="172B3A"/>
                </a:solidFill>
                <a:latin typeface="HCLTech Roobert Light"/>
              </a:rPr>
              <a:t>Face-to-face relationships</a:t>
            </a:r>
          </a:p>
          <a:p>
            <a:pPr algn="ctr">
              <a:spcAft>
                <a:spcPts val="0"/>
              </a:spcAft>
            </a:pPr>
            <a:r>
              <a:rPr lang="en-US" sz="1000" b="0">
                <a:solidFill>
                  <a:srgbClr val="172B3A"/>
                </a:solidFill>
                <a:latin typeface="HCLTech Roobert Light"/>
              </a:rPr>
              <a:t>People serve people</a:t>
            </a:r>
          </a:p>
        </p:txBody>
      </p:sp>
      <p:pic>
        <p:nvPicPr>
          <p:cNvPr id="65" name="Era scene 2" descr="Illustration: Phone-based networks"/>
          <p:cNvPicPr>
            <a:picLocks noChangeAspect="1"/>
          </p:cNvPicPr>
          <p:nvPr/>
        </p:nvPicPr>
        <p:blipFill>
          <a:blip r:embed="rId3"/>
          <a:stretch>
            <a:fillRect/>
          </a:stretch>
        </p:blipFill>
        <p:spPr>
          <a:xfrm>
            <a:off x="2035454" y="804672"/>
            <a:ext cx="1627632" cy="2441448"/>
          </a:xfrm>
          <a:prstGeom prst="rect">
            <a:avLst/>
          </a:prstGeom>
          <a:ln w="12700">
            <a:solidFill>
              <a:srgbClr val="0F5FDC"/>
            </a:solidFill>
          </a:ln>
        </p:spPr>
      </p:pic>
      <p:sp>
        <p:nvSpPr>
          <p:cNvPr id="66" name="Caption 2"/>
          <p:cNvSpPr txBox="1">
            <a:spLocks/>
          </p:cNvSpPr>
          <p:nvPr/>
        </p:nvSpPr>
        <p:spPr>
          <a:xfrm>
            <a:off x="2035454" y="3291840"/>
            <a:ext cx="1627632" cy="658368"/>
          </a:xfrm>
          <a:prstGeom prst="rect">
            <a:avLst/>
          </a:prstGeom>
          <a:noFill/>
        </p:spPr>
        <p:txBody>
          <a:bodyPr wrap="square" lIns="27432" tIns="18288" rIns="27432" bIns="0" anchor="t">
            <a:spAutoFit/>
          </a:bodyPr>
          <a:lstStyle/>
          <a:p>
            <a:pPr algn="ctr">
              <a:spcAft>
                <a:spcPts val="200"/>
              </a:spcAft>
            </a:pPr>
            <a:r>
              <a:rPr lang="en-US" sz="1200" b="1">
                <a:solidFill>
                  <a:srgbClr val="172B3A"/>
                </a:solidFill>
                <a:latin typeface="HCLTech Roobert Light"/>
              </a:rPr>
              <a:t>Phone-based networks</a:t>
            </a:r>
          </a:p>
          <a:p>
            <a:pPr algn="ctr">
              <a:spcAft>
                <a:spcPts val="0"/>
              </a:spcAft>
            </a:pPr>
            <a:r>
              <a:rPr lang="en-US" sz="1000" b="0">
                <a:solidFill>
                  <a:srgbClr val="172B3A"/>
                </a:solidFill>
                <a:latin typeface="HCLTech Roobert Light"/>
              </a:rPr>
              <a:t>Staff, aided by machines</a:t>
            </a:r>
          </a:p>
        </p:txBody>
      </p:sp>
      <p:pic>
        <p:nvPicPr>
          <p:cNvPr id="68" name="Era scene 3" descr="Illustration: Digital transformation"/>
          <p:cNvPicPr>
            <a:picLocks noChangeAspect="1"/>
          </p:cNvPicPr>
          <p:nvPr/>
        </p:nvPicPr>
        <p:blipFill>
          <a:blip r:embed="rId4"/>
          <a:stretch>
            <a:fillRect/>
          </a:stretch>
        </p:blipFill>
        <p:spPr>
          <a:xfrm>
            <a:off x="3759098" y="804672"/>
            <a:ext cx="1627632" cy="2441448"/>
          </a:xfrm>
          <a:prstGeom prst="rect">
            <a:avLst/>
          </a:prstGeom>
          <a:ln w="12700">
            <a:solidFill>
              <a:srgbClr val="0F5FDC"/>
            </a:solidFill>
          </a:ln>
        </p:spPr>
      </p:pic>
      <p:sp>
        <p:nvSpPr>
          <p:cNvPr id="69" name="Caption 3"/>
          <p:cNvSpPr txBox="1">
            <a:spLocks/>
          </p:cNvSpPr>
          <p:nvPr/>
        </p:nvSpPr>
        <p:spPr>
          <a:xfrm>
            <a:off x="3759098" y="3291840"/>
            <a:ext cx="1627632" cy="658368"/>
          </a:xfrm>
          <a:prstGeom prst="rect">
            <a:avLst/>
          </a:prstGeom>
          <a:noFill/>
        </p:spPr>
        <p:txBody>
          <a:bodyPr wrap="square" lIns="27432" tIns="18288" rIns="27432" bIns="0" anchor="t">
            <a:spAutoFit/>
          </a:bodyPr>
          <a:lstStyle/>
          <a:p>
            <a:pPr algn="ctr">
              <a:spcAft>
                <a:spcPts val="200"/>
              </a:spcAft>
            </a:pPr>
            <a:r>
              <a:rPr lang="en-US" sz="1200" b="1">
                <a:solidFill>
                  <a:srgbClr val="172B3A"/>
                </a:solidFill>
                <a:latin typeface="HCLTech Roobert Light"/>
              </a:rPr>
              <a:t>Digital transformation</a:t>
            </a:r>
          </a:p>
          <a:p>
            <a:pPr algn="ctr">
              <a:spcAft>
                <a:spcPts val="0"/>
              </a:spcAft>
            </a:pPr>
            <a:r>
              <a:rPr lang="en-US" sz="1000" b="0">
                <a:solidFill>
                  <a:srgbClr val="172B3A"/>
                </a:solidFill>
                <a:latin typeface="HCLTech Roobert Light"/>
              </a:rPr>
              <a:t>Customers self-serve online</a:t>
            </a:r>
          </a:p>
        </p:txBody>
      </p:sp>
      <p:pic>
        <p:nvPicPr>
          <p:cNvPr id="71" name="Era scene 4" descr="Illustration: Data-driven and mobile"/>
          <p:cNvPicPr>
            <a:picLocks noChangeAspect="1"/>
          </p:cNvPicPr>
          <p:nvPr/>
        </p:nvPicPr>
        <p:blipFill>
          <a:blip r:embed="rId5"/>
          <a:stretch>
            <a:fillRect/>
          </a:stretch>
        </p:blipFill>
        <p:spPr>
          <a:xfrm>
            <a:off x="5482742" y="804672"/>
            <a:ext cx="1627632" cy="2441448"/>
          </a:xfrm>
          <a:prstGeom prst="rect">
            <a:avLst/>
          </a:prstGeom>
          <a:ln w="12700">
            <a:solidFill>
              <a:srgbClr val="0F5FDC"/>
            </a:solidFill>
          </a:ln>
        </p:spPr>
      </p:pic>
      <p:sp>
        <p:nvSpPr>
          <p:cNvPr id="72" name="Caption 4"/>
          <p:cNvSpPr txBox="1">
            <a:spLocks/>
          </p:cNvSpPr>
          <p:nvPr/>
        </p:nvSpPr>
        <p:spPr>
          <a:xfrm>
            <a:off x="5482742" y="3291840"/>
            <a:ext cx="1627632" cy="658368"/>
          </a:xfrm>
          <a:prstGeom prst="rect">
            <a:avLst/>
          </a:prstGeom>
          <a:noFill/>
        </p:spPr>
        <p:txBody>
          <a:bodyPr wrap="square" lIns="27432" tIns="18288" rIns="27432" bIns="0" anchor="t">
            <a:spAutoFit/>
          </a:bodyPr>
          <a:lstStyle/>
          <a:p>
            <a:pPr algn="ctr">
              <a:spcAft>
                <a:spcPts val="200"/>
              </a:spcAft>
            </a:pPr>
            <a:r>
              <a:rPr lang="en-US" sz="1200" b="1">
                <a:solidFill>
                  <a:srgbClr val="172B3A"/>
                </a:solidFill>
                <a:latin typeface="HCLTech Roobert Light"/>
              </a:rPr>
              <a:t>Data-driven and mobile</a:t>
            </a:r>
          </a:p>
          <a:p>
            <a:pPr algn="ctr">
              <a:spcAft>
                <a:spcPts val="0"/>
              </a:spcAft>
            </a:pPr>
            <a:r>
              <a:rPr lang="en-US" sz="1000" b="0">
                <a:solidFill>
                  <a:srgbClr val="172B3A"/>
                </a:solidFill>
                <a:latin typeface="HCLTech Roobert Light"/>
              </a:rPr>
              <a:t>Analytics guide every choice</a:t>
            </a:r>
          </a:p>
        </p:txBody>
      </p:sp>
      <p:pic>
        <p:nvPicPr>
          <p:cNvPr id="74" name="Era scene 5" descr="Illustration: Agentic and human-led"/>
          <p:cNvPicPr>
            <a:picLocks noChangeAspect="1"/>
          </p:cNvPicPr>
          <p:nvPr/>
        </p:nvPicPr>
        <p:blipFill>
          <a:blip r:embed="rId6"/>
          <a:stretch>
            <a:fillRect/>
          </a:stretch>
        </p:blipFill>
        <p:spPr>
          <a:xfrm>
            <a:off x="7206386" y="804672"/>
            <a:ext cx="1627632" cy="2441448"/>
          </a:xfrm>
          <a:prstGeom prst="rect">
            <a:avLst/>
          </a:prstGeom>
          <a:ln w="31750">
            <a:solidFill>
              <a:srgbClr val="0A2E6E"/>
            </a:solidFill>
          </a:ln>
        </p:spPr>
      </p:pic>
      <p:sp>
        <p:nvSpPr>
          <p:cNvPr id="75" name="Caption 5"/>
          <p:cNvSpPr txBox="1">
            <a:spLocks/>
          </p:cNvSpPr>
          <p:nvPr/>
        </p:nvSpPr>
        <p:spPr>
          <a:xfrm>
            <a:off x="7206386" y="3291840"/>
            <a:ext cx="1627632" cy="721223"/>
          </a:xfrm>
          <a:prstGeom prst="rect">
            <a:avLst/>
          </a:prstGeom>
          <a:noFill/>
        </p:spPr>
        <p:txBody>
          <a:bodyPr wrap="square" lIns="27432" tIns="18288" rIns="27432" bIns="0" anchor="t">
            <a:spAutoFit/>
          </a:bodyPr>
          <a:lstStyle/>
          <a:p>
            <a:pPr algn="ctr">
              <a:spcAft>
                <a:spcPts val="200"/>
              </a:spcAft>
            </a:pPr>
            <a:r>
              <a:rPr lang="en-US" sz="1200" b="1">
                <a:solidFill>
                  <a:srgbClr val="0A2E6E"/>
                </a:solidFill>
                <a:latin typeface="HCLTech Roobert Light"/>
              </a:rPr>
              <a:t>Agentic and human-led</a:t>
            </a:r>
          </a:p>
          <a:p>
            <a:pPr algn="ctr">
              <a:spcAft>
                <a:spcPts val="0"/>
              </a:spcAft>
            </a:pPr>
            <a:r>
              <a:rPr lang="en-US" sz="1000" b="0">
                <a:solidFill>
                  <a:srgbClr val="172B3A"/>
                </a:solidFill>
                <a:latin typeface="HCLTech Roobert Light"/>
              </a:rPr>
              <a:t>Agents act under human authority</a:t>
            </a:r>
          </a:p>
        </p:txBody>
      </p:sp>
      <p:cxnSp>
        <p:nvCxnSpPr>
          <p:cNvPr id="76" name="Connector 75"/>
          <p:cNvCxnSpPr/>
          <p:nvPr/>
        </p:nvCxnSpPr>
        <p:spPr>
          <a:xfrm>
            <a:off x="311810" y="4187952"/>
            <a:ext cx="8520379" cy="0"/>
          </a:xfrm>
          <a:prstGeom prst="line">
            <a:avLst/>
          </a:prstGeom>
          <a:ln w="25400">
            <a:solidFill>
              <a:srgbClr val="0F5FDC"/>
            </a:solidFill>
          </a:ln>
        </p:spPr>
        <p:style>
          <a:lnRef idx="2">
            <a:schemeClr val="accent1"/>
          </a:lnRef>
          <a:fillRef idx="0">
            <a:schemeClr val="accent1"/>
          </a:fillRef>
          <a:effectRef idx="1">
            <a:schemeClr val="accent1"/>
          </a:effectRef>
          <a:fontRef idx="minor">
            <a:schemeClr val="tx1"/>
          </a:fontRef>
        </p:style>
      </p:cxnSp>
      <p:sp>
        <p:nvSpPr>
          <p:cNvPr id="77" name="Oval 76"/>
          <p:cNvSpPr/>
          <p:nvPr/>
        </p:nvSpPr>
        <p:spPr>
          <a:xfrm>
            <a:off x="1034186" y="4096512"/>
            <a:ext cx="182880" cy="182880"/>
          </a:xfrm>
          <a:prstGeom prst="ellipse">
            <a:avLst/>
          </a:prstGeom>
          <a:solidFill>
            <a:srgbClr val="0F5FDC"/>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TextBox 77"/>
          <p:cNvSpPr txBox="1"/>
          <p:nvPr/>
        </p:nvSpPr>
        <p:spPr>
          <a:xfrm>
            <a:off x="266090" y="4352544"/>
            <a:ext cx="1719072" cy="292608"/>
          </a:xfrm>
          <a:prstGeom prst="rect">
            <a:avLst/>
          </a:prstGeom>
          <a:noFill/>
        </p:spPr>
        <p:txBody>
          <a:bodyPr wrap="square" tIns="0" bIns="0" anchor="ctr">
            <a:spAutoFit/>
          </a:bodyPr>
          <a:lstStyle/>
          <a:p>
            <a:pPr algn="ctr"/>
            <a:r>
              <a:rPr sz="1400" b="1">
                <a:solidFill>
                  <a:srgbClr val="0F5FDC"/>
                </a:solidFill>
                <a:latin typeface="HCLTech Roobert Light"/>
              </a:rPr>
              <a:t>1800s–1900s</a:t>
            </a:r>
          </a:p>
        </p:txBody>
      </p:sp>
      <p:sp>
        <p:nvSpPr>
          <p:cNvPr id="79" name="Oval 78"/>
          <p:cNvSpPr/>
          <p:nvPr/>
        </p:nvSpPr>
        <p:spPr>
          <a:xfrm>
            <a:off x="2757830" y="4096512"/>
            <a:ext cx="182880" cy="182880"/>
          </a:xfrm>
          <a:prstGeom prst="ellipse">
            <a:avLst/>
          </a:prstGeom>
          <a:solidFill>
            <a:srgbClr val="0F5FDC"/>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xtBox 79"/>
          <p:cNvSpPr txBox="1"/>
          <p:nvPr/>
        </p:nvSpPr>
        <p:spPr>
          <a:xfrm>
            <a:off x="1989734" y="4352544"/>
            <a:ext cx="1719072" cy="292608"/>
          </a:xfrm>
          <a:prstGeom prst="rect">
            <a:avLst/>
          </a:prstGeom>
          <a:noFill/>
        </p:spPr>
        <p:txBody>
          <a:bodyPr wrap="square" tIns="0" bIns="0" anchor="ctr">
            <a:spAutoFit/>
          </a:bodyPr>
          <a:lstStyle/>
          <a:p>
            <a:pPr algn="ctr"/>
            <a:r>
              <a:rPr sz="1400" b="1">
                <a:solidFill>
                  <a:srgbClr val="0F5FDC"/>
                </a:solidFill>
                <a:latin typeface="HCLTech Roobert Light"/>
              </a:rPr>
              <a:t>Mid-20th century</a:t>
            </a:r>
          </a:p>
        </p:txBody>
      </p:sp>
      <p:sp>
        <p:nvSpPr>
          <p:cNvPr id="81" name="Oval 80"/>
          <p:cNvSpPr/>
          <p:nvPr/>
        </p:nvSpPr>
        <p:spPr>
          <a:xfrm>
            <a:off x="4481474" y="4096512"/>
            <a:ext cx="182880" cy="182880"/>
          </a:xfrm>
          <a:prstGeom prst="ellipse">
            <a:avLst/>
          </a:prstGeom>
          <a:solidFill>
            <a:srgbClr val="0F5FDC"/>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3713378" y="4352544"/>
            <a:ext cx="1719072" cy="292608"/>
          </a:xfrm>
          <a:prstGeom prst="rect">
            <a:avLst/>
          </a:prstGeom>
          <a:noFill/>
        </p:spPr>
        <p:txBody>
          <a:bodyPr wrap="square" tIns="0" bIns="0" anchor="ctr">
            <a:spAutoFit/>
          </a:bodyPr>
          <a:lstStyle/>
          <a:p>
            <a:pPr algn="ctr"/>
            <a:r>
              <a:rPr sz="1400" b="1">
                <a:solidFill>
                  <a:srgbClr val="0F5FDC"/>
                </a:solidFill>
                <a:latin typeface="HCLTech Roobert Light"/>
              </a:rPr>
              <a:t>1990s–2000s</a:t>
            </a:r>
          </a:p>
        </p:txBody>
      </p:sp>
      <p:sp>
        <p:nvSpPr>
          <p:cNvPr id="83" name="Oval 82"/>
          <p:cNvSpPr/>
          <p:nvPr/>
        </p:nvSpPr>
        <p:spPr>
          <a:xfrm>
            <a:off x="6205118" y="4096512"/>
            <a:ext cx="182880" cy="182880"/>
          </a:xfrm>
          <a:prstGeom prst="ellipse">
            <a:avLst/>
          </a:prstGeom>
          <a:solidFill>
            <a:srgbClr val="0F5FDC"/>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TextBox 83"/>
          <p:cNvSpPr txBox="1"/>
          <p:nvPr/>
        </p:nvSpPr>
        <p:spPr>
          <a:xfrm>
            <a:off x="5437022" y="4352544"/>
            <a:ext cx="1719072" cy="292608"/>
          </a:xfrm>
          <a:prstGeom prst="rect">
            <a:avLst/>
          </a:prstGeom>
          <a:noFill/>
        </p:spPr>
        <p:txBody>
          <a:bodyPr wrap="square" tIns="0" bIns="0" anchor="ctr">
            <a:spAutoFit/>
          </a:bodyPr>
          <a:lstStyle/>
          <a:p>
            <a:pPr algn="ctr"/>
            <a:r>
              <a:rPr sz="1400" b="1">
                <a:solidFill>
                  <a:srgbClr val="0F5FDC"/>
                </a:solidFill>
                <a:latin typeface="HCLTech Roobert Light"/>
              </a:rPr>
              <a:t>2010s–today</a:t>
            </a:r>
          </a:p>
        </p:txBody>
      </p:sp>
      <p:sp>
        <p:nvSpPr>
          <p:cNvPr id="85" name="Oval 84"/>
          <p:cNvSpPr/>
          <p:nvPr/>
        </p:nvSpPr>
        <p:spPr>
          <a:xfrm>
            <a:off x="7901330" y="4069080"/>
            <a:ext cx="237744" cy="237744"/>
          </a:xfrm>
          <a:prstGeom prst="ellipse">
            <a:avLst/>
          </a:prstGeom>
          <a:solidFill>
            <a:srgbClr val="0A2E6E"/>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p:cNvSpPr txBox="1"/>
          <p:nvPr/>
        </p:nvSpPr>
        <p:spPr>
          <a:xfrm>
            <a:off x="7160666" y="4352544"/>
            <a:ext cx="1719072" cy="292608"/>
          </a:xfrm>
          <a:prstGeom prst="rect">
            <a:avLst/>
          </a:prstGeom>
          <a:noFill/>
        </p:spPr>
        <p:txBody>
          <a:bodyPr wrap="square" tIns="0" bIns="0" anchor="ctr">
            <a:spAutoFit/>
          </a:bodyPr>
          <a:lstStyle/>
          <a:p>
            <a:pPr algn="ctr"/>
            <a:r>
              <a:rPr sz="1400" b="1">
                <a:solidFill>
                  <a:srgbClr val="0A2E6E"/>
                </a:solidFill>
                <a:latin typeface="HCLTech Roobert Light"/>
              </a:rPr>
              <a:t>Now and next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2"/>
          <p:cNvSpPr txBox="1">
            <a:spLocks noGrp="1"/>
          </p:cNvSpPr>
          <p:nvPr>
            <p:ph type="title"/>
          </p:nvPr>
        </p:nvSpPr>
        <p:spPr>
          <a:xfrm>
            <a:off x="311810" y="457200"/>
            <a:ext cx="8520379" cy="100584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8000"/>
              </a:lnSpc>
              <a:spcBef>
                <a:spcPts val="0"/>
              </a:spcBef>
              <a:spcAft>
                <a:spcPts val="0"/>
              </a:spcAft>
              <a:buSzPts val="3600"/>
              <a:buNone/>
            </a:pPr>
            <a:r>
              <a:rPr lang="en-US" sz="2800" b="0">
                <a:solidFill>
                  <a:srgbClr val="FFFFFF"/>
                </a:solidFill>
                <a:latin typeface="HCLTech Roobert Light"/>
              </a:rPr>
              <a:t>From branches to apps to agents,</a:t>
            </a:r>
            <a:endParaRPr lang="en-US">
              <a:latin typeface="HCLTech Roobert Light"/>
            </a:endParaRPr>
          </a:p>
          <a:p>
            <a:pPr marL="0" indent="0" algn="ctr">
              <a:lnSpc>
                <a:spcPct val="108000"/>
              </a:lnSpc>
              <a:spcBef>
                <a:spcPts val="0"/>
              </a:spcBef>
              <a:spcAft>
                <a:spcPts val="0"/>
              </a:spcAft>
              <a:buNone/>
            </a:pPr>
            <a:r>
              <a:rPr lang="en-US" sz="2800" b="0">
                <a:solidFill>
                  <a:srgbClr val="FFFFFF"/>
                </a:solidFill>
                <a:latin typeface="HCLTech Roobert Light"/>
              </a:rPr>
              <a:t>would you let one move a client’s money?</a:t>
            </a:r>
          </a:p>
        </p:txBody>
      </p:sp>
      <p:sp>
        <p:nvSpPr>
          <p:cNvPr id="54" name="TextBox 53"/>
          <p:cNvSpPr txBox="1"/>
          <p:nvPr/>
        </p:nvSpPr>
        <p:spPr>
          <a:xfrm>
            <a:off x="731520" y="1554480"/>
            <a:ext cx="7680960" cy="326436"/>
          </a:xfrm>
          <a:prstGeom prst="rect">
            <a:avLst/>
          </a:prstGeom>
          <a:noFill/>
        </p:spPr>
        <p:txBody>
          <a:bodyPr wrap="square">
            <a:spAutoFit/>
          </a:bodyPr>
          <a:lstStyle/>
          <a:p>
            <a:pPr algn="ctr">
              <a:lnSpc>
                <a:spcPct val="108000"/>
              </a:lnSpc>
              <a:spcAft>
                <a:spcPts val="0"/>
              </a:spcAft>
            </a:pPr>
            <a:r>
              <a:rPr lang="en-US" sz="1500">
                <a:solidFill>
                  <a:srgbClr val="FFFFFF"/>
                </a:solidFill>
                <a:latin typeface="HCLTech Roobert Light"/>
              </a:rPr>
              <a:t>Every era gave customers more reach. Agentic gives them action.</a:t>
            </a:r>
          </a:p>
        </p:txBody>
      </p:sp>
      <p:sp>
        <p:nvSpPr>
          <p:cNvPr id="59" name="Eye-opener"/>
          <p:cNvSpPr/>
          <p:nvPr/>
        </p:nvSpPr>
        <p:spPr>
          <a:xfrm>
            <a:off x="457200" y="2103120"/>
            <a:ext cx="8229600" cy="822960"/>
          </a:xfrm>
          <a:prstGeom prst="roundRect">
            <a:avLst>
              <a:gd name="adj" fmla="val 15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ctr"/>
            <a:r>
              <a:rPr lang="en-US" sz="2000" b="0">
                <a:solidFill>
                  <a:srgbClr val="172B3A"/>
                </a:solidFill>
                <a:latin typeface="HCLTech Roobert Light"/>
              </a:rPr>
              <a:t>Agentic governance is not about taming technology. </a:t>
            </a:r>
            <a:r>
              <a:rPr lang="en-US" sz="2000" b="1">
                <a:solidFill>
                  <a:srgbClr val="0A2E6E"/>
                </a:solidFill>
                <a:latin typeface="HCLTech Roobert Light"/>
              </a:rPr>
              <a:t>It’s about empowering people around agents.</a:t>
            </a:r>
          </a:p>
        </p:txBody>
      </p:sp>
      <p:sp>
        <p:nvSpPr>
          <p:cNvPr id="60" name="Lead-in"/>
          <p:cNvSpPr txBox="1"/>
          <p:nvPr/>
        </p:nvSpPr>
        <p:spPr>
          <a:xfrm>
            <a:off x="457200" y="3063240"/>
            <a:ext cx="8229600" cy="252377"/>
          </a:xfrm>
          <a:prstGeom prst="rect">
            <a:avLst/>
          </a:prstGeom>
          <a:noFill/>
        </p:spPr>
        <p:txBody>
          <a:bodyPr wrap="square" tIns="18288" bIns="18288">
            <a:spAutoFit/>
          </a:bodyPr>
          <a:lstStyle/>
          <a:p>
            <a:pPr algn="ctr"/>
            <a:r>
              <a:rPr lang="en-US" sz="1400" b="0">
                <a:solidFill>
                  <a:srgbClr val="FFFFFF"/>
                </a:solidFill>
                <a:latin typeface="HCLTech Roobert Light"/>
              </a:rPr>
              <a:t>Not governing a model, but governing how people:</a:t>
            </a:r>
          </a:p>
        </p:txBody>
      </p:sp>
      <p:sp>
        <p:nvSpPr>
          <p:cNvPr id="61" name="Pointer 1"/>
          <p:cNvSpPr/>
          <p:nvPr/>
        </p:nvSpPr>
        <p:spPr>
          <a:xfrm>
            <a:off x="457200" y="3520440"/>
            <a:ext cx="1920240" cy="1188720"/>
          </a:xfrm>
          <a:prstGeom prst="roundRect">
            <a:avLst>
              <a:gd name="adj" fmla="val 8000"/>
            </a:avLst>
          </a:prstGeom>
          <a:solidFill>
            <a:srgbClr val="0A2E6E"/>
          </a:solidFill>
          <a:ln>
            <a:noFill/>
          </a:ln>
        </p:spPr>
        <p:style>
          <a:lnRef idx="1">
            <a:schemeClr val="accent1"/>
          </a:lnRef>
          <a:fillRef idx="3">
            <a:schemeClr val="accent1"/>
          </a:fillRef>
          <a:effectRef idx="2">
            <a:schemeClr val="accent1"/>
          </a:effectRef>
          <a:fontRef idx="minor">
            <a:schemeClr val="lt1"/>
          </a:fontRef>
        </p:style>
        <p:txBody>
          <a:bodyPr wrap="square" lIns="137160" tIns="91440" rIns="137160" rtlCol="0" anchor="t"/>
          <a:lstStyle/>
          <a:p>
            <a:pPr algn="l">
              <a:spcAft>
                <a:spcPts val="200"/>
              </a:spcAft>
            </a:pPr>
            <a:r>
              <a:rPr lang="en-US" sz="2200" b="1">
                <a:solidFill>
                  <a:srgbClr val="8DB6F5"/>
                </a:solidFill>
                <a:latin typeface="HCLTech Roobert Light"/>
              </a:rPr>
              <a:t>01</a:t>
            </a:r>
          </a:p>
          <a:p>
            <a:pPr algn="l"/>
            <a:r>
              <a:rPr lang="en-US" sz="1400" b="0">
                <a:solidFill>
                  <a:srgbClr val="FFFFFF"/>
                </a:solidFill>
                <a:latin typeface="HCLTech Roobert Light"/>
              </a:rPr>
              <a:t>Build and </a:t>
            </a:r>
            <a:r>
              <a:rPr lang="en-US" sz="1400" b="1">
                <a:solidFill>
                  <a:srgbClr val="FFFFFF"/>
                </a:solidFill>
                <a:latin typeface="HCLTech Roobert Light"/>
              </a:rPr>
              <a:t>deploy agents</a:t>
            </a:r>
          </a:p>
        </p:txBody>
      </p:sp>
      <p:sp>
        <p:nvSpPr>
          <p:cNvPr id="62" name="Pointer 2"/>
          <p:cNvSpPr/>
          <p:nvPr/>
        </p:nvSpPr>
        <p:spPr>
          <a:xfrm>
            <a:off x="2560320" y="3520440"/>
            <a:ext cx="1920240" cy="1188720"/>
          </a:xfrm>
          <a:prstGeom prst="roundRect">
            <a:avLst>
              <a:gd name="adj" fmla="val 8000"/>
            </a:avLst>
          </a:prstGeom>
          <a:solidFill>
            <a:srgbClr val="0A2E6E"/>
          </a:solidFill>
          <a:ln>
            <a:noFill/>
          </a:ln>
        </p:spPr>
        <p:style>
          <a:lnRef idx="1">
            <a:schemeClr val="accent1"/>
          </a:lnRef>
          <a:fillRef idx="3">
            <a:schemeClr val="accent1"/>
          </a:fillRef>
          <a:effectRef idx="2">
            <a:schemeClr val="accent1"/>
          </a:effectRef>
          <a:fontRef idx="minor">
            <a:schemeClr val="lt1"/>
          </a:fontRef>
        </p:style>
        <p:txBody>
          <a:bodyPr wrap="square" lIns="137160" tIns="91440" rIns="137160" rtlCol="0" anchor="t"/>
          <a:lstStyle/>
          <a:p>
            <a:pPr algn="l">
              <a:spcAft>
                <a:spcPts val="200"/>
              </a:spcAft>
            </a:pPr>
            <a:r>
              <a:rPr lang="en-US" sz="2200" b="1">
                <a:solidFill>
                  <a:srgbClr val="8DB6F5"/>
                </a:solidFill>
                <a:latin typeface="HCLTech Roobert Light"/>
              </a:rPr>
              <a:t>02</a:t>
            </a:r>
          </a:p>
          <a:p>
            <a:pPr algn="l"/>
            <a:r>
              <a:rPr lang="en-US" sz="1400" b="0">
                <a:solidFill>
                  <a:srgbClr val="FFFFFF"/>
                </a:solidFill>
                <a:latin typeface="HCLTech Roobert Light"/>
              </a:rPr>
              <a:t>Use and </a:t>
            </a:r>
            <a:r>
              <a:rPr lang="en-US" sz="1400" b="1">
                <a:solidFill>
                  <a:srgbClr val="FFFFFF"/>
                </a:solidFill>
                <a:latin typeface="HCLTech Roobert Light"/>
              </a:rPr>
              <a:t>interpret outputs</a:t>
            </a:r>
          </a:p>
        </p:txBody>
      </p:sp>
      <p:sp>
        <p:nvSpPr>
          <p:cNvPr id="63" name="Pointer 3"/>
          <p:cNvSpPr/>
          <p:nvPr/>
        </p:nvSpPr>
        <p:spPr>
          <a:xfrm>
            <a:off x="4663440" y="3520440"/>
            <a:ext cx="1920240" cy="1188720"/>
          </a:xfrm>
          <a:prstGeom prst="roundRect">
            <a:avLst>
              <a:gd name="adj" fmla="val 8000"/>
            </a:avLst>
          </a:prstGeom>
          <a:solidFill>
            <a:srgbClr val="0A2E6E"/>
          </a:solidFill>
          <a:ln>
            <a:noFill/>
          </a:ln>
        </p:spPr>
        <p:style>
          <a:lnRef idx="1">
            <a:schemeClr val="accent1"/>
          </a:lnRef>
          <a:fillRef idx="3">
            <a:schemeClr val="accent1"/>
          </a:fillRef>
          <a:effectRef idx="2">
            <a:schemeClr val="accent1"/>
          </a:effectRef>
          <a:fontRef idx="minor">
            <a:schemeClr val="lt1"/>
          </a:fontRef>
        </p:style>
        <p:txBody>
          <a:bodyPr wrap="square" lIns="137160" tIns="91440" rIns="137160" rtlCol="0" anchor="t"/>
          <a:lstStyle/>
          <a:p>
            <a:pPr algn="l">
              <a:spcAft>
                <a:spcPts val="200"/>
              </a:spcAft>
            </a:pPr>
            <a:r>
              <a:rPr lang="en-US" sz="2200" b="1">
                <a:solidFill>
                  <a:srgbClr val="8DB6F5"/>
                </a:solidFill>
                <a:latin typeface="HCLTech Roobert Light"/>
              </a:rPr>
              <a:t>03</a:t>
            </a:r>
          </a:p>
          <a:p>
            <a:pPr algn="l"/>
            <a:r>
              <a:rPr lang="en-US" sz="1400" b="0">
                <a:solidFill>
                  <a:srgbClr val="FFFFFF"/>
                </a:solidFill>
                <a:latin typeface="HCLTech Roobert Light"/>
              </a:rPr>
              <a:t>Decide with </a:t>
            </a:r>
            <a:r>
              <a:rPr lang="en-US" sz="1400" b="1">
                <a:solidFill>
                  <a:srgbClr val="FFFFFF"/>
                </a:solidFill>
                <a:latin typeface="HCLTech Roobert Light"/>
              </a:rPr>
              <a:t>agents in the loop</a:t>
            </a:r>
          </a:p>
        </p:txBody>
      </p:sp>
      <p:sp>
        <p:nvSpPr>
          <p:cNvPr id="64" name="Pointer 4"/>
          <p:cNvSpPr/>
          <p:nvPr/>
        </p:nvSpPr>
        <p:spPr>
          <a:xfrm>
            <a:off x="6766559" y="3520440"/>
            <a:ext cx="1920240" cy="1188720"/>
          </a:xfrm>
          <a:prstGeom prst="roundRect">
            <a:avLst>
              <a:gd name="adj" fmla="val 8000"/>
            </a:avLst>
          </a:prstGeom>
          <a:solidFill>
            <a:srgbClr val="0A2E6E"/>
          </a:solidFill>
          <a:ln>
            <a:noFill/>
          </a:ln>
        </p:spPr>
        <p:style>
          <a:lnRef idx="1">
            <a:schemeClr val="accent1"/>
          </a:lnRef>
          <a:fillRef idx="3">
            <a:schemeClr val="accent1"/>
          </a:fillRef>
          <a:effectRef idx="2">
            <a:schemeClr val="accent1"/>
          </a:effectRef>
          <a:fontRef idx="minor">
            <a:schemeClr val="lt1"/>
          </a:fontRef>
        </p:style>
        <p:txBody>
          <a:bodyPr wrap="square" lIns="137160" tIns="91440" rIns="137160" rtlCol="0" anchor="t"/>
          <a:lstStyle/>
          <a:p>
            <a:pPr algn="l">
              <a:spcAft>
                <a:spcPts val="200"/>
              </a:spcAft>
            </a:pPr>
            <a:r>
              <a:rPr lang="en-US" sz="2200" b="1">
                <a:solidFill>
                  <a:srgbClr val="8DB6F5"/>
                </a:solidFill>
                <a:latin typeface="HCLTech Roobert Light"/>
              </a:rPr>
              <a:t>04</a:t>
            </a:r>
          </a:p>
          <a:p>
            <a:pPr algn="l"/>
            <a:r>
              <a:rPr lang="en-US" sz="1400" b="0">
                <a:solidFill>
                  <a:srgbClr val="FFFFFF"/>
                </a:solidFill>
                <a:latin typeface="HCLTech Roobert Light"/>
              </a:rPr>
              <a:t>Stay </a:t>
            </a:r>
            <a:r>
              <a:rPr lang="en-US" sz="1400" b="1">
                <a:solidFill>
                  <a:srgbClr val="FFFFFF"/>
                </a:solidFill>
                <a:latin typeface="HCLTech Roobert Light"/>
              </a:rPr>
              <a:t>accountable when outcomes matter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Google Shape;58;p3"/>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Why agent governance is essential</a:t>
            </a:r>
            <a:endParaRPr lang="en-US">
              <a:latin typeface="HCLTech Roobert Light"/>
            </a:endParaRPr>
          </a:p>
        </p:txBody>
      </p:sp>
      <p:graphicFrame>
        <p:nvGraphicFramePr>
          <p:cNvPr id="59" name="Table 58"/>
          <p:cNvGraphicFramePr>
            <a:graphicFrameLocks noGrp="1"/>
          </p:cNvGraphicFramePr>
          <p:nvPr>
            <p:extLst>
              <p:ext uri="{D42A27DB-BD31-4B8C-83A1-F6EECF244321}">
                <p14:modId xmlns:p14="http://schemas.microsoft.com/office/powerpoint/2010/main" val="3652503214"/>
              </p:ext>
            </p:extLst>
          </p:nvPr>
        </p:nvGraphicFramePr>
        <p:xfrm>
          <a:off x="311810" y="822960"/>
          <a:ext cx="8520379" cy="31089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16859">
                  <a:extLst>
                    <a:ext uri="{9D8B030D-6E8A-4147-A177-3AD203B41FA5}">
                      <a16:colId xmlns:a16="http://schemas.microsoft.com/office/drawing/2014/main" val="20002"/>
                    </a:ext>
                  </a:extLst>
                </a:gridCol>
              </a:tblGrid>
              <a:tr h="365760">
                <a:tc>
                  <a:txBody>
                    <a:bodyPr/>
                    <a:lstStyle/>
                    <a:p>
                      <a:pPr marL="0" indent="0" algn="l">
                        <a:lnSpc>
                          <a:spcPct val="105000"/>
                        </a:lnSpc>
                        <a:spcBef>
                          <a:spcPts val="0"/>
                        </a:spcBef>
                        <a:spcAft>
                          <a:spcPts val="0"/>
                        </a:spcAft>
                        <a:buNone/>
                      </a:pPr>
                      <a:r>
                        <a:rPr lang="en-US" sz="1400" b="1">
                          <a:solidFill>
                            <a:srgbClr val="0F5FDC"/>
                          </a:solidFill>
                          <a:latin typeface="HCLTech Roobert Light"/>
                        </a:rPr>
                        <a:t>Dimension</a:t>
                      </a:r>
                    </a:p>
                  </a:txBody>
                  <a:tcPr marL="109728" marR="109728" marT="68580" marB="50292" anchor="ctr">
                    <a:lnL w="6350">
                      <a:noFill/>
                    </a:lnL>
                    <a:lnR w="6350">
                      <a:noFill/>
                    </a:lnR>
                    <a:lnT w="6350">
                      <a:noFill/>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400" b="1">
                          <a:solidFill>
                            <a:srgbClr val="0F5FDC"/>
                          </a:solidFill>
                          <a:latin typeface="HCLTech Roobert Light"/>
                        </a:rPr>
                        <a:t>Why it is essential</a:t>
                      </a:r>
                    </a:p>
                  </a:txBody>
                  <a:tcPr marL="109728" marR="109728" marT="68580" marB="50292" anchor="ctr">
                    <a:lnL w="6350">
                      <a:noFill/>
                    </a:lnL>
                    <a:lnR w="6350">
                      <a:noFill/>
                    </a:lnR>
                    <a:lnT w="6350">
                      <a:noFill/>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400" b="1">
                          <a:solidFill>
                            <a:srgbClr val="0F5FDC"/>
                          </a:solidFill>
                          <a:latin typeface="HCLTech Roobert Light"/>
                        </a:rPr>
                        <a:t>If left ungoverned</a:t>
                      </a:r>
                    </a:p>
                  </a:txBody>
                  <a:tcPr marL="109728" marR="109728" marT="68580" marB="50292" anchor="ctr">
                    <a:lnL w="6350">
                      <a:noFill/>
                    </a:lnL>
                    <a:lnR w="6350">
                      <a:noFill/>
                    </a:lnR>
                    <a:lnT w="6350">
                      <a:noFill/>
                    </a:lnT>
                    <a:lnB w="6350">
                      <a:solidFill>
                        <a:srgbClr val="C6D5DC"/>
                      </a:solidFill>
                    </a:lnB>
                    <a:solidFill>
                      <a:srgbClr val="FFFFFF"/>
                    </a:solidFill>
                  </a:tcPr>
                </a:tc>
                <a:extLst>
                  <a:ext uri="{0D108BD9-81ED-4DB2-BD59-A6C34878D82A}">
                    <a16:rowId xmlns:a16="http://schemas.microsoft.com/office/drawing/2014/main" val="10000"/>
                  </a:ext>
                </a:extLst>
              </a:tr>
              <a:tr h="685800">
                <a:tc>
                  <a:txBody>
                    <a:bodyPr/>
                    <a:lstStyle/>
                    <a:p>
                      <a:pPr marL="0" indent="0" algn="l">
                        <a:lnSpc>
                          <a:spcPct val="105000"/>
                        </a:lnSpc>
                        <a:spcBef>
                          <a:spcPts val="0"/>
                        </a:spcBef>
                        <a:spcAft>
                          <a:spcPts val="0"/>
                        </a:spcAft>
                        <a:buNone/>
                      </a:pPr>
                      <a:r>
                        <a:rPr lang="en-US" sz="1200" b="1">
                          <a:solidFill>
                            <a:srgbClr val="172B3A"/>
                          </a:solidFill>
                          <a:latin typeface="HCLTech Roobert Light"/>
                        </a:rPr>
                        <a:t>Agent behaviour</a:t>
                      </a:r>
                    </a:p>
                  </a:txBody>
                  <a:tcPr marL="5669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Agents act, not just answer. Intent, authority and tool use must stay within set limits.</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Unauthorised or harmful actions, unfair outcomes, client harm and no clear accountability.</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1"/>
                  </a:ext>
                </a:extLst>
              </a:tr>
              <a:tr h="685800">
                <a:tc>
                  <a:txBody>
                    <a:bodyPr/>
                    <a:lstStyle/>
                    <a:p>
                      <a:pPr marL="0" indent="0" algn="l">
                        <a:lnSpc>
                          <a:spcPct val="105000"/>
                        </a:lnSpc>
                        <a:spcBef>
                          <a:spcPts val="0"/>
                        </a:spcBef>
                        <a:spcAft>
                          <a:spcPts val="0"/>
                        </a:spcAft>
                        <a:buNone/>
                      </a:pPr>
                      <a:r>
                        <a:rPr lang="en-US" sz="1200" b="1">
                          <a:solidFill>
                            <a:srgbClr val="172B3A"/>
                          </a:solidFill>
                          <a:latin typeface="HCLTech Roobert Light"/>
                        </a:rPr>
                        <a:t>Orchestration</a:t>
                      </a:r>
                    </a:p>
                  </a:txBody>
                  <a:tcPr marL="5669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Many agents hand off work. Roles, permissions and handoffs need one accountable owner.</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Access creep, duplicate payments and cascading errors that nobody can trace or stop.</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2"/>
                  </a:ext>
                </a:extLst>
              </a:tr>
              <a:tr h="685800">
                <a:tc>
                  <a:txBody>
                    <a:bodyPr/>
                    <a:lstStyle/>
                    <a:p>
                      <a:pPr marL="0" indent="0" algn="l">
                        <a:lnSpc>
                          <a:spcPct val="105000"/>
                        </a:lnSpc>
                        <a:spcBef>
                          <a:spcPts val="0"/>
                        </a:spcBef>
                        <a:spcAft>
                          <a:spcPts val="0"/>
                        </a:spcAft>
                        <a:buNone/>
                      </a:pPr>
                      <a:r>
                        <a:rPr lang="en-US" sz="1200" b="1">
                          <a:solidFill>
                            <a:srgbClr val="172B3A"/>
                          </a:solidFill>
                          <a:latin typeface="HCLTech Roobert Light"/>
                        </a:rPr>
                        <a:t>Cost to value</a:t>
                      </a:r>
                    </a:p>
                  </a:txBody>
                  <a:tcPr marL="5669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Every step consumes tokens, tool calls and credits, whether or not it helps the client.</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Runaway spend, paying for activity instead of outcomes, and a business case that quietly erodes.</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3"/>
                  </a:ext>
                </a:extLst>
              </a:tr>
              <a:tr h="685800">
                <a:tc>
                  <a:txBody>
                    <a:bodyPr/>
                    <a:lstStyle/>
                    <a:p>
                      <a:pPr marL="0" indent="0" algn="l">
                        <a:lnSpc>
                          <a:spcPct val="105000"/>
                        </a:lnSpc>
                        <a:spcBef>
                          <a:spcPts val="0"/>
                        </a:spcBef>
                        <a:spcAft>
                          <a:spcPts val="0"/>
                        </a:spcAft>
                        <a:buNone/>
                      </a:pPr>
                      <a:r>
                        <a:rPr lang="en-US" sz="1200" b="1">
                          <a:solidFill>
                            <a:srgbClr val="172B3A"/>
                          </a:solidFill>
                          <a:latin typeface="HCLTech Roobert Light"/>
                        </a:rPr>
                        <a:t>Performance KPIs</a:t>
                      </a:r>
                    </a:p>
                  </a:txBody>
                  <a:tcPr marL="5669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Trust has to be measured: safety, accuracy, takeover speed and cost per outcome.</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200" b="0">
                          <a:solidFill>
                            <a:srgbClr val="172B3A"/>
                          </a:solidFill>
                          <a:latin typeface="HCLTech Roobert Light"/>
                        </a:rPr>
                        <a:t>Silent drift, false confidence, a board blind to risk, and findings found by regulators first.</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243676881"/>
                  </a:ext>
                </a:extLst>
              </a:tr>
            </a:tbl>
          </a:graphicData>
        </a:graphic>
      </p:graphicFrame>
      <p:sp>
        <p:nvSpPr>
          <p:cNvPr id="60" name="TextBox 59"/>
          <p:cNvSpPr txBox="1"/>
          <p:nvPr/>
        </p:nvSpPr>
        <p:spPr>
          <a:xfrm>
            <a:off x="402336" y="4069080"/>
            <a:ext cx="8229600" cy="373307"/>
          </a:xfrm>
          <a:prstGeom prst="rect">
            <a:avLst/>
          </a:prstGeom>
          <a:noFill/>
        </p:spPr>
        <p:txBody>
          <a:bodyPr wrap="square" anchor="t">
            <a:spAutoFit/>
          </a:bodyPr>
          <a:lstStyle/>
          <a:p>
            <a:pPr marL="0" indent="0" algn="ctr">
              <a:lnSpc>
                <a:spcPct val="108000"/>
              </a:lnSpc>
              <a:spcBef>
                <a:spcPts val="0"/>
              </a:spcBef>
              <a:spcAft>
                <a:spcPts val="0"/>
              </a:spcAft>
              <a:buNone/>
            </a:pPr>
            <a:r>
              <a:rPr lang="en-US" sz="1800" b="1" dirty="0">
                <a:solidFill>
                  <a:srgbClr val="172B3A"/>
                </a:solidFill>
                <a:latin typeface="HCLTech Roobert Light"/>
              </a:rPr>
              <a:t>Ungoverned agents fail quietly, at machine speed.</a:t>
            </a:r>
          </a:p>
        </p:txBody>
      </p:sp>
      <p:sp>
        <p:nvSpPr>
          <p:cNvPr id="61" name="Rectangle 60"/>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Why now: </a:t>
            </a:r>
            <a:r>
              <a:rPr lang="en-US" sz="1100" b="0">
                <a:solidFill>
                  <a:srgbClr val="0A2E6E"/>
                </a:solidFill>
                <a:latin typeface="HCLTech Roobert Light"/>
              </a:rPr>
              <a:t>agents now act as digital workers, and the EU AI Act, ISO/IEC 42001 and NIST AI RMF demand demonstrable control.</a:t>
            </a:r>
          </a:p>
        </p:txBody>
      </p:sp>
      <p:grpSp>
        <p:nvGrpSpPr>
          <p:cNvPr id="6" name="Group 5">
            <a:extLst>
              <a:ext uri="{FF2B5EF4-FFF2-40B4-BE49-F238E27FC236}">
                <a16:creationId xmlns:a16="http://schemas.microsoft.com/office/drawing/2014/main" id="{3E572FD2-B71C-094D-BCAE-D2926FA84A8E}"/>
              </a:ext>
            </a:extLst>
          </p:cNvPr>
          <p:cNvGrpSpPr/>
          <p:nvPr/>
        </p:nvGrpSpPr>
        <p:grpSpPr>
          <a:xfrm flipH="1">
            <a:off x="448356" y="1443790"/>
            <a:ext cx="299623" cy="2297633"/>
            <a:chOff x="403250" y="1303020"/>
            <a:chExt cx="457200" cy="3505997"/>
          </a:xfrm>
        </p:grpSpPr>
        <p:grpSp>
          <p:nvGrpSpPr>
            <p:cNvPr id="5" name="Group 4">
              <a:extLst>
                <a:ext uri="{FF2B5EF4-FFF2-40B4-BE49-F238E27FC236}">
                  <a16:creationId xmlns:a16="http://schemas.microsoft.com/office/drawing/2014/main" id="{A5DFBB02-23BB-B6FC-4298-E0B55C15BEAA}"/>
                </a:ext>
              </a:extLst>
            </p:cNvPr>
            <p:cNvGrpSpPr/>
            <p:nvPr/>
          </p:nvGrpSpPr>
          <p:grpSpPr>
            <a:xfrm>
              <a:off x="403250" y="1303020"/>
              <a:ext cx="457200" cy="457200"/>
              <a:chOff x="403250" y="1303020"/>
              <a:chExt cx="457200" cy="457200"/>
            </a:xfrm>
          </p:grpSpPr>
          <p:sp>
            <p:nvSpPr>
              <p:cNvPr id="62" name="Dimension icon bg 1"/>
              <p:cNvSpPr/>
              <p:nvPr/>
            </p:nvSpPr>
            <p:spPr>
              <a:xfrm>
                <a:off x="403250" y="1303020"/>
                <a:ext cx="457200" cy="457200"/>
              </a:xfrm>
              <a:prstGeom prst="ellipse">
                <a:avLst/>
              </a:prstGeom>
              <a:solidFill>
                <a:srgbClr val="0F5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HCLTech Roobert Light"/>
                </a:endParaRPr>
              </a:p>
            </p:txBody>
          </p:sp>
          <p:pic>
            <p:nvPicPr>
              <p:cNvPr id="63" name="Dimension icon 1" descr="icon-bot-b76f89df.png"/>
              <p:cNvPicPr>
                <a:picLocks noChangeAspect="1"/>
              </p:cNvPicPr>
              <p:nvPr/>
            </p:nvPicPr>
            <p:blipFill>
              <a:blip r:embed="rId3"/>
              <a:stretch>
                <a:fillRect/>
              </a:stretch>
            </p:blipFill>
            <p:spPr>
              <a:xfrm>
                <a:off x="494690" y="1394460"/>
                <a:ext cx="274320" cy="274320"/>
              </a:xfrm>
              <a:prstGeom prst="rect">
                <a:avLst/>
              </a:prstGeom>
            </p:spPr>
          </p:pic>
        </p:grpSp>
        <p:grpSp>
          <p:nvGrpSpPr>
            <p:cNvPr id="2" name="Group 1">
              <a:extLst>
                <a:ext uri="{FF2B5EF4-FFF2-40B4-BE49-F238E27FC236}">
                  <a16:creationId xmlns:a16="http://schemas.microsoft.com/office/drawing/2014/main" id="{9ACD6FF2-A1CD-58A7-B4F2-E3E09E1C22ED}"/>
                </a:ext>
              </a:extLst>
            </p:cNvPr>
            <p:cNvGrpSpPr/>
            <p:nvPr/>
          </p:nvGrpSpPr>
          <p:grpSpPr>
            <a:xfrm>
              <a:off x="403250" y="2264207"/>
              <a:ext cx="457200" cy="457200"/>
              <a:chOff x="403250" y="2264207"/>
              <a:chExt cx="457200" cy="457200"/>
            </a:xfrm>
          </p:grpSpPr>
          <p:sp>
            <p:nvSpPr>
              <p:cNvPr id="64" name="Dimension icon bg 2"/>
              <p:cNvSpPr/>
              <p:nvPr/>
            </p:nvSpPr>
            <p:spPr>
              <a:xfrm>
                <a:off x="403250" y="2264207"/>
                <a:ext cx="457200" cy="457200"/>
              </a:xfrm>
              <a:prstGeom prst="ellipse">
                <a:avLst/>
              </a:prstGeom>
              <a:solidFill>
                <a:srgbClr val="0F5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HCLTech Roobert Light"/>
                </a:endParaRPr>
              </a:p>
            </p:txBody>
          </p:sp>
          <p:pic>
            <p:nvPicPr>
              <p:cNvPr id="65" name="Dimension icon 2" descr="icon-flow-54c84370.png"/>
              <p:cNvPicPr>
                <a:picLocks noChangeAspect="1"/>
              </p:cNvPicPr>
              <p:nvPr/>
            </p:nvPicPr>
            <p:blipFill>
              <a:blip r:embed="rId4"/>
              <a:stretch>
                <a:fillRect/>
              </a:stretch>
            </p:blipFill>
            <p:spPr>
              <a:xfrm>
                <a:off x="494689" y="2355648"/>
                <a:ext cx="274320" cy="274320"/>
              </a:xfrm>
              <a:prstGeom prst="rect">
                <a:avLst/>
              </a:prstGeom>
            </p:spPr>
          </p:pic>
        </p:grpSp>
        <p:grpSp>
          <p:nvGrpSpPr>
            <p:cNvPr id="3" name="Group 2">
              <a:extLst>
                <a:ext uri="{FF2B5EF4-FFF2-40B4-BE49-F238E27FC236}">
                  <a16:creationId xmlns:a16="http://schemas.microsoft.com/office/drawing/2014/main" id="{447BA3A0-3932-9D80-60E4-1006F474CB2A}"/>
                </a:ext>
              </a:extLst>
            </p:cNvPr>
            <p:cNvGrpSpPr/>
            <p:nvPr/>
          </p:nvGrpSpPr>
          <p:grpSpPr>
            <a:xfrm>
              <a:off x="403250" y="3329433"/>
              <a:ext cx="457200" cy="457201"/>
              <a:chOff x="403250" y="3329433"/>
              <a:chExt cx="457200" cy="457201"/>
            </a:xfrm>
          </p:grpSpPr>
          <p:sp>
            <p:nvSpPr>
              <p:cNvPr id="66" name="Dimension icon bg 3"/>
              <p:cNvSpPr/>
              <p:nvPr/>
            </p:nvSpPr>
            <p:spPr>
              <a:xfrm>
                <a:off x="403250" y="3329433"/>
                <a:ext cx="457200" cy="457201"/>
              </a:xfrm>
              <a:prstGeom prst="ellipse">
                <a:avLst/>
              </a:prstGeom>
              <a:solidFill>
                <a:srgbClr val="0F5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HCLTech Roobert Light"/>
                </a:endParaRPr>
              </a:p>
            </p:txBody>
          </p:sp>
          <p:pic>
            <p:nvPicPr>
              <p:cNvPr id="67" name="Dimension icon 3" descr="icon-money-53d101d4.png"/>
              <p:cNvPicPr>
                <a:picLocks noChangeAspect="1"/>
              </p:cNvPicPr>
              <p:nvPr/>
            </p:nvPicPr>
            <p:blipFill>
              <a:blip r:embed="rId5"/>
              <a:stretch>
                <a:fillRect/>
              </a:stretch>
            </p:blipFill>
            <p:spPr>
              <a:xfrm>
                <a:off x="494689" y="3420873"/>
                <a:ext cx="274320" cy="274320"/>
              </a:xfrm>
              <a:prstGeom prst="rect">
                <a:avLst/>
              </a:prstGeom>
            </p:spPr>
          </p:pic>
        </p:grpSp>
        <p:grpSp>
          <p:nvGrpSpPr>
            <p:cNvPr id="4" name="Group 3">
              <a:extLst>
                <a:ext uri="{FF2B5EF4-FFF2-40B4-BE49-F238E27FC236}">
                  <a16:creationId xmlns:a16="http://schemas.microsoft.com/office/drawing/2014/main" id="{B53876DF-72A0-C26E-D871-5B8E2D14FFA7}"/>
                </a:ext>
              </a:extLst>
            </p:cNvPr>
            <p:cNvGrpSpPr/>
            <p:nvPr/>
          </p:nvGrpSpPr>
          <p:grpSpPr>
            <a:xfrm>
              <a:off x="403250" y="4351817"/>
              <a:ext cx="457200" cy="457200"/>
              <a:chOff x="403250" y="4351817"/>
              <a:chExt cx="457200" cy="457200"/>
            </a:xfrm>
          </p:grpSpPr>
          <p:sp>
            <p:nvSpPr>
              <p:cNvPr id="68" name="Dimension icon bg 4"/>
              <p:cNvSpPr/>
              <p:nvPr/>
            </p:nvSpPr>
            <p:spPr>
              <a:xfrm>
                <a:off x="403250" y="4351817"/>
                <a:ext cx="457200" cy="457200"/>
              </a:xfrm>
              <a:prstGeom prst="ellipse">
                <a:avLst/>
              </a:prstGeom>
              <a:solidFill>
                <a:srgbClr val="0F5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HCLTech Roobert Light"/>
                </a:endParaRPr>
              </a:p>
            </p:txBody>
          </p:sp>
          <p:pic>
            <p:nvPicPr>
              <p:cNvPr id="69" name="Dimension icon 4" descr="icon-data-bar-vertical-2f67f2bf.png"/>
              <p:cNvPicPr>
                <a:picLocks noChangeAspect="1"/>
              </p:cNvPicPr>
              <p:nvPr/>
            </p:nvPicPr>
            <p:blipFill>
              <a:blip r:embed="rId6"/>
              <a:stretch>
                <a:fillRect/>
              </a:stretch>
            </p:blipFill>
            <p:spPr>
              <a:xfrm>
                <a:off x="494689" y="4443257"/>
                <a:ext cx="274320" cy="274320"/>
              </a:xfrm>
              <a:prstGeom prst="rect">
                <a:avLst/>
              </a:prstGeom>
            </p:spPr>
          </p:pic>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3"/>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Earned autonomy: authority grows with trust</a:t>
            </a:r>
            <a:endParaRPr lang="en-US">
              <a:latin typeface="HCLTech Roobert Light"/>
            </a:endParaRPr>
          </a:p>
        </p:txBody>
      </p:sp>
      <p:graphicFrame>
        <p:nvGraphicFramePr>
          <p:cNvPr id="59" name="Table 58"/>
          <p:cNvGraphicFramePr>
            <a:graphicFrameLocks noGrp="1"/>
          </p:cNvGraphicFramePr>
          <p:nvPr>
            <p:extLst>
              <p:ext uri="{D42A27DB-BD31-4B8C-83A1-F6EECF244321}">
                <p14:modId xmlns:p14="http://schemas.microsoft.com/office/powerpoint/2010/main" val="3416330315"/>
              </p:ext>
            </p:extLst>
          </p:nvPr>
        </p:nvGraphicFramePr>
        <p:xfrm>
          <a:off x="311810" y="987552"/>
          <a:ext cx="8520379" cy="3170682"/>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765499">
                  <a:extLst>
                    <a:ext uri="{9D8B030D-6E8A-4147-A177-3AD203B41FA5}">
                      <a16:colId xmlns:a16="http://schemas.microsoft.com/office/drawing/2014/main" val="20002"/>
                    </a:ext>
                  </a:extLst>
                </a:gridCol>
              </a:tblGrid>
              <a:tr h="484632">
                <a:tc>
                  <a:txBody>
                    <a:bodyPr/>
                    <a:lstStyle/>
                    <a:p>
                      <a:pPr marL="0" indent="0" algn="l">
                        <a:lnSpc>
                          <a:spcPct val="105000"/>
                        </a:lnSpc>
                        <a:spcBef>
                          <a:spcPts val="0"/>
                        </a:spcBef>
                        <a:spcAft>
                          <a:spcPts val="0"/>
                        </a:spcAft>
                        <a:buNone/>
                      </a:pPr>
                      <a:r>
                        <a:rPr lang="en-US" sz="1800" b="1">
                          <a:solidFill>
                            <a:srgbClr val="0F5FDC"/>
                          </a:solidFill>
                          <a:latin typeface="HCLTech Roobert Light"/>
                        </a:rPr>
                        <a:t>Autonomy level</a:t>
                      </a:r>
                    </a:p>
                  </a:txBody>
                  <a:tcPr marL="109728" marR="109728" marT="68580" marB="50292" anchor="ctr">
                    <a:lnL w="6350">
                      <a:noFill/>
                    </a:lnL>
                    <a:lnR w="6350">
                      <a:noFill/>
                    </a:lnR>
                    <a:lnT w="6350">
                      <a:noFill/>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1">
                          <a:solidFill>
                            <a:srgbClr val="0F5FDC"/>
                          </a:solidFill>
                          <a:latin typeface="HCLTech Roobert Light"/>
                        </a:rPr>
                        <a:t>What the agent does</a:t>
                      </a:r>
                    </a:p>
                  </a:txBody>
                  <a:tcPr marL="109728" marR="109728" marT="68580" marB="50292" anchor="ctr">
                    <a:lnL w="6350">
                      <a:noFill/>
                    </a:lnL>
                    <a:lnR w="6350">
                      <a:noFill/>
                    </a:lnR>
                    <a:lnT w="6350">
                      <a:noFill/>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1">
                          <a:solidFill>
                            <a:srgbClr val="0F5FDC"/>
                          </a:solidFill>
                          <a:latin typeface="HCLTech Roobert Light"/>
                        </a:rPr>
                        <a:t>Ethical guardrail</a:t>
                      </a:r>
                    </a:p>
                  </a:txBody>
                  <a:tcPr marL="109728" marR="109728" marT="68580" marB="50292" anchor="ctr">
                    <a:lnL w="6350">
                      <a:noFill/>
                    </a:lnL>
                    <a:lnR w="6350">
                      <a:noFill/>
                    </a:lnR>
                    <a:lnT w="6350">
                      <a:noFill/>
                    </a:lnT>
                    <a:lnB w="6350">
                      <a:solidFill>
                        <a:srgbClr val="C6D5DC"/>
                      </a:solidFill>
                    </a:lnB>
                    <a:solidFill>
                      <a:srgbClr val="FFFFFF"/>
                    </a:solidFill>
                  </a:tcPr>
                </a:tc>
                <a:extLst>
                  <a:ext uri="{0D108BD9-81ED-4DB2-BD59-A6C34878D82A}">
                    <a16:rowId xmlns:a16="http://schemas.microsoft.com/office/drawing/2014/main" val="10000"/>
                  </a:ext>
                </a:extLst>
              </a:tr>
              <a:tr h="859536">
                <a:tc>
                  <a:txBody>
                    <a:bodyPr/>
                    <a:lstStyle/>
                    <a:p>
                      <a:pPr marL="0" indent="0" algn="l">
                        <a:lnSpc>
                          <a:spcPct val="105000"/>
                        </a:lnSpc>
                        <a:spcBef>
                          <a:spcPts val="0"/>
                        </a:spcBef>
                        <a:spcAft>
                          <a:spcPts val="0"/>
                        </a:spcAft>
                        <a:buNone/>
                      </a:pPr>
                      <a:r>
                        <a:rPr lang="en-US" sz="1800" b="1">
                          <a:solidFill>
                            <a:srgbClr val="172B3A"/>
                          </a:solidFill>
                          <a:latin typeface="HCLTech Roobert Light"/>
                        </a:rPr>
                        <a:t>Assist</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Drafts or summarises a case</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A person reviews every answer. No write access.</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1"/>
                  </a:ext>
                </a:extLst>
              </a:tr>
              <a:tr h="859536">
                <a:tc>
                  <a:txBody>
                    <a:bodyPr/>
                    <a:lstStyle/>
                    <a:p>
                      <a:pPr marL="0" indent="0" algn="l">
                        <a:lnSpc>
                          <a:spcPct val="105000"/>
                        </a:lnSpc>
                        <a:spcBef>
                          <a:spcPts val="0"/>
                        </a:spcBef>
                        <a:spcAft>
                          <a:spcPts val="0"/>
                        </a:spcAft>
                        <a:buNone/>
                      </a:pPr>
                      <a:r>
                        <a:rPr lang="en-US" sz="1800" b="1">
                          <a:solidFill>
                            <a:srgbClr val="172B3A"/>
                          </a:solidFill>
                          <a:latin typeface="HCLTech Roobert Light"/>
                        </a:rPr>
                        <a:t>Act within limits</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Updates an internal ticket</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Approved tools only, least privilege, capped retries.</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2"/>
                  </a:ext>
                </a:extLst>
              </a:tr>
              <a:tr h="914400">
                <a:tc>
                  <a:txBody>
                    <a:bodyPr/>
                    <a:lstStyle/>
                    <a:p>
                      <a:pPr marL="0" indent="0" algn="l">
                        <a:lnSpc>
                          <a:spcPct val="105000"/>
                        </a:lnSpc>
                        <a:spcBef>
                          <a:spcPts val="0"/>
                        </a:spcBef>
                        <a:spcAft>
                          <a:spcPts val="0"/>
                        </a:spcAft>
                        <a:buNone/>
                      </a:pPr>
                      <a:r>
                        <a:rPr lang="en-US" sz="1800" b="1">
                          <a:solidFill>
                            <a:srgbClr val="172B3A"/>
                          </a:solidFill>
                          <a:latin typeface="HCLTech Roobert Light"/>
                        </a:rPr>
                        <a:t>Act on money</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Moves funds or affects a client</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tc>
                  <a:txBody>
                    <a:bodyPr/>
                    <a:lstStyle/>
                    <a:p>
                      <a:pPr marL="0" indent="0" algn="l">
                        <a:lnSpc>
                          <a:spcPct val="105000"/>
                        </a:lnSpc>
                        <a:spcBef>
                          <a:spcPts val="0"/>
                        </a:spcBef>
                        <a:spcAft>
                          <a:spcPts val="0"/>
                        </a:spcAft>
                        <a:buNone/>
                      </a:pPr>
                      <a:r>
                        <a:rPr lang="en-US" sz="1800" b="0">
                          <a:solidFill>
                            <a:srgbClr val="172B3A"/>
                          </a:solidFill>
                          <a:latin typeface="HCLTech Roobert Light"/>
                        </a:rPr>
                        <a:t>A person approves the exact action. Banking controls still apply.</a:t>
                      </a:r>
                    </a:p>
                  </a:txBody>
                  <a:tcPr marL="109728" marR="109728" marT="68580" marB="50292" anchor="ctr">
                    <a:lnL w="6350">
                      <a:noFill/>
                    </a:lnL>
                    <a:lnR w="6350">
                      <a:noFill/>
                    </a:lnR>
                    <a:lnT w="6350" cap="flat" cmpd="sng" algn="ctr">
                      <a:solidFill>
                        <a:srgbClr val="C6D5DC"/>
                      </a:solidFill>
                      <a:prstDash val="solid"/>
                      <a:round/>
                      <a:headEnd type="none" w="med" len="med"/>
                      <a:tailEnd type="none" w="med" len="med"/>
                    </a:lnT>
                    <a:lnB w="6350">
                      <a:solidFill>
                        <a:srgbClr val="C6D5DC"/>
                      </a:solidFill>
                    </a:lnB>
                    <a:solidFill>
                      <a:srgbClr val="FFFFFF"/>
                    </a:solidFill>
                  </a:tcPr>
                </a:tc>
                <a:extLst>
                  <a:ext uri="{0D108BD9-81ED-4DB2-BD59-A6C34878D82A}">
                    <a16:rowId xmlns:a16="http://schemas.microsoft.com/office/drawing/2014/main" val="10003"/>
                  </a:ext>
                </a:extLst>
              </a:tr>
            </a:tbl>
          </a:graphicData>
        </a:graphic>
      </p:graphicFrame>
      <p:sp>
        <p:nvSpPr>
          <p:cNvPr id="60" name="TextBox 59"/>
          <p:cNvSpPr txBox="1"/>
          <p:nvPr/>
        </p:nvSpPr>
        <p:spPr>
          <a:xfrm>
            <a:off x="402336" y="4206240"/>
            <a:ext cx="8229600" cy="373307"/>
          </a:xfrm>
          <a:prstGeom prst="rect">
            <a:avLst/>
          </a:prstGeom>
          <a:noFill/>
        </p:spPr>
        <p:txBody>
          <a:bodyPr wrap="square" anchor="t">
            <a:spAutoFit/>
          </a:bodyPr>
          <a:lstStyle/>
          <a:p>
            <a:pPr marL="0" indent="0" algn="l">
              <a:lnSpc>
                <a:spcPct val="108000"/>
              </a:lnSpc>
              <a:spcBef>
                <a:spcPts val="0"/>
              </a:spcBef>
              <a:spcAft>
                <a:spcPts val="0"/>
              </a:spcAft>
              <a:buNone/>
            </a:pPr>
            <a:r>
              <a:rPr lang="en-US" sz="1800" b="0">
                <a:solidFill>
                  <a:srgbClr val="172B3A"/>
                </a:solidFill>
                <a:latin typeface="HCLTech Roobert Light"/>
              </a:rPr>
              <a:t>Autonomy is earned by outcomes, and re-earned when tools or data change.</a:t>
            </a:r>
          </a:p>
        </p:txBody>
      </p:sp>
      <p:sp>
        <p:nvSpPr>
          <p:cNvPr id="61" name="Rectangle 60"/>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Human authority by design: </a:t>
            </a:r>
            <a:r>
              <a:rPr lang="en-US" sz="1100" b="0">
                <a:solidFill>
                  <a:srgbClr val="0A2E6E"/>
                </a:solidFill>
                <a:latin typeface="HCLTech Roobert Light"/>
              </a:rPr>
              <a:t>a control spectrum from in-protocol checks to external oversight.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5" name="Google Shape;65;p4"/>
          <p:cNvSpPr txBox="1">
            <a:spLocks noGrp="1"/>
          </p:cNvSpPr>
          <p:nvPr>
            <p:ph type="title" idx="2"/>
          </p:nvPr>
        </p:nvSpPr>
        <p:spPr>
          <a:xfrm>
            <a:off x="747800" y="28375"/>
            <a:ext cx="82665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ct val="111111"/>
              <a:buNone/>
            </a:pPr>
            <a:r>
              <a:rPr lang="en-US" sz="2800" b="0">
                <a:solidFill>
                  <a:srgbClr val="FFFFFF"/>
                </a:solidFill>
                <a:latin typeface="HCLTech Roobert Light"/>
              </a:rPr>
              <a:t>From empathy to execution: ethical by design</a:t>
            </a:r>
            <a:endParaRPr lang="en-US">
              <a:latin typeface="HCLTech Roobert Light"/>
            </a:endParaRPr>
          </a:p>
        </p:txBody>
      </p:sp>
      <p:sp>
        <p:nvSpPr>
          <p:cNvPr id="67" name="Rectangle 66"/>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Full lifecycle coverage: </a:t>
            </a:r>
            <a:r>
              <a:rPr lang="en-US" sz="1100" b="0">
                <a:solidFill>
                  <a:srgbClr val="0A2E6E"/>
                </a:solidFill>
                <a:latin typeface="HCLTech Roobert Light"/>
              </a:rPr>
              <a:t>strategy to enterprise scale. Governance you can prove, not just promise.</a:t>
            </a:r>
          </a:p>
        </p:txBody>
      </p:sp>
      <p:sp>
        <p:nvSpPr>
          <p:cNvPr id="68" name="Pentagon 67"/>
          <p:cNvSpPr/>
          <p:nvPr/>
        </p:nvSpPr>
        <p:spPr>
          <a:xfrm>
            <a:off x="311810" y="822960"/>
            <a:ext cx="1691640" cy="548640"/>
          </a:xfrm>
          <a:prstGeom prst="homePlate">
            <a:avLst/>
          </a:prstGeom>
          <a:solidFill>
            <a:srgbClr val="0F5FDC"/>
          </a:solidFill>
          <a:ln>
            <a:noFill/>
          </a:ln>
          <a:effectLst/>
        </p:spPr>
        <p:style>
          <a:lnRef idx="1">
            <a:schemeClr val="accent1"/>
          </a:lnRef>
          <a:fillRef idx="3">
            <a:schemeClr val="accent1"/>
          </a:fillRef>
          <a:effectRef idx="2">
            <a:schemeClr val="accent1"/>
          </a:effectRef>
          <a:fontRef idx="minor">
            <a:schemeClr val="lt1"/>
          </a:fontRef>
        </p:style>
        <p:txBody>
          <a:bodyPr lIns="109728" rIns="182880" rtlCol="0" anchor="ctr"/>
          <a:lstStyle/>
          <a:p>
            <a:pPr algn="l">
              <a:spcAft>
                <a:spcPts val="0"/>
              </a:spcAft>
            </a:pPr>
            <a:r>
              <a:rPr lang="en-US" sz="1600" b="1">
                <a:solidFill>
                  <a:srgbClr val="FFFFFF"/>
                </a:solidFill>
                <a:latin typeface="HCLTech Roobert Light"/>
              </a:rPr>
              <a:t>1  Assess</a:t>
            </a:r>
          </a:p>
        </p:txBody>
      </p:sp>
      <p:sp>
        <p:nvSpPr>
          <p:cNvPr id="69" name="Rectangle 68"/>
          <p:cNvSpPr/>
          <p:nvPr/>
        </p:nvSpPr>
        <p:spPr>
          <a:xfrm>
            <a:off x="311810" y="1417320"/>
            <a:ext cx="1627632" cy="100584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0A2E6E"/>
                </a:solidFill>
                <a:latin typeface="HCLTech Roobert Light"/>
              </a:rPr>
              <a:t>The question we ask</a:t>
            </a:r>
          </a:p>
          <a:p>
            <a:pPr algn="l">
              <a:spcAft>
                <a:spcPts val="0"/>
              </a:spcAft>
            </a:pPr>
            <a:r>
              <a:rPr lang="en-US" sz="1100" b="0">
                <a:solidFill>
                  <a:srgbClr val="172B3A"/>
                </a:solidFill>
                <a:latin typeface="HCLTech Roobert Light"/>
              </a:rPr>
              <a:t>Who is affected, and is an agent the right answer?</a:t>
            </a:r>
          </a:p>
        </p:txBody>
      </p:sp>
      <p:sp>
        <p:nvSpPr>
          <p:cNvPr id="70" name="Rectangle 69"/>
          <p:cNvSpPr/>
          <p:nvPr/>
        </p:nvSpPr>
        <p:spPr>
          <a:xfrm>
            <a:off x="311810" y="4087368"/>
            <a:ext cx="1627632" cy="548640"/>
          </a:xfrm>
          <a:prstGeom prst="rect">
            <a:avLst/>
          </a:prstGeom>
          <a:solidFill>
            <a:srgbClr val="FFFFFF"/>
          </a:solidFill>
          <a:ln w="15875">
            <a:solidFill>
              <a:srgbClr val="0F5FDC"/>
            </a:solidFill>
          </a:ln>
          <a:effectLst/>
        </p:spPr>
        <p:style>
          <a:lnRef idx="1">
            <a:schemeClr val="accent1"/>
          </a:lnRef>
          <a:fillRef idx="3">
            <a:schemeClr val="accent1"/>
          </a:fillRef>
          <a:effectRef idx="2">
            <a:schemeClr val="accent1"/>
          </a:effectRef>
          <a:fontRef idx="minor">
            <a:schemeClr val="lt1"/>
          </a:fontRef>
        </p:style>
        <p:txBody>
          <a:bodyPr wrap="square" lIns="109728" tIns="128016" rIns="109728" rtlCol="0" anchor="t"/>
          <a:lstStyle/>
          <a:p>
            <a:pPr algn="l">
              <a:spcAft>
                <a:spcPts val="100"/>
              </a:spcAft>
            </a:pPr>
            <a:r>
              <a:rPr lang="en-US" sz="1000" b="1">
                <a:solidFill>
                  <a:srgbClr val="0A2E6E"/>
                </a:solidFill>
                <a:latin typeface="HCLTech Roobert Light"/>
              </a:rPr>
              <a:t>Who answers</a:t>
            </a:r>
          </a:p>
          <a:p>
            <a:pPr algn="l">
              <a:spcAft>
                <a:spcPts val="0"/>
              </a:spcAft>
            </a:pPr>
            <a:r>
              <a:rPr lang="en-US" sz="1200" b="1">
                <a:solidFill>
                  <a:srgbClr val="172B3A"/>
                </a:solidFill>
                <a:latin typeface="HCLTech Roobert Light"/>
              </a:rPr>
              <a:t>Business owner</a:t>
            </a:r>
          </a:p>
        </p:txBody>
      </p:sp>
      <p:sp>
        <p:nvSpPr>
          <p:cNvPr id="71" name="Pentagon 70"/>
          <p:cNvSpPr/>
          <p:nvPr/>
        </p:nvSpPr>
        <p:spPr>
          <a:xfrm>
            <a:off x="2035454" y="822960"/>
            <a:ext cx="1691640" cy="548640"/>
          </a:xfrm>
          <a:prstGeom prst="homePlate">
            <a:avLst/>
          </a:prstGeom>
          <a:solidFill>
            <a:srgbClr val="0F5FDC"/>
          </a:solidFill>
          <a:ln>
            <a:noFill/>
          </a:ln>
          <a:effectLst/>
        </p:spPr>
        <p:style>
          <a:lnRef idx="1">
            <a:schemeClr val="accent1"/>
          </a:lnRef>
          <a:fillRef idx="3">
            <a:schemeClr val="accent1"/>
          </a:fillRef>
          <a:effectRef idx="2">
            <a:schemeClr val="accent1"/>
          </a:effectRef>
          <a:fontRef idx="minor">
            <a:schemeClr val="lt1"/>
          </a:fontRef>
        </p:style>
        <p:txBody>
          <a:bodyPr lIns="109728" rIns="182880" rtlCol="0" anchor="ctr"/>
          <a:lstStyle/>
          <a:p>
            <a:pPr algn="l">
              <a:spcAft>
                <a:spcPts val="0"/>
              </a:spcAft>
            </a:pPr>
            <a:r>
              <a:rPr lang="en-US" sz="1600" b="1">
                <a:solidFill>
                  <a:srgbClr val="FFFFFF"/>
                </a:solidFill>
                <a:latin typeface="HCLTech Roobert Light"/>
              </a:rPr>
              <a:t>2  Design</a:t>
            </a:r>
          </a:p>
        </p:txBody>
      </p:sp>
      <p:sp>
        <p:nvSpPr>
          <p:cNvPr id="72" name="Rectangle 71"/>
          <p:cNvSpPr/>
          <p:nvPr/>
        </p:nvSpPr>
        <p:spPr>
          <a:xfrm>
            <a:off x="2035454" y="1417320"/>
            <a:ext cx="1627632" cy="100584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0A2E6E"/>
                </a:solidFill>
                <a:latin typeface="HCLTech Roobert Light"/>
              </a:rPr>
              <a:t>The question we ask</a:t>
            </a:r>
          </a:p>
          <a:p>
            <a:pPr algn="l">
              <a:spcAft>
                <a:spcPts val="0"/>
              </a:spcAft>
            </a:pPr>
            <a:r>
              <a:rPr lang="en-US" sz="1100" b="0">
                <a:solidFill>
                  <a:srgbClr val="172B3A"/>
                </a:solidFill>
                <a:latin typeface="HCLTech Roobert Light"/>
              </a:rPr>
              <a:t>What may the agent see, say and do? When does a human step in?</a:t>
            </a:r>
          </a:p>
        </p:txBody>
      </p:sp>
      <p:sp>
        <p:nvSpPr>
          <p:cNvPr id="73" name="Rectangle 72"/>
          <p:cNvSpPr/>
          <p:nvPr/>
        </p:nvSpPr>
        <p:spPr>
          <a:xfrm>
            <a:off x="2035454" y="4087368"/>
            <a:ext cx="1627632" cy="548640"/>
          </a:xfrm>
          <a:prstGeom prst="rect">
            <a:avLst/>
          </a:prstGeom>
          <a:solidFill>
            <a:srgbClr val="FFFFFF"/>
          </a:solidFill>
          <a:ln w="15875">
            <a:solidFill>
              <a:srgbClr val="0F5FDC"/>
            </a:solidFill>
          </a:ln>
          <a:effectLst/>
        </p:spPr>
        <p:style>
          <a:lnRef idx="1">
            <a:schemeClr val="accent1"/>
          </a:lnRef>
          <a:fillRef idx="3">
            <a:schemeClr val="accent1"/>
          </a:fillRef>
          <a:effectRef idx="2">
            <a:schemeClr val="accent1"/>
          </a:effectRef>
          <a:fontRef idx="minor">
            <a:schemeClr val="lt1"/>
          </a:fontRef>
        </p:style>
        <p:txBody>
          <a:bodyPr wrap="square" lIns="109728" tIns="128016" rIns="109728" rtlCol="0" anchor="t"/>
          <a:lstStyle/>
          <a:p>
            <a:pPr algn="l">
              <a:spcAft>
                <a:spcPts val="100"/>
              </a:spcAft>
            </a:pPr>
            <a:r>
              <a:rPr lang="en-US" sz="1000" b="1">
                <a:solidFill>
                  <a:srgbClr val="0A2E6E"/>
                </a:solidFill>
                <a:latin typeface="HCLTech Roobert Light"/>
              </a:rPr>
              <a:t>Who answers</a:t>
            </a:r>
          </a:p>
          <a:p>
            <a:pPr algn="l">
              <a:spcAft>
                <a:spcPts val="0"/>
              </a:spcAft>
            </a:pPr>
            <a:r>
              <a:rPr lang="en-US" sz="1200" b="1">
                <a:solidFill>
                  <a:srgbClr val="172B3A"/>
                </a:solidFill>
                <a:latin typeface="HCLTech Roobert Light"/>
              </a:rPr>
              <a:t>Engineering lead</a:t>
            </a:r>
          </a:p>
        </p:txBody>
      </p:sp>
      <p:sp>
        <p:nvSpPr>
          <p:cNvPr id="74" name="Pentagon 73"/>
          <p:cNvSpPr/>
          <p:nvPr/>
        </p:nvSpPr>
        <p:spPr>
          <a:xfrm>
            <a:off x="3759098" y="822960"/>
            <a:ext cx="1691640" cy="548640"/>
          </a:xfrm>
          <a:prstGeom prst="homePlate">
            <a:avLst/>
          </a:prstGeom>
          <a:solidFill>
            <a:srgbClr val="0F5FDC"/>
          </a:solidFill>
          <a:ln>
            <a:noFill/>
          </a:ln>
          <a:effectLst/>
        </p:spPr>
        <p:style>
          <a:lnRef idx="1">
            <a:schemeClr val="accent1"/>
          </a:lnRef>
          <a:fillRef idx="3">
            <a:schemeClr val="accent1"/>
          </a:fillRef>
          <a:effectRef idx="2">
            <a:schemeClr val="accent1"/>
          </a:effectRef>
          <a:fontRef idx="minor">
            <a:schemeClr val="lt1"/>
          </a:fontRef>
        </p:style>
        <p:txBody>
          <a:bodyPr lIns="109728" rIns="182880" rtlCol="0" anchor="ctr"/>
          <a:lstStyle/>
          <a:p>
            <a:pPr algn="l">
              <a:spcAft>
                <a:spcPts val="0"/>
              </a:spcAft>
            </a:pPr>
            <a:r>
              <a:rPr lang="en-US" sz="1600" b="1">
                <a:solidFill>
                  <a:srgbClr val="FFFFFF"/>
                </a:solidFill>
                <a:latin typeface="HCLTech Roobert Light"/>
              </a:rPr>
              <a:t>3  Validate</a:t>
            </a:r>
          </a:p>
        </p:txBody>
      </p:sp>
      <p:sp>
        <p:nvSpPr>
          <p:cNvPr id="75" name="Rectangle 74"/>
          <p:cNvSpPr/>
          <p:nvPr/>
        </p:nvSpPr>
        <p:spPr>
          <a:xfrm>
            <a:off x="3759098" y="1417320"/>
            <a:ext cx="1627632" cy="100584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0A2E6E"/>
                </a:solidFill>
                <a:latin typeface="HCLTech Roobert Light"/>
              </a:rPr>
              <a:t>The question we ask</a:t>
            </a:r>
          </a:p>
          <a:p>
            <a:pPr algn="l">
              <a:spcAft>
                <a:spcPts val="0"/>
              </a:spcAft>
            </a:pPr>
            <a:r>
              <a:rPr lang="en-US" sz="1100" b="0">
                <a:solidFill>
                  <a:srgbClr val="172B3A"/>
                </a:solidFill>
                <a:latin typeface="HCLTech Roobert Light"/>
              </a:rPr>
              <a:t>Is it fair, safe and resilient to misuse and runaway loops?</a:t>
            </a:r>
          </a:p>
        </p:txBody>
      </p:sp>
      <p:sp>
        <p:nvSpPr>
          <p:cNvPr id="76" name="Rectangle 75"/>
          <p:cNvSpPr/>
          <p:nvPr/>
        </p:nvSpPr>
        <p:spPr>
          <a:xfrm>
            <a:off x="3759098" y="4087368"/>
            <a:ext cx="1627632" cy="548640"/>
          </a:xfrm>
          <a:prstGeom prst="rect">
            <a:avLst/>
          </a:prstGeom>
          <a:solidFill>
            <a:srgbClr val="FFFFFF"/>
          </a:solidFill>
          <a:ln w="15875">
            <a:solidFill>
              <a:srgbClr val="0F5FDC"/>
            </a:solidFill>
          </a:ln>
          <a:effectLst/>
        </p:spPr>
        <p:style>
          <a:lnRef idx="1">
            <a:schemeClr val="accent1"/>
          </a:lnRef>
          <a:fillRef idx="3">
            <a:schemeClr val="accent1"/>
          </a:fillRef>
          <a:effectRef idx="2">
            <a:schemeClr val="accent1"/>
          </a:effectRef>
          <a:fontRef idx="minor">
            <a:schemeClr val="lt1"/>
          </a:fontRef>
        </p:style>
        <p:txBody>
          <a:bodyPr wrap="square" lIns="109728" tIns="128016" rIns="109728" rtlCol="0" anchor="t"/>
          <a:lstStyle/>
          <a:p>
            <a:pPr algn="l">
              <a:spcAft>
                <a:spcPts val="100"/>
              </a:spcAft>
            </a:pPr>
            <a:r>
              <a:rPr lang="en-US" sz="1000" b="1">
                <a:solidFill>
                  <a:srgbClr val="0A2E6E"/>
                </a:solidFill>
                <a:latin typeface="HCLTech Roobert Light"/>
              </a:rPr>
              <a:t>Who answers</a:t>
            </a:r>
          </a:p>
          <a:p>
            <a:pPr algn="l">
              <a:spcAft>
                <a:spcPts val="0"/>
              </a:spcAft>
            </a:pPr>
            <a:r>
              <a:rPr lang="en-US" sz="1200" b="1">
                <a:solidFill>
                  <a:srgbClr val="172B3A"/>
                </a:solidFill>
                <a:latin typeface="HCLTech Roobert Light"/>
              </a:rPr>
              <a:t>Independent risk</a:t>
            </a:r>
          </a:p>
        </p:txBody>
      </p:sp>
      <p:sp>
        <p:nvSpPr>
          <p:cNvPr id="77" name="Pentagon 76"/>
          <p:cNvSpPr/>
          <p:nvPr/>
        </p:nvSpPr>
        <p:spPr>
          <a:xfrm>
            <a:off x="5482742" y="822960"/>
            <a:ext cx="1691640" cy="548640"/>
          </a:xfrm>
          <a:prstGeom prst="homePlate">
            <a:avLst/>
          </a:prstGeom>
          <a:solidFill>
            <a:srgbClr val="0F5FDC"/>
          </a:solidFill>
          <a:ln>
            <a:noFill/>
          </a:ln>
          <a:effectLst/>
        </p:spPr>
        <p:style>
          <a:lnRef idx="1">
            <a:schemeClr val="accent1"/>
          </a:lnRef>
          <a:fillRef idx="3">
            <a:schemeClr val="accent1"/>
          </a:fillRef>
          <a:effectRef idx="2">
            <a:schemeClr val="accent1"/>
          </a:effectRef>
          <a:fontRef idx="minor">
            <a:schemeClr val="lt1"/>
          </a:fontRef>
        </p:style>
        <p:txBody>
          <a:bodyPr lIns="109728" rIns="182880" rtlCol="0" anchor="ctr"/>
          <a:lstStyle/>
          <a:p>
            <a:pPr algn="l">
              <a:spcAft>
                <a:spcPts val="0"/>
              </a:spcAft>
            </a:pPr>
            <a:r>
              <a:rPr lang="en-US" sz="1600" b="1">
                <a:solidFill>
                  <a:srgbClr val="FFFFFF"/>
                </a:solidFill>
                <a:latin typeface="HCLTech Roobert Light"/>
              </a:rPr>
              <a:t>4  Operate</a:t>
            </a:r>
          </a:p>
        </p:txBody>
      </p:sp>
      <p:sp>
        <p:nvSpPr>
          <p:cNvPr id="78" name="Rectangle 77"/>
          <p:cNvSpPr/>
          <p:nvPr/>
        </p:nvSpPr>
        <p:spPr>
          <a:xfrm>
            <a:off x="5482742" y="1417320"/>
            <a:ext cx="1627632" cy="100584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0A2E6E"/>
                </a:solidFill>
                <a:latin typeface="HCLTech Roobert Light"/>
              </a:rPr>
              <a:t>The question we ask</a:t>
            </a:r>
          </a:p>
          <a:p>
            <a:pPr algn="l">
              <a:spcAft>
                <a:spcPts val="0"/>
              </a:spcAft>
            </a:pPr>
            <a:r>
              <a:rPr lang="en-US" sz="1100" b="0">
                <a:solidFill>
                  <a:srgbClr val="172B3A"/>
                </a:solidFill>
                <a:latin typeface="HCLTech Roobert Light"/>
              </a:rPr>
              <a:t>Can we trace every action and weigh its cost against value?</a:t>
            </a:r>
          </a:p>
        </p:txBody>
      </p:sp>
      <p:sp>
        <p:nvSpPr>
          <p:cNvPr id="79" name="Rectangle 78"/>
          <p:cNvSpPr/>
          <p:nvPr/>
        </p:nvSpPr>
        <p:spPr>
          <a:xfrm>
            <a:off x="5482742" y="4087368"/>
            <a:ext cx="1627632" cy="548640"/>
          </a:xfrm>
          <a:prstGeom prst="rect">
            <a:avLst/>
          </a:prstGeom>
          <a:solidFill>
            <a:srgbClr val="FFFFFF"/>
          </a:solidFill>
          <a:ln w="15875">
            <a:solidFill>
              <a:srgbClr val="0F5FDC"/>
            </a:solidFill>
          </a:ln>
          <a:effectLst/>
        </p:spPr>
        <p:style>
          <a:lnRef idx="1">
            <a:schemeClr val="accent1"/>
          </a:lnRef>
          <a:fillRef idx="3">
            <a:schemeClr val="accent1"/>
          </a:fillRef>
          <a:effectRef idx="2">
            <a:schemeClr val="accent1"/>
          </a:effectRef>
          <a:fontRef idx="minor">
            <a:schemeClr val="lt1"/>
          </a:fontRef>
        </p:style>
        <p:txBody>
          <a:bodyPr wrap="square" lIns="109728" tIns="128016" rIns="109728" rtlCol="0" anchor="t"/>
          <a:lstStyle/>
          <a:p>
            <a:pPr algn="l">
              <a:spcAft>
                <a:spcPts val="100"/>
              </a:spcAft>
            </a:pPr>
            <a:r>
              <a:rPr lang="en-US" sz="1000" b="1">
                <a:solidFill>
                  <a:srgbClr val="0A2E6E"/>
                </a:solidFill>
                <a:latin typeface="HCLTech Roobert Light"/>
              </a:rPr>
              <a:t>Who answers</a:t>
            </a:r>
          </a:p>
          <a:p>
            <a:pPr algn="l">
              <a:spcAft>
                <a:spcPts val="0"/>
              </a:spcAft>
            </a:pPr>
            <a:r>
              <a:rPr lang="en-US" sz="1200" b="1">
                <a:solidFill>
                  <a:srgbClr val="172B3A"/>
                </a:solidFill>
                <a:latin typeface="HCLTech Roobert Light"/>
              </a:rPr>
              <a:t>Service owner</a:t>
            </a:r>
          </a:p>
        </p:txBody>
      </p:sp>
      <p:sp>
        <p:nvSpPr>
          <p:cNvPr id="80" name="Pentagon 79"/>
          <p:cNvSpPr/>
          <p:nvPr/>
        </p:nvSpPr>
        <p:spPr>
          <a:xfrm>
            <a:off x="7206386" y="822960"/>
            <a:ext cx="1691640" cy="548640"/>
          </a:xfrm>
          <a:prstGeom prst="homePlate">
            <a:avLst/>
          </a:prstGeom>
          <a:solidFill>
            <a:srgbClr val="0F5FDC"/>
          </a:solidFill>
          <a:ln>
            <a:noFill/>
          </a:ln>
          <a:effectLst/>
        </p:spPr>
        <p:style>
          <a:lnRef idx="1">
            <a:schemeClr val="accent1"/>
          </a:lnRef>
          <a:fillRef idx="3">
            <a:schemeClr val="accent1"/>
          </a:fillRef>
          <a:effectRef idx="2">
            <a:schemeClr val="accent1"/>
          </a:effectRef>
          <a:fontRef idx="minor">
            <a:schemeClr val="lt1"/>
          </a:fontRef>
        </p:style>
        <p:txBody>
          <a:bodyPr lIns="109728" rIns="182880" rtlCol="0" anchor="ctr"/>
          <a:lstStyle/>
          <a:p>
            <a:pPr algn="l">
              <a:spcAft>
                <a:spcPts val="0"/>
              </a:spcAft>
            </a:pPr>
            <a:r>
              <a:rPr lang="en-US" sz="1600" b="1">
                <a:solidFill>
                  <a:srgbClr val="FFFFFF"/>
                </a:solidFill>
                <a:latin typeface="HCLTech Roobert Light"/>
              </a:rPr>
              <a:t>5  Evolve</a:t>
            </a:r>
          </a:p>
        </p:txBody>
      </p:sp>
      <p:sp>
        <p:nvSpPr>
          <p:cNvPr id="81" name="Rectangle 80"/>
          <p:cNvSpPr/>
          <p:nvPr/>
        </p:nvSpPr>
        <p:spPr>
          <a:xfrm>
            <a:off x="7206386" y="1417320"/>
            <a:ext cx="1627632" cy="100584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0A2E6E"/>
                </a:solidFill>
                <a:latin typeface="HCLTech Roobert Light"/>
              </a:rPr>
              <a:t>The question we ask</a:t>
            </a:r>
          </a:p>
          <a:p>
            <a:pPr algn="l">
              <a:spcAft>
                <a:spcPts val="0"/>
              </a:spcAft>
            </a:pPr>
            <a:r>
              <a:rPr lang="en-US" sz="1100" b="0">
                <a:solidFill>
                  <a:srgbClr val="172B3A"/>
                </a:solidFill>
                <a:latin typeface="HCLTech Roobert Light"/>
              </a:rPr>
              <a:t>Has autonomy grown? Re-earn trust, or retire access.</a:t>
            </a:r>
          </a:p>
        </p:txBody>
      </p:sp>
      <p:sp>
        <p:nvSpPr>
          <p:cNvPr id="82" name="Rectangle 81"/>
          <p:cNvSpPr/>
          <p:nvPr/>
        </p:nvSpPr>
        <p:spPr>
          <a:xfrm>
            <a:off x="7206386" y="4087368"/>
            <a:ext cx="1627632" cy="548640"/>
          </a:xfrm>
          <a:prstGeom prst="rect">
            <a:avLst/>
          </a:prstGeom>
          <a:solidFill>
            <a:srgbClr val="FFFFFF"/>
          </a:solidFill>
          <a:ln w="15875">
            <a:solidFill>
              <a:srgbClr val="0F5FDC"/>
            </a:solidFill>
          </a:ln>
          <a:effectLst/>
        </p:spPr>
        <p:style>
          <a:lnRef idx="1">
            <a:schemeClr val="accent1"/>
          </a:lnRef>
          <a:fillRef idx="3">
            <a:schemeClr val="accent1"/>
          </a:fillRef>
          <a:effectRef idx="2">
            <a:schemeClr val="accent1"/>
          </a:effectRef>
          <a:fontRef idx="minor">
            <a:schemeClr val="lt1"/>
          </a:fontRef>
        </p:style>
        <p:txBody>
          <a:bodyPr wrap="square" lIns="109728" tIns="128016" rIns="109728" rtlCol="0" anchor="t"/>
          <a:lstStyle/>
          <a:p>
            <a:pPr algn="l">
              <a:spcAft>
                <a:spcPts val="100"/>
              </a:spcAft>
            </a:pPr>
            <a:r>
              <a:rPr lang="en-US" sz="1000" b="1">
                <a:solidFill>
                  <a:srgbClr val="0A2E6E"/>
                </a:solidFill>
                <a:latin typeface="HCLTech Roobert Light"/>
              </a:rPr>
              <a:t>Who answers</a:t>
            </a:r>
          </a:p>
          <a:p>
            <a:pPr algn="l">
              <a:spcAft>
                <a:spcPts val="0"/>
              </a:spcAft>
            </a:pPr>
            <a:r>
              <a:rPr lang="en-US" sz="1200" b="1">
                <a:solidFill>
                  <a:srgbClr val="172B3A"/>
                </a:solidFill>
                <a:latin typeface="HCLTech Roobert Light"/>
              </a:rPr>
              <a:t>Governance lead</a:t>
            </a:r>
          </a:p>
        </p:txBody>
      </p:sp>
      <p:sp>
        <p:nvSpPr>
          <p:cNvPr id="83" name="Rectangle 82"/>
          <p:cNvSpPr/>
          <p:nvPr/>
        </p:nvSpPr>
        <p:spPr>
          <a:xfrm>
            <a:off x="311810" y="2478024"/>
            <a:ext cx="1627632" cy="155448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8DB6F5"/>
                </a:solidFill>
                <a:latin typeface="HCLTech Roobert Light"/>
              </a:rPr>
              <a:t>Key Agent Governance activities</a:t>
            </a:r>
          </a:p>
          <a:p>
            <a:pPr algn="l"/>
            <a:r>
              <a:rPr lang="en-US" sz="1100">
                <a:solidFill>
                  <a:srgbClr val="FFFFFF"/>
                </a:solidFill>
                <a:latin typeface="HCLTech Roobert Light"/>
              </a:rPr>
              <a:t>Risk-tier the use case; set autonomy level</a:t>
            </a:r>
          </a:p>
          <a:p>
            <a:pPr algn="l">
              <a:spcBef>
                <a:spcPts val="500"/>
              </a:spcBef>
            </a:pPr>
            <a:r>
              <a:rPr lang="en-US" sz="1000" b="1">
                <a:solidFill>
                  <a:srgbClr val="8DB6F5"/>
                </a:solidFill>
                <a:latin typeface="HCLTech Roobert Light"/>
              </a:rPr>
              <a:t>Agent metrics: </a:t>
            </a:r>
            <a:r>
              <a:rPr lang="en-US" sz="1000" b="0">
                <a:solidFill>
                  <a:srgbClr val="FFFFFF"/>
                </a:solidFill>
                <a:latin typeface="HCLTech Roobert Light"/>
              </a:rPr>
              <a:t>Baseline KPIs and success targets for the agent</a:t>
            </a:r>
          </a:p>
        </p:txBody>
      </p:sp>
      <p:sp>
        <p:nvSpPr>
          <p:cNvPr id="84" name="Rectangle 83"/>
          <p:cNvSpPr/>
          <p:nvPr/>
        </p:nvSpPr>
        <p:spPr>
          <a:xfrm>
            <a:off x="2035454" y="2478024"/>
            <a:ext cx="1627632" cy="155448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8DB6F5"/>
                </a:solidFill>
                <a:latin typeface="HCLTech Roobert Light"/>
              </a:rPr>
              <a:t>Key Agent Governance activities</a:t>
            </a:r>
          </a:p>
          <a:p>
            <a:pPr algn="l"/>
            <a:r>
              <a:rPr lang="en-US" sz="1100">
                <a:solidFill>
                  <a:srgbClr val="FFFFFF"/>
                </a:solidFill>
                <a:latin typeface="HCLTech Roobert Light"/>
              </a:rPr>
              <a:t>Define roles, least-privilege access and approval gates</a:t>
            </a:r>
          </a:p>
          <a:p>
            <a:pPr algn="l">
              <a:spcBef>
                <a:spcPts val="500"/>
              </a:spcBef>
            </a:pPr>
            <a:r>
              <a:rPr lang="en-US" sz="1000" b="1">
                <a:solidFill>
                  <a:srgbClr val="8DB6F5"/>
                </a:solidFill>
                <a:latin typeface="HCLTech Roobert Light"/>
              </a:rPr>
              <a:t>Agent metrics: </a:t>
            </a:r>
            <a:r>
              <a:rPr lang="en-US" sz="1000" b="0">
                <a:solidFill>
                  <a:srgbClr val="FFFFFF"/>
                </a:solidFill>
                <a:latin typeface="HCLTech Roobert Light"/>
              </a:rPr>
              <a:t>Thresholds for accuracy, escalation, cost</a:t>
            </a:r>
          </a:p>
        </p:txBody>
      </p:sp>
      <p:sp>
        <p:nvSpPr>
          <p:cNvPr id="85" name="Rectangle 84"/>
          <p:cNvSpPr/>
          <p:nvPr/>
        </p:nvSpPr>
        <p:spPr>
          <a:xfrm>
            <a:off x="3759098" y="2478024"/>
            <a:ext cx="1627632" cy="155448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8DB6F5"/>
                </a:solidFill>
                <a:latin typeface="HCLTech Roobert Light"/>
              </a:rPr>
              <a:t>Key Agent Governance activities</a:t>
            </a:r>
          </a:p>
          <a:p>
            <a:pPr algn="l"/>
            <a:r>
              <a:rPr lang="en-US" sz="1100">
                <a:solidFill>
                  <a:srgbClr val="FFFFFF"/>
                </a:solidFill>
                <a:latin typeface="HCLTech Roobert Light"/>
              </a:rPr>
              <a:t>Test fairness, misuse and loop limits before go-live</a:t>
            </a:r>
          </a:p>
          <a:p>
            <a:pPr algn="l">
              <a:spcBef>
                <a:spcPts val="500"/>
              </a:spcBef>
            </a:pPr>
            <a:r>
              <a:rPr lang="en-US" sz="1000" b="1">
                <a:solidFill>
                  <a:srgbClr val="8DB6F5"/>
                </a:solidFill>
                <a:latin typeface="HCLTech Roobert Light"/>
              </a:rPr>
              <a:t>Agent metrics: </a:t>
            </a:r>
            <a:r>
              <a:rPr lang="en-US" sz="1000" b="0">
                <a:solidFill>
                  <a:srgbClr val="FFFFFF"/>
                </a:solidFill>
                <a:latin typeface="HCLTech Roobert Light"/>
              </a:rPr>
              <a:t>Pre-launch task success and error rates vs. targets</a:t>
            </a:r>
          </a:p>
        </p:txBody>
      </p:sp>
      <p:sp>
        <p:nvSpPr>
          <p:cNvPr id="86" name="Rectangle 85"/>
          <p:cNvSpPr/>
          <p:nvPr/>
        </p:nvSpPr>
        <p:spPr>
          <a:xfrm>
            <a:off x="5482742" y="2478024"/>
            <a:ext cx="1627632" cy="155448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8DB6F5"/>
                </a:solidFill>
                <a:latin typeface="HCLTech Roobert Light"/>
              </a:rPr>
              <a:t>Key Agent Governance activities</a:t>
            </a:r>
          </a:p>
          <a:p>
            <a:pPr algn="l"/>
            <a:r>
              <a:rPr lang="en-US" sz="1100">
                <a:solidFill>
                  <a:srgbClr val="FFFFFF"/>
                </a:solidFill>
                <a:latin typeface="HCLTech Roobert Light"/>
              </a:rPr>
              <a:t>Log every action; enforce spend, retry and takeover caps</a:t>
            </a:r>
          </a:p>
          <a:p>
            <a:pPr algn="l">
              <a:spcBef>
                <a:spcPts val="500"/>
              </a:spcBef>
            </a:pPr>
            <a:r>
              <a:rPr lang="en-US" sz="1000" b="1">
                <a:solidFill>
                  <a:srgbClr val="8DB6F5"/>
                </a:solidFill>
                <a:latin typeface="HCLTech Roobert Light"/>
              </a:rPr>
              <a:t>Agent metrics: </a:t>
            </a:r>
            <a:r>
              <a:rPr lang="en-US" sz="1000" b="0">
                <a:solidFill>
                  <a:srgbClr val="FFFFFF"/>
                </a:solidFill>
                <a:latin typeface="HCLTech Roobert Light"/>
              </a:rPr>
              <a:t>Live success rate, latency, cost per task</a:t>
            </a:r>
          </a:p>
        </p:txBody>
      </p:sp>
      <p:sp>
        <p:nvSpPr>
          <p:cNvPr id="87" name="Rectangle 86"/>
          <p:cNvSpPr/>
          <p:nvPr/>
        </p:nvSpPr>
        <p:spPr>
          <a:xfrm>
            <a:off x="7206386" y="2478024"/>
            <a:ext cx="1627632" cy="155448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rtlCol="0" anchor="t"/>
          <a:lstStyle/>
          <a:p>
            <a:pPr algn="l">
              <a:spcAft>
                <a:spcPts val="400"/>
              </a:spcAft>
            </a:pPr>
            <a:r>
              <a:rPr lang="en-US" sz="1000" b="1">
                <a:solidFill>
                  <a:srgbClr val="8DB6F5"/>
                </a:solidFill>
                <a:latin typeface="HCLTech Roobert Light"/>
              </a:rPr>
              <a:t>Key Agent Governance activities</a:t>
            </a:r>
          </a:p>
          <a:p>
            <a:pPr algn="l"/>
            <a:r>
              <a:rPr lang="en-US" sz="1100">
                <a:solidFill>
                  <a:srgbClr val="FFFFFF"/>
                </a:solidFill>
                <a:latin typeface="HCLTech Roobert Light"/>
              </a:rPr>
              <a:t>Review KPIs; re-earn trust or retire access</a:t>
            </a:r>
          </a:p>
          <a:p>
            <a:pPr algn="l">
              <a:spcBef>
                <a:spcPts val="500"/>
              </a:spcBef>
            </a:pPr>
            <a:r>
              <a:rPr lang="en-US" sz="1000" b="1">
                <a:solidFill>
                  <a:srgbClr val="8DB6F5"/>
                </a:solidFill>
                <a:latin typeface="HCLTech Roobert Light"/>
              </a:rPr>
              <a:t>Agent metrics: </a:t>
            </a:r>
            <a:r>
              <a:rPr lang="en-US" sz="1000" b="0">
                <a:solidFill>
                  <a:srgbClr val="FFFFFF"/>
                </a:solidFill>
                <a:latin typeface="HCLTech Roobert Light"/>
              </a:rPr>
              <a:t>Trend scorecard raises or cuts autonomy</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5" name="Google Shape;65;p4"/>
          <p:cNvSpPr txBox="1">
            <a:spLocks noGrp="1"/>
          </p:cNvSpPr>
          <p:nvPr>
            <p:ph type="title" idx="2"/>
          </p:nvPr>
        </p:nvSpPr>
        <p:spPr>
          <a:xfrm>
            <a:off x="747800" y="28375"/>
            <a:ext cx="82665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ct val="111111"/>
              <a:buNone/>
            </a:pPr>
            <a:r>
              <a:rPr lang="en-US" sz="2800" b="0">
                <a:solidFill>
                  <a:srgbClr val="FFFFFF"/>
                </a:solidFill>
                <a:latin typeface="HCLTech Roobert Light"/>
              </a:rPr>
              <a:t>Scaling with confidence: FINOS AIGF in practice</a:t>
            </a:r>
            <a:endParaRPr lang="en-US">
              <a:latin typeface="HCLTech Roobert Light"/>
            </a:endParaRPr>
          </a:p>
        </p:txBody>
      </p:sp>
      <p:sp>
        <p:nvSpPr>
          <p:cNvPr id="67" name="Rectangle 66"/>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Reference architecture: </a:t>
            </a:r>
            <a:r>
              <a:rPr lang="en-US" sz="1100" b="0">
                <a:solidFill>
                  <a:srgbClr val="0A2E6E"/>
                </a:solidFill>
                <a:latin typeface="HCLTech Roobert Light"/>
              </a:rPr>
              <a:t>5 pillars, 4 enterprise layers, 33 governance categories; industry-ready across BFSI and beyond.</a:t>
            </a:r>
          </a:p>
        </p:txBody>
      </p:sp>
      <p:graphicFrame>
        <p:nvGraphicFramePr>
          <p:cNvPr id="68" name="Table 67"/>
          <p:cNvGraphicFramePr>
            <a:graphicFrameLocks noGrp="1"/>
          </p:cNvGraphicFramePr>
          <p:nvPr>
            <p:extLst>
              <p:ext uri="{D42A27DB-BD31-4B8C-83A1-F6EECF244321}">
                <p14:modId xmlns:p14="http://schemas.microsoft.com/office/powerpoint/2010/main" val="1919323367"/>
              </p:ext>
            </p:extLst>
          </p:nvPr>
        </p:nvGraphicFramePr>
        <p:xfrm>
          <a:off x="311810" y="914400"/>
          <a:ext cx="8520379" cy="3200400"/>
        </p:xfrm>
        <a:graphic>
          <a:graphicData uri="http://schemas.openxmlformats.org/drawingml/2006/table">
            <a:tbl>
              <a:tblPr firstRow="1">
                <a:tableStyleId>{5C22544A-7EE6-4342-B048-85BDC9FD1C3A}</a:tableStyleId>
              </a:tblPr>
              <a:tblGrid>
                <a:gridCol w="2286000">
                  <a:extLst>
                    <a:ext uri="{9D8B030D-6E8A-4147-A177-3AD203B41FA5}">
                      <a16:colId xmlns:a16="http://schemas.microsoft.com/office/drawing/2014/main" val="20000"/>
                    </a:ext>
                  </a:extLst>
                </a:gridCol>
                <a:gridCol w="6234379">
                  <a:extLst>
                    <a:ext uri="{9D8B030D-6E8A-4147-A177-3AD203B41FA5}">
                      <a16:colId xmlns:a16="http://schemas.microsoft.com/office/drawing/2014/main" val="20001"/>
                    </a:ext>
                  </a:extLst>
                </a:gridCol>
              </a:tblGrid>
              <a:tr h="457200">
                <a:tc>
                  <a:txBody>
                    <a:bodyPr/>
                    <a:lstStyle/>
                    <a:p>
                      <a:r>
                        <a:rPr lang="en-US" sz="1600" b="1">
                          <a:solidFill>
                            <a:srgbClr val="0F5FDC"/>
                          </a:solidFill>
                          <a:latin typeface="HCLTech Roobert Light"/>
                        </a:rPr>
                        <a:t>Practice</a:t>
                      </a:r>
                    </a:p>
                  </a:txBody>
                  <a:tcPr marT="36576" marB="36576" anchor="ctr">
                    <a:lnL w="6350">
                      <a:noFill/>
                    </a:lnL>
                    <a:lnR w="6350">
                      <a:noFill/>
                    </a:lnR>
                    <a:lnT w="6350">
                      <a:noFill/>
                    </a:lnT>
                    <a:lnB w="6350">
                      <a:solidFill>
                        <a:srgbClr val="C6D5DC"/>
                      </a:solidFill>
                    </a:lnB>
                    <a:solidFill>
                      <a:srgbClr val="FFFFFF"/>
                    </a:solidFill>
                  </a:tcPr>
                </a:tc>
                <a:tc>
                  <a:txBody>
                    <a:bodyPr/>
                    <a:lstStyle/>
                    <a:p>
                      <a:r>
                        <a:rPr lang="en-US" sz="1600" b="1">
                          <a:solidFill>
                            <a:srgbClr val="0F5FDC"/>
                          </a:solidFill>
                          <a:latin typeface="HCLTech Roobert Light"/>
                        </a:rPr>
                        <a:t>What it means in action</a:t>
                      </a:r>
                    </a:p>
                  </a:txBody>
                  <a:tcPr marT="36576" marB="36576" anchor="ctr">
                    <a:lnL w="6350">
                      <a:noFill/>
                    </a:lnL>
                    <a:lnR w="6350">
                      <a:noFill/>
                    </a:lnR>
                    <a:lnT w="6350">
                      <a:noFill/>
                    </a:lnT>
                    <a:lnB w="6350">
                      <a:solidFill>
                        <a:srgbClr val="C6D5DC"/>
                      </a:solidFill>
                    </a:lnB>
                    <a:solidFill>
                      <a:srgbClr val="FFFFFF"/>
                    </a:solidFill>
                  </a:tcPr>
                </a:tc>
                <a:extLst>
                  <a:ext uri="{0D108BD9-81ED-4DB2-BD59-A6C34878D82A}">
                    <a16:rowId xmlns:a16="http://schemas.microsoft.com/office/drawing/2014/main" val="10000"/>
                  </a:ext>
                </a:extLst>
              </a:tr>
              <a:tr h="685800">
                <a:tc>
                  <a:txBody>
                    <a:bodyPr/>
                    <a:lstStyle/>
                    <a:p>
                      <a:r>
                        <a:rPr sz="1500" b="1">
                          <a:solidFill>
                            <a:srgbClr val="172B3A"/>
                          </a:solidFill>
                          <a:latin typeface="HCLTech Roobert Light"/>
                        </a:rPr>
                        <a:t>01  Industrialise</a:t>
                      </a:r>
                    </a:p>
                  </a:txBody>
                  <a:tcPr marT="36576" marB="36576" anchor="ctr">
                    <a:lnL w="6350">
                      <a:noFill/>
                    </a:lnL>
                    <a:lnR w="6350">
                      <a:noFill/>
                    </a:lnR>
                    <a:lnT w="6350">
                      <a:solidFill>
                        <a:srgbClr val="C6D5DC"/>
                      </a:solidFill>
                    </a:lnT>
                    <a:lnB w="6350">
                      <a:solidFill>
                        <a:srgbClr val="C6D5DC"/>
                      </a:solidFill>
                    </a:lnB>
                    <a:solidFill>
                      <a:srgbClr val="FFFFFF"/>
                    </a:solidFill>
                  </a:tcPr>
                </a:tc>
                <a:tc>
                  <a:txBody>
                    <a:bodyPr/>
                    <a:lstStyle/>
                    <a:p>
                      <a:r>
                        <a:rPr sz="1500" b="0" dirty="0">
                          <a:solidFill>
                            <a:srgbClr val="172B3A"/>
                          </a:solidFill>
                          <a:latin typeface="HCLTech Roobert Light"/>
                        </a:rPr>
                        <a:t>Reuse </a:t>
                      </a:r>
                      <a:r>
                        <a:rPr lang="en-US" sz="1500" b="0" dirty="0">
                          <a:solidFill>
                            <a:srgbClr val="172B3A"/>
                          </a:solidFill>
                          <a:latin typeface="HCLTech Roobert Light"/>
                        </a:rPr>
                        <a:t>and operationalize </a:t>
                      </a:r>
                      <a:r>
                        <a:rPr sz="1500" b="0" dirty="0">
                          <a:solidFill>
                            <a:srgbClr val="172B3A"/>
                          </a:solidFill>
                          <a:latin typeface="HCLTech Roobert Light"/>
                        </a:rPr>
                        <a:t>proven FINOS AIGF risk and control patterns instead of starting blank.</a:t>
                      </a:r>
                    </a:p>
                  </a:txBody>
                  <a:tcPr marT="36576" marB="36576" anchor="ctr">
                    <a:lnL w="6350">
                      <a:noFill/>
                    </a:lnL>
                    <a:lnR w="6350">
                      <a:noFill/>
                    </a:lnR>
                    <a:lnT w="6350">
                      <a:solidFill>
                        <a:srgbClr val="C6D5DC"/>
                      </a:solidFill>
                    </a:lnT>
                    <a:lnB w="6350">
                      <a:solidFill>
                        <a:srgbClr val="C6D5DC"/>
                      </a:solidFill>
                    </a:lnB>
                    <a:solidFill>
                      <a:srgbClr val="FFFFFF"/>
                    </a:solidFill>
                  </a:tcPr>
                </a:tc>
                <a:extLst>
                  <a:ext uri="{0D108BD9-81ED-4DB2-BD59-A6C34878D82A}">
                    <a16:rowId xmlns:a16="http://schemas.microsoft.com/office/drawing/2014/main" val="10001"/>
                  </a:ext>
                </a:extLst>
              </a:tr>
              <a:tr h="685800">
                <a:tc>
                  <a:txBody>
                    <a:bodyPr/>
                    <a:lstStyle/>
                    <a:p>
                      <a:r>
                        <a:rPr sz="1500" b="1">
                          <a:solidFill>
                            <a:srgbClr val="172B3A"/>
                          </a:solidFill>
                          <a:latin typeface="HCLTech Roobert Light"/>
                        </a:rPr>
                        <a:t>02  Verticalise</a:t>
                      </a:r>
                    </a:p>
                  </a:txBody>
                  <a:tcPr marT="36576" marB="36576" anchor="ctr">
                    <a:lnL w="6350">
                      <a:noFill/>
                    </a:lnL>
                    <a:lnR w="6350">
                      <a:noFill/>
                    </a:lnR>
                    <a:lnT w="6350">
                      <a:solidFill>
                        <a:srgbClr val="C6D5DC"/>
                      </a:solidFill>
                    </a:lnT>
                    <a:lnB w="6350">
                      <a:solidFill>
                        <a:srgbClr val="C6D5DC"/>
                      </a:solidFill>
                    </a:lnB>
                    <a:solidFill>
                      <a:srgbClr val="FFFFFF"/>
                    </a:solidFill>
                  </a:tcPr>
                </a:tc>
                <a:tc>
                  <a:txBody>
                    <a:bodyPr/>
                    <a:lstStyle/>
                    <a:p>
                      <a:r>
                        <a:rPr sz="1500" b="0">
                          <a:solidFill>
                            <a:srgbClr val="172B3A"/>
                          </a:solidFill>
                          <a:latin typeface="HCLTech Roobert Light"/>
                        </a:rPr>
                        <a:t>Turn local policy into runtime controls: permissions, approval gates and action logs.</a:t>
                      </a:r>
                    </a:p>
                  </a:txBody>
                  <a:tcPr marT="36576" marB="36576" anchor="ctr">
                    <a:lnL w="6350">
                      <a:noFill/>
                    </a:lnL>
                    <a:lnR w="6350">
                      <a:noFill/>
                    </a:lnR>
                    <a:lnT w="6350">
                      <a:solidFill>
                        <a:srgbClr val="C6D5DC"/>
                      </a:solidFill>
                    </a:lnT>
                    <a:lnB w="6350">
                      <a:solidFill>
                        <a:srgbClr val="C6D5DC"/>
                      </a:solidFill>
                    </a:lnB>
                    <a:solidFill>
                      <a:srgbClr val="FFFFFF"/>
                    </a:solidFill>
                  </a:tcPr>
                </a:tc>
                <a:extLst>
                  <a:ext uri="{0D108BD9-81ED-4DB2-BD59-A6C34878D82A}">
                    <a16:rowId xmlns:a16="http://schemas.microsoft.com/office/drawing/2014/main" val="10002"/>
                  </a:ext>
                </a:extLst>
              </a:tr>
              <a:tr h="685800">
                <a:tc>
                  <a:txBody>
                    <a:bodyPr/>
                    <a:lstStyle/>
                    <a:p>
                      <a:r>
                        <a:rPr sz="1500" b="1">
                          <a:solidFill>
                            <a:srgbClr val="172B3A"/>
                          </a:solidFill>
                          <a:latin typeface="HCLTech Roobert Light"/>
                        </a:rPr>
                        <a:t>03  Optimise</a:t>
                      </a:r>
                    </a:p>
                  </a:txBody>
                  <a:tcPr marT="36576" marB="36576" anchor="ctr">
                    <a:lnL w="6350">
                      <a:noFill/>
                    </a:lnL>
                    <a:lnR w="6350">
                      <a:noFill/>
                    </a:lnR>
                    <a:lnT w="6350">
                      <a:solidFill>
                        <a:srgbClr val="C6D5DC"/>
                      </a:solidFill>
                    </a:lnT>
                    <a:lnB w="6350">
                      <a:solidFill>
                        <a:srgbClr val="C6D5DC"/>
                      </a:solidFill>
                    </a:lnB>
                    <a:solidFill>
                      <a:srgbClr val="FFFFFF"/>
                    </a:solidFill>
                  </a:tcPr>
                </a:tc>
                <a:tc>
                  <a:txBody>
                    <a:bodyPr/>
                    <a:lstStyle/>
                    <a:p>
                      <a:r>
                        <a:rPr sz="1500" b="0">
                          <a:solidFill>
                            <a:srgbClr val="172B3A"/>
                          </a:solidFill>
                          <a:latin typeface="HCLTech Roobert Light"/>
                        </a:rPr>
                        <a:t>Optimise for outcomes, not activity: judge cost per successful outcome, not tokens consumed.</a:t>
                      </a:r>
                    </a:p>
                  </a:txBody>
                  <a:tcPr marT="36576" marB="36576" anchor="ctr">
                    <a:lnL w="6350">
                      <a:noFill/>
                    </a:lnL>
                    <a:lnR w="6350">
                      <a:noFill/>
                    </a:lnR>
                    <a:lnT w="6350">
                      <a:solidFill>
                        <a:srgbClr val="C6D5DC"/>
                      </a:solidFill>
                    </a:lnT>
                    <a:lnB w="6350">
                      <a:solidFill>
                        <a:srgbClr val="C6D5DC"/>
                      </a:solidFill>
                    </a:lnB>
                    <a:solidFill>
                      <a:srgbClr val="FFFFFF"/>
                    </a:solidFill>
                  </a:tcPr>
                </a:tc>
                <a:extLst>
                  <a:ext uri="{0D108BD9-81ED-4DB2-BD59-A6C34878D82A}">
                    <a16:rowId xmlns:a16="http://schemas.microsoft.com/office/drawing/2014/main" val="10003"/>
                  </a:ext>
                </a:extLst>
              </a:tr>
              <a:tr h="685800">
                <a:tc>
                  <a:txBody>
                    <a:bodyPr/>
                    <a:lstStyle/>
                    <a:p>
                      <a:r>
                        <a:rPr sz="1500" b="1">
                          <a:solidFill>
                            <a:srgbClr val="172B3A"/>
                          </a:solidFill>
                          <a:latin typeface="HCLTech Roobert Light"/>
                        </a:rPr>
                        <a:t>04  Democratise</a:t>
                      </a:r>
                    </a:p>
                  </a:txBody>
                  <a:tcPr marT="36576" marB="36576" anchor="ctr">
                    <a:lnL w="6350">
                      <a:noFill/>
                    </a:lnL>
                    <a:lnR w="6350">
                      <a:noFill/>
                    </a:lnR>
                    <a:lnT w="6350">
                      <a:solidFill>
                        <a:srgbClr val="C6D5DC"/>
                      </a:solidFill>
                    </a:lnT>
                    <a:lnB w="6350">
                      <a:solidFill>
                        <a:srgbClr val="C6D5DC"/>
                      </a:solidFill>
                    </a:lnB>
                    <a:solidFill>
                      <a:srgbClr val="FFFFFF"/>
                    </a:solidFill>
                  </a:tcPr>
                </a:tc>
                <a:tc>
                  <a:txBody>
                    <a:bodyPr/>
                    <a:lstStyle/>
                    <a:p>
                      <a:r>
                        <a:rPr sz="1500" b="0" dirty="0" err="1">
                          <a:solidFill>
                            <a:srgbClr val="172B3A"/>
                          </a:solidFill>
                          <a:latin typeface="HCLTech Roobert Light"/>
                        </a:rPr>
                        <a:t>Democratise</a:t>
                      </a:r>
                      <a:r>
                        <a:rPr sz="1500" b="0" dirty="0">
                          <a:solidFill>
                            <a:srgbClr val="172B3A"/>
                          </a:solidFill>
                          <a:latin typeface="HCLTech Roobert Light"/>
                        </a:rPr>
                        <a:t> with responsibility: share approved tools, usage limits and non-confidential lessons.</a:t>
                      </a:r>
                    </a:p>
                  </a:txBody>
                  <a:tcPr marT="36576" marB="36576" anchor="ctr">
                    <a:lnL w="6350">
                      <a:noFill/>
                    </a:lnL>
                    <a:lnR w="6350">
                      <a:noFill/>
                    </a:lnR>
                    <a:lnT w="6350">
                      <a:solidFill>
                        <a:srgbClr val="C6D5DC"/>
                      </a:solidFill>
                    </a:lnT>
                    <a:lnB w="6350">
                      <a:solidFill>
                        <a:srgbClr val="C6D5DC"/>
                      </a:solidFill>
                    </a:lnB>
                    <a:solidFill>
                      <a:srgbClr val="FFFFFF"/>
                    </a:solidFill>
                  </a:tcPr>
                </a:tc>
                <a:extLst>
                  <a:ext uri="{0D108BD9-81ED-4DB2-BD59-A6C34878D82A}">
                    <a16:rowId xmlns:a16="http://schemas.microsoft.com/office/drawing/2014/main" val="10004"/>
                  </a:ext>
                </a:extLst>
              </a:tr>
            </a:tbl>
          </a:graphicData>
        </a:graphic>
      </p:graphicFrame>
      <p:sp>
        <p:nvSpPr>
          <p:cNvPr id="69" name="TextBox 68"/>
          <p:cNvSpPr txBox="1"/>
          <p:nvPr/>
        </p:nvSpPr>
        <p:spPr>
          <a:xfrm>
            <a:off x="311810" y="4206240"/>
            <a:ext cx="8520379" cy="292388"/>
          </a:xfrm>
          <a:prstGeom prst="rect">
            <a:avLst/>
          </a:prstGeom>
          <a:noFill/>
        </p:spPr>
        <p:txBody>
          <a:bodyPr wrap="square">
            <a:spAutoFit/>
          </a:bodyPr>
          <a:lstStyle/>
          <a:p>
            <a:r>
              <a:rPr sz="1300" b="1" dirty="0">
                <a:solidFill>
                  <a:srgbClr val="172B3A"/>
                </a:solidFill>
                <a:latin typeface="HCLTech Roobert Light"/>
              </a:rPr>
              <a:t>AIGF supports governance decisions. It does not certify compliance.</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2"/>
          <p:cNvSpPr txBox="1">
            <a:spLocks noGrp="1"/>
          </p:cNvSpPr>
          <p:nvPr>
            <p:ph type="title"/>
          </p:nvPr>
        </p:nvSpPr>
        <p:spPr>
          <a:xfrm>
            <a:off x="747979" y="28346"/>
            <a:ext cx="8266175" cy="572414"/>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8000"/>
              </a:lnSpc>
              <a:spcBef>
                <a:spcPts val="0"/>
              </a:spcBef>
              <a:spcAft>
                <a:spcPts val="0"/>
              </a:spcAft>
              <a:buSzPts val="3600"/>
              <a:buNone/>
            </a:pPr>
            <a:r>
              <a:rPr lang="en-US" sz="2800" b="0">
                <a:solidFill>
                  <a:srgbClr val="FFFFFF"/>
                </a:solidFill>
                <a:latin typeface="HCLTech Roobert Light"/>
              </a:rPr>
              <a:t>Five principles for better outcomes</a:t>
            </a:r>
            <a:endParaRPr lang="en-US">
              <a:latin typeface="HCLTech Roobert Light"/>
            </a:endParaRPr>
          </a:p>
        </p:txBody>
      </p:sp>
      <p:sp>
        <p:nvSpPr>
          <p:cNvPr id="55" name="TextBox 54"/>
          <p:cNvSpPr txBox="1"/>
          <p:nvPr/>
        </p:nvSpPr>
        <p:spPr>
          <a:xfrm>
            <a:off x="311810" y="749808"/>
            <a:ext cx="8520379" cy="307777"/>
          </a:xfrm>
          <a:prstGeom prst="rect">
            <a:avLst/>
          </a:prstGeom>
          <a:noFill/>
        </p:spPr>
        <p:txBody>
          <a:bodyPr wrap="square">
            <a:spAutoFit/>
          </a:bodyPr>
          <a:lstStyle/>
          <a:p>
            <a:r>
              <a:rPr lang="en-US" sz="1400" b="0">
                <a:solidFill>
                  <a:srgbClr val="0A2E6E"/>
                </a:solidFill>
                <a:latin typeface="HCLTech Roobert Light"/>
              </a:rPr>
              <a:t>Beyond governing agents: using them ethically to improve outcomes and client experiences.</a:t>
            </a:r>
          </a:p>
        </p:txBody>
      </p:sp>
      <p:sp>
        <p:nvSpPr>
          <p:cNvPr id="56" name="Rectangle 55"/>
          <p:cNvSpPr>
            <a:spLocks/>
          </p:cNvSpPr>
          <p:nvPr/>
        </p:nvSpPr>
        <p:spPr>
          <a:xfrm>
            <a:off x="311810" y="1234440"/>
            <a:ext cx="1618488" cy="45720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lang="en-US" sz="1500" b="1">
                <a:solidFill>
                  <a:srgbClr val="FFFFFF"/>
                </a:solidFill>
                <a:latin typeface="HCLTech Roobert Light"/>
              </a:rPr>
              <a:t>Accountability</a:t>
            </a:r>
          </a:p>
        </p:txBody>
      </p:sp>
      <p:sp>
        <p:nvSpPr>
          <p:cNvPr id="57" name="Rectangle 56"/>
          <p:cNvSpPr/>
          <p:nvPr/>
        </p:nvSpPr>
        <p:spPr>
          <a:xfrm>
            <a:off x="311810" y="1691640"/>
            <a:ext cx="1618488" cy="21945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tIns="109728" rtlCol="0" anchor="t"/>
          <a:lstStyle/>
          <a:p>
            <a:pPr algn="l">
              <a:spcAft>
                <a:spcPts val="200"/>
              </a:spcAft>
            </a:pPr>
            <a:r>
              <a:rPr lang="en-US" sz="1150" b="1">
                <a:solidFill>
                  <a:srgbClr val="0F5FDC"/>
                </a:solidFill>
                <a:latin typeface="HCLTech Roobert Light"/>
              </a:rPr>
              <a:t>Governing agents</a:t>
            </a:r>
          </a:p>
          <a:p>
            <a:pPr algn="l">
              <a:spcAft>
                <a:spcPts val="1600"/>
              </a:spcAft>
            </a:pPr>
            <a:r>
              <a:rPr lang="en-US" sz="1400" b="0">
                <a:solidFill>
                  <a:srgbClr val="172B3A"/>
                </a:solidFill>
                <a:latin typeface="HCLTech Roobert Light"/>
              </a:rPr>
              <a:t>A named owner for every agent action and decision.</a:t>
            </a:r>
          </a:p>
          <a:p>
            <a:pPr algn="l">
              <a:spcAft>
                <a:spcPts val="200"/>
              </a:spcAft>
            </a:pPr>
            <a:r>
              <a:rPr lang="en-US" sz="1150" b="1">
                <a:solidFill>
                  <a:srgbClr val="0F5FDC"/>
                </a:solidFill>
                <a:latin typeface="HCLTech Roobert Light"/>
              </a:rPr>
              <a:t>Better experience</a:t>
            </a:r>
          </a:p>
          <a:p>
            <a:pPr algn="l"/>
            <a:r>
              <a:rPr lang="en-US" sz="1400" b="0">
                <a:solidFill>
                  <a:srgbClr val="172B3A"/>
                </a:solidFill>
                <a:latin typeface="HCLTech Roobert Light"/>
              </a:rPr>
              <a:t>Clients know who stands behind every outcome.</a:t>
            </a:r>
          </a:p>
        </p:txBody>
      </p:sp>
      <p:sp>
        <p:nvSpPr>
          <p:cNvPr id="58" name="Rectangle 57"/>
          <p:cNvSpPr/>
          <p:nvPr/>
        </p:nvSpPr>
        <p:spPr>
          <a:xfrm>
            <a:off x="2037283" y="1234440"/>
            <a:ext cx="1618488" cy="45720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lang="en-US" sz="1500" b="1">
                <a:solidFill>
                  <a:srgbClr val="FFFFFF"/>
                </a:solidFill>
                <a:latin typeface="HCLTech Roobert Light"/>
              </a:rPr>
              <a:t>Transparency</a:t>
            </a:r>
          </a:p>
        </p:txBody>
      </p:sp>
      <p:sp>
        <p:nvSpPr>
          <p:cNvPr id="59" name="Rectangle 58"/>
          <p:cNvSpPr/>
          <p:nvPr/>
        </p:nvSpPr>
        <p:spPr>
          <a:xfrm>
            <a:off x="2037283" y="1691640"/>
            <a:ext cx="1618488" cy="21945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tIns="109728" rtlCol="0" anchor="t"/>
          <a:lstStyle/>
          <a:p>
            <a:pPr algn="l">
              <a:spcAft>
                <a:spcPts val="200"/>
              </a:spcAft>
            </a:pPr>
            <a:r>
              <a:rPr lang="en-US" sz="1150" b="1">
                <a:solidFill>
                  <a:srgbClr val="0F5FDC"/>
                </a:solidFill>
                <a:latin typeface="HCLTech Roobert Light"/>
              </a:rPr>
              <a:t>Governing agents</a:t>
            </a:r>
          </a:p>
          <a:p>
            <a:pPr algn="l">
              <a:spcAft>
                <a:spcPts val="1600"/>
              </a:spcAft>
            </a:pPr>
            <a:r>
              <a:rPr lang="en-US" sz="1400" b="0">
                <a:solidFill>
                  <a:srgbClr val="172B3A"/>
                </a:solidFill>
                <a:latin typeface="HCLTech Roobert Light"/>
              </a:rPr>
              <a:t>Every action is logged, traceable and explainable.</a:t>
            </a:r>
          </a:p>
          <a:p>
            <a:pPr algn="l">
              <a:spcAft>
                <a:spcPts val="200"/>
              </a:spcAft>
            </a:pPr>
            <a:r>
              <a:rPr lang="en-US" sz="1150" b="1">
                <a:solidFill>
                  <a:srgbClr val="0F5FDC"/>
                </a:solidFill>
                <a:latin typeface="HCLTech Roobert Light"/>
              </a:rPr>
              <a:t>Better experience</a:t>
            </a:r>
          </a:p>
          <a:p>
            <a:pPr algn="l"/>
            <a:r>
              <a:rPr lang="en-US" sz="1400" b="0">
                <a:solidFill>
                  <a:srgbClr val="172B3A"/>
                </a:solidFill>
                <a:latin typeface="HCLTech Roobert Light"/>
              </a:rPr>
              <a:t>Plain-language reasons build client confidence.</a:t>
            </a:r>
          </a:p>
        </p:txBody>
      </p:sp>
      <p:sp>
        <p:nvSpPr>
          <p:cNvPr id="60" name="Rectangle 59"/>
          <p:cNvSpPr/>
          <p:nvPr/>
        </p:nvSpPr>
        <p:spPr>
          <a:xfrm>
            <a:off x="3762756" y="1234440"/>
            <a:ext cx="1618488" cy="45720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lang="en-US" sz="1500" b="1">
                <a:solidFill>
                  <a:srgbClr val="FFFFFF"/>
                </a:solidFill>
                <a:latin typeface="HCLTech Roobert Light"/>
              </a:rPr>
              <a:t>Fairness</a:t>
            </a:r>
          </a:p>
        </p:txBody>
      </p:sp>
      <p:sp>
        <p:nvSpPr>
          <p:cNvPr id="61" name="Rectangle 60"/>
          <p:cNvSpPr/>
          <p:nvPr/>
        </p:nvSpPr>
        <p:spPr>
          <a:xfrm>
            <a:off x="3762756" y="1691640"/>
            <a:ext cx="1618488" cy="21945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tIns="109728" rtlCol="0" anchor="t"/>
          <a:lstStyle/>
          <a:p>
            <a:pPr algn="l">
              <a:spcAft>
                <a:spcPts val="200"/>
              </a:spcAft>
            </a:pPr>
            <a:r>
              <a:rPr lang="en-US" sz="1150" b="1">
                <a:solidFill>
                  <a:srgbClr val="0F5FDC"/>
                </a:solidFill>
                <a:latin typeface="HCLTech Roobert Light"/>
              </a:rPr>
              <a:t>Governing agents</a:t>
            </a:r>
          </a:p>
          <a:p>
            <a:pPr algn="l">
              <a:spcAft>
                <a:spcPts val="1600"/>
              </a:spcAft>
            </a:pPr>
            <a:r>
              <a:rPr lang="en-US" sz="1400" b="0">
                <a:solidFill>
                  <a:srgbClr val="172B3A"/>
                </a:solidFill>
                <a:latin typeface="HCLTech Roobert Light"/>
              </a:rPr>
              <a:t>Bias tested before go-live and monitored after.</a:t>
            </a:r>
          </a:p>
          <a:p>
            <a:pPr algn="l">
              <a:spcAft>
                <a:spcPts val="200"/>
              </a:spcAft>
            </a:pPr>
            <a:r>
              <a:rPr lang="en-US" sz="1150" b="1">
                <a:solidFill>
                  <a:srgbClr val="0F5FDC"/>
                </a:solidFill>
                <a:latin typeface="HCLTech Roobert Light"/>
              </a:rPr>
              <a:t>Better experience</a:t>
            </a:r>
          </a:p>
          <a:p>
            <a:pPr algn="l"/>
            <a:r>
              <a:rPr lang="en-US" sz="1400" b="0">
                <a:solidFill>
                  <a:srgbClr val="172B3A"/>
                </a:solidFill>
                <a:latin typeface="HCLTech Roobert Light"/>
              </a:rPr>
              <a:t>Consistent, equal treatment for every client.</a:t>
            </a:r>
          </a:p>
        </p:txBody>
      </p:sp>
      <p:sp>
        <p:nvSpPr>
          <p:cNvPr id="62" name="Rectangle 61"/>
          <p:cNvSpPr/>
          <p:nvPr/>
        </p:nvSpPr>
        <p:spPr>
          <a:xfrm>
            <a:off x="5488228" y="1234440"/>
            <a:ext cx="1618488" cy="45720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500" b="1">
                <a:solidFill>
                  <a:srgbClr val="FFFFFF"/>
                </a:solidFill>
                <a:latin typeface="HCLTech Roobert Light"/>
              </a:rPr>
              <a:t>Privacy</a:t>
            </a:r>
          </a:p>
        </p:txBody>
      </p:sp>
      <p:sp>
        <p:nvSpPr>
          <p:cNvPr id="63" name="Rectangle 62"/>
          <p:cNvSpPr/>
          <p:nvPr/>
        </p:nvSpPr>
        <p:spPr>
          <a:xfrm>
            <a:off x="5488228" y="1691640"/>
            <a:ext cx="1618488" cy="21945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tIns="109728" rtlCol="0" anchor="t"/>
          <a:lstStyle/>
          <a:p>
            <a:pPr algn="l">
              <a:spcAft>
                <a:spcPts val="200"/>
              </a:spcAft>
            </a:pPr>
            <a:r>
              <a:rPr lang="en-US" sz="1150" b="1">
                <a:solidFill>
                  <a:srgbClr val="0F5FDC"/>
                </a:solidFill>
                <a:latin typeface="HCLTech Roobert Light"/>
              </a:rPr>
              <a:t>Governing agents</a:t>
            </a:r>
          </a:p>
          <a:p>
            <a:pPr algn="l">
              <a:spcAft>
                <a:spcPts val="1600"/>
              </a:spcAft>
            </a:pPr>
            <a:r>
              <a:rPr lang="en-US" sz="1400" b="0">
                <a:solidFill>
                  <a:srgbClr val="172B3A"/>
                </a:solidFill>
                <a:latin typeface="HCLTech Roobert Light"/>
              </a:rPr>
              <a:t>Data used only for its purpose and consent.</a:t>
            </a:r>
          </a:p>
          <a:p>
            <a:pPr algn="l">
              <a:spcAft>
                <a:spcPts val="200"/>
              </a:spcAft>
            </a:pPr>
            <a:r>
              <a:rPr lang="en-US" sz="1150" b="1">
                <a:solidFill>
                  <a:srgbClr val="0F5FDC"/>
                </a:solidFill>
                <a:latin typeface="HCLTech Roobert Light"/>
              </a:rPr>
              <a:t>Better experience</a:t>
            </a:r>
          </a:p>
          <a:p>
            <a:pPr algn="l"/>
            <a:r>
              <a:rPr lang="en-US" sz="1400" b="0">
                <a:solidFill>
                  <a:srgbClr val="172B3A"/>
                </a:solidFill>
                <a:latin typeface="HCLTech Roobert Light"/>
              </a:rPr>
              <a:t>Clients share more because their data is safe.</a:t>
            </a:r>
          </a:p>
        </p:txBody>
      </p:sp>
      <p:sp>
        <p:nvSpPr>
          <p:cNvPr id="64" name="Rectangle 63"/>
          <p:cNvSpPr/>
          <p:nvPr/>
        </p:nvSpPr>
        <p:spPr>
          <a:xfrm>
            <a:off x="7213701" y="1234440"/>
            <a:ext cx="1618488" cy="457200"/>
          </a:xfrm>
          <a:prstGeom prst="rect">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500" b="1">
                <a:solidFill>
                  <a:srgbClr val="FFFFFF"/>
                </a:solidFill>
                <a:latin typeface="HCLTech Roobert Light"/>
              </a:rPr>
              <a:t>Security</a:t>
            </a:r>
          </a:p>
        </p:txBody>
      </p:sp>
      <p:sp>
        <p:nvSpPr>
          <p:cNvPr id="65" name="Rectangle 64"/>
          <p:cNvSpPr/>
          <p:nvPr/>
        </p:nvSpPr>
        <p:spPr>
          <a:xfrm>
            <a:off x="7213701" y="1691640"/>
            <a:ext cx="1618488" cy="21945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tIns="109728" rtlCol="0" anchor="t"/>
          <a:lstStyle/>
          <a:p>
            <a:pPr algn="l">
              <a:spcAft>
                <a:spcPts val="200"/>
              </a:spcAft>
            </a:pPr>
            <a:r>
              <a:rPr lang="en-US" sz="1150" b="1">
                <a:solidFill>
                  <a:srgbClr val="0F5FDC"/>
                </a:solidFill>
                <a:latin typeface="HCLTech Roobert Light"/>
              </a:rPr>
              <a:t>Governing agents</a:t>
            </a:r>
          </a:p>
          <a:p>
            <a:pPr algn="l">
              <a:spcAft>
                <a:spcPts val="1600"/>
              </a:spcAft>
            </a:pPr>
            <a:r>
              <a:rPr lang="en-US" sz="1400" b="0">
                <a:solidFill>
                  <a:srgbClr val="172B3A"/>
                </a:solidFill>
                <a:latin typeface="HCLTech Roobert Light"/>
              </a:rPr>
              <a:t>Least-privilege access and hard spend limits.</a:t>
            </a:r>
          </a:p>
          <a:p>
            <a:pPr algn="l">
              <a:spcAft>
                <a:spcPts val="200"/>
              </a:spcAft>
            </a:pPr>
            <a:r>
              <a:rPr lang="en-US" sz="1150" b="1">
                <a:solidFill>
                  <a:srgbClr val="0F5FDC"/>
                </a:solidFill>
                <a:latin typeface="HCLTech Roobert Light"/>
              </a:rPr>
              <a:t>Better experience</a:t>
            </a:r>
          </a:p>
          <a:p>
            <a:pPr algn="l"/>
            <a:r>
              <a:rPr lang="en-US" sz="1400" b="0">
                <a:solidFill>
                  <a:srgbClr val="172B3A"/>
                </a:solidFill>
                <a:latin typeface="HCLTech Roobert Light"/>
              </a:rPr>
              <a:t>Money and data stay protected at machine speed.</a:t>
            </a:r>
          </a:p>
        </p:txBody>
      </p:sp>
      <p:sp>
        <p:nvSpPr>
          <p:cNvPr id="66" name="Rounded Rectangle 65"/>
          <p:cNvSpPr/>
          <p:nvPr/>
        </p:nvSpPr>
        <p:spPr>
          <a:xfrm>
            <a:off x="311810" y="4023360"/>
            <a:ext cx="8520379" cy="457200"/>
          </a:xfrm>
          <a:prstGeom prst="roundRect">
            <a:avLst>
              <a:gd name="adj" fmla="val 20000"/>
            </a:avLst>
          </a:prstGeom>
          <a:solidFill>
            <a:srgbClr val="0A2E6E"/>
          </a:solidFill>
          <a:ln>
            <a:no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ctr"/>
            <a:r>
              <a:rPr sz="1300" b="1">
                <a:solidFill>
                  <a:srgbClr val="FFFFFF"/>
                </a:solidFill>
                <a:latin typeface="HCLTech Roobert Light"/>
              </a:rPr>
              <a:t>Govern with control. Use with ethics. </a:t>
            </a:r>
            <a:r>
              <a:rPr sz="1300" b="0">
                <a:solidFill>
                  <a:srgbClr val="FFFFFF"/>
                </a:solidFill>
                <a:latin typeface="HCLTech Roobert Light"/>
              </a:rPr>
              <a:t>Deliver trusted financial services.</a:t>
            </a:r>
          </a:p>
        </p:txBody>
      </p:sp>
      <p:sp>
        <p:nvSpPr>
          <p:cNvPr id="67" name="Rectangle 66"/>
          <p:cNvSpPr/>
          <p:nvPr/>
        </p:nvSpPr>
        <p:spPr>
          <a:xfrm>
            <a:off x="0" y="4663440"/>
            <a:ext cx="9144000" cy="480060"/>
          </a:xfrm>
          <a:prstGeom prst="rect">
            <a:avLst/>
          </a:prstGeom>
          <a:solidFill>
            <a:srgbClr val="E8F0FD"/>
          </a:solidFill>
          <a:ln>
            <a:noFill/>
          </a:ln>
          <a:effectLst/>
        </p:spPr>
        <p:style>
          <a:lnRef idx="1">
            <a:schemeClr val="accent1"/>
          </a:lnRef>
          <a:fillRef idx="3">
            <a:schemeClr val="accent1"/>
          </a:fillRef>
          <a:effectRef idx="2">
            <a:schemeClr val="accent1"/>
          </a:effectRef>
          <a:fontRef idx="minor">
            <a:schemeClr val="lt1"/>
          </a:fontRef>
        </p:style>
        <p:txBody>
          <a:bodyPr wrap="square" lIns="402336" tIns="27432" rIns="402336" bIns="27432" rtlCol="0" anchor="ctr"/>
          <a:lstStyle/>
          <a:p>
            <a:pPr algn="l"/>
            <a:r>
              <a:rPr lang="en-US" sz="1100" b="1">
                <a:solidFill>
                  <a:srgbClr val="0A2E6E"/>
                </a:solidFill>
                <a:latin typeface="HCLTech Roobert Light"/>
              </a:rPr>
              <a:t>Why it matters: </a:t>
            </a:r>
            <a:r>
              <a:rPr lang="en-US" sz="1100" b="0">
                <a:solidFill>
                  <a:srgbClr val="0A2E6E"/>
                </a:solidFill>
                <a:latin typeface="HCLTech Roobert Light"/>
              </a:rPr>
              <a:t>the principles that govern agents also shape how clients experience them.</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
          <a:extLst>
            <a:ext uri="{FF2B5EF4-FFF2-40B4-BE49-F238E27FC236}">
              <a16:creationId xmlns:a16="http://schemas.microsoft.com/office/drawing/2014/main" id="{5CFD452C-1BDF-ADD5-5C9F-943D277C64E4}"/>
            </a:ext>
          </a:extLst>
        </p:cNvPr>
        <p:cNvGrpSpPr/>
        <p:nvPr/>
      </p:nvGrpSpPr>
      <p:grpSpPr>
        <a:xfrm>
          <a:off x="0" y="0"/>
          <a:ext cx="0" cy="0"/>
          <a:chOff x="0" y="0"/>
          <a:chExt cx="0" cy="0"/>
        </a:xfrm>
      </p:grpSpPr>
      <p:sp>
        <p:nvSpPr>
          <p:cNvPr id="47" name="Google Shape;47;p1">
            <a:extLst>
              <a:ext uri="{FF2B5EF4-FFF2-40B4-BE49-F238E27FC236}">
                <a16:creationId xmlns:a16="http://schemas.microsoft.com/office/drawing/2014/main" id="{8B585B4B-A121-21F8-5399-FC509734C933}"/>
              </a:ext>
            </a:extLst>
          </p:cNvPr>
          <p:cNvSpPr txBox="1">
            <a:spLocks noGrp="1"/>
          </p:cNvSpPr>
          <p:nvPr>
            <p:ph type="ctrTitle"/>
          </p:nvPr>
        </p:nvSpPr>
        <p:spPr>
          <a:xfrm>
            <a:off x="4564684" y="1005840"/>
            <a:ext cx="4254703" cy="2057400"/>
          </a:xfrm>
          <a:prstGeom prst="rect">
            <a:avLst/>
          </a:prstGeom>
          <a:noFill/>
          <a:ln>
            <a:noFill/>
          </a:ln>
        </p:spPr>
        <p:txBody>
          <a:bodyPr spcFirstLastPara="1" wrap="square" lIns="91425" tIns="91425" rIns="91425" bIns="91425" anchor="b" anchorCtr="0">
            <a:normAutofit/>
          </a:bodyPr>
          <a:lstStyle/>
          <a:p>
            <a:pPr marL="0" lvl="0" indent="0" algn="ctr" rtl="0">
              <a:spcBef>
                <a:spcPts val="0"/>
              </a:spcBef>
              <a:spcAft>
                <a:spcPts val="0"/>
              </a:spcAft>
              <a:buSzPts val="5200"/>
              <a:buNone/>
            </a:pPr>
            <a:r>
              <a:rPr lang="en-US" sz="2800" b="1">
                <a:solidFill>
                  <a:srgbClr val="FFFFFF"/>
                </a:solidFill>
                <a:latin typeface="HCLTech Roobert Light" panose="020B0304030202060203" pitchFamily="2" charset="0"/>
                <a:cs typeface="HCLTech Roobert Light" panose="020B0304030202060203" pitchFamily="2" charset="0"/>
              </a:rPr>
              <a:t>Thank you</a:t>
            </a:r>
            <a:endParaRPr lang="en-US">
              <a:latin typeface="HCLTech Roobert Light" panose="020B0304030202060203" pitchFamily="2" charset="0"/>
              <a:cs typeface="HCLTech Roobert Light" panose="020B0304030202060203" pitchFamily="2" charset="0"/>
            </a:endParaRPr>
          </a:p>
          <a:p>
            <a:pPr marL="0" indent="0" algn="ctr">
              <a:spcBef>
                <a:spcPts val="0"/>
              </a:spcBef>
              <a:spcAft>
                <a:spcPts val="0"/>
              </a:spcAft>
              <a:buNone/>
            </a:pPr>
            <a:r>
              <a:rPr lang="en-US" sz="1600" b="1">
                <a:solidFill>
                  <a:srgbClr val="FFFFFF"/>
                </a:solidFill>
                <a:latin typeface="HCLTech Roobert Light" panose="020B0304030202060203" pitchFamily="2" charset="0"/>
                <a:cs typeface="HCLTech Roobert Light" panose="020B0304030202060203" pitchFamily="2" charset="0"/>
              </a:rPr>
              <a:t>Questions and conversation welcome</a:t>
            </a:r>
          </a:p>
        </p:txBody>
      </p:sp>
      <p:sp>
        <p:nvSpPr>
          <p:cNvPr id="48" name="Google Shape;48;p1">
            <a:extLst>
              <a:ext uri="{FF2B5EF4-FFF2-40B4-BE49-F238E27FC236}">
                <a16:creationId xmlns:a16="http://schemas.microsoft.com/office/drawing/2014/main" id="{7B402059-E0A1-113A-A69D-9D7AD1ECA6F6}"/>
              </a:ext>
            </a:extLst>
          </p:cNvPr>
          <p:cNvSpPr txBox="1">
            <a:spLocks noGrp="1"/>
          </p:cNvSpPr>
          <p:nvPr>
            <p:ph type="subTitle" idx="1"/>
          </p:nvPr>
        </p:nvSpPr>
        <p:spPr>
          <a:xfrm>
            <a:off x="4564684" y="3218688"/>
            <a:ext cx="4254703" cy="1691640"/>
          </a:xfrm>
          <a:prstGeom prst="rect">
            <a:avLst/>
          </a:prstGeom>
          <a:noFill/>
          <a:ln>
            <a:noFill/>
          </a:ln>
        </p:spPr>
        <p:txBody>
          <a:bodyPr spcFirstLastPara="1" wrap="square" lIns="91425" tIns="91425" rIns="91425" bIns="91425" anchor="t" anchorCtr="0"/>
          <a:lstStyle/>
          <a:p>
            <a:pPr marL="0" lvl="0" indent="0" algn="ctr" rtl="0">
              <a:spcBef>
                <a:spcPts val="0"/>
              </a:spcBef>
              <a:spcAft>
                <a:spcPts val="1000"/>
              </a:spcAft>
              <a:buSzPts val="2800"/>
              <a:buNone/>
            </a:pPr>
            <a:r>
              <a:rPr lang="en-US" sz="1600" b="0">
                <a:solidFill>
                  <a:srgbClr val="FFFFFF"/>
                </a:solidFill>
                <a:latin typeface="HCLTech Roobert Light"/>
              </a:rPr>
              <a:t>Governing agents so people can trust them</a:t>
            </a:r>
            <a:endParaRPr lang="en-US" dirty="0">
              <a:latin typeface="HCLTech Roobert Light"/>
            </a:endParaRPr>
          </a:p>
          <a:p>
            <a:pPr marL="0" indent="0" algn="ctr">
              <a:spcBef>
                <a:spcPts val="0"/>
              </a:spcBef>
              <a:spcAft>
                <a:spcPts val="0"/>
              </a:spcAft>
              <a:buNone/>
            </a:pPr>
            <a:r>
              <a:rPr lang="en-US" sz="1300" b="0" dirty="0">
                <a:solidFill>
                  <a:srgbClr val="FFFFFF"/>
                </a:solidFill>
                <a:latin typeface="HCLTech Roobert Light"/>
              </a:rPr>
              <a:t>Dr. Swapnil Govind Dambe</a:t>
            </a:r>
          </a:p>
          <a:p>
            <a:pPr marL="0" indent="0" algn="ctr">
              <a:spcBef>
                <a:spcPts val="1200"/>
              </a:spcBef>
              <a:spcAft>
                <a:spcPts val="0"/>
              </a:spcAft>
              <a:buNone/>
            </a:pPr>
            <a:r>
              <a:rPr lang="en-US" sz="1400" b="0" i="1" dirty="0">
                <a:solidFill>
                  <a:srgbClr val="FFFFFF"/>
                </a:solidFill>
                <a:latin typeface="HCLTech Roobert Light"/>
              </a:rPr>
              <a:t>Trust by design for ethical, agent-led transformation</a:t>
            </a:r>
          </a:p>
        </p:txBody>
      </p:sp>
    </p:spTree>
    <p:extLst>
      <p:ext uri="{BB962C8B-B14F-4D97-AF65-F5344CB8AC3E}">
        <p14:creationId xmlns:p14="http://schemas.microsoft.com/office/powerpoint/2010/main" val="570502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F5FDC"/>
      </a:accent5>
      <a:accent6>
        <a:srgbClr val="EEFF41"/>
      </a:accent6>
      <a:hlink>
        <a:srgbClr val="0F5FDC"/>
      </a:hlink>
      <a:folHlink>
        <a:srgbClr val="0F5FDC"/>
      </a:folHlink>
    </a:clrScheme>
    <a:fontScheme name="Office">
      <a:majorFont>
        <a:latin typeface="HCLTech Roobert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CLTech Roobert Ligh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1177</TotalTime>
  <Words>1402</Words>
  <Application>Microsoft Office PowerPoint</Application>
  <PresentationFormat>On-screen Show (16:9)</PresentationFormat>
  <Paragraphs>176</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HCLTech Roobert Light</vt:lpstr>
      <vt:lpstr>Simple Light</vt:lpstr>
      <vt:lpstr>Governing Agentic AI in Financial Services</vt:lpstr>
      <vt:lpstr>Points to Know</vt:lpstr>
      <vt:lpstr>Technology evolves. Human needs endure.</vt:lpstr>
      <vt:lpstr>From branch to agent: how financial services evolved</vt:lpstr>
      <vt:lpstr>From branches to apps to agents, would you let one move a client’s money?</vt:lpstr>
      <vt:lpstr>Why agent governance is essential</vt:lpstr>
      <vt:lpstr>Earned autonomy: authority grows with trust</vt:lpstr>
      <vt:lpstr>From empathy to execution: ethical by design</vt:lpstr>
      <vt:lpstr>Scaling with confidence: FINOS AIGF in practice</vt:lpstr>
      <vt:lpstr>Five principles for better outcomes</vt:lpstr>
      <vt:lpstr>Thank you Questions and conversation welcome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Swapnil Govind Dambe</dc:creator>
  <cp:lastModifiedBy>Swapnil Govind Dambe</cp:lastModifiedBy>
  <cp:revision>17</cp:revision>
  <dcterms:modified xsi:type="dcterms:W3CDTF">2026-10-30T16:34:34Z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6dfe78-8a37-4fb5-b4aa-b92b97e18d15_Enabled">
    <vt:lpwstr>true</vt:lpwstr>
  </property>
  <property fmtid="{D5CDD505-2E9C-101B-9397-08002B2CF9AE}" pid="3" name="MSIP_Label_556dfe78-8a37-4fb5-b4aa-b92b97e18d15_SetDate">
    <vt:lpwstr>2026-10-25T19:26:42Z</vt:lpwstr>
  </property>
  <property fmtid="{D5CDD505-2E9C-101B-9397-08002B2CF9AE}" pid="4" name="MSIP_Label_556dfe78-8a37-4fb5-b4aa-b92b97e18d15_Method">
    <vt:lpwstr>Standard</vt:lpwstr>
  </property>
  <property fmtid="{D5CDD505-2E9C-101B-9397-08002B2CF9AE}" pid="5" name="MSIP_Label_556dfe78-8a37-4fb5-b4aa-b92b97e18d15_Name">
    <vt:lpwstr>Internal</vt:lpwstr>
  </property>
  <property fmtid="{D5CDD505-2E9C-101B-9397-08002B2CF9AE}" pid="6" name="MSIP_Label_556dfe78-8a37-4fb5-b4aa-b92b97e18d15_SiteId">
    <vt:lpwstr>189de737-c93a-4f5a-8b68-6f4ca9941912</vt:lpwstr>
  </property>
  <property fmtid="{D5CDD505-2E9C-101B-9397-08002B2CF9AE}" pid="7" name="MSIP_Label_556dfe78-8a37-4fb5-b4aa-b92b97e18d15_ActionId">
    <vt:lpwstr>82071848-8efc-4e20-8dc1-febf38f649f6</vt:lpwstr>
  </property>
  <property fmtid="{D5CDD505-2E9C-101B-9397-08002B2CF9AE}" pid="8" name="MSIP_Label_556dfe78-8a37-4fb5-b4aa-b92b97e18d15_ContentBits">
    <vt:lpwstr>1</vt:lpwstr>
  </property>
  <property fmtid="{D5CDD505-2E9C-101B-9397-08002B2CF9AE}" pid="9" name="MSIP_Label_556dfe78-8a37-4fb5-b4aa-b92b97e18d15_Tag">
    <vt:lpwstr>10, 3, 0, 1</vt:lpwstr>
  </property>
  <property fmtid="{D5CDD505-2E9C-101B-9397-08002B2CF9AE}" pid="10" name="ClassificationContentMarkingHeaderLocations">
    <vt:lpwstr>Simple Light:3</vt:lpwstr>
  </property>
  <property fmtid="{D5CDD505-2E9C-101B-9397-08002B2CF9AE}" pid="11" name="ClassificationContentMarkingHeaderText">
    <vt:lpwstr>Classification: Internal</vt:lpwstr>
  </property>
</Properties>
</file>