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5143500" cx="9144000"/>
  <p:notesSz cx="6858000" cy="9144000"/>
  <p:embeddedFontLst>
    <p:embeddedFont>
      <p:font typeface="Red Hat Display SemiBold"/>
      <p:regular r:id="rId18"/>
      <p:bold r:id="rId19"/>
      <p:italic r:id="rId20"/>
      <p:boldItalic r:id="rId21"/>
    </p:embeddedFont>
    <p:embeddedFont>
      <p:font typeface="Roboto Mono Medium"/>
      <p:regular r:id="rId22"/>
      <p:bold r:id="rId23"/>
      <p:italic r:id="rId24"/>
      <p:boldItalic r:id="rId25"/>
    </p:embeddedFont>
    <p:embeddedFont>
      <p:font typeface="Optimistic"/>
      <p:regular r:id="rId26"/>
      <p:bold r:id="rId27"/>
      <p:italic r:id="rId28"/>
      <p:boldItalic r:id="rId29"/>
    </p:embeddedFont>
    <p:embeddedFont>
      <p:font typeface="Red Hat Display Medium"/>
      <p:regular r:id="rId30"/>
      <p:bold r:id="rId31"/>
      <p:italic r:id="rId32"/>
      <p:boldItalic r:id="rId33"/>
    </p:embeddedFont>
    <p:embeddedFont>
      <p:font typeface="Google Sans"/>
      <p:regular r:id="rId34"/>
      <p:bold r:id="rId35"/>
      <p:italic r:id="rId36"/>
      <p:boldItalic r:id="rId37"/>
    </p:embeddedFont>
    <p:embeddedFont>
      <p:font typeface="Red Hat Display"/>
      <p:regular r:id="rId38"/>
      <p:bold r:id="rId39"/>
      <p:italic r:id="rId40"/>
      <p:boldItalic r:id="rId41"/>
    </p:embeddedFont>
    <p:embeddedFont>
      <p:font typeface="Roboto Mono"/>
      <p:regular r:id="rId42"/>
      <p:bold r:id="rId43"/>
      <p:italic r:id="rId44"/>
      <p:boldItalic r:id="rId4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edHatDisplay-italic.fntdata"/><Relationship Id="rId20" Type="http://schemas.openxmlformats.org/officeDocument/2006/relationships/font" Target="fonts/RedHatDisplaySemiBold-italic.fntdata"/><Relationship Id="rId42" Type="http://schemas.openxmlformats.org/officeDocument/2006/relationships/font" Target="fonts/RobotoMono-regular.fntdata"/><Relationship Id="rId41" Type="http://schemas.openxmlformats.org/officeDocument/2006/relationships/font" Target="fonts/RedHatDisplay-boldItalic.fntdata"/><Relationship Id="rId22" Type="http://schemas.openxmlformats.org/officeDocument/2006/relationships/font" Target="fonts/RobotoMonoMedium-regular.fntdata"/><Relationship Id="rId44" Type="http://schemas.openxmlformats.org/officeDocument/2006/relationships/font" Target="fonts/RobotoMono-italic.fntdata"/><Relationship Id="rId21" Type="http://schemas.openxmlformats.org/officeDocument/2006/relationships/font" Target="fonts/RedHatDisplaySemiBold-boldItalic.fntdata"/><Relationship Id="rId43" Type="http://schemas.openxmlformats.org/officeDocument/2006/relationships/font" Target="fonts/RobotoMono-bold.fntdata"/><Relationship Id="rId24" Type="http://schemas.openxmlformats.org/officeDocument/2006/relationships/font" Target="fonts/RobotoMonoMedium-italic.fntdata"/><Relationship Id="rId23" Type="http://schemas.openxmlformats.org/officeDocument/2006/relationships/font" Target="fonts/RobotoMonoMedium-bold.fntdata"/><Relationship Id="rId45" Type="http://schemas.openxmlformats.org/officeDocument/2006/relationships/font" Target="fonts/RobotoMon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timistic-regular.fntdata"/><Relationship Id="rId25" Type="http://schemas.openxmlformats.org/officeDocument/2006/relationships/font" Target="fonts/RobotoMonoMedium-boldItalic.fntdata"/><Relationship Id="rId28" Type="http://schemas.openxmlformats.org/officeDocument/2006/relationships/font" Target="fonts/Optimistic-italic.fntdata"/><Relationship Id="rId27" Type="http://schemas.openxmlformats.org/officeDocument/2006/relationships/font" Target="fonts/Optimistic-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timistic-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edHatDisplayMedium-bold.fntdata"/><Relationship Id="rId30" Type="http://schemas.openxmlformats.org/officeDocument/2006/relationships/font" Target="fonts/RedHatDisplayMedium-regular.fntdata"/><Relationship Id="rId11" Type="http://schemas.openxmlformats.org/officeDocument/2006/relationships/slide" Target="slides/slide6.xml"/><Relationship Id="rId33" Type="http://schemas.openxmlformats.org/officeDocument/2006/relationships/font" Target="fonts/RedHatDisplayMedium-boldItalic.fntdata"/><Relationship Id="rId10" Type="http://schemas.openxmlformats.org/officeDocument/2006/relationships/slide" Target="slides/slide5.xml"/><Relationship Id="rId32" Type="http://schemas.openxmlformats.org/officeDocument/2006/relationships/font" Target="fonts/RedHatDisplayMedium-italic.fntdata"/><Relationship Id="rId13" Type="http://schemas.openxmlformats.org/officeDocument/2006/relationships/slide" Target="slides/slide8.xml"/><Relationship Id="rId35" Type="http://schemas.openxmlformats.org/officeDocument/2006/relationships/font" Target="fonts/GoogleSans-bold.fntdata"/><Relationship Id="rId12" Type="http://schemas.openxmlformats.org/officeDocument/2006/relationships/slide" Target="slides/slide7.xml"/><Relationship Id="rId34" Type="http://schemas.openxmlformats.org/officeDocument/2006/relationships/font" Target="fonts/GoogleSans-regular.fntdata"/><Relationship Id="rId15" Type="http://schemas.openxmlformats.org/officeDocument/2006/relationships/slide" Target="slides/slide10.xml"/><Relationship Id="rId37" Type="http://schemas.openxmlformats.org/officeDocument/2006/relationships/font" Target="fonts/GoogleSans-boldItalic.fntdata"/><Relationship Id="rId14" Type="http://schemas.openxmlformats.org/officeDocument/2006/relationships/slide" Target="slides/slide9.xml"/><Relationship Id="rId36" Type="http://schemas.openxmlformats.org/officeDocument/2006/relationships/font" Target="fonts/GoogleSans-italic.fntdata"/><Relationship Id="rId17" Type="http://schemas.openxmlformats.org/officeDocument/2006/relationships/slide" Target="slides/slide12.xml"/><Relationship Id="rId39" Type="http://schemas.openxmlformats.org/officeDocument/2006/relationships/font" Target="fonts/RedHatDisplay-bold.fntdata"/><Relationship Id="rId16" Type="http://schemas.openxmlformats.org/officeDocument/2006/relationships/slide" Target="slides/slide11.xml"/><Relationship Id="rId38" Type="http://schemas.openxmlformats.org/officeDocument/2006/relationships/font" Target="fonts/RedHatDisplay-regular.fntdata"/><Relationship Id="rId19" Type="http://schemas.openxmlformats.org/officeDocument/2006/relationships/font" Target="fonts/RedHatDisplaySemiBold-bold.fntdata"/><Relationship Id="rId18" Type="http://schemas.openxmlformats.org/officeDocument/2006/relationships/font" Target="fonts/RedHatDisplaySemiBold-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h3738e629299126a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h3738e629299126a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h642ee3d9259059b_0_3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h642ee3d9259059b_0_3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h37937bb41936ba6_39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h37937bb41936ba6_39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h37937bb41936ba6_39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h37937bb41936ba6_39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h37937bb41936ba6_63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h37937bb41936ba6_63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h3738e629299126a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h3738e629299126a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h3738e629299126a6_0_2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h3738e629299126a6_0_2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have made some improvements to make ExecuTorch agent friendly. Starting with a first class, local LLM serving stack.</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We have introduce features like Continuous batching, Speculative decoding, k-quant and other standard features. Being PyTorch native, we also embrace DSLs like Triton, Helion, etc. - allowing us to push performance of model performance for a given device.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Here is an example. Here we have MG running on an M4.It can squeeze more out of the device through Cont Batching and Spec Dec.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h642ee3d9259059b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h642ee3d9259059b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b="1" lang="en" sz="1000">
                <a:solidFill>
                  <a:srgbClr val="E12353"/>
                </a:solidFill>
                <a:latin typeface="Red Hat Display"/>
                <a:ea typeface="Red Hat Display"/>
                <a:cs typeface="Red Hat Display"/>
                <a:sym typeface="Red Hat Display"/>
              </a:rPr>
              <a:t>Not yet, but close:  </a:t>
            </a:r>
            <a:r>
              <a:rPr lang="en" sz="1000">
                <a:solidFill>
                  <a:srgbClr val="262626"/>
                </a:solidFill>
                <a:latin typeface="Red Hat Display Medium"/>
                <a:ea typeface="Red Hat Display Medium"/>
                <a:cs typeface="Red Hat Display Medium"/>
                <a:sym typeface="Red Hat Display Medium"/>
              </a:rPr>
              <a:t>with the same GGUF weights, ExecuTorch is on par with llama.cpp on throughput and end-to-end latency; TTFT is the gap.This is using Silicon Bench in XXXX split mode on a mXXXX macbook.</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h642ee3d9259059b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What?</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PTE allows AoT specialization and prefers perf over portability. Native fills the gap in ET offering, and offers users a choice to trade performance for portability</a:t>
            </a:r>
            <a:endParaRPr strike="sngStrike">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PTN</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Backend agnostic artifact</a:t>
            </a:r>
            <a:endParaRPr strike="sngStrike">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Native </a:t>
            </a:r>
            <a:r>
              <a:rPr lang="en">
                <a:solidFill>
                  <a:schemeClr val="dk1"/>
                </a:solidFill>
              </a:rPr>
              <a:t>Runtime</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Model agnostic runtime with graph manipulation utils, supported by capable Graph engines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ExecuTorch</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This is a new mode for ExecuTorch, if you are a user, you should feel right at home</a:t>
            </a:r>
            <a:endParaRPr>
              <a:solidFill>
                <a:schemeClr val="dk1"/>
              </a:solidFill>
            </a:endParaRPr>
          </a:p>
          <a:p>
            <a:pPr indent="-298450" lvl="2" marL="1371600" rtl="0" algn="l">
              <a:spcBef>
                <a:spcPts val="0"/>
              </a:spcBef>
              <a:spcAft>
                <a:spcPts val="0"/>
              </a:spcAft>
              <a:buClr>
                <a:schemeClr val="dk1"/>
              </a:buClr>
              <a:buSzPts val="1100"/>
              <a:buChar char="■"/>
            </a:pPr>
            <a:r>
              <a:rPr lang="en">
                <a:solidFill>
                  <a:schemeClr val="dk1"/>
                </a:solidFill>
              </a:rPr>
              <a:t>We also leveraged some of the leading on-device AI ecosystem libraries, namely ggml and mlx, and ofc XNNPACK. Thank you to them for pushing the local AI boundaries forward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Status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Standard decode only LLM running with competitive performance on Vulkan, ggml</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Next</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First class LLM serving stacl</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Multimodality</a:t>
            </a:r>
            <a:endParaRPr/>
          </a:p>
        </p:txBody>
      </p:sp>
      <p:sp>
        <p:nvSpPr>
          <p:cNvPr id="205" name="Google Shape;205;h642ee3d9259059b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h642ee3d9259059b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h642ee3d9259059b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Nemtron 3 diarization is a new model from Nvidia and it detects who speaks when in an audio.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[1] Here is a pytorch model running for reference with and without 4b quantization - it detects each one of 8 speakers even when they are talking together.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[2] Now ExecuTorch runs it well on multiple platforms. As you can see it can runs many times faster than the real time on CUDA, CPU, and Metal on respective machines. Also notice, how we have a different .PTE artifacts, one per platform since it specializes AoT.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[3] Now here is the same PTN file running on same platform through ExecuTorch Native. As shown, it works correctly and has decent performance. This is a WIP, we hope to get to a decent state by the end of the year.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h642ee3d9259059b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h642ee3d9259059b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h642ee3d9259059b_0_34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7" name="Google Shape;277;h642ee3d9259059b_0_3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609000" y="2563775"/>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4500"/>
              <a:buFont typeface="Avenir"/>
              <a:buNone/>
              <a:defRPr sz="4500">
                <a:solidFill>
                  <a:schemeClr val="lt1"/>
                </a:solidFill>
                <a:latin typeface="Avenir"/>
                <a:ea typeface="Avenir"/>
                <a:cs typeface="Avenir"/>
                <a:sym typeface="Avenir"/>
              </a:defRPr>
            </a:lvl9pPr>
          </a:lstStyle>
          <a:p/>
        </p:txBody>
      </p:sp>
      <p:sp>
        <p:nvSpPr>
          <p:cNvPr id="11" name="Google Shape;11;p2"/>
          <p:cNvSpPr txBox="1"/>
          <p:nvPr>
            <p:ph idx="1" type="subTitle"/>
          </p:nvPr>
        </p:nvSpPr>
        <p:spPr>
          <a:xfrm>
            <a:off x="609000" y="3649625"/>
            <a:ext cx="79260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2500"/>
              <a:buFont typeface="Avenir"/>
              <a:buNone/>
              <a:defRPr sz="2500">
                <a:solidFill>
                  <a:schemeClr val="lt1"/>
                </a:solidFill>
                <a:latin typeface="Avenir"/>
                <a:ea typeface="Avenir"/>
                <a:cs typeface="Avenir"/>
                <a:sym typeface="Avenir"/>
              </a:defRPr>
            </a:lvl9pPr>
          </a:lstStyle>
          <a:p/>
        </p:txBody>
      </p:sp>
      <p:pic>
        <p:nvPicPr>
          <p:cNvPr id="12" name="Google Shape;12;p2"/>
          <p:cNvPicPr preferRelativeResize="0"/>
          <p:nvPr/>
        </p:nvPicPr>
        <p:blipFill rotWithShape="1">
          <a:blip r:embed="rId3">
            <a:alphaModFix/>
          </a:blip>
          <a:srcRect b="0" l="0" r="0" t="0"/>
          <a:stretch/>
        </p:blipFill>
        <p:spPr>
          <a:xfrm>
            <a:off x="3720136" y="114337"/>
            <a:ext cx="3810000" cy="2333625"/>
          </a:xfrm>
          <a:prstGeom prst="rect">
            <a:avLst/>
          </a:prstGeom>
          <a:noFill/>
          <a:ln>
            <a:noFill/>
          </a:ln>
        </p:spPr>
      </p:pic>
      <p:pic>
        <p:nvPicPr>
          <p:cNvPr id="13" name="Google Shape;13;p2"/>
          <p:cNvPicPr preferRelativeResize="0"/>
          <p:nvPr/>
        </p:nvPicPr>
        <p:blipFill rotWithShape="1">
          <a:blip r:embed="rId4">
            <a:alphaModFix/>
          </a:blip>
          <a:srcRect b="0" l="0" r="0" t="0"/>
          <a:stretch/>
        </p:blipFill>
        <p:spPr>
          <a:xfrm>
            <a:off x="2667000" y="114336"/>
            <a:ext cx="3810000" cy="23336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3"/>
          <p:cNvSpPr txBox="1"/>
          <p:nvPr>
            <p:ph type="ctrTitle"/>
          </p:nvPr>
        </p:nvSpPr>
        <p:spPr>
          <a:xfrm>
            <a:off x="609000" y="2181150"/>
            <a:ext cx="7926000" cy="10860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1pPr>
            <a:lvl2pPr lvl="1"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2pPr>
            <a:lvl3pPr lvl="2"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3pPr>
            <a:lvl4pPr lvl="3"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4pPr>
            <a:lvl5pPr lvl="4"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5pPr>
            <a:lvl6pPr lvl="5"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6pPr>
            <a:lvl7pPr lvl="6"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7pPr>
            <a:lvl8pPr lvl="7"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8pPr>
            <a:lvl9pPr lvl="8" algn="ctr">
              <a:lnSpc>
                <a:spcPct val="100000"/>
              </a:lnSpc>
              <a:spcBef>
                <a:spcPts val="0"/>
              </a:spcBef>
              <a:spcAft>
                <a:spcPts val="0"/>
              </a:spcAft>
              <a:buClr>
                <a:schemeClr val="lt1"/>
              </a:buClr>
              <a:buSzPts val="3600"/>
              <a:buFont typeface="Avenir"/>
              <a:buNone/>
              <a:defRPr sz="3600">
                <a:solidFill>
                  <a:schemeClr val="lt1"/>
                </a:solidFill>
                <a:latin typeface="Avenir"/>
                <a:ea typeface="Avenir"/>
                <a:cs typeface="Avenir"/>
                <a:sym typeface="Aveni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TITLE_AND_BODY_1">
    <p:bg>
      <p:bgPr>
        <a:blipFill>
          <a:blip r:embed="rId2">
            <a:alphaModFix/>
          </a:blip>
          <a:stretch>
            <a:fillRect/>
          </a:stretch>
        </a:blipFill>
      </p:bgPr>
    </p:bg>
    <p:spTree>
      <p:nvGrpSpPr>
        <p:cNvPr id="16" name="Shape 16"/>
        <p:cNvGrpSpPr/>
        <p:nvPr/>
      </p:nvGrpSpPr>
      <p:grpSpPr>
        <a:xfrm>
          <a:off x="0" y="0"/>
          <a:ext cx="0" cy="0"/>
          <a:chOff x="0" y="0"/>
          <a:chExt cx="0" cy="0"/>
        </a:xfrm>
      </p:grpSpPr>
      <p:sp>
        <p:nvSpPr>
          <p:cNvPr id="17" name="Google Shape;17;p4"/>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 name="Google Shape;18;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9" name="Google Shape;19;p4"/>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20" name="Google Shape;20;p4"/>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1" name="Google Shape;21;p4"/>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blipFill>
          <a:blip r:embed="rId2">
            <a:alphaModFix/>
          </a:blip>
          <a:stretch>
            <a:fillRect/>
          </a:stretch>
        </a:blipFill>
      </p:bgPr>
    </p:bg>
    <p:spTree>
      <p:nvGrpSpPr>
        <p:cNvPr id="22" name="Shape 22"/>
        <p:cNvGrpSpPr/>
        <p:nvPr/>
      </p:nvGrpSpPr>
      <p:grpSpPr>
        <a:xfrm>
          <a:off x="0" y="0"/>
          <a:ext cx="0" cy="0"/>
          <a:chOff x="0" y="0"/>
          <a:chExt cx="0" cy="0"/>
        </a:xfrm>
      </p:grpSpPr>
      <p:sp>
        <p:nvSpPr>
          <p:cNvPr id="23" name="Google Shape;23;p5"/>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4" name="Google Shape;24;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5"/>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5"/>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7" name="Google Shape;27;p5"/>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8" name="Google Shape;28;p5"/>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29" name="Shape 29"/>
        <p:cNvGrpSpPr/>
        <p:nvPr/>
      </p:nvGrpSpPr>
      <p:grpSpPr>
        <a:xfrm>
          <a:off x="0" y="0"/>
          <a:ext cx="0" cy="0"/>
          <a:chOff x="0" y="0"/>
          <a:chExt cx="0" cy="0"/>
        </a:xfrm>
      </p:grpSpPr>
      <p:sp>
        <p:nvSpPr>
          <p:cNvPr id="30" name="Google Shape;30;p6"/>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1" name="Google Shape;31;p6"/>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blipFill>
          <a:blip r:embed="rId2">
            <a:alphaModFix/>
          </a:blip>
          <a:stretch>
            <a:fillRect/>
          </a:stretch>
        </a:blipFill>
      </p:bgPr>
    </p:bg>
    <p:spTree>
      <p:nvGrpSpPr>
        <p:cNvPr id="32" name="Shape 32"/>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Blank)">
  <p:cSld name="1_Title and Body (Blank)">
    <p:bg>
      <p:bgPr>
        <a:blipFill>
          <a:blip r:embed="rId2">
            <a:alphaModFix/>
          </a:blip>
          <a:stretch>
            <a:fillRect/>
          </a:stretch>
        </a:blipFill>
      </p:bgPr>
    </p:bg>
    <p:spTree>
      <p:nvGrpSpPr>
        <p:cNvPr id="33" name="Shape 33"/>
        <p:cNvGrpSpPr/>
        <p:nvPr/>
      </p:nvGrpSpPr>
      <p:grpSpPr>
        <a:xfrm>
          <a:off x="0" y="0"/>
          <a:ext cx="0" cy="0"/>
          <a:chOff x="0" y="0"/>
          <a:chExt cx="0" cy="0"/>
        </a:xfrm>
      </p:grpSpPr>
      <p:sp>
        <p:nvSpPr>
          <p:cNvPr id="34" name="Google Shape;34;p8"/>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5" name="Google Shape;35;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36" name="Google Shape;36;p8"/>
          <p:cNvSpPr txBox="1"/>
          <p:nvPr>
            <p:ph idx="1" type="body"/>
          </p:nvPr>
        </p:nvSpPr>
        <p:spPr>
          <a:xfrm>
            <a:off x="311700" y="1152474"/>
            <a:ext cx="8520600" cy="3224033"/>
          </a:xfrm>
          <a:prstGeom prst="rect">
            <a:avLst/>
          </a:prstGeom>
          <a:noFill/>
          <a:ln>
            <a:noFill/>
          </a:ln>
        </p:spPr>
        <p:txBody>
          <a:bodyPr anchorCtr="0" anchor="t" bIns="91425" lIns="91425" spcFirstLastPara="1" rIns="91425" wrap="square" tIns="91425">
            <a:normAutofit/>
          </a:bodyPr>
          <a:lstStyle>
            <a:lvl1pPr indent="-342900" lvl="0" marL="457200" marR="0" algn="l">
              <a:lnSpc>
                <a:spcPct val="115000"/>
              </a:lnSpc>
              <a:spcBef>
                <a:spcPts val="0"/>
              </a:spcBef>
              <a:spcAft>
                <a:spcPts val="0"/>
              </a:spcAft>
              <a:buSzPts val="1800"/>
              <a:buFont typeface="Avenir"/>
              <a:buChar char="●"/>
              <a:defRPr i="0" sz="1800" u="none" cap="none" strike="noStrike">
                <a:latin typeface="Avenir"/>
                <a:ea typeface="Avenir"/>
                <a:cs typeface="Avenir"/>
                <a:sym typeface="Avenir"/>
              </a:defRPr>
            </a:lvl1pPr>
            <a:lvl2pPr indent="-317500" lvl="1" marL="914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2pPr>
            <a:lvl3pPr indent="-317500" lvl="2" marL="1371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3pPr>
            <a:lvl4pPr indent="-317500" lvl="3" marL="1828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4pPr>
            <a:lvl5pPr indent="-317500" lvl="4" marL="22860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5pPr>
            <a:lvl6pPr indent="-317500" lvl="5" marL="27432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6pPr>
            <a:lvl7pPr indent="-317500" lvl="6" marL="32004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7pPr>
            <a:lvl8pPr indent="-317500" lvl="7" marL="36576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8pPr>
            <a:lvl9pPr indent="-317500" lvl="8" marL="4114800" marR="0" algn="l">
              <a:lnSpc>
                <a:spcPct val="115000"/>
              </a:lnSpc>
              <a:spcBef>
                <a:spcPts val="0"/>
              </a:spcBef>
              <a:spcAft>
                <a:spcPts val="0"/>
              </a:spcAft>
              <a:buSzPts val="1400"/>
              <a:buFont typeface="Avenir"/>
              <a:buChar char="■"/>
              <a:defRPr i="0" sz="1400" u="none" cap="none" strike="noStrike">
                <a:latin typeface="Avenir"/>
                <a:ea typeface="Avenir"/>
                <a:cs typeface="Avenir"/>
                <a:sym typeface="Avenir"/>
              </a:defRPr>
            </a:lvl9pPr>
          </a:lstStyle>
          <a:p/>
        </p:txBody>
      </p:sp>
      <p:sp>
        <p:nvSpPr>
          <p:cNvPr id="37" name="Google Shape;37;p8"/>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8" name="Google Shape;38;p8"/>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1_Title and Two Columns">
    <p:bg>
      <p:bgPr>
        <a:blipFill>
          <a:blip r:embed="rId2">
            <a:alphaModFix/>
          </a:blip>
          <a:stretch>
            <a:fillRect/>
          </a:stretch>
        </a:blipFill>
      </p:bgPr>
    </p:bg>
    <p:spTree>
      <p:nvGrpSpPr>
        <p:cNvPr id="39" name="Shape 39"/>
        <p:cNvGrpSpPr/>
        <p:nvPr/>
      </p:nvGrpSpPr>
      <p:grpSpPr>
        <a:xfrm>
          <a:off x="0" y="0"/>
          <a:ext cx="0" cy="0"/>
          <a:chOff x="0" y="0"/>
          <a:chExt cx="0" cy="0"/>
        </a:xfrm>
      </p:grpSpPr>
      <p:sp>
        <p:nvSpPr>
          <p:cNvPr id="40" name="Google Shape;40;p9"/>
          <p:cNvSpPr/>
          <p:nvPr/>
        </p:nvSpPr>
        <p:spPr>
          <a:xfrm>
            <a:off x="0" y="0"/>
            <a:ext cx="9144000" cy="4445876"/>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41" name="Google Shape;41;p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42" name="Google Shape;42;p9"/>
          <p:cNvSpPr txBox="1"/>
          <p:nvPr>
            <p:ph idx="1" type="body"/>
          </p:nvPr>
        </p:nvSpPr>
        <p:spPr>
          <a:xfrm>
            <a:off x="3117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3" name="Google Shape;43;p9"/>
          <p:cNvSpPr txBox="1"/>
          <p:nvPr>
            <p:ph idx="2" type="body"/>
          </p:nvPr>
        </p:nvSpPr>
        <p:spPr>
          <a:xfrm>
            <a:off x="4832400" y="1152475"/>
            <a:ext cx="3999900" cy="3217726"/>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44" name="Google Shape;44;p9"/>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45" name="Google Shape;45;p9"/>
          <p:cNvPicPr preferRelativeResize="0"/>
          <p:nvPr/>
        </p:nvPicPr>
        <p:blipFill rotWithShape="1">
          <a:blip r:embed="rId3">
            <a:alphaModFix/>
          </a:blip>
          <a:srcRect b="0" l="0" r="0" t="0"/>
          <a:stretch/>
        </p:blipFill>
        <p:spPr>
          <a:xfrm>
            <a:off x="311700" y="4478744"/>
            <a:ext cx="978681" cy="59944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0"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chemeClr val="dk1"/>
              </a:buClr>
              <a:buSzPts val="2800"/>
              <a:buFont typeface="Avenir"/>
              <a:buNone/>
              <a:defRPr b="1" i="0" sz="2800" u="none" cap="none" strike="noStrike">
                <a:solidFill>
                  <a:schemeClr val="dk1"/>
                </a:solidFill>
                <a:latin typeface="Avenir"/>
                <a:ea typeface="Avenir"/>
                <a:cs typeface="Avenir"/>
                <a:sym typeface="Avenir"/>
              </a:defRPr>
            </a:lvl9pPr>
          </a:lstStyle>
          <a:p/>
        </p:txBody>
      </p:sp>
      <p:sp>
        <p:nvSpPr>
          <p:cNvPr id="7" name="Google Shape;7;p1"/>
          <p:cNvSpPr txBox="1"/>
          <p:nvPr>
            <p:ph idx="1" type="body"/>
          </p:nvPr>
        </p:nvSpPr>
        <p:spPr>
          <a:xfrm>
            <a:off x="311700" y="1152475"/>
            <a:ext cx="8520600" cy="3128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1"/>
              </a:buClr>
              <a:buSzPts val="1800"/>
              <a:buFont typeface="Avenir"/>
              <a:buChar char="●"/>
              <a:defRPr b="0" i="0" sz="1800" u="none" cap="none" strike="noStrike">
                <a:solidFill>
                  <a:schemeClr val="dk1"/>
                </a:solidFill>
                <a:latin typeface="Avenir"/>
                <a:ea typeface="Avenir"/>
                <a:cs typeface="Avenir"/>
                <a:sym typeface="Avenir"/>
              </a:defRPr>
            </a:lvl1pPr>
            <a:lvl2pPr indent="-317500" lvl="1" marL="914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2pPr>
            <a:lvl3pPr indent="-317500" lvl="2" marL="1371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3pPr>
            <a:lvl4pPr indent="-317500" lvl="3" marL="1828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4pPr>
            <a:lvl5pPr indent="-317500" lvl="4" marL="22860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5pPr>
            <a:lvl6pPr indent="-317500" lvl="5" marL="27432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6pPr>
            <a:lvl7pPr indent="-317500" lvl="6" marL="32004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7pPr>
            <a:lvl8pPr indent="-317500" lvl="7" marL="36576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8pPr>
            <a:lvl9pPr indent="-317500" lvl="8" marL="4114800" marR="0" rtl="0" algn="l">
              <a:lnSpc>
                <a:spcPct val="115000"/>
              </a:lnSpc>
              <a:spcBef>
                <a:spcPts val="0"/>
              </a:spcBef>
              <a:spcAft>
                <a:spcPts val="0"/>
              </a:spcAft>
              <a:buClr>
                <a:schemeClr val="dk1"/>
              </a:buClr>
              <a:buSzPts val="1400"/>
              <a:buFont typeface="Avenir"/>
              <a:buChar char="■"/>
              <a:defRPr b="0" i="0" sz="1400" u="none" cap="none" strike="noStrike">
                <a:solidFill>
                  <a:schemeClr val="dk1"/>
                </a:solidFill>
                <a:latin typeface="Avenir"/>
                <a:ea typeface="Avenir"/>
                <a:cs typeface="Avenir"/>
                <a:sym typeface="Avenir"/>
              </a:defRPr>
            </a:lvl9pPr>
          </a:lstStyle>
          <a:p/>
        </p:txBody>
      </p:sp>
      <p:sp>
        <p:nvSpPr>
          <p:cNvPr id="8" name="Google Shape;8;p1"/>
          <p:cNvSpPr txBox="1"/>
          <p:nvPr>
            <p:ph idx="12" type="sldNum"/>
          </p:nvPr>
        </p:nvSpPr>
        <p:spPr>
          <a:xfrm>
            <a:off x="8320058" y="4590005"/>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1pPr>
            <a:lvl2pPr indent="0" lvl="1"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2pPr>
            <a:lvl3pPr indent="0" lvl="2"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3pPr>
            <a:lvl4pPr indent="0" lvl="3"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4pPr>
            <a:lvl5pPr indent="0" lvl="4"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5pPr>
            <a:lvl6pPr indent="0" lvl="5"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6pPr>
            <a:lvl7pPr indent="0" lvl="6"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7pPr>
            <a:lvl8pPr indent="0" lvl="7"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8pPr>
            <a:lvl9pPr indent="0" lvl="8" marL="0" marR="0" rtl="0" algn="r">
              <a:lnSpc>
                <a:spcPct val="100000"/>
              </a:lnSpc>
              <a:spcBef>
                <a:spcPts val="0"/>
              </a:spcBef>
              <a:spcAft>
                <a:spcPts val="0"/>
              </a:spcAft>
              <a:buClr>
                <a:srgbClr val="000000"/>
              </a:buClr>
              <a:buSzPts val="1000"/>
              <a:buFont typeface="Arial"/>
              <a:buNone/>
              <a:defRPr b="1" i="0" sz="13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png"/><Relationship Id="rId4" Type="http://schemas.openxmlformats.org/officeDocument/2006/relationships/image" Target="../media/image20.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image" Target="../media/image13.png"/><Relationship Id="rId6"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4.gif"/><Relationship Id="rId4" Type="http://schemas.openxmlformats.org/officeDocument/2006/relationships/hyperlink" Target="https://github.com/pytorch/executorch" TargetMode="External"/><Relationship Id="rId5" Type="http://schemas.openxmlformats.org/officeDocument/2006/relationships/hyperlink" Target="https://github.com/pytorch/executorch/tree/main/examples/models/muse-glimmer" TargetMode="External"/><Relationship Id="rId6" Type="http://schemas.openxmlformats.org/officeDocument/2006/relationships/hyperlink" Target="https://github.com/pytorch/executorch/tree/main/examples/llm_server" TargetMode="External"/><Relationship Id="rId7" Type="http://schemas.openxmlformats.org/officeDocument/2006/relationships/hyperlink" Target="https://github.com/pytorch/executorch/tree/main/backends/native" TargetMode="External"/><Relationship Id="rId8"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0"/>
          <p:cNvSpPr/>
          <p:nvPr/>
        </p:nvSpPr>
        <p:spPr>
          <a:xfrm>
            <a:off x="0" y="2540000"/>
            <a:ext cx="9144000" cy="26034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1" name="Google Shape;51;p10"/>
          <p:cNvSpPr txBox="1"/>
          <p:nvPr>
            <p:ph type="ctrTitle"/>
          </p:nvPr>
        </p:nvSpPr>
        <p:spPr>
          <a:xfrm>
            <a:off x="838200" y="2946400"/>
            <a:ext cx="7874100" cy="1066800"/>
          </a:xfrm>
          <a:prstGeom prst="rect">
            <a:avLst/>
          </a:prstGeom>
        </p:spPr>
        <p:txBody>
          <a:bodyPr anchorCtr="0" anchor="ctr" bIns="91425" lIns="91425" spcFirstLastPara="1" rIns="91425" wrap="square" tIns="91425">
            <a:noAutofit/>
          </a:bodyPr>
          <a:lstStyle/>
          <a:p>
            <a:pPr indent="0" lvl="0" marL="0" rtl="0" algn="l">
              <a:lnSpc>
                <a:spcPct val="110000"/>
              </a:lnSpc>
              <a:spcBef>
                <a:spcPts val="0"/>
              </a:spcBef>
              <a:spcAft>
                <a:spcPts val="0"/>
              </a:spcAft>
              <a:buNone/>
            </a:pPr>
            <a:r>
              <a:rPr lang="en" sz="2800">
                <a:solidFill>
                  <a:srgbClr val="262626"/>
                </a:solidFill>
                <a:latin typeface="Red Hat Display"/>
                <a:ea typeface="Red Hat Display"/>
                <a:cs typeface="Red Hat Display"/>
                <a:sym typeface="Red Hat Display"/>
              </a:rPr>
              <a:t>Building Portable, Composable Local Agents</a:t>
            </a:r>
            <a:br>
              <a:rPr lang="en" sz="2800">
                <a:solidFill>
                  <a:srgbClr val="262626"/>
                </a:solidFill>
                <a:latin typeface="Red Hat Display"/>
                <a:ea typeface="Red Hat Display"/>
                <a:cs typeface="Red Hat Display"/>
                <a:sym typeface="Red Hat Display"/>
              </a:rPr>
            </a:br>
            <a:r>
              <a:rPr lang="en" sz="2800">
                <a:solidFill>
                  <a:srgbClr val="262626"/>
                </a:solidFill>
                <a:latin typeface="Red Hat Display"/>
                <a:ea typeface="Red Hat Display"/>
                <a:cs typeface="Red Hat Display"/>
                <a:sym typeface="Red Hat Display"/>
              </a:rPr>
              <a:t>with </a:t>
            </a:r>
            <a:r>
              <a:rPr lang="en" sz="2800">
                <a:solidFill>
                  <a:srgbClr val="E12353"/>
                </a:solidFill>
                <a:latin typeface="Red Hat Display"/>
                <a:ea typeface="Red Hat Display"/>
                <a:cs typeface="Red Hat Display"/>
                <a:sym typeface="Red Hat Display"/>
              </a:rPr>
              <a:t>ExecuTorch</a:t>
            </a:r>
            <a:endParaRPr sz="2800">
              <a:solidFill>
                <a:srgbClr val="E12353"/>
              </a:solidFill>
              <a:latin typeface="Red Hat Display"/>
              <a:ea typeface="Red Hat Display"/>
              <a:cs typeface="Red Hat Display"/>
              <a:sym typeface="Red Hat Display"/>
            </a:endParaRPr>
          </a:p>
        </p:txBody>
      </p:sp>
      <p:sp>
        <p:nvSpPr>
          <p:cNvPr id="52" name="Google Shape;52;p10"/>
          <p:cNvSpPr txBox="1"/>
          <p:nvPr>
            <p:ph idx="1" type="subTitle"/>
          </p:nvPr>
        </p:nvSpPr>
        <p:spPr>
          <a:xfrm>
            <a:off x="838200" y="4191000"/>
            <a:ext cx="7874100" cy="711300"/>
          </a:xfrm>
          <a:prstGeom prst="rect">
            <a:avLst/>
          </a:prstGeom>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500">
                <a:solidFill>
                  <a:srgbClr val="262626"/>
                </a:solidFill>
                <a:latin typeface="Red Hat Display SemiBold"/>
                <a:ea typeface="Red Hat Display SemiBold"/>
                <a:cs typeface="Red Hat Display SemiBold"/>
                <a:sym typeface="Red Hat Display SemiBold"/>
              </a:rPr>
              <a:t>Mergen Nachin · Digant Desai</a:t>
            </a:r>
            <a:br>
              <a:rPr lang="en" sz="1500">
                <a:solidFill>
                  <a:srgbClr val="262626"/>
                </a:solidFill>
                <a:latin typeface="Red Hat Display SemiBold"/>
                <a:ea typeface="Red Hat Display SemiBold"/>
                <a:cs typeface="Red Hat Display SemiBold"/>
                <a:sym typeface="Red Hat Display SemiBold"/>
              </a:rPr>
            </a:br>
            <a:r>
              <a:rPr lang="en" sz="1200">
                <a:solidFill>
                  <a:srgbClr val="595959"/>
                </a:solidFill>
                <a:latin typeface="Red Hat Display Medium"/>
                <a:ea typeface="Red Hat Display Medium"/>
                <a:cs typeface="Red Hat Display Medium"/>
                <a:sym typeface="Red Hat Display Medium"/>
              </a:rPr>
              <a:t>Software Engineers, PyTorch team at Meta</a:t>
            </a:r>
            <a:endParaRPr sz="1200">
              <a:solidFill>
                <a:srgbClr val="595959"/>
              </a:solidFill>
              <a:latin typeface="Red Hat Display Medium"/>
              <a:ea typeface="Red Hat Display Medium"/>
              <a:cs typeface="Red Hat Display Medium"/>
              <a:sym typeface="Red Hat Display Medium"/>
            </a:endParaRPr>
          </a:p>
        </p:txBody>
      </p:sp>
      <p:sp>
        <p:nvSpPr>
          <p:cNvPr id="53" name="Google Shape;53;p10"/>
          <p:cNvSpPr/>
          <p:nvPr/>
        </p:nvSpPr>
        <p:spPr>
          <a:xfrm>
            <a:off x="609600" y="3022600"/>
            <a:ext cx="63600" cy="9144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1"/>
          <p:cNvSpPr/>
          <p:nvPr/>
        </p:nvSpPr>
        <p:spPr>
          <a:xfrm>
            <a:off x="0" y="2540000"/>
            <a:ext cx="9144000" cy="26034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59" name="Google Shape;59;p11"/>
          <p:cNvSpPr txBox="1"/>
          <p:nvPr>
            <p:ph type="ctrTitle"/>
          </p:nvPr>
        </p:nvSpPr>
        <p:spPr>
          <a:xfrm>
            <a:off x="838200" y="3352800"/>
            <a:ext cx="7874100" cy="11430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SzPts val="3240"/>
              <a:buNone/>
            </a:pPr>
            <a:r>
              <a:rPr lang="en" sz="3200">
                <a:solidFill>
                  <a:srgbClr val="262626"/>
                </a:solidFill>
                <a:latin typeface="Red Hat Display"/>
                <a:ea typeface="Red Hat Display"/>
                <a:cs typeface="Red Hat Display"/>
                <a:sym typeface="Red Hat Display"/>
              </a:rPr>
              <a:t>We’re already in the agentic era</a:t>
            </a:r>
            <a:endParaRPr sz="3200">
              <a:solidFill>
                <a:srgbClr val="262626"/>
              </a:solidFill>
              <a:latin typeface="Red Hat Display"/>
              <a:ea typeface="Red Hat Display"/>
              <a:cs typeface="Red Hat Display"/>
              <a:sym typeface="Red Hat Display"/>
            </a:endParaRPr>
          </a:p>
          <a:p>
            <a:pPr indent="0" lvl="0" marL="0" rtl="0" algn="l">
              <a:lnSpc>
                <a:spcPct val="110000"/>
              </a:lnSpc>
              <a:spcBef>
                <a:spcPts val="600"/>
              </a:spcBef>
              <a:spcAft>
                <a:spcPts val="0"/>
              </a:spcAft>
              <a:buSzPts val="3240"/>
              <a:buNone/>
            </a:pPr>
            <a:r>
              <a:rPr b="0" lang="en" sz="1600">
                <a:solidFill>
                  <a:srgbClr val="595959"/>
                </a:solidFill>
                <a:latin typeface="Red Hat Display Medium"/>
                <a:ea typeface="Red Hat Display Medium"/>
                <a:cs typeface="Red Hat Display Medium"/>
                <a:sym typeface="Red Hat Display Medium"/>
              </a:rPr>
              <a:t>e.g., Codex, OpenClaw, Muse</a:t>
            </a:r>
            <a:endParaRPr b="0" sz="1600">
              <a:solidFill>
                <a:srgbClr val="595959"/>
              </a:solidFill>
              <a:latin typeface="Red Hat Display Medium"/>
              <a:ea typeface="Red Hat Display Medium"/>
              <a:cs typeface="Red Hat Display Medium"/>
              <a:sym typeface="Red Hat Display Medium"/>
            </a:endParaRPr>
          </a:p>
        </p:txBody>
      </p:sp>
      <p:sp>
        <p:nvSpPr>
          <p:cNvPr id="60" name="Google Shape;60;p11"/>
          <p:cNvSpPr/>
          <p:nvPr/>
        </p:nvSpPr>
        <p:spPr>
          <a:xfrm>
            <a:off x="609600" y="3429000"/>
            <a:ext cx="63600" cy="4572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 name="Shape 64"/>
        <p:cNvGrpSpPr/>
        <p:nvPr/>
      </p:nvGrpSpPr>
      <p:grpSpPr>
        <a:xfrm>
          <a:off x="0" y="0"/>
          <a:ext cx="0" cy="0"/>
          <a:chOff x="0" y="0"/>
          <a:chExt cx="0" cy="0"/>
        </a:xfrm>
      </p:grpSpPr>
      <p:sp>
        <p:nvSpPr>
          <p:cNvPr id="65" name="Google Shape;65;p12"/>
          <p:cNvSpPr txBox="1"/>
          <p:nvPr>
            <p:ph type="title"/>
          </p:nvPr>
        </p:nvSpPr>
        <p:spPr>
          <a:xfrm>
            <a:off x="736600" y="206868"/>
            <a:ext cx="7620000" cy="38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520"/>
              <a:buNone/>
            </a:pPr>
            <a:r>
              <a:rPr lang="en" sz="2200">
                <a:solidFill>
                  <a:srgbClr val="E12353"/>
                </a:solidFill>
                <a:latin typeface="Red Hat Display"/>
                <a:ea typeface="Red Hat Display"/>
                <a:cs typeface="Red Hat Display"/>
                <a:sym typeface="Red Hat Display"/>
              </a:rPr>
              <a:t>Local AI </a:t>
            </a:r>
            <a:r>
              <a:rPr lang="en" sz="2200">
                <a:solidFill>
                  <a:srgbClr val="262626"/>
                </a:solidFill>
                <a:latin typeface="Red Hat Display"/>
                <a:ea typeface="Red Hat Display"/>
                <a:cs typeface="Red Hat Display"/>
                <a:sym typeface="Red Hat Display"/>
              </a:rPr>
              <a:t>is also going from chatbots to agents</a:t>
            </a:r>
            <a:endParaRPr sz="2200">
              <a:solidFill>
                <a:srgbClr val="262626"/>
              </a:solidFill>
              <a:latin typeface="Red Hat Display"/>
              <a:ea typeface="Red Hat Display"/>
              <a:cs typeface="Red Hat Display"/>
              <a:sym typeface="Red Hat Display"/>
            </a:endParaRPr>
          </a:p>
        </p:txBody>
      </p:sp>
      <p:pic>
        <p:nvPicPr>
          <p:cNvPr id="66" name="Google Shape;66;p12"/>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67" name="Google Shape;67;p12"/>
          <p:cNvSpPr txBox="1"/>
          <p:nvPr/>
        </p:nvSpPr>
        <p:spPr>
          <a:xfrm>
            <a:off x="736600" y="549768"/>
            <a:ext cx="8089800" cy="228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950">
                <a:solidFill>
                  <a:srgbClr val="595959"/>
                </a:solidFill>
                <a:latin typeface="Red Hat Display Medium"/>
                <a:ea typeface="Red Hat Display Medium"/>
                <a:cs typeface="Red Hat Display Medium"/>
                <a:sym typeface="Red Hat Display Medium"/>
              </a:rPr>
              <a:t>e.g., LM Studio Bionic, Underdog</a:t>
            </a:r>
            <a:endParaRPr sz="950">
              <a:solidFill>
                <a:srgbClr val="595959"/>
              </a:solidFill>
              <a:latin typeface="Red Hat Display Medium"/>
              <a:ea typeface="Red Hat Display Medium"/>
              <a:cs typeface="Red Hat Display Medium"/>
              <a:sym typeface="Red Hat Display Medium"/>
            </a:endParaRPr>
          </a:p>
        </p:txBody>
      </p:sp>
      <p:sp>
        <p:nvSpPr>
          <p:cNvPr id="68" name="Google Shape;68;p12"/>
          <p:cNvSpPr/>
          <p:nvPr/>
        </p:nvSpPr>
        <p:spPr>
          <a:xfrm>
            <a:off x="317500" y="955448"/>
            <a:ext cx="2734800" cy="29463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69" name="Google Shape;69;p12"/>
          <p:cNvSpPr/>
          <p:nvPr/>
        </p:nvSpPr>
        <p:spPr>
          <a:xfrm>
            <a:off x="317500" y="955448"/>
            <a:ext cx="2734800" cy="50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70" name="Google Shape;70;p12"/>
          <p:cNvSpPr txBox="1"/>
          <p:nvPr/>
        </p:nvSpPr>
        <p:spPr>
          <a:xfrm>
            <a:off x="495300" y="1133248"/>
            <a:ext cx="2379000" cy="177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DRIVEN BY</a:t>
            </a:r>
            <a:endParaRPr b="1" sz="1100">
              <a:solidFill>
                <a:srgbClr val="E12353"/>
              </a:solidFill>
              <a:latin typeface="Red Hat Display"/>
              <a:ea typeface="Red Hat Display"/>
              <a:cs typeface="Red Hat Display"/>
              <a:sym typeface="Red Hat Display"/>
            </a:endParaRPr>
          </a:p>
        </p:txBody>
      </p:sp>
      <p:sp>
        <p:nvSpPr>
          <p:cNvPr id="71" name="Google Shape;71;p12"/>
          <p:cNvSpPr txBox="1"/>
          <p:nvPr/>
        </p:nvSpPr>
        <p:spPr>
          <a:xfrm>
            <a:off x="495300" y="14888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Privacy</a:t>
            </a:r>
            <a:endParaRPr b="1">
              <a:solidFill>
                <a:srgbClr val="262626"/>
              </a:solidFill>
              <a:latin typeface="Red Hat Display"/>
              <a:ea typeface="Red Hat Display"/>
              <a:cs typeface="Red Hat Display"/>
              <a:sym typeface="Red Hat Display"/>
            </a:endParaRPr>
          </a:p>
        </p:txBody>
      </p:sp>
      <p:sp>
        <p:nvSpPr>
          <p:cNvPr id="72" name="Google Shape;72;p12"/>
          <p:cNvSpPr txBox="1"/>
          <p:nvPr/>
        </p:nvSpPr>
        <p:spPr>
          <a:xfrm>
            <a:off x="495300" y="17555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Y</a:t>
            </a:r>
            <a:r>
              <a:rPr lang="en" sz="1050">
                <a:solidFill>
                  <a:srgbClr val="595959"/>
                </a:solidFill>
                <a:latin typeface="Red Hat Display Medium"/>
                <a:ea typeface="Red Hat Display Medium"/>
                <a:cs typeface="Red Hat Display Medium"/>
                <a:sym typeface="Red Hat Display Medium"/>
              </a:rPr>
              <a:t>our data stays on your device</a:t>
            </a:r>
            <a:endParaRPr sz="1050">
              <a:solidFill>
                <a:srgbClr val="595959"/>
              </a:solidFill>
              <a:latin typeface="Red Hat Display Medium"/>
              <a:ea typeface="Red Hat Display Medium"/>
              <a:cs typeface="Red Hat Display Medium"/>
              <a:sym typeface="Red Hat Display Medium"/>
            </a:endParaRPr>
          </a:p>
        </p:txBody>
      </p:sp>
      <p:sp>
        <p:nvSpPr>
          <p:cNvPr id="73" name="Google Shape;73;p12"/>
          <p:cNvSpPr txBox="1"/>
          <p:nvPr/>
        </p:nvSpPr>
        <p:spPr>
          <a:xfrm>
            <a:off x="495300" y="22762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Low Latency</a:t>
            </a:r>
            <a:endParaRPr b="1">
              <a:solidFill>
                <a:srgbClr val="262626"/>
              </a:solidFill>
              <a:latin typeface="Red Hat Display"/>
              <a:ea typeface="Red Hat Display"/>
              <a:cs typeface="Red Hat Display"/>
              <a:sym typeface="Red Hat Display"/>
            </a:endParaRPr>
          </a:p>
        </p:txBody>
      </p:sp>
      <p:sp>
        <p:nvSpPr>
          <p:cNvPr id="74" name="Google Shape;74;p12"/>
          <p:cNvSpPr txBox="1"/>
          <p:nvPr/>
        </p:nvSpPr>
        <p:spPr>
          <a:xfrm>
            <a:off x="495300" y="25429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N</a:t>
            </a:r>
            <a:r>
              <a:rPr lang="en" sz="1050">
                <a:solidFill>
                  <a:srgbClr val="595959"/>
                </a:solidFill>
                <a:latin typeface="Red Hat Display Medium"/>
                <a:ea typeface="Red Hat Display Medium"/>
                <a:cs typeface="Red Hat Display Medium"/>
                <a:sym typeface="Red Hat Display Medium"/>
              </a:rPr>
              <a:t>o round trip to the cloud</a:t>
            </a:r>
            <a:endParaRPr sz="1050">
              <a:solidFill>
                <a:srgbClr val="595959"/>
              </a:solidFill>
              <a:latin typeface="Red Hat Display Medium"/>
              <a:ea typeface="Red Hat Display Medium"/>
              <a:cs typeface="Red Hat Display Medium"/>
              <a:sym typeface="Red Hat Display Medium"/>
            </a:endParaRPr>
          </a:p>
        </p:txBody>
      </p:sp>
      <p:sp>
        <p:nvSpPr>
          <p:cNvPr id="75" name="Google Shape;75;p12"/>
          <p:cNvSpPr txBox="1"/>
          <p:nvPr/>
        </p:nvSpPr>
        <p:spPr>
          <a:xfrm>
            <a:off x="495300" y="30636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Cost</a:t>
            </a:r>
            <a:endParaRPr b="1">
              <a:solidFill>
                <a:srgbClr val="262626"/>
              </a:solidFill>
              <a:latin typeface="Red Hat Display"/>
              <a:ea typeface="Red Hat Display"/>
              <a:cs typeface="Red Hat Display"/>
              <a:sym typeface="Red Hat Display"/>
            </a:endParaRPr>
          </a:p>
        </p:txBody>
      </p:sp>
      <p:sp>
        <p:nvSpPr>
          <p:cNvPr id="76" name="Google Shape;76;p12"/>
          <p:cNvSpPr txBox="1"/>
          <p:nvPr/>
        </p:nvSpPr>
        <p:spPr>
          <a:xfrm>
            <a:off x="495300" y="33303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N</a:t>
            </a:r>
            <a:r>
              <a:rPr lang="en" sz="1050">
                <a:solidFill>
                  <a:srgbClr val="595959"/>
                </a:solidFill>
                <a:latin typeface="Red Hat Display Medium"/>
                <a:ea typeface="Red Hat Display Medium"/>
                <a:cs typeface="Red Hat Display Medium"/>
                <a:sym typeface="Red Hat Display Medium"/>
              </a:rPr>
              <a:t>o per-token bill</a:t>
            </a:r>
            <a:endParaRPr sz="1050">
              <a:solidFill>
                <a:srgbClr val="595959"/>
              </a:solidFill>
              <a:latin typeface="Red Hat Display Medium"/>
              <a:ea typeface="Red Hat Display Medium"/>
              <a:cs typeface="Red Hat Display Medium"/>
              <a:sym typeface="Red Hat Display Medium"/>
            </a:endParaRPr>
          </a:p>
        </p:txBody>
      </p:sp>
      <p:sp>
        <p:nvSpPr>
          <p:cNvPr id="77" name="Google Shape;77;p12"/>
          <p:cNvSpPr/>
          <p:nvPr/>
        </p:nvSpPr>
        <p:spPr>
          <a:xfrm>
            <a:off x="3204633" y="955448"/>
            <a:ext cx="2734800" cy="29463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78" name="Google Shape;78;p12"/>
          <p:cNvSpPr/>
          <p:nvPr/>
        </p:nvSpPr>
        <p:spPr>
          <a:xfrm>
            <a:off x="3204633" y="955448"/>
            <a:ext cx="2734800" cy="50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79" name="Google Shape;79;p12"/>
          <p:cNvSpPr txBox="1"/>
          <p:nvPr/>
        </p:nvSpPr>
        <p:spPr>
          <a:xfrm>
            <a:off x="3382433" y="1133248"/>
            <a:ext cx="2379000" cy="177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USERS ALREADY EXPECT</a:t>
            </a:r>
            <a:endParaRPr b="1" sz="1100">
              <a:solidFill>
                <a:srgbClr val="E12353"/>
              </a:solidFill>
              <a:latin typeface="Red Hat Display"/>
              <a:ea typeface="Red Hat Display"/>
              <a:cs typeface="Red Hat Display"/>
              <a:sym typeface="Red Hat Display"/>
            </a:endParaRPr>
          </a:p>
        </p:txBody>
      </p:sp>
      <p:sp>
        <p:nvSpPr>
          <p:cNvPr id="80" name="Google Shape;80;p12"/>
          <p:cNvSpPr txBox="1"/>
          <p:nvPr/>
        </p:nvSpPr>
        <p:spPr>
          <a:xfrm>
            <a:off x="3382433" y="14888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Large Contexts</a:t>
            </a:r>
            <a:endParaRPr b="1">
              <a:solidFill>
                <a:srgbClr val="262626"/>
              </a:solidFill>
              <a:latin typeface="Red Hat Display"/>
              <a:ea typeface="Red Hat Display"/>
              <a:cs typeface="Red Hat Display"/>
              <a:sym typeface="Red Hat Display"/>
            </a:endParaRPr>
          </a:p>
        </p:txBody>
      </p:sp>
      <p:sp>
        <p:nvSpPr>
          <p:cNvPr id="81" name="Google Shape;81;p12"/>
          <p:cNvSpPr txBox="1"/>
          <p:nvPr/>
        </p:nvSpPr>
        <p:spPr>
          <a:xfrm>
            <a:off x="3382433" y="17555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D</a:t>
            </a:r>
            <a:r>
              <a:rPr lang="en" sz="1050">
                <a:solidFill>
                  <a:srgbClr val="595959"/>
                </a:solidFill>
                <a:latin typeface="Red Hat Display Medium"/>
                <a:ea typeface="Red Hat Display Medium"/>
                <a:cs typeface="Red Hat Display Medium"/>
                <a:sym typeface="Red Hat Display Medium"/>
              </a:rPr>
              <a:t>ocuments, codebases, tool calls</a:t>
            </a:r>
            <a:endParaRPr sz="1050">
              <a:solidFill>
                <a:srgbClr val="595959"/>
              </a:solidFill>
              <a:latin typeface="Red Hat Display Medium"/>
              <a:ea typeface="Red Hat Display Medium"/>
              <a:cs typeface="Red Hat Display Medium"/>
              <a:sym typeface="Red Hat Display Medium"/>
            </a:endParaRPr>
          </a:p>
        </p:txBody>
      </p:sp>
      <p:sp>
        <p:nvSpPr>
          <p:cNvPr id="82" name="Google Shape;82;p12"/>
          <p:cNvSpPr txBox="1"/>
          <p:nvPr/>
        </p:nvSpPr>
        <p:spPr>
          <a:xfrm>
            <a:off x="3382433" y="22762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Long-horizon Tasks</a:t>
            </a:r>
            <a:endParaRPr b="1">
              <a:solidFill>
                <a:srgbClr val="262626"/>
              </a:solidFill>
              <a:latin typeface="Red Hat Display"/>
              <a:ea typeface="Red Hat Display"/>
              <a:cs typeface="Red Hat Display"/>
              <a:sym typeface="Red Hat Display"/>
            </a:endParaRPr>
          </a:p>
        </p:txBody>
      </p:sp>
      <p:sp>
        <p:nvSpPr>
          <p:cNvPr id="83" name="Google Shape;83;p12"/>
          <p:cNvSpPr txBox="1"/>
          <p:nvPr/>
        </p:nvSpPr>
        <p:spPr>
          <a:xfrm>
            <a:off x="3382433" y="25429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A</a:t>
            </a:r>
            <a:r>
              <a:rPr lang="en" sz="1050">
                <a:solidFill>
                  <a:srgbClr val="595959"/>
                </a:solidFill>
                <a:latin typeface="Red Hat Display Medium"/>
                <a:ea typeface="Red Hat Display Medium"/>
                <a:cs typeface="Red Hat Display Medium"/>
                <a:sym typeface="Red Hat Display Medium"/>
              </a:rPr>
              <a:t>utoresearch</a:t>
            </a:r>
            <a:endParaRPr sz="1050">
              <a:solidFill>
                <a:srgbClr val="595959"/>
              </a:solidFill>
              <a:latin typeface="Red Hat Display Medium"/>
              <a:ea typeface="Red Hat Display Medium"/>
              <a:cs typeface="Red Hat Display Medium"/>
              <a:sym typeface="Red Hat Display Medium"/>
            </a:endParaRPr>
          </a:p>
        </p:txBody>
      </p:sp>
      <p:sp>
        <p:nvSpPr>
          <p:cNvPr id="84" name="Google Shape;84;p12"/>
          <p:cNvSpPr txBox="1"/>
          <p:nvPr/>
        </p:nvSpPr>
        <p:spPr>
          <a:xfrm>
            <a:off x="3382433" y="30636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Multimodal</a:t>
            </a:r>
            <a:endParaRPr b="1">
              <a:solidFill>
                <a:srgbClr val="262626"/>
              </a:solidFill>
              <a:latin typeface="Red Hat Display"/>
              <a:ea typeface="Red Hat Display"/>
              <a:cs typeface="Red Hat Display"/>
              <a:sym typeface="Red Hat Display"/>
            </a:endParaRPr>
          </a:p>
        </p:txBody>
      </p:sp>
      <p:sp>
        <p:nvSpPr>
          <p:cNvPr id="85" name="Google Shape;85;p12"/>
          <p:cNvSpPr txBox="1"/>
          <p:nvPr/>
        </p:nvSpPr>
        <p:spPr>
          <a:xfrm>
            <a:off x="3382433" y="33303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F</a:t>
            </a:r>
            <a:r>
              <a:rPr lang="en" sz="1050">
                <a:solidFill>
                  <a:srgbClr val="595959"/>
                </a:solidFill>
                <a:latin typeface="Red Hat Display Medium"/>
                <a:ea typeface="Red Hat Display Medium"/>
                <a:cs typeface="Red Hat Display Medium"/>
                <a:sym typeface="Red Hat Display Medium"/>
              </a:rPr>
              <a:t>ull-duplex voice</a:t>
            </a:r>
            <a:endParaRPr sz="1050">
              <a:solidFill>
                <a:srgbClr val="595959"/>
              </a:solidFill>
              <a:latin typeface="Red Hat Display Medium"/>
              <a:ea typeface="Red Hat Display Medium"/>
              <a:cs typeface="Red Hat Display Medium"/>
              <a:sym typeface="Red Hat Display Medium"/>
            </a:endParaRPr>
          </a:p>
        </p:txBody>
      </p:sp>
      <p:sp>
        <p:nvSpPr>
          <p:cNvPr id="86" name="Google Shape;86;p12"/>
          <p:cNvSpPr/>
          <p:nvPr/>
        </p:nvSpPr>
        <p:spPr>
          <a:xfrm>
            <a:off x="6091767" y="955448"/>
            <a:ext cx="2734800" cy="29463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87" name="Google Shape;87;p12"/>
          <p:cNvSpPr/>
          <p:nvPr/>
        </p:nvSpPr>
        <p:spPr>
          <a:xfrm>
            <a:off x="6091767" y="955448"/>
            <a:ext cx="2734800" cy="50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88" name="Google Shape;88;p12"/>
          <p:cNvSpPr txBox="1"/>
          <p:nvPr/>
        </p:nvSpPr>
        <p:spPr>
          <a:xfrm>
            <a:off x="6269567" y="1133248"/>
            <a:ext cx="2379000" cy="177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WHERE AGENTS RUN</a:t>
            </a:r>
            <a:endParaRPr b="1" sz="1100">
              <a:solidFill>
                <a:srgbClr val="E12353"/>
              </a:solidFill>
              <a:latin typeface="Red Hat Display"/>
              <a:ea typeface="Red Hat Display"/>
              <a:cs typeface="Red Hat Display"/>
              <a:sym typeface="Red Hat Display"/>
            </a:endParaRPr>
          </a:p>
        </p:txBody>
      </p:sp>
      <p:sp>
        <p:nvSpPr>
          <p:cNvPr id="89" name="Google Shape;89;p12"/>
          <p:cNvSpPr txBox="1"/>
          <p:nvPr/>
        </p:nvSpPr>
        <p:spPr>
          <a:xfrm>
            <a:off x="6269567" y="14888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Today</a:t>
            </a:r>
            <a:endParaRPr b="1">
              <a:solidFill>
                <a:srgbClr val="262626"/>
              </a:solidFill>
              <a:latin typeface="Red Hat Display"/>
              <a:ea typeface="Red Hat Display"/>
              <a:cs typeface="Red Hat Display"/>
              <a:sym typeface="Red Hat Display"/>
            </a:endParaRPr>
          </a:p>
        </p:txBody>
      </p:sp>
      <p:sp>
        <p:nvSpPr>
          <p:cNvPr id="90" name="Google Shape;90;p12"/>
          <p:cNvSpPr txBox="1"/>
          <p:nvPr/>
        </p:nvSpPr>
        <p:spPr>
          <a:xfrm>
            <a:off x="6269567" y="17555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P</a:t>
            </a:r>
            <a:r>
              <a:rPr lang="en" sz="1050">
                <a:solidFill>
                  <a:srgbClr val="595959"/>
                </a:solidFill>
                <a:latin typeface="Red Hat Display Medium"/>
                <a:ea typeface="Red Hat Display Medium"/>
                <a:cs typeface="Red Hat Display Medium"/>
                <a:sym typeface="Red Hat Display Medium"/>
              </a:rPr>
              <a:t>ersonal laptops and desktops</a:t>
            </a:r>
            <a:endParaRPr sz="1050">
              <a:solidFill>
                <a:srgbClr val="595959"/>
              </a:solidFill>
              <a:latin typeface="Red Hat Display Medium"/>
              <a:ea typeface="Red Hat Display Medium"/>
              <a:cs typeface="Red Hat Display Medium"/>
              <a:sym typeface="Red Hat Display Medium"/>
            </a:endParaRPr>
          </a:p>
        </p:txBody>
      </p:sp>
      <p:sp>
        <p:nvSpPr>
          <p:cNvPr id="91" name="Google Shape;91;p12"/>
          <p:cNvSpPr txBox="1"/>
          <p:nvPr/>
        </p:nvSpPr>
        <p:spPr>
          <a:xfrm>
            <a:off x="6269567" y="22762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chemeClr val="dk1"/>
                </a:solidFill>
                <a:latin typeface="Red Hat Display"/>
                <a:ea typeface="Red Hat Display"/>
                <a:cs typeface="Red Hat Display"/>
                <a:sym typeface="Red Hat Display"/>
              </a:rPr>
              <a:t>Soon</a:t>
            </a:r>
            <a:endParaRPr b="1">
              <a:solidFill>
                <a:schemeClr val="dk1"/>
              </a:solidFill>
              <a:latin typeface="Red Hat Display"/>
              <a:ea typeface="Red Hat Display"/>
              <a:cs typeface="Red Hat Display"/>
              <a:sym typeface="Red Hat Display"/>
            </a:endParaRPr>
          </a:p>
        </p:txBody>
      </p:sp>
      <p:sp>
        <p:nvSpPr>
          <p:cNvPr id="92" name="Google Shape;92;p12"/>
          <p:cNvSpPr txBox="1"/>
          <p:nvPr/>
        </p:nvSpPr>
        <p:spPr>
          <a:xfrm>
            <a:off x="6269567" y="25429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P</a:t>
            </a:r>
            <a:r>
              <a:rPr lang="en" sz="1050">
                <a:solidFill>
                  <a:srgbClr val="595959"/>
                </a:solidFill>
                <a:latin typeface="Red Hat Display Medium"/>
                <a:ea typeface="Red Hat Display Medium"/>
                <a:cs typeface="Red Hat Display Medium"/>
                <a:sym typeface="Red Hat Display Medium"/>
              </a:rPr>
              <a:t>hones, wearables and IoT</a:t>
            </a:r>
            <a:endParaRPr sz="1050">
              <a:solidFill>
                <a:srgbClr val="595959"/>
              </a:solidFill>
              <a:latin typeface="Red Hat Display Medium"/>
              <a:ea typeface="Red Hat Display Medium"/>
              <a:cs typeface="Red Hat Display Medium"/>
              <a:sym typeface="Red Hat Display Medium"/>
            </a:endParaRPr>
          </a:p>
        </p:txBody>
      </p:sp>
      <p:sp>
        <p:nvSpPr>
          <p:cNvPr id="93" name="Google Shape;93;p12"/>
          <p:cNvSpPr txBox="1"/>
          <p:nvPr/>
        </p:nvSpPr>
        <p:spPr>
          <a:xfrm>
            <a:off x="6269567" y="3063648"/>
            <a:ext cx="2379000" cy="254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solidFill>
                  <a:srgbClr val="262626"/>
                </a:solidFill>
                <a:latin typeface="Red Hat Display"/>
                <a:ea typeface="Red Hat Display"/>
                <a:cs typeface="Red Hat Display"/>
                <a:sym typeface="Red Hat Display"/>
              </a:rPr>
              <a:t>Hybrid / Cascade</a:t>
            </a:r>
            <a:endParaRPr b="1">
              <a:solidFill>
                <a:srgbClr val="262626"/>
              </a:solidFill>
              <a:latin typeface="Red Hat Display"/>
              <a:ea typeface="Red Hat Display"/>
              <a:cs typeface="Red Hat Display"/>
              <a:sym typeface="Red Hat Display"/>
            </a:endParaRPr>
          </a:p>
        </p:txBody>
      </p:sp>
      <p:sp>
        <p:nvSpPr>
          <p:cNvPr id="94" name="Google Shape;94;p12"/>
          <p:cNvSpPr txBox="1"/>
          <p:nvPr/>
        </p:nvSpPr>
        <p:spPr>
          <a:xfrm>
            <a:off x="6269567" y="3330348"/>
            <a:ext cx="2379000" cy="355500"/>
          </a:xfrm>
          <a:prstGeom prst="rect">
            <a:avLst/>
          </a:prstGeom>
          <a:noFill/>
          <a:ln>
            <a:noFill/>
          </a:ln>
        </p:spPr>
        <p:txBody>
          <a:bodyPr anchorCtr="0" anchor="t" bIns="91425" lIns="91425" spcFirstLastPara="1" rIns="91425" wrap="square" tIns="91425">
            <a:noAutofit/>
          </a:bodyPr>
          <a:lstStyle/>
          <a:p>
            <a:pPr indent="0" lvl="0" marL="0" rtl="0" algn="l">
              <a:lnSpc>
                <a:spcPct val="110000"/>
              </a:lnSpc>
              <a:spcBef>
                <a:spcPts val="0"/>
              </a:spcBef>
              <a:spcAft>
                <a:spcPts val="0"/>
              </a:spcAft>
              <a:buNone/>
            </a:pPr>
            <a:r>
              <a:rPr lang="en" sz="1050">
                <a:solidFill>
                  <a:srgbClr val="595959"/>
                </a:solidFill>
                <a:latin typeface="Red Hat Display Medium"/>
                <a:ea typeface="Red Hat Display Medium"/>
                <a:cs typeface="Red Hat Display Medium"/>
                <a:sym typeface="Red Hat Display Medium"/>
              </a:rPr>
              <a:t>T</a:t>
            </a:r>
            <a:r>
              <a:rPr lang="en" sz="1050">
                <a:solidFill>
                  <a:srgbClr val="595959"/>
                </a:solidFill>
                <a:latin typeface="Red Hat Display Medium"/>
                <a:ea typeface="Red Hat Display Medium"/>
                <a:cs typeface="Red Hat Display Medium"/>
                <a:sym typeface="Red Hat Display Medium"/>
              </a:rPr>
              <a:t>ranscribe on device first</a:t>
            </a:r>
            <a:endParaRPr sz="1050">
              <a:solidFill>
                <a:srgbClr val="595959"/>
              </a:solidFill>
              <a:latin typeface="Red Hat Display Medium"/>
              <a:ea typeface="Red Hat Display Medium"/>
              <a:cs typeface="Red Hat Display Medium"/>
              <a:sym typeface="Red Hat Display Medium"/>
            </a:endParaRPr>
          </a:p>
        </p:txBody>
      </p:sp>
      <p:cxnSp>
        <p:nvCxnSpPr>
          <p:cNvPr id="95" name="Google Shape;95;p12"/>
          <p:cNvCxnSpPr/>
          <p:nvPr/>
        </p:nvCxnSpPr>
        <p:spPr>
          <a:xfrm>
            <a:off x="584200" y="2174648"/>
            <a:ext cx="2201400" cy="0"/>
          </a:xfrm>
          <a:prstGeom prst="straightConnector1">
            <a:avLst/>
          </a:prstGeom>
          <a:noFill/>
          <a:ln cap="flat" cmpd="sng" w="9525">
            <a:solidFill>
              <a:srgbClr val="F2D5D9"/>
            </a:solidFill>
            <a:prstDash val="solid"/>
            <a:round/>
            <a:headEnd len="med" w="med" type="none"/>
            <a:tailEnd len="med" w="med" type="none"/>
          </a:ln>
        </p:spPr>
      </p:cxnSp>
      <p:cxnSp>
        <p:nvCxnSpPr>
          <p:cNvPr id="96" name="Google Shape;96;p12"/>
          <p:cNvCxnSpPr/>
          <p:nvPr/>
        </p:nvCxnSpPr>
        <p:spPr>
          <a:xfrm>
            <a:off x="584200" y="2962048"/>
            <a:ext cx="2201400" cy="0"/>
          </a:xfrm>
          <a:prstGeom prst="straightConnector1">
            <a:avLst/>
          </a:prstGeom>
          <a:noFill/>
          <a:ln cap="flat" cmpd="sng" w="9525">
            <a:solidFill>
              <a:srgbClr val="F2D5D9"/>
            </a:solidFill>
            <a:prstDash val="solid"/>
            <a:round/>
            <a:headEnd len="med" w="med" type="none"/>
            <a:tailEnd len="med" w="med" type="none"/>
          </a:ln>
        </p:spPr>
      </p:cxnSp>
      <p:cxnSp>
        <p:nvCxnSpPr>
          <p:cNvPr id="97" name="Google Shape;97;p12"/>
          <p:cNvCxnSpPr/>
          <p:nvPr/>
        </p:nvCxnSpPr>
        <p:spPr>
          <a:xfrm>
            <a:off x="3471333" y="2174648"/>
            <a:ext cx="2201400" cy="0"/>
          </a:xfrm>
          <a:prstGeom prst="straightConnector1">
            <a:avLst/>
          </a:prstGeom>
          <a:noFill/>
          <a:ln cap="flat" cmpd="sng" w="9525">
            <a:solidFill>
              <a:srgbClr val="F2D5D9"/>
            </a:solidFill>
            <a:prstDash val="solid"/>
            <a:round/>
            <a:headEnd len="med" w="med" type="none"/>
            <a:tailEnd len="med" w="med" type="none"/>
          </a:ln>
        </p:spPr>
      </p:cxnSp>
      <p:cxnSp>
        <p:nvCxnSpPr>
          <p:cNvPr id="98" name="Google Shape;98;p12"/>
          <p:cNvCxnSpPr/>
          <p:nvPr/>
        </p:nvCxnSpPr>
        <p:spPr>
          <a:xfrm>
            <a:off x="3471333" y="2962048"/>
            <a:ext cx="2201400" cy="0"/>
          </a:xfrm>
          <a:prstGeom prst="straightConnector1">
            <a:avLst/>
          </a:prstGeom>
          <a:noFill/>
          <a:ln cap="flat" cmpd="sng" w="9525">
            <a:solidFill>
              <a:srgbClr val="F2D5D9"/>
            </a:solidFill>
            <a:prstDash val="solid"/>
            <a:round/>
            <a:headEnd len="med" w="med" type="none"/>
            <a:tailEnd len="med" w="med" type="none"/>
          </a:ln>
        </p:spPr>
      </p:cxnSp>
      <p:cxnSp>
        <p:nvCxnSpPr>
          <p:cNvPr id="99" name="Google Shape;99;p12"/>
          <p:cNvCxnSpPr/>
          <p:nvPr/>
        </p:nvCxnSpPr>
        <p:spPr>
          <a:xfrm>
            <a:off x="6358467" y="2174648"/>
            <a:ext cx="2201400" cy="0"/>
          </a:xfrm>
          <a:prstGeom prst="straightConnector1">
            <a:avLst/>
          </a:prstGeom>
          <a:noFill/>
          <a:ln cap="flat" cmpd="sng" w="9525">
            <a:solidFill>
              <a:srgbClr val="F2D5D9"/>
            </a:solidFill>
            <a:prstDash val="solid"/>
            <a:round/>
            <a:headEnd len="med" w="med" type="none"/>
            <a:tailEnd len="med" w="med" type="none"/>
          </a:ln>
        </p:spPr>
      </p:cxnSp>
      <p:cxnSp>
        <p:nvCxnSpPr>
          <p:cNvPr id="100" name="Google Shape;100;p12"/>
          <p:cNvCxnSpPr/>
          <p:nvPr/>
        </p:nvCxnSpPr>
        <p:spPr>
          <a:xfrm>
            <a:off x="6358467" y="2962048"/>
            <a:ext cx="2201400" cy="0"/>
          </a:xfrm>
          <a:prstGeom prst="straightConnector1">
            <a:avLst/>
          </a:prstGeom>
          <a:noFill/>
          <a:ln cap="flat" cmpd="sng" w="9525">
            <a:solidFill>
              <a:srgbClr val="F2D5D9"/>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3"/>
          <p:cNvSpPr txBox="1"/>
          <p:nvPr>
            <p:ph type="title"/>
          </p:nvPr>
        </p:nvSpPr>
        <p:spPr>
          <a:xfrm>
            <a:off x="736600" y="206868"/>
            <a:ext cx="7620000" cy="38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520"/>
              <a:buNone/>
            </a:pPr>
            <a:r>
              <a:rPr lang="en" sz="2200">
                <a:solidFill>
                  <a:srgbClr val="E12353"/>
                </a:solidFill>
                <a:latin typeface="Red Hat Display"/>
                <a:ea typeface="Red Hat Display"/>
                <a:cs typeface="Red Hat Display"/>
                <a:sym typeface="Red Hat Display"/>
              </a:rPr>
              <a:t>C</a:t>
            </a:r>
            <a:r>
              <a:rPr lang="en" sz="2200">
                <a:solidFill>
                  <a:srgbClr val="E12353"/>
                </a:solidFill>
                <a:latin typeface="Red Hat Display"/>
                <a:ea typeface="Red Hat Display"/>
                <a:cs typeface="Red Hat Display"/>
                <a:sym typeface="Red Hat Display"/>
              </a:rPr>
              <a:t>hallenges </a:t>
            </a:r>
            <a:r>
              <a:rPr lang="en" sz="2200">
                <a:solidFill>
                  <a:srgbClr val="262626"/>
                </a:solidFill>
                <a:latin typeface="Red Hat Display"/>
                <a:ea typeface="Red Hat Display"/>
                <a:cs typeface="Red Hat Display"/>
                <a:sym typeface="Red Hat Display"/>
              </a:rPr>
              <a:t>for local agents</a:t>
            </a:r>
            <a:endParaRPr sz="2200">
              <a:solidFill>
                <a:srgbClr val="262626"/>
              </a:solidFill>
              <a:latin typeface="Red Hat Display"/>
              <a:ea typeface="Red Hat Display"/>
              <a:cs typeface="Red Hat Display"/>
              <a:sym typeface="Red Hat Display"/>
            </a:endParaRPr>
          </a:p>
        </p:txBody>
      </p:sp>
      <p:pic>
        <p:nvPicPr>
          <p:cNvPr id="106" name="Google Shape;106;p13"/>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107" name="Google Shape;107;p13"/>
          <p:cNvSpPr/>
          <p:nvPr/>
        </p:nvSpPr>
        <p:spPr>
          <a:xfrm>
            <a:off x="317500" y="912635"/>
            <a:ext cx="4178400" cy="30480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08" name="Google Shape;108;p13"/>
          <p:cNvSpPr/>
          <p:nvPr/>
        </p:nvSpPr>
        <p:spPr>
          <a:xfrm>
            <a:off x="317500" y="812800"/>
            <a:ext cx="4178400" cy="50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09" name="Google Shape;109;p13"/>
          <p:cNvSpPr txBox="1"/>
          <p:nvPr/>
        </p:nvSpPr>
        <p:spPr>
          <a:xfrm>
            <a:off x="520700" y="990600"/>
            <a:ext cx="3771900" cy="177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800">
                <a:solidFill>
                  <a:srgbClr val="E12353"/>
                </a:solidFill>
                <a:latin typeface="Red Hat Display"/>
                <a:ea typeface="Red Hat Display"/>
                <a:cs typeface="Red Hat Display"/>
                <a:sym typeface="Red Hat Display"/>
              </a:rPr>
              <a:t>1 · HARDWARE</a:t>
            </a:r>
            <a:endParaRPr b="1" sz="800">
              <a:solidFill>
                <a:srgbClr val="E12353"/>
              </a:solidFill>
              <a:latin typeface="Red Hat Display"/>
              <a:ea typeface="Red Hat Display"/>
              <a:cs typeface="Red Hat Display"/>
              <a:sym typeface="Red Hat Display"/>
            </a:endParaRPr>
          </a:p>
        </p:txBody>
      </p:sp>
      <p:sp>
        <p:nvSpPr>
          <p:cNvPr id="110" name="Google Shape;110;p13"/>
          <p:cNvSpPr txBox="1"/>
          <p:nvPr/>
        </p:nvSpPr>
        <p:spPr>
          <a:xfrm>
            <a:off x="520700" y="1193800"/>
            <a:ext cx="3771900" cy="279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262626"/>
                </a:solidFill>
                <a:latin typeface="Red Hat Display"/>
                <a:ea typeface="Red Hat Display"/>
                <a:cs typeface="Red Hat Display"/>
                <a:sym typeface="Red Hat Display"/>
              </a:rPr>
              <a:t>Limited compute and memory</a:t>
            </a:r>
            <a:endParaRPr b="1" sz="1500">
              <a:solidFill>
                <a:srgbClr val="262626"/>
              </a:solidFill>
              <a:latin typeface="Red Hat Display"/>
              <a:ea typeface="Red Hat Display"/>
              <a:cs typeface="Red Hat Display"/>
              <a:sym typeface="Red Hat Display"/>
            </a:endParaRPr>
          </a:p>
        </p:txBody>
      </p:sp>
      <p:cxnSp>
        <p:nvCxnSpPr>
          <p:cNvPr id="111" name="Google Shape;111;p13"/>
          <p:cNvCxnSpPr/>
          <p:nvPr/>
        </p:nvCxnSpPr>
        <p:spPr>
          <a:xfrm>
            <a:off x="520700" y="1574800"/>
            <a:ext cx="3771900" cy="0"/>
          </a:xfrm>
          <a:prstGeom prst="straightConnector1">
            <a:avLst/>
          </a:prstGeom>
          <a:noFill/>
          <a:ln cap="flat" cmpd="sng" w="12700">
            <a:solidFill>
              <a:srgbClr val="E12353"/>
            </a:solidFill>
            <a:prstDash val="solid"/>
            <a:round/>
            <a:headEnd len="med" w="med" type="none"/>
            <a:tailEnd len="med" w="med" type="none"/>
          </a:ln>
        </p:spPr>
      </p:cxnSp>
      <p:sp>
        <p:nvSpPr>
          <p:cNvPr id="112" name="Google Shape;112;p13"/>
          <p:cNvSpPr txBox="1"/>
          <p:nvPr/>
        </p:nvSpPr>
        <p:spPr>
          <a:xfrm>
            <a:off x="520700" y="1701800"/>
            <a:ext cx="3771900" cy="2286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en" sz="1300">
                <a:solidFill>
                  <a:srgbClr val="262626"/>
                </a:solidFill>
                <a:latin typeface="Red Hat Display"/>
                <a:ea typeface="Red Hat Display"/>
                <a:cs typeface="Red Hat Display"/>
                <a:sym typeface="Red Hat Display"/>
              </a:rPr>
              <a:t>Efficient large-context management</a:t>
            </a:r>
            <a:endParaRPr b="1" sz="1300">
              <a:solidFill>
                <a:srgbClr val="262626"/>
              </a:solidFill>
              <a:latin typeface="Red Hat Display"/>
              <a:ea typeface="Red Hat Display"/>
              <a:cs typeface="Red Hat Display"/>
              <a:sym typeface="Red Hat Display"/>
            </a:endParaRPr>
          </a:p>
        </p:txBody>
      </p:sp>
      <p:sp>
        <p:nvSpPr>
          <p:cNvPr id="113" name="Google Shape;113;p13"/>
          <p:cNvSpPr txBox="1"/>
          <p:nvPr/>
        </p:nvSpPr>
        <p:spPr>
          <a:xfrm>
            <a:off x="520700" y="2081035"/>
            <a:ext cx="37719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  </a:t>
            </a:r>
            <a:r>
              <a:rPr b="1" lang="en" sz="1100">
                <a:solidFill>
                  <a:srgbClr val="E12353"/>
                </a:solidFill>
                <a:latin typeface="Red Hat Display"/>
                <a:ea typeface="Red Hat Display"/>
                <a:cs typeface="Red Hat Display"/>
                <a:sym typeface="Red Hat Display"/>
              </a:rPr>
              <a:t>smart</a:t>
            </a:r>
            <a:r>
              <a:rPr b="1" lang="en" sz="1100">
                <a:solidFill>
                  <a:srgbClr val="E12353"/>
                </a:solidFill>
                <a:latin typeface="Red Hat Display"/>
                <a:ea typeface="Red Hat Display"/>
                <a:cs typeface="Red Hat Display"/>
                <a:sym typeface="Red Hat Display"/>
              </a:rPr>
              <a:t> </a:t>
            </a:r>
            <a:r>
              <a:rPr lang="en" sz="1100">
                <a:solidFill>
                  <a:srgbClr val="E12353"/>
                </a:solidFill>
                <a:latin typeface="Red Hat Display SemiBold"/>
                <a:ea typeface="Red Hat Display SemiBold"/>
                <a:cs typeface="Red Hat Display SemiBold"/>
                <a:sym typeface="Red Hat Display SemiBold"/>
              </a:rPr>
              <a:t>compaction  ·  subagents for exploration</a:t>
            </a:r>
            <a:endParaRPr sz="1100">
              <a:solidFill>
                <a:srgbClr val="E12353"/>
              </a:solidFill>
              <a:latin typeface="Red Hat Display SemiBold"/>
              <a:ea typeface="Red Hat Display SemiBold"/>
              <a:cs typeface="Red Hat Display SemiBold"/>
              <a:sym typeface="Red Hat Display SemiBold"/>
            </a:endParaRPr>
          </a:p>
        </p:txBody>
      </p:sp>
      <p:cxnSp>
        <p:nvCxnSpPr>
          <p:cNvPr id="114" name="Google Shape;114;p13"/>
          <p:cNvCxnSpPr/>
          <p:nvPr/>
        </p:nvCxnSpPr>
        <p:spPr>
          <a:xfrm>
            <a:off x="520700" y="2690635"/>
            <a:ext cx="3771900" cy="0"/>
          </a:xfrm>
          <a:prstGeom prst="straightConnector1">
            <a:avLst/>
          </a:prstGeom>
          <a:noFill/>
          <a:ln cap="flat" cmpd="sng" w="9525">
            <a:solidFill>
              <a:srgbClr val="F2D5D9"/>
            </a:solidFill>
            <a:prstDash val="solid"/>
            <a:round/>
            <a:headEnd len="med" w="med" type="none"/>
            <a:tailEnd len="med" w="med" type="none"/>
          </a:ln>
        </p:spPr>
      </p:cxnSp>
      <p:sp>
        <p:nvSpPr>
          <p:cNvPr id="115" name="Google Shape;115;p13"/>
          <p:cNvSpPr txBox="1"/>
          <p:nvPr/>
        </p:nvSpPr>
        <p:spPr>
          <a:xfrm>
            <a:off x="520700" y="2898220"/>
            <a:ext cx="3771900" cy="353700"/>
          </a:xfrm>
          <a:prstGeom prst="rect">
            <a:avLst/>
          </a:prstGeom>
          <a:noFill/>
          <a:ln>
            <a:noFill/>
          </a:ln>
        </p:spPr>
        <p:txBody>
          <a:bodyPr anchorCtr="0" anchor="t" bIns="91425" lIns="91425" spcFirstLastPara="1" rIns="91425" wrap="square" tIns="91425">
            <a:noAutofit/>
          </a:bodyPr>
          <a:lstStyle/>
          <a:p>
            <a:pPr indent="0" lvl="0" marL="0" rtl="0" algn="l">
              <a:lnSpc>
                <a:spcPct val="105000"/>
              </a:lnSpc>
              <a:spcBef>
                <a:spcPts val="0"/>
              </a:spcBef>
              <a:spcAft>
                <a:spcPts val="0"/>
              </a:spcAft>
              <a:buNone/>
            </a:pPr>
            <a:r>
              <a:rPr b="1" lang="en" sz="1300">
                <a:solidFill>
                  <a:srgbClr val="262626"/>
                </a:solidFill>
                <a:latin typeface="Red Hat Display"/>
                <a:ea typeface="Red Hat Display"/>
                <a:cs typeface="Red Hat Display"/>
                <a:sym typeface="Red Hat Display"/>
              </a:rPr>
              <a:t>D</a:t>
            </a:r>
            <a:r>
              <a:rPr b="1" lang="en" sz="1300">
                <a:solidFill>
                  <a:srgbClr val="262626"/>
                </a:solidFill>
                <a:latin typeface="Red Hat Display"/>
                <a:ea typeface="Red Hat Display"/>
                <a:cs typeface="Red Hat Display"/>
                <a:sym typeface="Red Hat Display"/>
              </a:rPr>
              <a:t>ecode is memory-bandwidth bound</a:t>
            </a:r>
            <a:endParaRPr b="1" sz="1300">
              <a:solidFill>
                <a:srgbClr val="262626"/>
              </a:solidFill>
              <a:latin typeface="Red Hat Display"/>
              <a:ea typeface="Red Hat Display"/>
              <a:cs typeface="Red Hat Display"/>
              <a:sym typeface="Red Hat Display"/>
            </a:endParaRPr>
          </a:p>
        </p:txBody>
      </p:sp>
      <p:sp>
        <p:nvSpPr>
          <p:cNvPr id="116" name="Google Shape;116;p13"/>
          <p:cNvSpPr txBox="1"/>
          <p:nvPr/>
        </p:nvSpPr>
        <p:spPr>
          <a:xfrm>
            <a:off x="520700" y="3239220"/>
            <a:ext cx="3771900" cy="228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  </a:t>
            </a:r>
            <a:r>
              <a:rPr lang="en" sz="1100">
                <a:solidFill>
                  <a:srgbClr val="E12353"/>
                </a:solidFill>
                <a:latin typeface="Red Hat Display SemiBold"/>
                <a:ea typeface="Red Hat Display SemiBold"/>
                <a:cs typeface="Red Hat Display SemiBold"/>
                <a:sym typeface="Red Hat Display SemiBold"/>
              </a:rPr>
              <a:t>speculative decoding  ·  batching</a:t>
            </a:r>
            <a:endParaRPr sz="1100">
              <a:solidFill>
                <a:srgbClr val="E12353"/>
              </a:solidFill>
              <a:latin typeface="Red Hat Display SemiBold"/>
              <a:ea typeface="Red Hat Display SemiBold"/>
              <a:cs typeface="Red Hat Display SemiBold"/>
              <a:sym typeface="Red Hat Display SemiBold"/>
            </a:endParaRPr>
          </a:p>
        </p:txBody>
      </p:sp>
      <p:sp>
        <p:nvSpPr>
          <p:cNvPr id="117" name="Google Shape;117;p13"/>
          <p:cNvSpPr/>
          <p:nvPr/>
        </p:nvSpPr>
        <p:spPr>
          <a:xfrm>
            <a:off x="4648200" y="912635"/>
            <a:ext cx="4178400" cy="30480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18" name="Google Shape;118;p13"/>
          <p:cNvSpPr/>
          <p:nvPr/>
        </p:nvSpPr>
        <p:spPr>
          <a:xfrm>
            <a:off x="4648200" y="812800"/>
            <a:ext cx="4178400" cy="50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19" name="Google Shape;119;p13"/>
          <p:cNvSpPr txBox="1"/>
          <p:nvPr/>
        </p:nvSpPr>
        <p:spPr>
          <a:xfrm>
            <a:off x="4851400" y="990600"/>
            <a:ext cx="3771900" cy="1779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800">
                <a:solidFill>
                  <a:srgbClr val="E12353"/>
                </a:solidFill>
                <a:latin typeface="Red Hat Display"/>
                <a:ea typeface="Red Hat Display"/>
                <a:cs typeface="Red Hat Display"/>
                <a:sym typeface="Red Hat Display"/>
              </a:rPr>
              <a:t>2 · SOFTWARE</a:t>
            </a:r>
            <a:endParaRPr b="1" sz="800">
              <a:solidFill>
                <a:srgbClr val="E12353"/>
              </a:solidFill>
              <a:latin typeface="Red Hat Display"/>
              <a:ea typeface="Red Hat Display"/>
              <a:cs typeface="Red Hat Display"/>
              <a:sym typeface="Red Hat Display"/>
            </a:endParaRPr>
          </a:p>
        </p:txBody>
      </p:sp>
      <p:sp>
        <p:nvSpPr>
          <p:cNvPr id="120" name="Google Shape;120;p13"/>
          <p:cNvSpPr txBox="1"/>
          <p:nvPr/>
        </p:nvSpPr>
        <p:spPr>
          <a:xfrm>
            <a:off x="4851400" y="1193800"/>
            <a:ext cx="3771900" cy="279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500">
                <a:solidFill>
                  <a:srgbClr val="262626"/>
                </a:solidFill>
                <a:latin typeface="Red Hat Display"/>
                <a:ea typeface="Red Hat Display"/>
                <a:cs typeface="Red Hat Display"/>
                <a:sym typeface="Red Hat Display"/>
              </a:rPr>
              <a:t>Lack of flexibility and programmability</a:t>
            </a:r>
            <a:endParaRPr b="1" sz="1500">
              <a:solidFill>
                <a:srgbClr val="262626"/>
              </a:solidFill>
              <a:latin typeface="Red Hat Display"/>
              <a:ea typeface="Red Hat Display"/>
              <a:cs typeface="Red Hat Display"/>
              <a:sym typeface="Red Hat Display"/>
            </a:endParaRPr>
          </a:p>
        </p:txBody>
      </p:sp>
      <p:cxnSp>
        <p:nvCxnSpPr>
          <p:cNvPr id="121" name="Google Shape;121;p13"/>
          <p:cNvCxnSpPr/>
          <p:nvPr/>
        </p:nvCxnSpPr>
        <p:spPr>
          <a:xfrm>
            <a:off x="4851400" y="1574800"/>
            <a:ext cx="3771900" cy="0"/>
          </a:xfrm>
          <a:prstGeom prst="straightConnector1">
            <a:avLst/>
          </a:prstGeom>
          <a:noFill/>
          <a:ln cap="flat" cmpd="sng" w="12700">
            <a:solidFill>
              <a:srgbClr val="E12353"/>
            </a:solidFill>
            <a:prstDash val="solid"/>
            <a:round/>
            <a:headEnd len="med" w="med" type="none"/>
            <a:tailEnd len="med" w="med" type="none"/>
          </a:ln>
        </p:spPr>
      </p:cxnSp>
      <p:sp>
        <p:nvSpPr>
          <p:cNvPr id="122" name="Google Shape;122;p13"/>
          <p:cNvSpPr txBox="1"/>
          <p:nvPr/>
        </p:nvSpPr>
        <p:spPr>
          <a:xfrm>
            <a:off x="4851400" y="1701800"/>
            <a:ext cx="3771900" cy="21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262626"/>
                </a:solidFill>
                <a:latin typeface="Red Hat Display"/>
                <a:ea typeface="Red Hat Display"/>
                <a:cs typeface="Red Hat Display"/>
                <a:sym typeface="Red Hat Display"/>
              </a:rPr>
              <a:t>Conforming to existing LLM server APIs</a:t>
            </a:r>
            <a:endParaRPr b="1" sz="1250">
              <a:solidFill>
                <a:srgbClr val="262626"/>
              </a:solidFill>
              <a:latin typeface="Red Hat Display"/>
              <a:ea typeface="Red Hat Display"/>
              <a:cs typeface="Red Hat Display"/>
              <a:sym typeface="Red Hat Display"/>
            </a:endParaRPr>
          </a:p>
        </p:txBody>
      </p:sp>
      <p:sp>
        <p:nvSpPr>
          <p:cNvPr id="123" name="Google Shape;123;p13"/>
          <p:cNvSpPr txBox="1"/>
          <p:nvPr/>
        </p:nvSpPr>
        <p:spPr>
          <a:xfrm>
            <a:off x="4851400" y="2030235"/>
            <a:ext cx="3771900" cy="19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750">
                <a:solidFill>
                  <a:srgbClr val="595959"/>
                </a:solidFill>
                <a:latin typeface="Roboto Mono Medium"/>
                <a:ea typeface="Roboto Mono Medium"/>
                <a:cs typeface="Roboto Mono Medium"/>
                <a:sym typeface="Roboto Mono Medium"/>
              </a:rPr>
              <a:t>localhost:8080/v1/chat/completions</a:t>
            </a:r>
            <a:endParaRPr sz="750">
              <a:solidFill>
                <a:srgbClr val="595959"/>
              </a:solidFill>
              <a:latin typeface="Roboto Mono Medium"/>
              <a:ea typeface="Roboto Mono Medium"/>
              <a:cs typeface="Roboto Mono Medium"/>
              <a:sym typeface="Roboto Mono Medium"/>
            </a:endParaRPr>
          </a:p>
        </p:txBody>
      </p:sp>
      <p:cxnSp>
        <p:nvCxnSpPr>
          <p:cNvPr id="124" name="Google Shape;124;p13"/>
          <p:cNvCxnSpPr/>
          <p:nvPr/>
        </p:nvCxnSpPr>
        <p:spPr>
          <a:xfrm>
            <a:off x="4851400" y="2309635"/>
            <a:ext cx="3771900" cy="0"/>
          </a:xfrm>
          <a:prstGeom prst="straightConnector1">
            <a:avLst/>
          </a:prstGeom>
          <a:noFill/>
          <a:ln cap="flat" cmpd="sng" w="9525">
            <a:solidFill>
              <a:srgbClr val="F2D5D9"/>
            </a:solidFill>
            <a:prstDash val="solid"/>
            <a:round/>
            <a:headEnd len="med" w="med" type="none"/>
            <a:tailEnd len="med" w="med" type="none"/>
          </a:ln>
        </p:spPr>
      </p:cxnSp>
      <p:sp>
        <p:nvSpPr>
          <p:cNvPr id="125" name="Google Shape;125;p13"/>
          <p:cNvSpPr txBox="1"/>
          <p:nvPr/>
        </p:nvSpPr>
        <p:spPr>
          <a:xfrm>
            <a:off x="4851400" y="2322335"/>
            <a:ext cx="3771900" cy="21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262626"/>
                </a:solidFill>
                <a:latin typeface="Red Hat Display"/>
                <a:ea typeface="Red Hat Display"/>
                <a:cs typeface="Red Hat Display"/>
                <a:sym typeface="Red Hat Display"/>
              </a:rPr>
              <a:t>Embedding directly into apps</a:t>
            </a:r>
            <a:endParaRPr b="1" sz="1250">
              <a:solidFill>
                <a:srgbClr val="262626"/>
              </a:solidFill>
              <a:latin typeface="Red Hat Display"/>
              <a:ea typeface="Red Hat Display"/>
              <a:cs typeface="Red Hat Display"/>
              <a:sym typeface="Red Hat Display"/>
            </a:endParaRPr>
          </a:p>
        </p:txBody>
      </p:sp>
      <p:sp>
        <p:nvSpPr>
          <p:cNvPr id="126" name="Google Shape;126;p13"/>
          <p:cNvSpPr txBox="1"/>
          <p:nvPr/>
        </p:nvSpPr>
        <p:spPr>
          <a:xfrm>
            <a:off x="4851400" y="2550935"/>
            <a:ext cx="3771900" cy="19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900">
                <a:solidFill>
                  <a:srgbClr val="595959"/>
                </a:solidFill>
                <a:latin typeface="Red Hat Display Medium"/>
                <a:ea typeface="Red Hat Display Medium"/>
                <a:cs typeface="Red Hat Display Medium"/>
                <a:sym typeface="Red Hat Display Medium"/>
              </a:rPr>
              <a:t>V</a:t>
            </a:r>
            <a:r>
              <a:rPr lang="en" sz="900">
                <a:solidFill>
                  <a:srgbClr val="595959"/>
                </a:solidFill>
                <a:latin typeface="Red Hat Display Medium"/>
                <a:ea typeface="Red Hat Display Medium"/>
                <a:cs typeface="Red Hat Display Medium"/>
                <a:sym typeface="Red Hat Display Medium"/>
              </a:rPr>
              <a:t>oice transcription</a:t>
            </a:r>
            <a:endParaRPr sz="900">
              <a:solidFill>
                <a:srgbClr val="595959"/>
              </a:solidFill>
              <a:latin typeface="Red Hat Display Medium"/>
              <a:ea typeface="Red Hat Display Medium"/>
              <a:cs typeface="Red Hat Display Medium"/>
              <a:sym typeface="Red Hat Display Medium"/>
            </a:endParaRPr>
          </a:p>
        </p:txBody>
      </p:sp>
      <p:cxnSp>
        <p:nvCxnSpPr>
          <p:cNvPr id="127" name="Google Shape;127;p13"/>
          <p:cNvCxnSpPr/>
          <p:nvPr/>
        </p:nvCxnSpPr>
        <p:spPr>
          <a:xfrm>
            <a:off x="4851400" y="2830335"/>
            <a:ext cx="3771900" cy="0"/>
          </a:xfrm>
          <a:prstGeom prst="straightConnector1">
            <a:avLst/>
          </a:prstGeom>
          <a:noFill/>
          <a:ln cap="flat" cmpd="sng" w="9525">
            <a:solidFill>
              <a:srgbClr val="F2D5D9"/>
            </a:solidFill>
            <a:prstDash val="solid"/>
            <a:round/>
            <a:headEnd len="med" w="med" type="none"/>
            <a:tailEnd len="med" w="med" type="none"/>
          </a:ln>
        </p:spPr>
      </p:cxnSp>
      <p:sp>
        <p:nvSpPr>
          <p:cNvPr id="128" name="Google Shape;128;p13"/>
          <p:cNvSpPr txBox="1"/>
          <p:nvPr/>
        </p:nvSpPr>
        <p:spPr>
          <a:xfrm>
            <a:off x="4851400" y="2843035"/>
            <a:ext cx="3771900" cy="21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262626"/>
                </a:solidFill>
                <a:latin typeface="Red Hat Display"/>
                <a:ea typeface="Red Hat Display"/>
                <a:cs typeface="Red Hat Display"/>
                <a:sym typeface="Red Hat Display"/>
              </a:rPr>
              <a:t>Better APIs for agents</a:t>
            </a:r>
            <a:endParaRPr b="1" sz="1250">
              <a:solidFill>
                <a:srgbClr val="262626"/>
              </a:solidFill>
              <a:latin typeface="Red Hat Display"/>
              <a:ea typeface="Red Hat Display"/>
              <a:cs typeface="Red Hat Display"/>
              <a:sym typeface="Red Hat Display"/>
            </a:endParaRPr>
          </a:p>
        </p:txBody>
      </p:sp>
      <p:sp>
        <p:nvSpPr>
          <p:cNvPr id="129" name="Google Shape;129;p13"/>
          <p:cNvSpPr txBox="1"/>
          <p:nvPr/>
        </p:nvSpPr>
        <p:spPr>
          <a:xfrm>
            <a:off x="4851400" y="3071635"/>
            <a:ext cx="3771900" cy="19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900">
                <a:solidFill>
                  <a:srgbClr val="595959"/>
                </a:solidFill>
                <a:latin typeface="Red Hat Display Medium"/>
                <a:ea typeface="Red Hat Display Medium"/>
                <a:cs typeface="Red Hat Display Medium"/>
                <a:sym typeface="Red Hat Display Medium"/>
              </a:rPr>
              <a:t>Jev and Jev-like APIs</a:t>
            </a:r>
            <a:endParaRPr sz="900">
              <a:solidFill>
                <a:srgbClr val="595959"/>
              </a:solidFill>
              <a:latin typeface="Red Hat Display Medium"/>
              <a:ea typeface="Red Hat Display Medium"/>
              <a:cs typeface="Red Hat Display Medium"/>
              <a:sym typeface="Red Hat Display Medium"/>
            </a:endParaRPr>
          </a:p>
        </p:txBody>
      </p:sp>
      <p:cxnSp>
        <p:nvCxnSpPr>
          <p:cNvPr id="130" name="Google Shape;130;p13"/>
          <p:cNvCxnSpPr/>
          <p:nvPr/>
        </p:nvCxnSpPr>
        <p:spPr>
          <a:xfrm>
            <a:off x="4851400" y="3351035"/>
            <a:ext cx="3771900" cy="0"/>
          </a:xfrm>
          <a:prstGeom prst="straightConnector1">
            <a:avLst/>
          </a:prstGeom>
          <a:noFill/>
          <a:ln cap="flat" cmpd="sng" w="9525">
            <a:solidFill>
              <a:srgbClr val="F2D5D9"/>
            </a:solidFill>
            <a:prstDash val="solid"/>
            <a:round/>
            <a:headEnd len="med" w="med" type="none"/>
            <a:tailEnd len="med" w="med" type="none"/>
          </a:ln>
        </p:spPr>
      </p:cxnSp>
      <p:sp>
        <p:nvSpPr>
          <p:cNvPr id="131" name="Google Shape;131;p13"/>
          <p:cNvSpPr txBox="1"/>
          <p:nvPr/>
        </p:nvSpPr>
        <p:spPr>
          <a:xfrm>
            <a:off x="4851400" y="3363735"/>
            <a:ext cx="3771900" cy="216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250">
                <a:solidFill>
                  <a:srgbClr val="262626"/>
                </a:solidFill>
                <a:latin typeface="Red Hat Display"/>
                <a:ea typeface="Red Hat Display"/>
                <a:cs typeface="Red Hat Display"/>
                <a:sym typeface="Red Hat Display"/>
              </a:rPr>
              <a:t>Portability</a:t>
            </a:r>
            <a:endParaRPr b="1" sz="1250">
              <a:solidFill>
                <a:srgbClr val="262626"/>
              </a:solidFill>
              <a:latin typeface="Red Hat Display"/>
              <a:ea typeface="Red Hat Display"/>
              <a:cs typeface="Red Hat Display"/>
              <a:sym typeface="Red Hat Display"/>
            </a:endParaRPr>
          </a:p>
        </p:txBody>
      </p:sp>
      <p:sp>
        <p:nvSpPr>
          <p:cNvPr id="132" name="Google Shape;132;p13"/>
          <p:cNvSpPr txBox="1"/>
          <p:nvPr/>
        </p:nvSpPr>
        <p:spPr>
          <a:xfrm>
            <a:off x="4851400" y="3592335"/>
            <a:ext cx="3771900" cy="190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900">
                <a:solidFill>
                  <a:srgbClr val="595959"/>
                </a:solidFill>
                <a:latin typeface="Red Hat Display Medium"/>
                <a:ea typeface="Red Hat Display Medium"/>
                <a:cs typeface="Red Hat Display Medium"/>
                <a:sym typeface="Red Hat Display Medium"/>
              </a:rPr>
              <a:t>A</a:t>
            </a:r>
            <a:r>
              <a:rPr lang="en" sz="900">
                <a:solidFill>
                  <a:srgbClr val="595959"/>
                </a:solidFill>
                <a:latin typeface="Red Hat Display Medium"/>
                <a:ea typeface="Red Hat Display Medium"/>
                <a:cs typeface="Red Hat Display Medium"/>
                <a:sym typeface="Red Hat Display Medium"/>
              </a:rPr>
              <a:t>cross platforms and form factors</a:t>
            </a:r>
            <a:endParaRPr sz="900">
              <a:solidFill>
                <a:srgbClr val="595959"/>
              </a:solidFill>
              <a:latin typeface="Red Hat Display Medium"/>
              <a:ea typeface="Red Hat Display Medium"/>
              <a:cs typeface="Red Hat Display Medium"/>
              <a:sym typeface="Red Hat Display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4"/>
          <p:cNvSpPr/>
          <p:nvPr/>
        </p:nvSpPr>
        <p:spPr>
          <a:xfrm>
            <a:off x="0" y="2540000"/>
            <a:ext cx="9144000" cy="26034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38" name="Google Shape;138;p14"/>
          <p:cNvSpPr txBox="1"/>
          <p:nvPr>
            <p:ph type="ctrTitle"/>
          </p:nvPr>
        </p:nvSpPr>
        <p:spPr>
          <a:xfrm>
            <a:off x="838200" y="2717800"/>
            <a:ext cx="4191000" cy="660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600"/>
              <a:buNone/>
            </a:pPr>
            <a:r>
              <a:rPr lang="en" sz="4000">
                <a:solidFill>
                  <a:srgbClr val="262626"/>
                </a:solidFill>
                <a:latin typeface="Red Hat Display"/>
                <a:ea typeface="Red Hat Display"/>
                <a:cs typeface="Red Hat Display"/>
                <a:sym typeface="Red Hat Display"/>
              </a:rPr>
              <a:t>ExecuTorch</a:t>
            </a:r>
            <a:endParaRPr sz="4000">
              <a:solidFill>
                <a:srgbClr val="262626"/>
              </a:solidFill>
              <a:latin typeface="Red Hat Display"/>
              <a:ea typeface="Red Hat Display"/>
              <a:cs typeface="Red Hat Display"/>
              <a:sym typeface="Red Hat Display"/>
            </a:endParaRPr>
          </a:p>
        </p:txBody>
      </p:sp>
      <p:sp>
        <p:nvSpPr>
          <p:cNvPr id="139" name="Google Shape;139;p14"/>
          <p:cNvSpPr/>
          <p:nvPr/>
        </p:nvSpPr>
        <p:spPr>
          <a:xfrm>
            <a:off x="609600" y="2806700"/>
            <a:ext cx="63600" cy="482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140" name="Google Shape;140;p14"/>
          <p:cNvPicPr preferRelativeResize="0"/>
          <p:nvPr/>
        </p:nvPicPr>
        <p:blipFill>
          <a:blip r:embed="rId3">
            <a:alphaModFix/>
          </a:blip>
          <a:stretch>
            <a:fillRect/>
          </a:stretch>
        </p:blipFill>
        <p:spPr>
          <a:xfrm>
            <a:off x="5207000" y="825500"/>
            <a:ext cx="3429000" cy="3429000"/>
          </a:xfrm>
          <a:prstGeom prst="rect">
            <a:avLst/>
          </a:prstGeom>
          <a:noFill/>
          <a:ln>
            <a:noFill/>
          </a:ln>
        </p:spPr>
      </p:pic>
      <p:sp>
        <p:nvSpPr>
          <p:cNvPr id="141" name="Google Shape;141;p14"/>
          <p:cNvSpPr/>
          <p:nvPr/>
        </p:nvSpPr>
        <p:spPr>
          <a:xfrm>
            <a:off x="5273675" y="892175"/>
            <a:ext cx="3295800" cy="3295800"/>
          </a:xfrm>
          <a:prstGeom prst="ellipse">
            <a:avLst/>
          </a:prstGeom>
          <a:noFill/>
          <a:ln cap="flat" cmpd="sng" w="571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5"/>
          <p:cNvSpPr txBox="1"/>
          <p:nvPr/>
        </p:nvSpPr>
        <p:spPr>
          <a:xfrm>
            <a:off x="5600700" y="2658049"/>
            <a:ext cx="32259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850">
                <a:solidFill>
                  <a:srgbClr val="262626"/>
                </a:solidFill>
                <a:latin typeface="Red Hat Display"/>
                <a:ea typeface="Red Hat Display"/>
                <a:cs typeface="Red Hat Display"/>
                <a:sym typeface="Red Hat Display"/>
              </a:rPr>
              <a:t>ON DEVICE</a:t>
            </a:r>
            <a:endParaRPr b="1" sz="850">
              <a:solidFill>
                <a:srgbClr val="262626"/>
              </a:solidFill>
              <a:latin typeface="Red Hat Display"/>
              <a:ea typeface="Red Hat Display"/>
              <a:cs typeface="Red Hat Display"/>
              <a:sym typeface="Red Hat Display"/>
            </a:endParaRPr>
          </a:p>
        </p:txBody>
      </p:sp>
      <p:sp>
        <p:nvSpPr>
          <p:cNvPr id="147" name="Google Shape;147;p15"/>
          <p:cNvSpPr txBox="1"/>
          <p:nvPr/>
        </p:nvSpPr>
        <p:spPr>
          <a:xfrm>
            <a:off x="1587500" y="2658049"/>
            <a:ext cx="3632100" cy="1779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850">
                <a:solidFill>
                  <a:srgbClr val="E12353"/>
                </a:solidFill>
                <a:latin typeface="Red Hat Display"/>
                <a:ea typeface="Red Hat Display"/>
                <a:cs typeface="Red Hat Display"/>
                <a:sym typeface="Red Hat Display"/>
              </a:rPr>
              <a:t>AHEAD OF TIME</a:t>
            </a:r>
            <a:endParaRPr b="1" sz="850">
              <a:solidFill>
                <a:srgbClr val="E12353"/>
              </a:solidFill>
              <a:latin typeface="Red Hat Display"/>
              <a:ea typeface="Red Hat Display"/>
              <a:cs typeface="Red Hat Display"/>
              <a:sym typeface="Red Hat Display"/>
            </a:endParaRPr>
          </a:p>
        </p:txBody>
      </p:sp>
      <p:sp>
        <p:nvSpPr>
          <p:cNvPr id="148" name="Google Shape;148;p15"/>
          <p:cNvSpPr txBox="1"/>
          <p:nvPr>
            <p:ph type="title"/>
          </p:nvPr>
        </p:nvSpPr>
        <p:spPr>
          <a:xfrm>
            <a:off x="736600" y="177800"/>
            <a:ext cx="7112100" cy="4572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E12353"/>
                </a:solidFill>
                <a:latin typeface="Red Hat Display"/>
                <a:ea typeface="Red Hat Display"/>
                <a:cs typeface="Red Hat Display"/>
                <a:sym typeface="Red Hat Display"/>
              </a:rPr>
              <a:t>Quick primer on </a:t>
            </a:r>
            <a:r>
              <a:rPr lang="en" sz="2200">
                <a:solidFill>
                  <a:srgbClr val="262626"/>
                </a:solidFill>
                <a:latin typeface="Red Hat Display"/>
                <a:ea typeface="Red Hat Display"/>
                <a:cs typeface="Red Hat Display"/>
                <a:sym typeface="Red Hat Display"/>
              </a:rPr>
              <a:t>ExecuTorch</a:t>
            </a:r>
            <a:endParaRPr sz="2200">
              <a:solidFill>
                <a:srgbClr val="262626"/>
              </a:solidFill>
              <a:latin typeface="Red Hat Display"/>
              <a:ea typeface="Red Hat Display"/>
              <a:cs typeface="Red Hat Display"/>
              <a:sym typeface="Red Hat Display"/>
            </a:endParaRPr>
          </a:p>
        </p:txBody>
      </p:sp>
      <p:pic>
        <p:nvPicPr>
          <p:cNvPr id="149" name="Google Shape;149;p15"/>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150" name="Google Shape;150;p15"/>
          <p:cNvSpPr txBox="1"/>
          <p:nvPr/>
        </p:nvSpPr>
        <p:spPr>
          <a:xfrm>
            <a:off x="228600" y="850900"/>
            <a:ext cx="1333500" cy="406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000">
                <a:solidFill>
                  <a:srgbClr val="595959"/>
                </a:solidFill>
                <a:latin typeface="Red Hat Display"/>
                <a:ea typeface="Red Hat Display"/>
                <a:cs typeface="Red Hat Display"/>
                <a:sym typeface="Red Hat Display"/>
              </a:rPr>
              <a:t>Without</a:t>
            </a:r>
            <a:br>
              <a:rPr b="1" lang="en" sz="1000">
                <a:solidFill>
                  <a:srgbClr val="595959"/>
                </a:solidFill>
                <a:latin typeface="Red Hat Display"/>
                <a:ea typeface="Red Hat Display"/>
                <a:cs typeface="Red Hat Display"/>
                <a:sym typeface="Red Hat Display"/>
              </a:rPr>
            </a:br>
            <a:r>
              <a:rPr b="1" lang="en" sz="1000">
                <a:solidFill>
                  <a:srgbClr val="595959"/>
                </a:solidFill>
                <a:latin typeface="Red Hat Display"/>
                <a:ea typeface="Red Hat Display"/>
                <a:cs typeface="Red Hat Display"/>
                <a:sym typeface="Red Hat Display"/>
              </a:rPr>
              <a:t>ExecuTorch</a:t>
            </a:r>
            <a:endParaRPr b="1" sz="1000">
              <a:solidFill>
                <a:srgbClr val="595959"/>
              </a:solidFill>
              <a:latin typeface="Red Hat Display"/>
              <a:ea typeface="Red Hat Display"/>
              <a:cs typeface="Red Hat Display"/>
              <a:sym typeface="Red Hat Display"/>
            </a:endParaRPr>
          </a:p>
        </p:txBody>
      </p:sp>
      <p:sp>
        <p:nvSpPr>
          <p:cNvPr id="151" name="Google Shape;151;p15"/>
          <p:cNvSpPr/>
          <p:nvPr/>
        </p:nvSpPr>
        <p:spPr>
          <a:xfrm>
            <a:off x="1155650" y="812800"/>
            <a:ext cx="1197300" cy="457200"/>
          </a:xfrm>
          <a:prstGeom prst="roundRect">
            <a:avLst>
              <a:gd fmla="val 16667" name="adj"/>
            </a:avLst>
          </a:prstGeom>
          <a:solidFill>
            <a:srgbClr val="F1F4F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lang="en" sz="1050">
                <a:solidFill>
                  <a:srgbClr val="595959"/>
                </a:solidFill>
                <a:latin typeface="Red Hat Display SemiBold"/>
                <a:ea typeface="Red Hat Display SemiBold"/>
                <a:cs typeface="Red Hat Display SemiBold"/>
                <a:sym typeface="Red Hat Display SemiBold"/>
              </a:rPr>
              <a:t>PyTorch</a:t>
            </a:r>
            <a:br>
              <a:rPr lang="en" sz="1050">
                <a:solidFill>
                  <a:srgbClr val="595959"/>
                </a:solidFill>
                <a:latin typeface="Red Hat Display SemiBold"/>
                <a:ea typeface="Red Hat Display SemiBold"/>
                <a:cs typeface="Red Hat Display SemiBold"/>
                <a:sym typeface="Red Hat Display SemiBold"/>
              </a:rPr>
            </a:br>
            <a:r>
              <a:rPr lang="en" sz="1050">
                <a:solidFill>
                  <a:srgbClr val="595959"/>
                </a:solidFill>
                <a:latin typeface="Red Hat Display SemiBold"/>
                <a:ea typeface="Red Hat Display SemiBold"/>
                <a:cs typeface="Red Hat Display SemiBold"/>
                <a:sym typeface="Red Hat Display SemiBold"/>
              </a:rPr>
              <a:t>model</a:t>
            </a:r>
            <a:endParaRPr sz="1050">
              <a:solidFill>
                <a:srgbClr val="595959"/>
              </a:solidFill>
              <a:latin typeface="Red Hat Display SemiBold"/>
              <a:ea typeface="Red Hat Display SemiBold"/>
              <a:cs typeface="Red Hat Display SemiBold"/>
              <a:sym typeface="Red Hat Display SemiBold"/>
            </a:endParaRPr>
          </a:p>
        </p:txBody>
      </p:sp>
      <p:cxnSp>
        <p:nvCxnSpPr>
          <p:cNvPr id="152" name="Google Shape;152;p15"/>
          <p:cNvCxnSpPr/>
          <p:nvPr/>
        </p:nvCxnSpPr>
        <p:spPr>
          <a:xfrm>
            <a:off x="2421800" y="1051450"/>
            <a:ext cx="279300" cy="0"/>
          </a:xfrm>
          <a:prstGeom prst="straightConnector1">
            <a:avLst/>
          </a:prstGeom>
          <a:noFill/>
          <a:ln cap="flat" cmpd="sng" w="19050">
            <a:solidFill>
              <a:srgbClr val="C9CED6"/>
            </a:solidFill>
            <a:prstDash val="solid"/>
            <a:round/>
            <a:headEnd len="med" w="med" type="none"/>
            <a:tailEnd len="med" w="med" type="triangle"/>
          </a:ln>
        </p:spPr>
      </p:cxnSp>
      <p:sp>
        <p:nvSpPr>
          <p:cNvPr id="153" name="Google Shape;153;p15"/>
          <p:cNvSpPr/>
          <p:nvPr/>
        </p:nvSpPr>
        <p:spPr>
          <a:xfrm>
            <a:off x="2770175" y="800100"/>
            <a:ext cx="4147800" cy="507900"/>
          </a:xfrm>
          <a:prstGeom prst="roundRect">
            <a:avLst>
              <a:gd fmla="val 16667" name="adj"/>
            </a:avLst>
          </a:prstGeom>
          <a:solidFill>
            <a:srgbClr val="E0E0E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2800">
                <a:solidFill>
                  <a:schemeClr val="dk2"/>
                </a:solidFill>
                <a:latin typeface="Red Hat Display"/>
                <a:ea typeface="Red Hat Display"/>
                <a:cs typeface="Red Hat Display"/>
                <a:sym typeface="Red Hat Display"/>
              </a:rPr>
              <a:t>?</a:t>
            </a:r>
            <a:endParaRPr b="1" sz="2800">
              <a:solidFill>
                <a:schemeClr val="dk2"/>
              </a:solidFill>
              <a:latin typeface="Red Hat Display"/>
              <a:ea typeface="Red Hat Display"/>
              <a:cs typeface="Red Hat Display"/>
              <a:sym typeface="Red Hat Display"/>
            </a:endParaRPr>
          </a:p>
        </p:txBody>
      </p:sp>
      <p:cxnSp>
        <p:nvCxnSpPr>
          <p:cNvPr id="154" name="Google Shape;154;p15"/>
          <p:cNvCxnSpPr/>
          <p:nvPr/>
        </p:nvCxnSpPr>
        <p:spPr>
          <a:xfrm>
            <a:off x="6945138" y="980575"/>
            <a:ext cx="271500" cy="0"/>
          </a:xfrm>
          <a:prstGeom prst="straightConnector1">
            <a:avLst/>
          </a:prstGeom>
          <a:noFill/>
          <a:ln cap="flat" cmpd="sng" w="19050">
            <a:solidFill>
              <a:srgbClr val="C9CED6"/>
            </a:solidFill>
            <a:prstDash val="solid"/>
            <a:round/>
            <a:headEnd len="med" w="med" type="none"/>
            <a:tailEnd len="med" w="med" type="triangle"/>
          </a:ln>
        </p:spPr>
      </p:cxnSp>
      <p:cxnSp>
        <p:nvCxnSpPr>
          <p:cNvPr id="155" name="Google Shape;155;p15"/>
          <p:cNvCxnSpPr/>
          <p:nvPr/>
        </p:nvCxnSpPr>
        <p:spPr>
          <a:xfrm>
            <a:off x="317500" y="1447800"/>
            <a:ext cx="6863400" cy="0"/>
          </a:xfrm>
          <a:prstGeom prst="straightConnector1">
            <a:avLst/>
          </a:prstGeom>
          <a:noFill/>
          <a:ln cap="flat" cmpd="sng" w="9525">
            <a:solidFill>
              <a:srgbClr val="C9CED6"/>
            </a:solidFill>
            <a:prstDash val="solid"/>
            <a:round/>
            <a:headEnd len="med" w="med" type="oval"/>
            <a:tailEnd len="med" w="med" type="oval"/>
          </a:ln>
        </p:spPr>
      </p:cxnSp>
      <p:sp>
        <p:nvSpPr>
          <p:cNvPr id="156" name="Google Shape;156;p15"/>
          <p:cNvSpPr txBox="1"/>
          <p:nvPr/>
        </p:nvSpPr>
        <p:spPr>
          <a:xfrm>
            <a:off x="228600" y="1739900"/>
            <a:ext cx="1333500" cy="406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000">
                <a:solidFill>
                  <a:srgbClr val="E12353"/>
                </a:solidFill>
                <a:latin typeface="Red Hat Display"/>
                <a:ea typeface="Red Hat Display"/>
                <a:cs typeface="Red Hat Display"/>
                <a:sym typeface="Red Hat Display"/>
              </a:rPr>
              <a:t>With</a:t>
            </a:r>
            <a:br>
              <a:rPr b="1" lang="en" sz="1000">
                <a:solidFill>
                  <a:srgbClr val="E12353"/>
                </a:solidFill>
                <a:latin typeface="Red Hat Display"/>
                <a:ea typeface="Red Hat Display"/>
                <a:cs typeface="Red Hat Display"/>
                <a:sym typeface="Red Hat Display"/>
              </a:rPr>
            </a:br>
            <a:r>
              <a:rPr b="1" lang="en" sz="1000">
                <a:solidFill>
                  <a:srgbClr val="E12353"/>
                </a:solidFill>
                <a:latin typeface="Red Hat Display"/>
                <a:ea typeface="Red Hat Display"/>
                <a:cs typeface="Red Hat Display"/>
                <a:sym typeface="Red Hat Display"/>
              </a:rPr>
              <a:t>ExecuTorch</a:t>
            </a:r>
            <a:endParaRPr b="1" sz="1000">
              <a:solidFill>
                <a:srgbClr val="E12353"/>
              </a:solidFill>
              <a:latin typeface="Red Hat Display"/>
              <a:ea typeface="Red Hat Display"/>
              <a:cs typeface="Red Hat Display"/>
              <a:sym typeface="Red Hat Display"/>
            </a:endParaRPr>
          </a:p>
        </p:txBody>
      </p:sp>
      <p:sp>
        <p:nvSpPr>
          <p:cNvPr id="157" name="Google Shape;157;p15"/>
          <p:cNvSpPr/>
          <p:nvPr/>
        </p:nvSpPr>
        <p:spPr>
          <a:xfrm>
            <a:off x="1155643" y="1724949"/>
            <a:ext cx="1197300" cy="529200"/>
          </a:xfrm>
          <a:prstGeom prst="roundRect">
            <a:avLst>
              <a:gd fmla="val 16667" name="adj"/>
            </a:avLst>
          </a:prstGeom>
          <a:solidFill>
            <a:srgbClr val="262626"/>
          </a:solidFill>
          <a:ln>
            <a:noFill/>
          </a:ln>
        </p:spPr>
        <p:txBody>
          <a:bodyPr anchorCtr="0" anchor="ctr" bIns="100200" lIns="100200" spcFirstLastPara="1" rIns="100200" wrap="square" tIns="100200">
            <a:noAutofit/>
          </a:bodyPr>
          <a:lstStyle/>
          <a:p>
            <a:pPr indent="0" lvl="0" marL="0" rtl="0" algn="ctr">
              <a:lnSpc>
                <a:spcPct val="100000"/>
              </a:lnSpc>
              <a:spcBef>
                <a:spcPts val="0"/>
              </a:spcBef>
              <a:spcAft>
                <a:spcPts val="0"/>
              </a:spcAft>
              <a:buNone/>
            </a:pPr>
            <a:r>
              <a:rPr lang="en" sz="1151">
                <a:solidFill>
                  <a:srgbClr val="FFFFFF"/>
                </a:solidFill>
                <a:latin typeface="Red Hat Display SemiBold"/>
                <a:ea typeface="Red Hat Display SemiBold"/>
                <a:cs typeface="Red Hat Display SemiBold"/>
                <a:sym typeface="Red Hat Display SemiBold"/>
              </a:rPr>
              <a:t>PyTorch</a:t>
            </a:r>
            <a:br>
              <a:rPr lang="en" sz="1151">
                <a:solidFill>
                  <a:srgbClr val="FFFFFF"/>
                </a:solidFill>
                <a:latin typeface="Red Hat Display SemiBold"/>
                <a:ea typeface="Red Hat Display SemiBold"/>
                <a:cs typeface="Red Hat Display SemiBold"/>
                <a:sym typeface="Red Hat Display SemiBold"/>
              </a:rPr>
            </a:br>
            <a:r>
              <a:rPr lang="en" sz="1151">
                <a:solidFill>
                  <a:srgbClr val="FFFFFF"/>
                </a:solidFill>
                <a:latin typeface="Red Hat Display SemiBold"/>
                <a:ea typeface="Red Hat Display SemiBold"/>
                <a:cs typeface="Red Hat Display SemiBold"/>
                <a:sym typeface="Red Hat Display SemiBold"/>
              </a:rPr>
              <a:t>model</a:t>
            </a:r>
            <a:endParaRPr sz="1151">
              <a:solidFill>
                <a:srgbClr val="FFFFFF"/>
              </a:solidFill>
              <a:latin typeface="Red Hat Display SemiBold"/>
              <a:ea typeface="Red Hat Display SemiBold"/>
              <a:cs typeface="Red Hat Display SemiBold"/>
              <a:sym typeface="Red Hat Display SemiBold"/>
            </a:endParaRPr>
          </a:p>
        </p:txBody>
      </p:sp>
      <p:sp>
        <p:nvSpPr>
          <p:cNvPr id="158" name="Google Shape;158;p15"/>
          <p:cNvSpPr/>
          <p:nvPr/>
        </p:nvSpPr>
        <p:spPr>
          <a:xfrm>
            <a:off x="2770182" y="1724949"/>
            <a:ext cx="1197300" cy="529200"/>
          </a:xfrm>
          <a:prstGeom prst="roundRect">
            <a:avLst>
              <a:gd fmla="val 16667" name="adj"/>
            </a:avLst>
          </a:prstGeom>
          <a:solidFill>
            <a:srgbClr val="262626"/>
          </a:solidFill>
          <a:ln>
            <a:noFill/>
          </a:ln>
        </p:spPr>
        <p:txBody>
          <a:bodyPr anchorCtr="0" anchor="ctr" bIns="100200" lIns="100200" spcFirstLastPara="1" rIns="100200" wrap="square" tIns="100200">
            <a:noAutofit/>
          </a:bodyPr>
          <a:lstStyle/>
          <a:p>
            <a:pPr indent="0" lvl="0" marL="0" rtl="0" algn="ctr">
              <a:lnSpc>
                <a:spcPct val="100000"/>
              </a:lnSpc>
              <a:spcBef>
                <a:spcPts val="0"/>
              </a:spcBef>
              <a:spcAft>
                <a:spcPts val="0"/>
              </a:spcAft>
              <a:buNone/>
            </a:pPr>
            <a:r>
              <a:rPr lang="en" sz="1151">
                <a:solidFill>
                  <a:srgbClr val="FFFFFF"/>
                </a:solidFill>
                <a:latin typeface="Red Hat Display SemiBold"/>
                <a:ea typeface="Red Hat Display SemiBold"/>
                <a:cs typeface="Red Hat Display SemiBold"/>
                <a:sym typeface="Red Hat Display SemiBold"/>
              </a:rPr>
              <a:t>Exported</a:t>
            </a:r>
            <a:br>
              <a:rPr lang="en" sz="1151">
                <a:solidFill>
                  <a:srgbClr val="FFFFFF"/>
                </a:solidFill>
                <a:latin typeface="Red Hat Display SemiBold"/>
                <a:ea typeface="Red Hat Display SemiBold"/>
                <a:cs typeface="Red Hat Display SemiBold"/>
                <a:sym typeface="Red Hat Display SemiBold"/>
              </a:rPr>
            </a:br>
            <a:r>
              <a:rPr lang="en" sz="1151">
                <a:solidFill>
                  <a:srgbClr val="FFFFFF"/>
                </a:solidFill>
                <a:latin typeface="Red Hat Display SemiBold"/>
                <a:ea typeface="Red Hat Display SemiBold"/>
                <a:cs typeface="Red Hat Display SemiBold"/>
                <a:sym typeface="Red Hat Display SemiBold"/>
              </a:rPr>
              <a:t>graph</a:t>
            </a:r>
            <a:endParaRPr sz="1151">
              <a:solidFill>
                <a:srgbClr val="FFFFFF"/>
              </a:solidFill>
              <a:latin typeface="Red Hat Display SemiBold"/>
              <a:ea typeface="Red Hat Display SemiBold"/>
              <a:cs typeface="Red Hat Display SemiBold"/>
              <a:sym typeface="Red Hat Display SemiBold"/>
            </a:endParaRPr>
          </a:p>
        </p:txBody>
      </p:sp>
      <p:sp>
        <p:nvSpPr>
          <p:cNvPr id="159" name="Google Shape;159;p15"/>
          <p:cNvSpPr/>
          <p:nvPr/>
        </p:nvSpPr>
        <p:spPr>
          <a:xfrm>
            <a:off x="4457726" y="1815925"/>
            <a:ext cx="633600" cy="334200"/>
          </a:xfrm>
          <a:prstGeom prst="snip1Rect">
            <a:avLst>
              <a:gd fmla="val 16667" name="adj"/>
            </a:avLst>
          </a:prstGeom>
          <a:solidFill>
            <a:srgbClr val="595959"/>
          </a:solidFill>
          <a:ln>
            <a:noFill/>
          </a:ln>
        </p:spPr>
        <p:txBody>
          <a:bodyPr anchorCtr="0" anchor="ctr" bIns="100200" lIns="100200" spcFirstLastPara="1" rIns="100200" wrap="square" tIns="100200">
            <a:noAutofit/>
          </a:bodyPr>
          <a:lstStyle/>
          <a:p>
            <a:pPr indent="0" lvl="0" marL="0" rtl="0" algn="ctr">
              <a:lnSpc>
                <a:spcPct val="100000"/>
              </a:lnSpc>
              <a:spcBef>
                <a:spcPts val="0"/>
              </a:spcBef>
              <a:spcAft>
                <a:spcPts val="0"/>
              </a:spcAft>
              <a:buNone/>
            </a:pPr>
            <a:r>
              <a:rPr b="1" lang="en" sz="1315">
                <a:solidFill>
                  <a:srgbClr val="FFFFFF"/>
                </a:solidFill>
                <a:latin typeface="Roboto Mono"/>
                <a:ea typeface="Roboto Mono"/>
                <a:cs typeface="Roboto Mono"/>
                <a:sym typeface="Roboto Mono"/>
              </a:rPr>
              <a:t>.pte</a:t>
            </a:r>
            <a:endParaRPr b="1" sz="1315">
              <a:solidFill>
                <a:srgbClr val="FFFFFF"/>
              </a:solidFill>
              <a:latin typeface="Roboto Mono"/>
              <a:ea typeface="Roboto Mono"/>
              <a:cs typeface="Roboto Mono"/>
              <a:sym typeface="Roboto Mono"/>
            </a:endParaRPr>
          </a:p>
        </p:txBody>
      </p:sp>
      <p:sp>
        <p:nvSpPr>
          <p:cNvPr id="160" name="Google Shape;160;p15"/>
          <p:cNvSpPr/>
          <p:nvPr/>
        </p:nvSpPr>
        <p:spPr>
          <a:xfrm>
            <a:off x="5553871" y="1724949"/>
            <a:ext cx="1364100" cy="529200"/>
          </a:xfrm>
          <a:prstGeom prst="roundRect">
            <a:avLst>
              <a:gd fmla="val 16667" name="adj"/>
            </a:avLst>
          </a:prstGeom>
          <a:solidFill>
            <a:srgbClr val="E12353"/>
          </a:solidFill>
          <a:ln>
            <a:noFill/>
          </a:ln>
        </p:spPr>
        <p:txBody>
          <a:bodyPr anchorCtr="0" anchor="ctr" bIns="100200" lIns="100200" spcFirstLastPara="1" rIns="100200" wrap="square" tIns="100200">
            <a:noAutofit/>
          </a:bodyPr>
          <a:lstStyle/>
          <a:p>
            <a:pPr indent="0" lvl="0" marL="0" rtl="0" algn="ctr">
              <a:lnSpc>
                <a:spcPct val="100000"/>
              </a:lnSpc>
              <a:spcBef>
                <a:spcPts val="0"/>
              </a:spcBef>
              <a:spcAft>
                <a:spcPts val="0"/>
              </a:spcAft>
              <a:buNone/>
            </a:pPr>
            <a:r>
              <a:rPr lang="en" sz="1151">
                <a:solidFill>
                  <a:srgbClr val="FFFFFF"/>
                </a:solidFill>
                <a:latin typeface="Red Hat Display SemiBold"/>
                <a:ea typeface="Red Hat Display SemiBold"/>
                <a:cs typeface="Red Hat Display SemiBold"/>
                <a:sym typeface="Red Hat Display SemiBold"/>
              </a:rPr>
              <a:t>ExecuTorch</a:t>
            </a:r>
            <a:br>
              <a:rPr lang="en" sz="1151">
                <a:solidFill>
                  <a:srgbClr val="FFFFFF"/>
                </a:solidFill>
                <a:latin typeface="Red Hat Display SemiBold"/>
                <a:ea typeface="Red Hat Display SemiBold"/>
                <a:cs typeface="Red Hat Display SemiBold"/>
                <a:sym typeface="Red Hat Display SemiBold"/>
              </a:rPr>
            </a:br>
            <a:r>
              <a:rPr lang="en" sz="1151">
                <a:solidFill>
                  <a:srgbClr val="FFFFFF"/>
                </a:solidFill>
                <a:latin typeface="Red Hat Display SemiBold"/>
                <a:ea typeface="Red Hat Display SemiBold"/>
                <a:cs typeface="Red Hat Display SemiBold"/>
                <a:sym typeface="Red Hat Display SemiBold"/>
              </a:rPr>
              <a:t>runtime</a:t>
            </a:r>
            <a:endParaRPr sz="1151">
              <a:solidFill>
                <a:srgbClr val="FFFFFF"/>
              </a:solidFill>
              <a:latin typeface="Red Hat Display SemiBold"/>
              <a:ea typeface="Red Hat Display SemiBold"/>
              <a:cs typeface="Red Hat Display SemiBold"/>
              <a:sym typeface="Red Hat Display SemiBold"/>
            </a:endParaRPr>
          </a:p>
        </p:txBody>
      </p:sp>
      <p:cxnSp>
        <p:nvCxnSpPr>
          <p:cNvPr id="161" name="Google Shape;161;p15"/>
          <p:cNvCxnSpPr/>
          <p:nvPr/>
        </p:nvCxnSpPr>
        <p:spPr>
          <a:xfrm>
            <a:off x="2408303" y="1989399"/>
            <a:ext cx="306300" cy="0"/>
          </a:xfrm>
          <a:prstGeom prst="straightConnector1">
            <a:avLst/>
          </a:prstGeom>
          <a:noFill/>
          <a:ln cap="flat" cmpd="sng" w="20875">
            <a:solidFill>
              <a:srgbClr val="262626"/>
            </a:solidFill>
            <a:prstDash val="solid"/>
            <a:round/>
            <a:headEnd len="med" w="med" type="none"/>
            <a:tailEnd len="med" w="med" type="triangle"/>
          </a:ln>
        </p:spPr>
      </p:cxnSp>
      <p:sp>
        <p:nvSpPr>
          <p:cNvPr id="162" name="Google Shape;162;p15"/>
          <p:cNvSpPr txBox="1"/>
          <p:nvPr/>
        </p:nvSpPr>
        <p:spPr>
          <a:xfrm>
            <a:off x="1761716" y="2185922"/>
            <a:ext cx="1530900" cy="195000"/>
          </a:xfrm>
          <a:prstGeom prst="rect">
            <a:avLst/>
          </a:prstGeom>
          <a:noFill/>
          <a:ln>
            <a:noFill/>
          </a:ln>
        </p:spPr>
        <p:txBody>
          <a:bodyPr anchorCtr="0" anchor="t" bIns="100200" lIns="100200" spcFirstLastPara="1" rIns="100200" wrap="square" tIns="100200">
            <a:noAutofit/>
          </a:bodyPr>
          <a:lstStyle/>
          <a:p>
            <a:pPr indent="0" lvl="0" marL="0" rtl="0" algn="ctr">
              <a:lnSpc>
                <a:spcPct val="100000"/>
              </a:lnSpc>
              <a:spcBef>
                <a:spcPts val="0"/>
              </a:spcBef>
              <a:spcAft>
                <a:spcPts val="0"/>
              </a:spcAft>
              <a:buNone/>
            </a:pPr>
            <a:r>
              <a:rPr lang="en" sz="832">
                <a:solidFill>
                  <a:srgbClr val="595959"/>
                </a:solidFill>
                <a:latin typeface="Roboto Mono Medium"/>
                <a:ea typeface="Roboto Mono Medium"/>
                <a:cs typeface="Roboto Mono Medium"/>
                <a:sym typeface="Roboto Mono Medium"/>
              </a:rPr>
              <a:t>torch.export()</a:t>
            </a:r>
            <a:endParaRPr sz="832">
              <a:solidFill>
                <a:srgbClr val="595959"/>
              </a:solidFill>
              <a:latin typeface="Roboto Mono Medium"/>
              <a:ea typeface="Roboto Mono Medium"/>
              <a:cs typeface="Roboto Mono Medium"/>
              <a:sym typeface="Roboto Mono Medium"/>
            </a:endParaRPr>
          </a:p>
        </p:txBody>
      </p:sp>
      <p:cxnSp>
        <p:nvCxnSpPr>
          <p:cNvPr id="163" name="Google Shape;163;p15"/>
          <p:cNvCxnSpPr/>
          <p:nvPr/>
        </p:nvCxnSpPr>
        <p:spPr>
          <a:xfrm>
            <a:off x="4022842" y="1989399"/>
            <a:ext cx="334200" cy="0"/>
          </a:xfrm>
          <a:prstGeom prst="straightConnector1">
            <a:avLst/>
          </a:prstGeom>
          <a:noFill/>
          <a:ln cap="flat" cmpd="sng" w="20875">
            <a:solidFill>
              <a:srgbClr val="262626"/>
            </a:solidFill>
            <a:prstDash val="solid"/>
            <a:round/>
            <a:headEnd len="med" w="med" type="none"/>
            <a:tailEnd len="med" w="med" type="triangle"/>
          </a:ln>
        </p:spPr>
      </p:cxnSp>
      <p:sp>
        <p:nvSpPr>
          <p:cNvPr id="164" name="Google Shape;164;p15"/>
          <p:cNvSpPr txBox="1"/>
          <p:nvPr/>
        </p:nvSpPr>
        <p:spPr>
          <a:xfrm>
            <a:off x="3390174" y="2185922"/>
            <a:ext cx="1530900" cy="195000"/>
          </a:xfrm>
          <a:prstGeom prst="rect">
            <a:avLst/>
          </a:prstGeom>
          <a:noFill/>
          <a:ln>
            <a:noFill/>
          </a:ln>
        </p:spPr>
        <p:txBody>
          <a:bodyPr anchorCtr="0" anchor="t" bIns="100200" lIns="100200" spcFirstLastPara="1" rIns="100200" wrap="square" tIns="100200">
            <a:noAutofit/>
          </a:bodyPr>
          <a:lstStyle/>
          <a:p>
            <a:pPr indent="0" lvl="0" marL="0" rtl="0" algn="ctr">
              <a:lnSpc>
                <a:spcPct val="100000"/>
              </a:lnSpc>
              <a:spcBef>
                <a:spcPts val="0"/>
              </a:spcBef>
              <a:spcAft>
                <a:spcPts val="0"/>
              </a:spcAft>
              <a:buNone/>
            </a:pPr>
            <a:r>
              <a:rPr lang="en" sz="832">
                <a:solidFill>
                  <a:srgbClr val="595959"/>
                </a:solidFill>
                <a:latin typeface="Roboto Mono Medium"/>
                <a:ea typeface="Roboto Mono Medium"/>
                <a:cs typeface="Roboto Mono Medium"/>
                <a:sym typeface="Roboto Mono Medium"/>
              </a:rPr>
              <a:t>compile + lower</a:t>
            </a:r>
            <a:endParaRPr sz="832">
              <a:solidFill>
                <a:srgbClr val="595959"/>
              </a:solidFill>
              <a:latin typeface="Roboto Mono Medium"/>
              <a:ea typeface="Roboto Mono Medium"/>
              <a:cs typeface="Roboto Mono Medium"/>
              <a:sym typeface="Roboto Mono Medium"/>
            </a:endParaRPr>
          </a:p>
        </p:txBody>
      </p:sp>
      <p:cxnSp>
        <p:nvCxnSpPr>
          <p:cNvPr id="165" name="Google Shape;165;p15"/>
          <p:cNvCxnSpPr/>
          <p:nvPr/>
        </p:nvCxnSpPr>
        <p:spPr>
          <a:xfrm>
            <a:off x="5191992" y="1989399"/>
            <a:ext cx="306300" cy="0"/>
          </a:xfrm>
          <a:prstGeom prst="straightConnector1">
            <a:avLst/>
          </a:prstGeom>
          <a:noFill/>
          <a:ln cap="flat" cmpd="sng" w="20875">
            <a:solidFill>
              <a:srgbClr val="262626"/>
            </a:solidFill>
            <a:prstDash val="solid"/>
            <a:round/>
            <a:headEnd len="med" w="med" type="none"/>
            <a:tailEnd len="med" w="med" type="triangle"/>
          </a:ln>
        </p:spPr>
      </p:cxnSp>
      <p:sp>
        <p:nvSpPr>
          <p:cNvPr id="166" name="Google Shape;166;p15"/>
          <p:cNvSpPr txBox="1"/>
          <p:nvPr/>
        </p:nvSpPr>
        <p:spPr>
          <a:xfrm>
            <a:off x="4593163" y="2190997"/>
            <a:ext cx="1530900" cy="195000"/>
          </a:xfrm>
          <a:prstGeom prst="rect">
            <a:avLst/>
          </a:prstGeom>
          <a:noFill/>
          <a:ln>
            <a:noFill/>
          </a:ln>
        </p:spPr>
        <p:txBody>
          <a:bodyPr anchorCtr="0" anchor="t" bIns="100200" lIns="100200" spcFirstLastPara="1" rIns="100200" wrap="square" tIns="100200">
            <a:noAutofit/>
          </a:bodyPr>
          <a:lstStyle/>
          <a:p>
            <a:pPr indent="0" lvl="0" marL="0" rtl="0" algn="ctr">
              <a:lnSpc>
                <a:spcPct val="100000"/>
              </a:lnSpc>
              <a:spcBef>
                <a:spcPts val="0"/>
              </a:spcBef>
              <a:spcAft>
                <a:spcPts val="0"/>
              </a:spcAft>
              <a:buNone/>
            </a:pPr>
            <a:r>
              <a:rPr lang="en" sz="832">
                <a:solidFill>
                  <a:srgbClr val="595959"/>
                </a:solidFill>
                <a:latin typeface="Roboto Mono Medium"/>
                <a:ea typeface="Roboto Mono Medium"/>
                <a:cs typeface="Roboto Mono Medium"/>
                <a:sym typeface="Roboto Mono Medium"/>
              </a:rPr>
              <a:t>load</a:t>
            </a:r>
            <a:endParaRPr sz="832">
              <a:solidFill>
                <a:srgbClr val="595959"/>
              </a:solidFill>
              <a:latin typeface="Roboto Mono Medium"/>
              <a:ea typeface="Roboto Mono Medium"/>
              <a:cs typeface="Roboto Mono Medium"/>
              <a:sym typeface="Roboto Mono Medium"/>
            </a:endParaRPr>
          </a:p>
        </p:txBody>
      </p:sp>
      <p:cxnSp>
        <p:nvCxnSpPr>
          <p:cNvPr id="167" name="Google Shape;167;p15"/>
          <p:cNvCxnSpPr/>
          <p:nvPr/>
        </p:nvCxnSpPr>
        <p:spPr>
          <a:xfrm>
            <a:off x="6954598" y="1989300"/>
            <a:ext cx="252600" cy="0"/>
          </a:xfrm>
          <a:prstGeom prst="straightConnector1">
            <a:avLst/>
          </a:prstGeom>
          <a:noFill/>
          <a:ln cap="flat" cmpd="sng" w="20875">
            <a:solidFill>
              <a:srgbClr val="262626"/>
            </a:solidFill>
            <a:prstDash val="solid"/>
            <a:round/>
            <a:headEnd len="med" w="med" type="none"/>
            <a:tailEnd len="med" w="med" type="triangle"/>
          </a:ln>
        </p:spPr>
      </p:cxnSp>
      <p:sp>
        <p:nvSpPr>
          <p:cNvPr id="168" name="Google Shape;168;p15"/>
          <p:cNvSpPr/>
          <p:nvPr/>
        </p:nvSpPr>
        <p:spPr>
          <a:xfrm>
            <a:off x="1155650" y="2642150"/>
            <a:ext cx="3980400" cy="381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69" name="Google Shape;169;p15"/>
          <p:cNvSpPr/>
          <p:nvPr/>
        </p:nvSpPr>
        <p:spPr>
          <a:xfrm>
            <a:off x="5600700" y="2642150"/>
            <a:ext cx="3225900" cy="38100"/>
          </a:xfrm>
          <a:prstGeom prst="rect">
            <a:avLst/>
          </a:prstGeom>
          <a:solidFill>
            <a:srgbClr val="26262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170" name="Google Shape;170;p15"/>
          <p:cNvSpPr txBox="1"/>
          <p:nvPr/>
        </p:nvSpPr>
        <p:spPr>
          <a:xfrm>
            <a:off x="228600" y="3100212"/>
            <a:ext cx="2768700" cy="1465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400"/>
              </a:spcBef>
              <a:spcAft>
                <a:spcPts val="0"/>
              </a:spcAft>
              <a:buNone/>
            </a:pPr>
            <a:r>
              <a:rPr b="1" lang="en" sz="1700">
                <a:solidFill>
                  <a:srgbClr val="E12353"/>
                </a:solidFill>
                <a:latin typeface="Red Hat Display"/>
                <a:ea typeface="Red Hat Display"/>
                <a:cs typeface="Red Hat Display"/>
                <a:sym typeface="Red Hat Display"/>
              </a:rPr>
              <a:t>15+</a:t>
            </a:r>
            <a:r>
              <a:rPr b="1" lang="en">
                <a:solidFill>
                  <a:srgbClr val="262626"/>
                </a:solidFill>
                <a:latin typeface="Red Hat Display"/>
                <a:ea typeface="Red Hat Display"/>
                <a:cs typeface="Red Hat Display"/>
                <a:sym typeface="Red Hat Display"/>
              </a:rPr>
              <a:t> backends</a:t>
            </a:r>
            <a:endParaRPr sz="1100">
              <a:solidFill>
                <a:srgbClr val="595959"/>
              </a:solidFill>
              <a:latin typeface="Red Hat Display Medium"/>
              <a:ea typeface="Red Hat Display Medium"/>
              <a:cs typeface="Red Hat Display Medium"/>
              <a:sym typeface="Red Hat Display Medium"/>
            </a:endParaRPr>
          </a:p>
          <a:p>
            <a:pPr indent="0" lvl="0" marL="0" rtl="0" algn="l">
              <a:lnSpc>
                <a:spcPct val="100000"/>
              </a:lnSpc>
              <a:spcBef>
                <a:spcPts val="400"/>
              </a:spcBef>
              <a:spcAft>
                <a:spcPts val="0"/>
              </a:spcAft>
              <a:buNone/>
            </a:pPr>
            <a:r>
              <a:rPr lang="en" sz="1000">
                <a:solidFill>
                  <a:srgbClr val="595959"/>
                </a:solidFill>
                <a:latin typeface="Red Hat Display Medium"/>
                <a:ea typeface="Red Hat Display Medium"/>
                <a:cs typeface="Red Hat Display Medium"/>
                <a:sym typeface="Red Hat Display Medium"/>
              </a:rPr>
              <a:t>CPU (x86, Arm), Qualcomm NPU, Arm Ethos-U, Apple Core ML, MLX, Vulkan, Intel OpenVINO, Cadence DSP, NXP Neutron, Samsung Exynos, WebGPU, CUDA, TensorRT</a:t>
            </a:r>
            <a:endParaRPr sz="1000">
              <a:solidFill>
                <a:srgbClr val="595959"/>
              </a:solidFill>
              <a:latin typeface="Red Hat Display Medium"/>
              <a:ea typeface="Red Hat Display Medium"/>
              <a:cs typeface="Red Hat Display Medium"/>
              <a:sym typeface="Red Hat Display Medium"/>
            </a:endParaRPr>
          </a:p>
        </p:txBody>
      </p:sp>
      <p:cxnSp>
        <p:nvCxnSpPr>
          <p:cNvPr id="171" name="Google Shape;171;p15"/>
          <p:cNvCxnSpPr/>
          <p:nvPr/>
        </p:nvCxnSpPr>
        <p:spPr>
          <a:xfrm>
            <a:off x="2992317" y="3414562"/>
            <a:ext cx="0" cy="812700"/>
          </a:xfrm>
          <a:prstGeom prst="straightConnector1">
            <a:avLst/>
          </a:prstGeom>
          <a:noFill/>
          <a:ln cap="flat" cmpd="sng" w="9525">
            <a:solidFill>
              <a:srgbClr val="C9CED6"/>
            </a:solidFill>
            <a:prstDash val="solid"/>
            <a:round/>
            <a:headEnd len="med" w="med" type="none"/>
            <a:tailEnd len="med" w="med" type="none"/>
          </a:ln>
        </p:spPr>
      </p:cxnSp>
      <p:sp>
        <p:nvSpPr>
          <p:cNvPr id="172" name="Google Shape;172;p15"/>
          <p:cNvSpPr txBox="1"/>
          <p:nvPr/>
        </p:nvSpPr>
        <p:spPr>
          <a:xfrm>
            <a:off x="3098800" y="3100211"/>
            <a:ext cx="1828800" cy="101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400"/>
              </a:spcBef>
              <a:spcAft>
                <a:spcPts val="0"/>
              </a:spcAft>
              <a:buNone/>
            </a:pPr>
            <a:r>
              <a:rPr b="1" lang="en">
                <a:solidFill>
                  <a:srgbClr val="262626"/>
                </a:solidFill>
                <a:latin typeface="Red Hat Display"/>
                <a:ea typeface="Red Hat Display"/>
                <a:cs typeface="Red Hat Display"/>
                <a:sym typeface="Red Hat Display"/>
              </a:rPr>
              <a:t>Consistent PyTorch semantics</a:t>
            </a:r>
            <a:endParaRPr sz="1150">
              <a:solidFill>
                <a:srgbClr val="595959"/>
              </a:solidFill>
              <a:latin typeface="Red Hat Display Medium"/>
              <a:ea typeface="Red Hat Display Medium"/>
              <a:cs typeface="Red Hat Display Medium"/>
              <a:sym typeface="Red Hat Display Medium"/>
            </a:endParaRPr>
          </a:p>
          <a:p>
            <a:pPr indent="0" lvl="0" marL="0" rtl="0" algn="l">
              <a:lnSpc>
                <a:spcPct val="100000"/>
              </a:lnSpc>
              <a:spcBef>
                <a:spcPts val="400"/>
              </a:spcBef>
              <a:spcAft>
                <a:spcPts val="0"/>
              </a:spcAft>
              <a:buNone/>
            </a:pPr>
            <a:r>
              <a:rPr lang="en" sz="1000">
                <a:solidFill>
                  <a:srgbClr val="595959"/>
                </a:solidFill>
                <a:latin typeface="Red Hat Display Medium"/>
                <a:ea typeface="Red Hat Display Medium"/>
                <a:cs typeface="Red Hat Display Medium"/>
                <a:sym typeface="Red Hat Display Medium"/>
              </a:rPr>
              <a:t>The same operator semantics for research and deployment</a:t>
            </a:r>
            <a:endParaRPr sz="1000">
              <a:solidFill>
                <a:srgbClr val="595959"/>
              </a:solidFill>
              <a:latin typeface="Red Hat Display Medium"/>
              <a:ea typeface="Red Hat Display Medium"/>
              <a:cs typeface="Red Hat Display Medium"/>
              <a:sym typeface="Red Hat Display Medium"/>
            </a:endParaRPr>
          </a:p>
        </p:txBody>
      </p:sp>
      <p:cxnSp>
        <p:nvCxnSpPr>
          <p:cNvPr id="173" name="Google Shape;173;p15"/>
          <p:cNvCxnSpPr/>
          <p:nvPr/>
        </p:nvCxnSpPr>
        <p:spPr>
          <a:xfrm>
            <a:off x="4922717" y="3414562"/>
            <a:ext cx="0" cy="812700"/>
          </a:xfrm>
          <a:prstGeom prst="straightConnector1">
            <a:avLst/>
          </a:prstGeom>
          <a:noFill/>
          <a:ln cap="flat" cmpd="sng" w="9525">
            <a:solidFill>
              <a:srgbClr val="C9CED6"/>
            </a:solidFill>
            <a:prstDash val="solid"/>
            <a:round/>
            <a:headEnd len="med" w="med" type="none"/>
            <a:tailEnd len="med" w="med" type="none"/>
          </a:ln>
        </p:spPr>
      </p:cxnSp>
      <p:sp>
        <p:nvSpPr>
          <p:cNvPr id="174" name="Google Shape;174;p15"/>
          <p:cNvSpPr txBox="1"/>
          <p:nvPr/>
        </p:nvSpPr>
        <p:spPr>
          <a:xfrm>
            <a:off x="5029200" y="3100211"/>
            <a:ext cx="1828800" cy="101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400"/>
              </a:spcBef>
              <a:spcAft>
                <a:spcPts val="0"/>
              </a:spcAft>
              <a:buNone/>
            </a:pPr>
            <a:r>
              <a:rPr b="1" lang="en">
                <a:solidFill>
                  <a:srgbClr val="262626"/>
                </a:solidFill>
                <a:latin typeface="Red Hat Display"/>
                <a:ea typeface="Red Hat Display"/>
                <a:cs typeface="Red Hat Display"/>
                <a:sym typeface="Red Hat Display"/>
              </a:rPr>
              <a:t>Natively embeddable</a:t>
            </a:r>
            <a:endParaRPr sz="1150">
              <a:solidFill>
                <a:srgbClr val="595959"/>
              </a:solidFill>
              <a:latin typeface="Red Hat Display Medium"/>
              <a:ea typeface="Red Hat Display Medium"/>
              <a:cs typeface="Red Hat Display Medium"/>
              <a:sym typeface="Red Hat Display Medium"/>
            </a:endParaRPr>
          </a:p>
          <a:p>
            <a:pPr indent="0" lvl="0" marL="0" rtl="0" algn="l">
              <a:lnSpc>
                <a:spcPct val="100000"/>
              </a:lnSpc>
              <a:spcBef>
                <a:spcPts val="400"/>
              </a:spcBef>
              <a:spcAft>
                <a:spcPts val="0"/>
              </a:spcAft>
              <a:buNone/>
            </a:pPr>
            <a:r>
              <a:rPr lang="en" sz="1000">
                <a:solidFill>
                  <a:srgbClr val="595959"/>
                </a:solidFill>
                <a:latin typeface="Red Hat Display Medium"/>
                <a:ea typeface="Red Hat Display Medium"/>
                <a:cs typeface="Red Hat Display Medium"/>
                <a:sym typeface="Red Hat Display Medium"/>
              </a:rPr>
              <a:t>In microcontrollers, phones, wearables, and desktop/laptop apps</a:t>
            </a:r>
            <a:endParaRPr sz="1000">
              <a:solidFill>
                <a:srgbClr val="595959"/>
              </a:solidFill>
              <a:latin typeface="Red Hat Display Medium"/>
              <a:ea typeface="Red Hat Display Medium"/>
              <a:cs typeface="Red Hat Display Medium"/>
              <a:sym typeface="Red Hat Display Medium"/>
            </a:endParaRPr>
          </a:p>
        </p:txBody>
      </p:sp>
      <p:cxnSp>
        <p:nvCxnSpPr>
          <p:cNvPr id="175" name="Google Shape;175;p15"/>
          <p:cNvCxnSpPr/>
          <p:nvPr/>
        </p:nvCxnSpPr>
        <p:spPr>
          <a:xfrm>
            <a:off x="6853117" y="3414562"/>
            <a:ext cx="0" cy="812700"/>
          </a:xfrm>
          <a:prstGeom prst="straightConnector1">
            <a:avLst/>
          </a:prstGeom>
          <a:noFill/>
          <a:ln cap="flat" cmpd="sng" w="9525">
            <a:solidFill>
              <a:srgbClr val="C9CED6"/>
            </a:solidFill>
            <a:prstDash val="solid"/>
            <a:round/>
            <a:headEnd len="med" w="med" type="none"/>
            <a:tailEnd len="med" w="med" type="none"/>
          </a:ln>
        </p:spPr>
      </p:cxnSp>
      <p:sp>
        <p:nvSpPr>
          <p:cNvPr id="176" name="Google Shape;176;p15"/>
          <p:cNvSpPr txBox="1"/>
          <p:nvPr/>
        </p:nvSpPr>
        <p:spPr>
          <a:xfrm>
            <a:off x="6959600" y="3100211"/>
            <a:ext cx="1828800" cy="1016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400"/>
              </a:spcBef>
              <a:spcAft>
                <a:spcPts val="0"/>
              </a:spcAft>
              <a:buNone/>
            </a:pPr>
            <a:r>
              <a:rPr b="1" lang="en">
                <a:solidFill>
                  <a:srgbClr val="262626"/>
                </a:solidFill>
                <a:latin typeface="Red Hat Display"/>
                <a:ea typeface="Red Hat Display"/>
                <a:cs typeface="Red Hat Display"/>
                <a:sym typeface="Red Hat Display"/>
              </a:rPr>
              <a:t>Export from PyTorch source</a:t>
            </a:r>
            <a:endParaRPr sz="1150">
              <a:solidFill>
                <a:srgbClr val="595959"/>
              </a:solidFill>
              <a:latin typeface="Red Hat Display Medium"/>
              <a:ea typeface="Red Hat Display Medium"/>
              <a:cs typeface="Red Hat Display Medium"/>
              <a:sym typeface="Red Hat Display Medium"/>
            </a:endParaRPr>
          </a:p>
          <a:p>
            <a:pPr indent="0" lvl="0" marL="0" rtl="0" algn="l">
              <a:lnSpc>
                <a:spcPct val="100000"/>
              </a:lnSpc>
              <a:spcBef>
                <a:spcPts val="400"/>
              </a:spcBef>
              <a:spcAft>
                <a:spcPts val="0"/>
              </a:spcAft>
              <a:buNone/>
            </a:pPr>
            <a:r>
              <a:rPr lang="en" sz="1000">
                <a:solidFill>
                  <a:srgbClr val="595959"/>
                </a:solidFill>
                <a:latin typeface="Red Hat Display Medium"/>
                <a:ea typeface="Red Hat Display Medium"/>
                <a:cs typeface="Red Hat Display Medium"/>
                <a:sym typeface="Red Hat Display Medium"/>
              </a:rPr>
              <a:t>Including model definitions in Hugging Face transformers</a:t>
            </a:r>
            <a:endParaRPr sz="1000">
              <a:solidFill>
                <a:srgbClr val="595959"/>
              </a:solidFill>
              <a:latin typeface="Red Hat Display Medium"/>
              <a:ea typeface="Red Hat Display Medium"/>
              <a:cs typeface="Red Hat Display Medium"/>
              <a:sym typeface="Red Hat Display Medium"/>
            </a:endParaRPr>
          </a:p>
        </p:txBody>
      </p:sp>
      <p:pic>
        <p:nvPicPr>
          <p:cNvPr id="177" name="Google Shape;177;p15"/>
          <p:cNvPicPr preferRelativeResize="0"/>
          <p:nvPr/>
        </p:nvPicPr>
        <p:blipFill rotWithShape="1">
          <a:blip r:embed="rId4">
            <a:alphaModFix/>
          </a:blip>
          <a:srcRect b="0" l="50" r="50" t="0"/>
          <a:stretch/>
        </p:blipFill>
        <p:spPr>
          <a:xfrm>
            <a:off x="7216650" y="916412"/>
            <a:ext cx="1902275" cy="10627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6"/>
          <p:cNvSpPr txBox="1"/>
          <p:nvPr>
            <p:ph type="title"/>
          </p:nvPr>
        </p:nvSpPr>
        <p:spPr>
          <a:xfrm>
            <a:off x="736600" y="190894"/>
            <a:ext cx="8089800" cy="3810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262626"/>
                </a:solidFill>
                <a:latin typeface="Red Hat Display"/>
                <a:ea typeface="Red Hat Display"/>
                <a:cs typeface="Red Hat Display"/>
                <a:sym typeface="Red Hat Display"/>
              </a:rPr>
              <a:t>LLM-serving stack for Agents: </a:t>
            </a:r>
            <a:r>
              <a:rPr lang="en" sz="2200">
                <a:solidFill>
                  <a:srgbClr val="E12353"/>
                </a:solidFill>
                <a:latin typeface="Red Hat Display"/>
                <a:ea typeface="Red Hat Display"/>
                <a:cs typeface="Red Hat Display"/>
                <a:sym typeface="Red Hat Display"/>
              </a:rPr>
              <a:t>Muse Glimmer 30B</a:t>
            </a:r>
            <a:endParaRPr sz="2200">
              <a:solidFill>
                <a:srgbClr val="E12353"/>
              </a:solidFill>
              <a:latin typeface="Red Hat Display"/>
              <a:ea typeface="Red Hat Display"/>
              <a:cs typeface="Red Hat Display"/>
              <a:sym typeface="Red Hat Display"/>
            </a:endParaRPr>
          </a:p>
        </p:txBody>
      </p:sp>
      <p:pic>
        <p:nvPicPr>
          <p:cNvPr id="183" name="Google Shape;183;p16"/>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184" name="Google Shape;184;p16"/>
          <p:cNvSpPr txBox="1"/>
          <p:nvPr/>
        </p:nvSpPr>
        <p:spPr>
          <a:xfrm>
            <a:off x="228600" y="824455"/>
            <a:ext cx="4343400" cy="254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262626"/>
                </a:solidFill>
                <a:latin typeface="Red Hat Display"/>
                <a:ea typeface="Red Hat Display"/>
                <a:cs typeface="Red Hat Display"/>
                <a:sym typeface="Red Hat Display"/>
              </a:rPr>
              <a:t>Baseline</a:t>
            </a:r>
            <a:endParaRPr b="1" sz="1100">
              <a:solidFill>
                <a:srgbClr val="262626"/>
              </a:solidFill>
              <a:latin typeface="Red Hat Display"/>
              <a:ea typeface="Red Hat Display"/>
              <a:cs typeface="Red Hat Display"/>
              <a:sym typeface="Red Hat Display"/>
            </a:endParaRPr>
          </a:p>
        </p:txBody>
      </p:sp>
      <p:sp>
        <p:nvSpPr>
          <p:cNvPr id="185" name="Google Shape;185;p16"/>
          <p:cNvSpPr txBox="1"/>
          <p:nvPr/>
        </p:nvSpPr>
        <p:spPr>
          <a:xfrm>
            <a:off x="4572000" y="824455"/>
            <a:ext cx="4343400" cy="254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1100">
                <a:solidFill>
                  <a:srgbClr val="E12353"/>
                </a:solidFill>
                <a:latin typeface="Red Hat Display"/>
                <a:ea typeface="Red Hat Display"/>
                <a:cs typeface="Red Hat Display"/>
                <a:sym typeface="Red Hat Display"/>
              </a:rPr>
              <a:t>With </a:t>
            </a:r>
            <a:r>
              <a:rPr b="1" lang="en" sz="1100">
                <a:solidFill>
                  <a:srgbClr val="E12353"/>
                </a:solidFill>
                <a:latin typeface="Red Hat Display"/>
                <a:ea typeface="Red Hat Display"/>
                <a:cs typeface="Red Hat Display"/>
                <a:sym typeface="Red Hat Display"/>
              </a:rPr>
              <a:t>Continuous Batching + Speculative Decoding</a:t>
            </a:r>
            <a:endParaRPr b="1" sz="1100">
              <a:solidFill>
                <a:srgbClr val="E12353"/>
              </a:solidFill>
              <a:latin typeface="Red Hat Display"/>
              <a:ea typeface="Red Hat Display"/>
              <a:cs typeface="Red Hat Display"/>
              <a:sym typeface="Red Hat Display"/>
            </a:endParaRPr>
          </a:p>
        </p:txBody>
      </p:sp>
      <p:sp>
        <p:nvSpPr>
          <p:cNvPr id="186" name="Google Shape;186;p16"/>
          <p:cNvSpPr/>
          <p:nvPr/>
        </p:nvSpPr>
        <p:spPr>
          <a:xfrm>
            <a:off x="1685055" y="3973751"/>
            <a:ext cx="13719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Speculative</a:t>
            </a:r>
            <a:r>
              <a:rPr b="1" lang="en" sz="900">
                <a:solidFill>
                  <a:schemeClr val="dk1"/>
                </a:solidFill>
                <a:latin typeface="Red Hat Display"/>
                <a:ea typeface="Red Hat Display"/>
                <a:cs typeface="Red Hat Display"/>
                <a:sym typeface="Red Hat Display"/>
              </a:rPr>
              <a:t> </a:t>
            </a:r>
            <a:r>
              <a:rPr b="1" lang="en" sz="900">
                <a:solidFill>
                  <a:schemeClr val="dk1"/>
                </a:solidFill>
                <a:latin typeface="Red Hat Display"/>
                <a:ea typeface="Red Hat Display"/>
                <a:cs typeface="Red Hat Display"/>
                <a:sym typeface="Red Hat Display"/>
              </a:rPr>
              <a:t>Decoding</a:t>
            </a:r>
            <a:endParaRPr b="1" sz="900">
              <a:solidFill>
                <a:schemeClr val="dk1"/>
              </a:solidFill>
              <a:latin typeface="Red Hat Display"/>
              <a:ea typeface="Red Hat Display"/>
              <a:cs typeface="Red Hat Display"/>
              <a:sym typeface="Red Hat Display"/>
            </a:endParaRPr>
          </a:p>
        </p:txBody>
      </p:sp>
      <p:sp>
        <p:nvSpPr>
          <p:cNvPr id="187" name="Google Shape;187;p16"/>
          <p:cNvSpPr/>
          <p:nvPr/>
        </p:nvSpPr>
        <p:spPr>
          <a:xfrm>
            <a:off x="231128" y="3973759"/>
            <a:ext cx="13335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Continuous Batching</a:t>
            </a:r>
            <a:endParaRPr b="1" sz="900">
              <a:solidFill>
                <a:schemeClr val="dk1"/>
              </a:solidFill>
              <a:latin typeface="Red Hat Display"/>
              <a:ea typeface="Red Hat Display"/>
              <a:cs typeface="Red Hat Display"/>
              <a:sym typeface="Red Hat Display"/>
            </a:endParaRPr>
          </a:p>
        </p:txBody>
      </p:sp>
      <p:sp>
        <p:nvSpPr>
          <p:cNvPr id="188" name="Google Shape;188;p16"/>
          <p:cNvSpPr/>
          <p:nvPr/>
        </p:nvSpPr>
        <p:spPr>
          <a:xfrm>
            <a:off x="3177408" y="3973759"/>
            <a:ext cx="13335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Prefix Caching</a:t>
            </a:r>
            <a:endParaRPr b="1" sz="900">
              <a:solidFill>
                <a:schemeClr val="dk1"/>
              </a:solidFill>
              <a:latin typeface="Red Hat Display"/>
              <a:ea typeface="Red Hat Display"/>
              <a:cs typeface="Red Hat Display"/>
              <a:sym typeface="Red Hat Display"/>
            </a:endParaRPr>
          </a:p>
        </p:txBody>
      </p:sp>
      <p:sp>
        <p:nvSpPr>
          <p:cNvPr id="189" name="Google Shape;189;p16"/>
          <p:cNvSpPr/>
          <p:nvPr/>
        </p:nvSpPr>
        <p:spPr>
          <a:xfrm>
            <a:off x="4650548" y="3973759"/>
            <a:ext cx="13335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Dynamic KV Cache Management</a:t>
            </a:r>
            <a:endParaRPr b="1" sz="900">
              <a:solidFill>
                <a:schemeClr val="dk1"/>
              </a:solidFill>
              <a:latin typeface="Red Hat Display"/>
              <a:ea typeface="Red Hat Display"/>
              <a:cs typeface="Red Hat Display"/>
              <a:sym typeface="Red Hat Display"/>
            </a:endParaRPr>
          </a:p>
        </p:txBody>
      </p:sp>
      <p:sp>
        <p:nvSpPr>
          <p:cNvPr id="190" name="Google Shape;190;p16"/>
          <p:cNvSpPr/>
          <p:nvPr/>
        </p:nvSpPr>
        <p:spPr>
          <a:xfrm>
            <a:off x="6123688" y="3973759"/>
            <a:ext cx="13335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DSL support</a:t>
            </a:r>
            <a:br>
              <a:rPr b="1" lang="en" sz="850">
                <a:solidFill>
                  <a:schemeClr val="dk1"/>
                </a:solidFill>
                <a:latin typeface="Red Hat Display"/>
                <a:ea typeface="Red Hat Display"/>
                <a:cs typeface="Red Hat Display"/>
                <a:sym typeface="Red Hat Display"/>
              </a:rPr>
            </a:br>
            <a:r>
              <a:rPr b="1" lang="en" sz="650">
                <a:solidFill>
                  <a:schemeClr val="dk1"/>
                </a:solidFill>
                <a:latin typeface="Red Hat Display"/>
                <a:ea typeface="Red Hat Display"/>
                <a:cs typeface="Red Hat Display"/>
                <a:sym typeface="Red Hat Display"/>
              </a:rPr>
              <a:t>Just like PyTorch</a:t>
            </a:r>
            <a:endParaRPr b="1" sz="650">
              <a:solidFill>
                <a:schemeClr val="dk1"/>
              </a:solidFill>
              <a:latin typeface="Red Hat Display"/>
              <a:ea typeface="Red Hat Display"/>
              <a:cs typeface="Red Hat Display"/>
              <a:sym typeface="Red Hat Display"/>
            </a:endParaRPr>
          </a:p>
        </p:txBody>
      </p:sp>
      <p:sp>
        <p:nvSpPr>
          <p:cNvPr id="191" name="Google Shape;191;p16"/>
          <p:cNvSpPr/>
          <p:nvPr/>
        </p:nvSpPr>
        <p:spPr>
          <a:xfrm>
            <a:off x="7596828" y="3973759"/>
            <a:ext cx="1333500" cy="355500"/>
          </a:xfrm>
          <a:prstGeom prst="roundRect">
            <a:avLst>
              <a:gd fmla="val 16667" name="adj"/>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en" sz="900">
                <a:solidFill>
                  <a:schemeClr val="dk1"/>
                </a:solidFill>
                <a:latin typeface="Red Hat Display"/>
                <a:ea typeface="Red Hat Display"/>
                <a:cs typeface="Red Hat Display"/>
                <a:sym typeface="Red Hat Display"/>
              </a:rPr>
              <a:t>K-quant for GGUF</a:t>
            </a:r>
            <a:endParaRPr b="1" sz="900">
              <a:solidFill>
                <a:schemeClr val="dk1"/>
              </a:solidFill>
              <a:latin typeface="Red Hat Display"/>
              <a:ea typeface="Red Hat Display"/>
              <a:cs typeface="Red Hat Display"/>
              <a:sym typeface="Red Hat Display"/>
            </a:endParaRPr>
          </a:p>
        </p:txBody>
      </p:sp>
      <p:sp>
        <p:nvSpPr>
          <p:cNvPr id="192" name="Google Shape;192;p16"/>
          <p:cNvSpPr txBox="1"/>
          <p:nvPr/>
        </p:nvSpPr>
        <p:spPr>
          <a:xfrm>
            <a:off x="736600" y="533794"/>
            <a:ext cx="8089800" cy="228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950">
                <a:solidFill>
                  <a:srgbClr val="595959"/>
                </a:solidFill>
                <a:latin typeface="Red Hat Display Medium"/>
                <a:ea typeface="Red Hat Display Medium"/>
                <a:cs typeface="Red Hat Display Medium"/>
                <a:sym typeface="Red Hat Display Medium"/>
              </a:rPr>
              <a:t>Shown on</a:t>
            </a:r>
            <a:r>
              <a:rPr b="1" lang="en" sz="950">
                <a:solidFill>
                  <a:schemeClr val="dk1"/>
                </a:solidFill>
                <a:latin typeface="Red Hat Display"/>
                <a:ea typeface="Red Hat Display"/>
                <a:cs typeface="Red Hat Display"/>
                <a:sym typeface="Red Hat Display"/>
              </a:rPr>
              <a:t> </a:t>
            </a:r>
            <a:r>
              <a:rPr b="1" lang="en" sz="950">
                <a:solidFill>
                  <a:schemeClr val="dk2"/>
                </a:solidFill>
                <a:latin typeface="Red Hat Display"/>
                <a:ea typeface="Red Hat Display"/>
                <a:cs typeface="Red Hat Display"/>
                <a:sym typeface="Red Hat Display"/>
              </a:rPr>
              <a:t>Apple M4 Max</a:t>
            </a:r>
            <a:r>
              <a:rPr lang="en" sz="950">
                <a:solidFill>
                  <a:srgbClr val="595959"/>
                </a:solidFill>
                <a:latin typeface="Red Hat Display Medium"/>
                <a:ea typeface="Red Hat Display Medium"/>
                <a:cs typeface="Red Hat Display Medium"/>
                <a:sym typeface="Red Hat Display Medium"/>
              </a:rPr>
              <a:t>  </a:t>
            </a:r>
            <a:r>
              <a:rPr b="1" lang="en" sz="1350">
                <a:solidFill>
                  <a:srgbClr val="595959"/>
                </a:solidFill>
                <a:latin typeface="Red Hat Display"/>
                <a:ea typeface="Red Hat Display"/>
                <a:cs typeface="Red Hat Display"/>
                <a:sym typeface="Red Hat Display"/>
              </a:rPr>
              <a:t>·</a:t>
            </a:r>
            <a:r>
              <a:rPr lang="en" sz="950">
                <a:solidFill>
                  <a:srgbClr val="595959"/>
                </a:solidFill>
                <a:latin typeface="Red Hat Display Medium"/>
                <a:ea typeface="Red Hat Display Medium"/>
                <a:cs typeface="Red Hat Display Medium"/>
                <a:sym typeface="Red Hat Display Medium"/>
              </a:rPr>
              <a:t>  On  </a:t>
            </a:r>
            <a:r>
              <a:rPr lang="en" sz="950">
                <a:solidFill>
                  <a:schemeClr val="dk2"/>
                </a:solidFill>
                <a:latin typeface="Red Hat Display Medium"/>
                <a:ea typeface="Red Hat Display Medium"/>
                <a:cs typeface="Red Hat Display Medium"/>
                <a:sym typeface="Red Hat Display Medium"/>
              </a:rPr>
              <a:t>NVIDIA  RTX 5090</a:t>
            </a:r>
            <a:r>
              <a:rPr lang="en" sz="950">
                <a:solidFill>
                  <a:schemeClr val="dk1"/>
                </a:solidFill>
                <a:latin typeface="Red Hat Display Medium"/>
                <a:ea typeface="Red Hat Display Medium"/>
                <a:cs typeface="Red Hat Display Medium"/>
                <a:sym typeface="Red Hat Display Medium"/>
              </a:rPr>
              <a:t>:</a:t>
            </a:r>
            <a:r>
              <a:rPr lang="en" sz="950">
                <a:solidFill>
                  <a:schemeClr val="dk2"/>
                </a:solidFill>
                <a:latin typeface="Red Hat Display Medium"/>
                <a:ea typeface="Red Hat Display Medium"/>
                <a:cs typeface="Red Hat Display Medium"/>
                <a:sym typeface="Red Hat Display Medium"/>
              </a:rPr>
              <a:t> 83 </a:t>
            </a:r>
            <a:r>
              <a:rPr lang="en" sz="950">
                <a:solidFill>
                  <a:schemeClr val="dk1"/>
                </a:solidFill>
                <a:latin typeface="Red Hat Display Medium"/>
                <a:ea typeface="Red Hat Display Medium"/>
                <a:cs typeface="Red Hat Display Medium"/>
                <a:sym typeface="Red Hat Display Medium"/>
              </a:rPr>
              <a:t>→</a:t>
            </a:r>
            <a:r>
              <a:rPr lang="en" sz="950">
                <a:solidFill>
                  <a:schemeClr val="dk2"/>
                </a:solidFill>
                <a:latin typeface="Red Hat Display Medium"/>
                <a:ea typeface="Red Hat Display Medium"/>
                <a:cs typeface="Red Hat Display Medium"/>
                <a:sym typeface="Red Hat Display Medium"/>
              </a:rPr>
              <a:t> 308 </a:t>
            </a:r>
            <a:r>
              <a:rPr lang="en" sz="950">
                <a:solidFill>
                  <a:schemeClr val="dk1"/>
                </a:solidFill>
                <a:latin typeface="Red Hat Display Medium"/>
                <a:ea typeface="Red Hat Display Medium"/>
                <a:cs typeface="Red Hat Display Medium"/>
                <a:sym typeface="Red Hat Display Medium"/>
              </a:rPr>
              <a:t>tok/s</a:t>
            </a:r>
            <a:endParaRPr b="1" sz="950">
              <a:solidFill>
                <a:schemeClr val="dk1"/>
              </a:solidFill>
              <a:latin typeface="Red Hat Display"/>
              <a:ea typeface="Red Hat Display"/>
              <a:cs typeface="Red Hat Display"/>
              <a:sym typeface="Red Hat Display"/>
            </a:endParaRPr>
          </a:p>
        </p:txBody>
      </p:sp>
      <p:pic>
        <p:nvPicPr>
          <p:cNvPr id="193" name="Google Shape;193;p16"/>
          <p:cNvPicPr preferRelativeResize="0"/>
          <p:nvPr/>
        </p:nvPicPr>
        <p:blipFill>
          <a:blip r:embed="rId4">
            <a:alphaModFix/>
          </a:blip>
          <a:stretch>
            <a:fillRect/>
          </a:stretch>
        </p:blipFill>
        <p:spPr>
          <a:xfrm>
            <a:off x="320752" y="1103855"/>
            <a:ext cx="8502494" cy="272287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7"/>
          <p:cNvSpPr txBox="1"/>
          <p:nvPr>
            <p:ph type="title"/>
          </p:nvPr>
        </p:nvSpPr>
        <p:spPr>
          <a:xfrm>
            <a:off x="736600" y="127000"/>
            <a:ext cx="7112100" cy="3810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990"/>
              <a:buNone/>
            </a:pPr>
            <a:r>
              <a:rPr lang="en" sz="2200">
                <a:solidFill>
                  <a:srgbClr val="E12353"/>
                </a:solidFill>
                <a:latin typeface="Red Hat Display"/>
                <a:ea typeface="Red Hat Display"/>
                <a:cs typeface="Red Hat Display"/>
                <a:sym typeface="Red Hat Display"/>
              </a:rPr>
              <a:t>Are we fast yet?</a:t>
            </a:r>
            <a:endParaRPr sz="2200">
              <a:solidFill>
                <a:srgbClr val="262626"/>
              </a:solidFill>
              <a:latin typeface="Red Hat Display"/>
              <a:ea typeface="Red Hat Display"/>
              <a:cs typeface="Red Hat Display"/>
              <a:sym typeface="Red Hat Display"/>
            </a:endParaRPr>
          </a:p>
        </p:txBody>
      </p:sp>
      <p:pic>
        <p:nvPicPr>
          <p:cNvPr id="199" name="Google Shape;199;p17"/>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200" name="Google Shape;200;p17"/>
          <p:cNvSpPr txBox="1"/>
          <p:nvPr/>
        </p:nvSpPr>
        <p:spPr>
          <a:xfrm>
            <a:off x="736600" y="469900"/>
            <a:ext cx="8089800" cy="228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950">
                <a:solidFill>
                  <a:srgbClr val="262626"/>
                </a:solidFill>
                <a:latin typeface="Red Hat Display"/>
                <a:ea typeface="Red Hat Display"/>
                <a:cs typeface="Red Hat Display"/>
                <a:sym typeface="Red Hat Display"/>
              </a:rPr>
              <a:t>SiliconBench </a:t>
            </a:r>
            <a:r>
              <a:rPr lang="en" sz="950">
                <a:solidFill>
                  <a:srgbClr val="595959"/>
                </a:solidFill>
                <a:latin typeface="Red Hat Display"/>
                <a:ea typeface="Red Hat Display"/>
                <a:cs typeface="Red Hat Display"/>
                <a:sym typeface="Red Hat Display"/>
              </a:rPr>
              <a:t>chat split</a:t>
            </a:r>
            <a:r>
              <a:rPr lang="en" sz="950">
                <a:solidFill>
                  <a:srgbClr val="595959"/>
                </a:solidFill>
                <a:latin typeface="Red Hat Display Medium"/>
                <a:ea typeface="Red Hat Display Medium"/>
                <a:cs typeface="Red Hat Display Medium"/>
                <a:sym typeface="Red Hat Display Medium"/>
              </a:rPr>
              <a:t>   ·   </a:t>
            </a:r>
            <a:r>
              <a:rPr lang="en" sz="950">
                <a:solidFill>
                  <a:schemeClr val="dk2"/>
                </a:solidFill>
                <a:latin typeface="Red Hat Display Medium"/>
                <a:ea typeface="Red Hat Display Medium"/>
                <a:cs typeface="Red Hat Display Medium"/>
                <a:sym typeface="Red Hat Display Medium"/>
              </a:rPr>
              <a:t>Muse Glimmer 30B</a:t>
            </a:r>
            <a:r>
              <a:rPr lang="en" sz="950">
                <a:solidFill>
                  <a:srgbClr val="595959"/>
                </a:solidFill>
                <a:latin typeface="Red Hat Display Medium"/>
                <a:ea typeface="Red Hat Display Medium"/>
                <a:cs typeface="Red Hat Display Medium"/>
                <a:sym typeface="Red Hat Display Medium"/>
              </a:rPr>
              <a:t>   ·   </a:t>
            </a:r>
            <a:r>
              <a:rPr lang="en" sz="950">
                <a:solidFill>
                  <a:srgbClr val="595959"/>
                </a:solidFill>
                <a:latin typeface="Red Hat Display Medium"/>
                <a:ea typeface="Red Hat Display Medium"/>
                <a:cs typeface="Red Hat Display Medium"/>
                <a:sym typeface="Red Hat Display Medium"/>
              </a:rPr>
              <a:t>100 requests</a:t>
            </a:r>
            <a:r>
              <a:rPr lang="en" sz="950">
                <a:solidFill>
                  <a:srgbClr val="595959"/>
                </a:solidFill>
                <a:latin typeface="Red Hat Display Medium"/>
                <a:ea typeface="Red Hat Display Medium"/>
                <a:cs typeface="Red Hat Display Medium"/>
                <a:sym typeface="Red Hat Display Medium"/>
              </a:rPr>
              <a:t>   ·   </a:t>
            </a:r>
            <a:r>
              <a:rPr lang="en" sz="950">
                <a:solidFill>
                  <a:schemeClr val="dk2"/>
                </a:solidFill>
                <a:latin typeface="Red Hat Display Medium"/>
                <a:ea typeface="Red Hat Display Medium"/>
                <a:cs typeface="Red Hat Display Medium"/>
                <a:sym typeface="Red Hat Display Medium"/>
              </a:rPr>
              <a:t>Apple M4 Max, </a:t>
            </a:r>
            <a:r>
              <a:rPr lang="en" sz="950">
                <a:solidFill>
                  <a:schemeClr val="dk2"/>
                </a:solidFill>
                <a:latin typeface="Red Hat Display Medium"/>
                <a:ea typeface="Red Hat Display Medium"/>
                <a:cs typeface="Red Hat Display Medium"/>
                <a:sym typeface="Red Hat Display Medium"/>
              </a:rPr>
              <a:t>64</a:t>
            </a:r>
            <a:r>
              <a:rPr lang="en" sz="950">
                <a:solidFill>
                  <a:schemeClr val="dk2"/>
                </a:solidFill>
                <a:latin typeface="Red Hat Display Medium"/>
                <a:ea typeface="Red Hat Display Medium"/>
                <a:cs typeface="Red Hat Display Medium"/>
                <a:sym typeface="Red Hat Display Medium"/>
              </a:rPr>
              <a:t> GB</a:t>
            </a:r>
            <a:endParaRPr sz="950">
              <a:solidFill>
                <a:schemeClr val="dk2"/>
              </a:solidFill>
              <a:latin typeface="Red Hat Display Medium"/>
              <a:ea typeface="Red Hat Display Medium"/>
              <a:cs typeface="Red Hat Display Medium"/>
              <a:sym typeface="Red Hat Display Medium"/>
            </a:endParaRPr>
          </a:p>
        </p:txBody>
      </p:sp>
      <p:sp>
        <p:nvSpPr>
          <p:cNvPr id="201" name="Google Shape;201;p17"/>
          <p:cNvSpPr txBox="1"/>
          <p:nvPr/>
        </p:nvSpPr>
        <p:spPr>
          <a:xfrm>
            <a:off x="317500" y="3936763"/>
            <a:ext cx="8508900" cy="30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800">
                <a:solidFill>
                  <a:srgbClr val="677789"/>
                </a:solidFill>
                <a:latin typeface="Red Hat Display Medium"/>
                <a:ea typeface="Red Hat Display Medium"/>
                <a:cs typeface="Red Hat Display Medium"/>
                <a:sym typeface="Red Hat Display Medium"/>
              </a:rPr>
              <a:t>ExecuTorch and llama.cpp run the same Q4_K_M GGUF weights; vllm-metal and mlx_lm run MLX 4-bit. Each point is the average at that concurrency level.</a:t>
            </a:r>
            <a:br>
              <a:rPr lang="en" sz="800">
                <a:solidFill>
                  <a:srgbClr val="677789"/>
                </a:solidFill>
                <a:latin typeface="Red Hat Display Medium"/>
                <a:ea typeface="Red Hat Display Medium"/>
                <a:cs typeface="Red Hat Display Medium"/>
                <a:sym typeface="Red Hat Display Medium"/>
              </a:rPr>
            </a:br>
            <a:r>
              <a:rPr lang="en" sz="800">
                <a:solidFill>
                  <a:srgbClr val="677789"/>
                </a:solidFill>
                <a:highlight>
                  <a:srgbClr val="FFFFFF"/>
                </a:highlight>
                <a:latin typeface="Google Sans"/>
                <a:ea typeface="Google Sans"/>
                <a:cs typeface="Google Sans"/>
                <a:sym typeface="Google Sans"/>
              </a:rPr>
              <a:t>Output throughput = total output tokens ÷ wall time to complete the 100 requests at that concurrency level.</a:t>
            </a:r>
            <a:endParaRPr sz="800">
              <a:solidFill>
                <a:srgbClr val="677789"/>
              </a:solidFill>
              <a:latin typeface="Red Hat Display Medium"/>
              <a:ea typeface="Red Hat Display Medium"/>
              <a:cs typeface="Red Hat Display Medium"/>
              <a:sym typeface="Red Hat Display Medium"/>
            </a:endParaRPr>
          </a:p>
        </p:txBody>
      </p:sp>
      <p:pic>
        <p:nvPicPr>
          <p:cNvPr id="202" name="Google Shape;202;p17"/>
          <p:cNvPicPr preferRelativeResize="0"/>
          <p:nvPr/>
        </p:nvPicPr>
        <p:blipFill>
          <a:blip r:embed="rId4">
            <a:alphaModFix/>
          </a:blip>
          <a:stretch>
            <a:fillRect/>
          </a:stretch>
        </p:blipFill>
        <p:spPr>
          <a:xfrm>
            <a:off x="317502" y="889000"/>
            <a:ext cx="8508996" cy="281742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cxnSp>
        <p:nvCxnSpPr>
          <p:cNvPr id="207" name="Google Shape;207;p18"/>
          <p:cNvCxnSpPr/>
          <p:nvPr/>
        </p:nvCxnSpPr>
        <p:spPr>
          <a:xfrm flipH="1" rot="10800000">
            <a:off x="5008800" y="2324250"/>
            <a:ext cx="3752700" cy="8700"/>
          </a:xfrm>
          <a:prstGeom prst="straightConnector1">
            <a:avLst/>
          </a:prstGeom>
          <a:noFill/>
          <a:ln cap="flat" cmpd="sng" w="9525">
            <a:solidFill>
              <a:schemeClr val="dk2"/>
            </a:solidFill>
            <a:prstDash val="dash"/>
            <a:round/>
            <a:headEnd len="med" w="med" type="none"/>
            <a:tailEnd len="med" w="med" type="none"/>
          </a:ln>
        </p:spPr>
      </p:cxnSp>
      <p:sp>
        <p:nvSpPr>
          <p:cNvPr id="208" name="Google Shape;208;p18"/>
          <p:cNvSpPr txBox="1"/>
          <p:nvPr>
            <p:ph type="title"/>
          </p:nvPr>
        </p:nvSpPr>
        <p:spPr>
          <a:xfrm>
            <a:off x="736600" y="177800"/>
            <a:ext cx="4826100" cy="4572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520"/>
              <a:buNone/>
            </a:pPr>
            <a:r>
              <a:rPr lang="en" sz="2200">
                <a:solidFill>
                  <a:srgbClr val="E12353"/>
                </a:solidFill>
                <a:latin typeface="Red Hat Display"/>
                <a:ea typeface="Red Hat Display"/>
                <a:cs typeface="Red Hat Display"/>
                <a:sym typeface="Red Hat Display"/>
              </a:rPr>
              <a:t>New: </a:t>
            </a:r>
            <a:r>
              <a:rPr lang="en" sz="2200">
                <a:solidFill>
                  <a:srgbClr val="262626"/>
                </a:solidFill>
                <a:latin typeface="Red Hat Display"/>
                <a:ea typeface="Red Hat Display"/>
                <a:cs typeface="Red Hat Display"/>
                <a:sym typeface="Red Hat Display"/>
              </a:rPr>
              <a:t>ExecuTorch Native</a:t>
            </a:r>
            <a:endParaRPr sz="2200">
              <a:solidFill>
                <a:srgbClr val="262626"/>
              </a:solidFill>
              <a:latin typeface="Red Hat Display"/>
              <a:ea typeface="Red Hat Display"/>
              <a:cs typeface="Red Hat Display"/>
              <a:sym typeface="Red Hat Display"/>
            </a:endParaRPr>
          </a:p>
        </p:txBody>
      </p:sp>
      <p:sp>
        <p:nvSpPr>
          <p:cNvPr id="209" name="Google Shape;209;p18"/>
          <p:cNvSpPr txBox="1"/>
          <p:nvPr/>
        </p:nvSpPr>
        <p:spPr>
          <a:xfrm>
            <a:off x="317500" y="965200"/>
            <a:ext cx="4445100" cy="609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600">
                <a:solidFill>
                  <a:srgbClr val="262626"/>
                </a:solidFill>
                <a:latin typeface="Red Hat Display"/>
                <a:ea typeface="Red Hat Display"/>
                <a:cs typeface="Red Hat Display"/>
                <a:sym typeface="Red Hat Display"/>
              </a:rPr>
              <a:t>One portable file: </a:t>
            </a:r>
            <a:r>
              <a:rPr b="1" lang="en" sz="1600">
                <a:solidFill>
                  <a:srgbClr val="262626"/>
                </a:solidFill>
                <a:latin typeface="Roboto Mono"/>
                <a:ea typeface="Roboto Mono"/>
                <a:cs typeface="Roboto Mono"/>
                <a:sym typeface="Roboto Mono"/>
              </a:rPr>
              <a:t>.ptn</a:t>
            </a:r>
            <a:endParaRPr sz="1200">
              <a:solidFill>
                <a:srgbClr val="595959"/>
              </a:solidFill>
              <a:latin typeface="Red Hat Display Medium"/>
              <a:ea typeface="Red Hat Display Medium"/>
              <a:cs typeface="Red Hat Display Medium"/>
              <a:sym typeface="Red Hat Display Medium"/>
            </a:endParaRPr>
          </a:p>
          <a:p>
            <a:pPr indent="0" lvl="0" marL="0" rtl="0" algn="l">
              <a:lnSpc>
                <a:spcPct val="115000"/>
              </a:lnSpc>
              <a:spcBef>
                <a:spcPts val="500"/>
              </a:spcBef>
              <a:spcAft>
                <a:spcPts val="0"/>
              </a:spcAft>
              <a:buNone/>
            </a:pPr>
            <a:r>
              <a:rPr lang="en" sz="1200">
                <a:solidFill>
                  <a:srgbClr val="595959"/>
                </a:solidFill>
                <a:latin typeface="Red Hat Display Medium"/>
                <a:ea typeface="Red Hat Display Medium"/>
                <a:cs typeface="Red Hat Display Medium"/>
                <a:sym typeface="Red Hat Display Medium"/>
              </a:rPr>
              <a:t>Export once and run it on every supported device.</a:t>
            </a:r>
            <a:endParaRPr sz="1200">
              <a:solidFill>
                <a:srgbClr val="595959"/>
              </a:solidFill>
              <a:latin typeface="Red Hat Display Medium"/>
              <a:ea typeface="Red Hat Display Medium"/>
              <a:cs typeface="Red Hat Display Medium"/>
              <a:sym typeface="Red Hat Display Medium"/>
            </a:endParaRPr>
          </a:p>
        </p:txBody>
      </p:sp>
      <p:sp>
        <p:nvSpPr>
          <p:cNvPr id="210" name="Google Shape;210;p18"/>
          <p:cNvSpPr txBox="1"/>
          <p:nvPr/>
        </p:nvSpPr>
        <p:spPr>
          <a:xfrm>
            <a:off x="317500" y="2006600"/>
            <a:ext cx="4445100" cy="81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600">
                <a:solidFill>
                  <a:srgbClr val="262626"/>
                </a:solidFill>
                <a:latin typeface="Red Hat Display"/>
                <a:ea typeface="Red Hat Display"/>
                <a:cs typeface="Red Hat Display"/>
                <a:sym typeface="Red Hat Display"/>
              </a:rPr>
              <a:t>Native runtime</a:t>
            </a:r>
            <a:endParaRPr sz="1200">
              <a:solidFill>
                <a:srgbClr val="595959"/>
              </a:solidFill>
              <a:latin typeface="Red Hat Display Medium"/>
              <a:ea typeface="Red Hat Display Medium"/>
              <a:cs typeface="Red Hat Display Medium"/>
              <a:sym typeface="Red Hat Display Medium"/>
            </a:endParaRPr>
          </a:p>
          <a:p>
            <a:pPr indent="0" lvl="0" marL="0" rtl="0" algn="l">
              <a:lnSpc>
                <a:spcPct val="115000"/>
              </a:lnSpc>
              <a:spcBef>
                <a:spcPts val="500"/>
              </a:spcBef>
              <a:spcAft>
                <a:spcPts val="0"/>
              </a:spcAft>
              <a:buNone/>
            </a:pPr>
            <a:r>
              <a:rPr lang="en" sz="1200">
                <a:solidFill>
                  <a:srgbClr val="595959"/>
                </a:solidFill>
                <a:latin typeface="Red Hat Display Medium"/>
                <a:ea typeface="Red Hat Display Medium"/>
                <a:cs typeface="Red Hat Display Medium"/>
                <a:sym typeface="Red Hat Display Medium"/>
              </a:rPr>
              <a:t>Model-agnostic runtime supported by graph engines.</a:t>
            </a:r>
            <a:br>
              <a:rPr lang="en" sz="1200">
                <a:solidFill>
                  <a:srgbClr val="595959"/>
                </a:solidFill>
                <a:latin typeface="Red Hat Display Medium"/>
                <a:ea typeface="Red Hat Display Medium"/>
                <a:cs typeface="Red Hat Display Medium"/>
                <a:sym typeface="Red Hat Display Medium"/>
              </a:rPr>
            </a:br>
            <a:r>
              <a:rPr lang="en" sz="1200">
                <a:solidFill>
                  <a:srgbClr val="595959"/>
                </a:solidFill>
                <a:latin typeface="Red Hat Display Medium"/>
                <a:ea typeface="Red Hat Display Medium"/>
                <a:cs typeface="Red Hat Display Medium"/>
                <a:sym typeface="Red Hat Display Medium"/>
              </a:rPr>
              <a:t>Configurable features: speculative decoding, batching</a:t>
            </a:r>
            <a:endParaRPr sz="1200">
              <a:solidFill>
                <a:srgbClr val="595959"/>
              </a:solidFill>
              <a:latin typeface="Red Hat Display Medium"/>
              <a:ea typeface="Red Hat Display Medium"/>
              <a:cs typeface="Red Hat Display Medium"/>
              <a:sym typeface="Red Hat Display Medium"/>
            </a:endParaRPr>
          </a:p>
        </p:txBody>
      </p:sp>
      <p:sp>
        <p:nvSpPr>
          <p:cNvPr id="211" name="Google Shape;211;p18"/>
          <p:cNvSpPr txBox="1"/>
          <p:nvPr/>
        </p:nvSpPr>
        <p:spPr>
          <a:xfrm>
            <a:off x="317500" y="3251200"/>
            <a:ext cx="4445100" cy="812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500"/>
              </a:spcBef>
              <a:spcAft>
                <a:spcPts val="0"/>
              </a:spcAft>
              <a:buNone/>
            </a:pPr>
            <a:r>
              <a:rPr b="1" lang="en" sz="1600">
                <a:solidFill>
                  <a:srgbClr val="262626"/>
                </a:solidFill>
                <a:latin typeface="Red Hat Display"/>
                <a:ea typeface="Red Hat Display"/>
                <a:cs typeface="Red Hat Display"/>
                <a:sym typeface="Red Hat Display"/>
              </a:rPr>
              <a:t>Built on ExecuTorch</a:t>
            </a:r>
            <a:endParaRPr sz="1200">
              <a:solidFill>
                <a:srgbClr val="595959"/>
              </a:solidFill>
              <a:latin typeface="Red Hat Display Medium"/>
              <a:ea typeface="Red Hat Display Medium"/>
              <a:cs typeface="Red Hat Display Medium"/>
              <a:sym typeface="Red Hat Display Medium"/>
            </a:endParaRPr>
          </a:p>
          <a:p>
            <a:pPr indent="0" lvl="0" marL="0" rtl="0" algn="l">
              <a:lnSpc>
                <a:spcPct val="115000"/>
              </a:lnSpc>
              <a:spcBef>
                <a:spcPts val="500"/>
              </a:spcBef>
              <a:spcAft>
                <a:spcPts val="0"/>
              </a:spcAft>
              <a:buNone/>
            </a:pPr>
            <a:r>
              <a:rPr lang="en" sz="1200">
                <a:solidFill>
                  <a:srgbClr val="595959"/>
                </a:solidFill>
                <a:latin typeface="Red Hat Display Medium"/>
                <a:ea typeface="Red Hat Display Medium"/>
                <a:cs typeface="Red Hat Display Medium"/>
                <a:sym typeface="Red Hat Display Medium"/>
              </a:rPr>
              <a:t>A new mode in ExecuTorch: same torch.export, quantization and backends.</a:t>
            </a:r>
            <a:endParaRPr sz="1200">
              <a:solidFill>
                <a:srgbClr val="595959"/>
              </a:solidFill>
              <a:latin typeface="Red Hat Display Medium"/>
              <a:ea typeface="Red Hat Display Medium"/>
              <a:cs typeface="Red Hat Display Medium"/>
              <a:sym typeface="Red Hat Display Medium"/>
            </a:endParaRPr>
          </a:p>
        </p:txBody>
      </p:sp>
      <p:sp>
        <p:nvSpPr>
          <p:cNvPr id="212" name="Google Shape;212;p18"/>
          <p:cNvSpPr txBox="1"/>
          <p:nvPr/>
        </p:nvSpPr>
        <p:spPr>
          <a:xfrm>
            <a:off x="4963250" y="2052743"/>
            <a:ext cx="1221600" cy="22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800">
                <a:solidFill>
                  <a:srgbClr val="E12353"/>
                </a:solidFill>
                <a:latin typeface="Red Hat Display"/>
                <a:ea typeface="Red Hat Display"/>
                <a:cs typeface="Red Hat Display"/>
                <a:sym typeface="Red Hat Display"/>
              </a:rPr>
              <a:t>AHEAD OF TIME</a:t>
            </a:r>
            <a:endParaRPr b="1" sz="800">
              <a:solidFill>
                <a:srgbClr val="E12353"/>
              </a:solidFill>
              <a:latin typeface="Red Hat Display"/>
              <a:ea typeface="Red Hat Display"/>
              <a:cs typeface="Red Hat Display"/>
              <a:sym typeface="Red Hat Display"/>
            </a:endParaRPr>
          </a:p>
        </p:txBody>
      </p:sp>
      <p:sp>
        <p:nvSpPr>
          <p:cNvPr id="213" name="Google Shape;213;p18"/>
          <p:cNvSpPr txBox="1"/>
          <p:nvPr/>
        </p:nvSpPr>
        <p:spPr>
          <a:xfrm>
            <a:off x="4963250" y="2320746"/>
            <a:ext cx="995100" cy="177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800">
                <a:solidFill>
                  <a:srgbClr val="262626"/>
                </a:solidFill>
                <a:latin typeface="Red Hat Display"/>
                <a:ea typeface="Red Hat Display"/>
                <a:cs typeface="Red Hat Display"/>
                <a:sym typeface="Red Hat Display"/>
              </a:rPr>
              <a:t>ON DEVICE</a:t>
            </a:r>
            <a:endParaRPr b="1" sz="800">
              <a:solidFill>
                <a:srgbClr val="262626"/>
              </a:solidFill>
              <a:latin typeface="Red Hat Display"/>
              <a:ea typeface="Red Hat Display"/>
              <a:cs typeface="Red Hat Display"/>
              <a:sym typeface="Red Hat Display"/>
            </a:endParaRPr>
          </a:p>
        </p:txBody>
      </p:sp>
      <p:sp>
        <p:nvSpPr>
          <p:cNvPr id="214" name="Google Shape;214;p18"/>
          <p:cNvSpPr/>
          <p:nvPr/>
        </p:nvSpPr>
        <p:spPr>
          <a:xfrm>
            <a:off x="6215600" y="934350"/>
            <a:ext cx="1310100" cy="368400"/>
          </a:xfrm>
          <a:prstGeom prst="roundRect">
            <a:avLst>
              <a:gd fmla="val 16667" name="adj"/>
            </a:avLst>
          </a:prstGeom>
          <a:solidFill>
            <a:srgbClr val="FFFFFF"/>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lang="en" sz="1100">
                <a:solidFill>
                  <a:srgbClr val="262626"/>
                </a:solidFill>
                <a:latin typeface="Roboto Mono Medium"/>
                <a:ea typeface="Roboto Mono Medium"/>
                <a:cs typeface="Roboto Mono Medium"/>
                <a:sym typeface="Roboto Mono Medium"/>
              </a:rPr>
              <a:t>torch.export</a:t>
            </a:r>
            <a:endParaRPr sz="1100">
              <a:solidFill>
                <a:srgbClr val="262626"/>
              </a:solidFill>
              <a:latin typeface="Roboto Mono Medium"/>
              <a:ea typeface="Roboto Mono Medium"/>
              <a:cs typeface="Roboto Mono Medium"/>
              <a:sym typeface="Roboto Mono Medium"/>
            </a:endParaRPr>
          </a:p>
        </p:txBody>
      </p:sp>
      <p:sp>
        <p:nvSpPr>
          <p:cNvPr id="215" name="Google Shape;215;p18"/>
          <p:cNvSpPr/>
          <p:nvPr/>
        </p:nvSpPr>
        <p:spPr>
          <a:xfrm>
            <a:off x="6557300" y="2222273"/>
            <a:ext cx="626700" cy="228600"/>
          </a:xfrm>
          <a:prstGeom prst="snip1Rect">
            <a:avLst>
              <a:gd fmla="val 16667" name="adj"/>
            </a:avLst>
          </a:prstGeom>
          <a:solidFill>
            <a:srgbClr val="595959"/>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100">
                <a:solidFill>
                  <a:srgbClr val="FFFFFF"/>
                </a:solidFill>
                <a:latin typeface="Roboto Mono"/>
                <a:ea typeface="Roboto Mono"/>
                <a:cs typeface="Roboto Mono"/>
                <a:sym typeface="Roboto Mono"/>
              </a:rPr>
              <a:t>.ptn</a:t>
            </a:r>
            <a:endParaRPr b="1" sz="1100">
              <a:solidFill>
                <a:srgbClr val="FFFFFF"/>
              </a:solidFill>
              <a:latin typeface="Roboto Mono"/>
              <a:ea typeface="Roboto Mono"/>
              <a:cs typeface="Roboto Mono"/>
              <a:sym typeface="Roboto Mono"/>
            </a:endParaRPr>
          </a:p>
        </p:txBody>
      </p:sp>
      <p:cxnSp>
        <p:nvCxnSpPr>
          <p:cNvPr id="216" name="Google Shape;216;p18"/>
          <p:cNvCxnSpPr>
            <a:stCxn id="215" idx="1"/>
            <a:endCxn id="217" idx="0"/>
          </p:cNvCxnSpPr>
          <p:nvPr/>
        </p:nvCxnSpPr>
        <p:spPr>
          <a:xfrm>
            <a:off x="6870650" y="2450873"/>
            <a:ext cx="0" cy="304200"/>
          </a:xfrm>
          <a:prstGeom prst="straightConnector1">
            <a:avLst/>
          </a:prstGeom>
          <a:noFill/>
          <a:ln cap="flat" cmpd="sng" w="9525">
            <a:solidFill>
              <a:srgbClr val="677789"/>
            </a:solidFill>
            <a:prstDash val="solid"/>
            <a:round/>
            <a:headEnd len="med" w="med" type="none"/>
            <a:tailEnd len="med" w="med" type="triangle"/>
          </a:ln>
        </p:spPr>
      </p:cxnSp>
      <p:sp>
        <p:nvSpPr>
          <p:cNvPr id="217" name="Google Shape;217;p18"/>
          <p:cNvSpPr/>
          <p:nvPr/>
        </p:nvSpPr>
        <p:spPr>
          <a:xfrm>
            <a:off x="6215600" y="2755004"/>
            <a:ext cx="1310100" cy="368400"/>
          </a:xfrm>
          <a:prstGeom prst="roundRect">
            <a:avLst>
              <a:gd fmla="val 16667" name="adj"/>
            </a:avLst>
          </a:prstGeom>
          <a:solidFill>
            <a:srgbClr val="E12353"/>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FFFFFF"/>
                </a:solidFill>
                <a:latin typeface="Red Hat Display SemiBold"/>
                <a:ea typeface="Red Hat Display SemiBold"/>
                <a:cs typeface="Red Hat Display SemiBold"/>
                <a:sym typeface="Red Hat Display SemiBold"/>
              </a:rPr>
              <a:t>Native runtime</a:t>
            </a:r>
            <a:endParaRPr sz="1200">
              <a:solidFill>
                <a:srgbClr val="FFFFFF"/>
              </a:solidFill>
              <a:latin typeface="Red Hat Display SemiBold"/>
              <a:ea typeface="Red Hat Display SemiBold"/>
              <a:cs typeface="Red Hat Display SemiBold"/>
              <a:sym typeface="Red Hat Display SemiBold"/>
            </a:endParaRPr>
          </a:p>
        </p:txBody>
      </p:sp>
      <p:cxnSp>
        <p:nvCxnSpPr>
          <p:cNvPr id="218" name="Google Shape;218;p18"/>
          <p:cNvCxnSpPr>
            <a:stCxn id="217" idx="2"/>
            <a:endCxn id="219" idx="0"/>
          </p:cNvCxnSpPr>
          <p:nvPr/>
        </p:nvCxnSpPr>
        <p:spPr>
          <a:xfrm flipH="1">
            <a:off x="5359250" y="3123404"/>
            <a:ext cx="1511400" cy="246900"/>
          </a:xfrm>
          <a:prstGeom prst="straightConnector1">
            <a:avLst/>
          </a:prstGeom>
          <a:noFill/>
          <a:ln cap="flat" cmpd="sng" w="9525">
            <a:solidFill>
              <a:srgbClr val="C9CED6"/>
            </a:solidFill>
            <a:prstDash val="solid"/>
            <a:round/>
            <a:headEnd len="med" w="med" type="none"/>
            <a:tailEnd len="med" w="med" type="none"/>
          </a:ln>
        </p:spPr>
      </p:cxnSp>
      <p:cxnSp>
        <p:nvCxnSpPr>
          <p:cNvPr id="220" name="Google Shape;220;p18"/>
          <p:cNvCxnSpPr>
            <a:stCxn id="219" idx="2"/>
            <a:endCxn id="221" idx="0"/>
          </p:cNvCxnSpPr>
          <p:nvPr/>
        </p:nvCxnSpPr>
        <p:spPr>
          <a:xfrm>
            <a:off x="5359350" y="3659952"/>
            <a:ext cx="1511400" cy="246900"/>
          </a:xfrm>
          <a:prstGeom prst="straightConnector1">
            <a:avLst/>
          </a:prstGeom>
          <a:noFill/>
          <a:ln cap="flat" cmpd="sng" w="9525">
            <a:solidFill>
              <a:srgbClr val="C9CED6"/>
            </a:solidFill>
            <a:prstDash val="solid"/>
            <a:round/>
            <a:headEnd len="med" w="med" type="none"/>
            <a:tailEnd len="med" w="med" type="none"/>
          </a:ln>
        </p:spPr>
      </p:cxnSp>
      <p:cxnSp>
        <p:nvCxnSpPr>
          <p:cNvPr id="222" name="Google Shape;222;p18"/>
          <p:cNvCxnSpPr>
            <a:stCxn id="217" idx="2"/>
            <a:endCxn id="223" idx="0"/>
          </p:cNvCxnSpPr>
          <p:nvPr/>
        </p:nvCxnSpPr>
        <p:spPr>
          <a:xfrm flipH="1">
            <a:off x="6114950" y="3123404"/>
            <a:ext cx="755700" cy="246900"/>
          </a:xfrm>
          <a:prstGeom prst="straightConnector1">
            <a:avLst/>
          </a:prstGeom>
          <a:noFill/>
          <a:ln cap="flat" cmpd="sng" w="9525">
            <a:solidFill>
              <a:srgbClr val="C9CED6"/>
            </a:solidFill>
            <a:prstDash val="solid"/>
            <a:round/>
            <a:headEnd len="med" w="med" type="none"/>
            <a:tailEnd len="med" w="med" type="none"/>
          </a:ln>
        </p:spPr>
      </p:cxnSp>
      <p:cxnSp>
        <p:nvCxnSpPr>
          <p:cNvPr id="224" name="Google Shape;224;p18"/>
          <p:cNvCxnSpPr>
            <a:stCxn id="223" idx="2"/>
            <a:endCxn id="221" idx="0"/>
          </p:cNvCxnSpPr>
          <p:nvPr/>
        </p:nvCxnSpPr>
        <p:spPr>
          <a:xfrm>
            <a:off x="6115000" y="3659952"/>
            <a:ext cx="755700" cy="246900"/>
          </a:xfrm>
          <a:prstGeom prst="straightConnector1">
            <a:avLst/>
          </a:prstGeom>
          <a:noFill/>
          <a:ln cap="flat" cmpd="sng" w="9525">
            <a:solidFill>
              <a:srgbClr val="C9CED6"/>
            </a:solidFill>
            <a:prstDash val="solid"/>
            <a:round/>
            <a:headEnd len="med" w="med" type="none"/>
            <a:tailEnd len="med" w="med" type="none"/>
          </a:ln>
        </p:spPr>
      </p:cxnSp>
      <p:sp>
        <p:nvSpPr>
          <p:cNvPr id="221" name="Google Shape;221;p18"/>
          <p:cNvSpPr/>
          <p:nvPr/>
        </p:nvSpPr>
        <p:spPr>
          <a:xfrm>
            <a:off x="5440400" y="3906772"/>
            <a:ext cx="2860500" cy="320100"/>
          </a:xfrm>
          <a:prstGeom prst="roundRect">
            <a:avLst>
              <a:gd fmla="val 48001" name="adj"/>
            </a:avLst>
          </a:prstGeom>
          <a:solidFill>
            <a:srgbClr val="FFFFFF"/>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1200">
                <a:solidFill>
                  <a:srgbClr val="262626"/>
                </a:solidFill>
                <a:latin typeface="Red Hat Display Medium"/>
                <a:ea typeface="Red Hat Display Medium"/>
                <a:cs typeface="Red Hat Display Medium"/>
                <a:sym typeface="Red Hat Display Medium"/>
              </a:rPr>
              <a:t>phones  ·  laptops  ·  browsers</a:t>
            </a:r>
            <a:endParaRPr sz="1200">
              <a:solidFill>
                <a:srgbClr val="262626"/>
              </a:solidFill>
              <a:latin typeface="Red Hat Display Medium"/>
              <a:ea typeface="Red Hat Display Medium"/>
              <a:cs typeface="Red Hat Display Medium"/>
              <a:sym typeface="Red Hat Display Medium"/>
            </a:endParaRPr>
          </a:p>
        </p:txBody>
      </p:sp>
      <p:cxnSp>
        <p:nvCxnSpPr>
          <p:cNvPr id="225" name="Google Shape;225;p18"/>
          <p:cNvCxnSpPr>
            <a:stCxn id="217" idx="2"/>
            <a:endCxn id="226" idx="0"/>
          </p:cNvCxnSpPr>
          <p:nvPr/>
        </p:nvCxnSpPr>
        <p:spPr>
          <a:xfrm>
            <a:off x="6870650" y="3123404"/>
            <a:ext cx="0" cy="246900"/>
          </a:xfrm>
          <a:prstGeom prst="straightConnector1">
            <a:avLst/>
          </a:prstGeom>
          <a:noFill/>
          <a:ln cap="flat" cmpd="sng" w="9525">
            <a:solidFill>
              <a:srgbClr val="677789"/>
            </a:solidFill>
            <a:prstDash val="solid"/>
            <a:round/>
            <a:headEnd len="med" w="med" type="none"/>
            <a:tailEnd len="med" w="med" type="triangle"/>
          </a:ln>
        </p:spPr>
      </p:cxnSp>
      <p:cxnSp>
        <p:nvCxnSpPr>
          <p:cNvPr id="227" name="Google Shape;227;p18"/>
          <p:cNvCxnSpPr>
            <a:stCxn id="226" idx="2"/>
            <a:endCxn id="221" idx="0"/>
          </p:cNvCxnSpPr>
          <p:nvPr/>
        </p:nvCxnSpPr>
        <p:spPr>
          <a:xfrm>
            <a:off x="6870650" y="3659952"/>
            <a:ext cx="0" cy="246900"/>
          </a:xfrm>
          <a:prstGeom prst="straightConnector1">
            <a:avLst/>
          </a:prstGeom>
          <a:noFill/>
          <a:ln cap="flat" cmpd="sng" w="9525">
            <a:solidFill>
              <a:srgbClr val="677789"/>
            </a:solidFill>
            <a:prstDash val="solid"/>
            <a:round/>
            <a:headEnd len="med" w="med" type="none"/>
            <a:tailEnd len="med" w="med" type="triangle"/>
          </a:ln>
        </p:spPr>
      </p:cxnSp>
      <p:cxnSp>
        <p:nvCxnSpPr>
          <p:cNvPr id="228" name="Google Shape;228;p18"/>
          <p:cNvCxnSpPr>
            <a:stCxn id="217" idx="2"/>
            <a:endCxn id="229" idx="0"/>
          </p:cNvCxnSpPr>
          <p:nvPr/>
        </p:nvCxnSpPr>
        <p:spPr>
          <a:xfrm>
            <a:off x="6870650" y="3123404"/>
            <a:ext cx="755700" cy="246900"/>
          </a:xfrm>
          <a:prstGeom prst="straightConnector1">
            <a:avLst/>
          </a:prstGeom>
          <a:noFill/>
          <a:ln cap="flat" cmpd="sng" w="9525">
            <a:solidFill>
              <a:srgbClr val="C9CED6"/>
            </a:solidFill>
            <a:prstDash val="solid"/>
            <a:round/>
            <a:headEnd len="med" w="med" type="none"/>
            <a:tailEnd len="med" w="med" type="none"/>
          </a:ln>
        </p:spPr>
      </p:cxnSp>
      <p:cxnSp>
        <p:nvCxnSpPr>
          <p:cNvPr id="230" name="Google Shape;230;p18"/>
          <p:cNvCxnSpPr>
            <a:stCxn id="229" idx="2"/>
            <a:endCxn id="221" idx="0"/>
          </p:cNvCxnSpPr>
          <p:nvPr/>
        </p:nvCxnSpPr>
        <p:spPr>
          <a:xfrm flipH="1">
            <a:off x="6870600" y="3659952"/>
            <a:ext cx="755700" cy="246900"/>
          </a:xfrm>
          <a:prstGeom prst="straightConnector1">
            <a:avLst/>
          </a:prstGeom>
          <a:noFill/>
          <a:ln cap="flat" cmpd="sng" w="9525">
            <a:solidFill>
              <a:srgbClr val="C9CED6"/>
            </a:solidFill>
            <a:prstDash val="solid"/>
            <a:round/>
            <a:headEnd len="med" w="med" type="none"/>
            <a:tailEnd len="med" w="med" type="none"/>
          </a:ln>
        </p:spPr>
      </p:cxnSp>
      <p:cxnSp>
        <p:nvCxnSpPr>
          <p:cNvPr id="231" name="Google Shape;231;p18"/>
          <p:cNvCxnSpPr>
            <a:stCxn id="217" idx="2"/>
            <a:endCxn id="232" idx="0"/>
          </p:cNvCxnSpPr>
          <p:nvPr/>
        </p:nvCxnSpPr>
        <p:spPr>
          <a:xfrm>
            <a:off x="6870650" y="3123404"/>
            <a:ext cx="1511400" cy="246900"/>
          </a:xfrm>
          <a:prstGeom prst="straightConnector1">
            <a:avLst/>
          </a:prstGeom>
          <a:noFill/>
          <a:ln cap="flat" cmpd="sng" w="9525">
            <a:solidFill>
              <a:srgbClr val="C9CED6"/>
            </a:solidFill>
            <a:prstDash val="solid"/>
            <a:round/>
            <a:headEnd len="med" w="med" type="none"/>
            <a:tailEnd len="med" w="med" type="none"/>
          </a:ln>
        </p:spPr>
      </p:cxnSp>
      <p:cxnSp>
        <p:nvCxnSpPr>
          <p:cNvPr id="233" name="Google Shape;233;p18"/>
          <p:cNvCxnSpPr>
            <a:stCxn id="232" idx="2"/>
            <a:endCxn id="221" idx="0"/>
          </p:cNvCxnSpPr>
          <p:nvPr/>
        </p:nvCxnSpPr>
        <p:spPr>
          <a:xfrm flipH="1">
            <a:off x="6870550" y="3659952"/>
            <a:ext cx="1511400" cy="246900"/>
          </a:xfrm>
          <a:prstGeom prst="straightConnector1">
            <a:avLst/>
          </a:prstGeom>
          <a:noFill/>
          <a:ln cap="flat" cmpd="sng" w="9525">
            <a:solidFill>
              <a:srgbClr val="C9CED6"/>
            </a:solidFill>
            <a:prstDash val="solid"/>
            <a:round/>
            <a:headEnd len="med" w="med" type="none"/>
            <a:tailEnd len="med" w="med" type="none"/>
          </a:ln>
        </p:spPr>
      </p:cxnSp>
      <p:sp>
        <p:nvSpPr>
          <p:cNvPr id="234" name="Google Shape;234;p18"/>
          <p:cNvSpPr/>
          <p:nvPr/>
        </p:nvSpPr>
        <p:spPr>
          <a:xfrm>
            <a:off x="5677100" y="206950"/>
            <a:ext cx="2387100" cy="480300"/>
          </a:xfrm>
          <a:prstGeom prst="roundRect">
            <a:avLst>
              <a:gd fmla="val 40308" name="adj"/>
            </a:avLst>
          </a:prstGeom>
          <a:solidFill>
            <a:srgbClr val="262626"/>
          </a:solidFill>
          <a:ln>
            <a:noFill/>
          </a:ln>
        </p:spPr>
        <p:txBody>
          <a:bodyPr anchorCtr="0" anchor="ctr" bIns="91425" lIns="91425" spcFirstLastPara="1" rIns="91425" wrap="square" tIns="91425">
            <a:noAutofit/>
          </a:bodyPr>
          <a:lstStyle/>
          <a:p>
            <a:pPr indent="0" lvl="0" marL="0" rtl="0" algn="ctr">
              <a:lnSpc>
                <a:spcPct val="105000"/>
              </a:lnSpc>
              <a:spcBef>
                <a:spcPts val="0"/>
              </a:spcBef>
              <a:spcAft>
                <a:spcPts val="0"/>
              </a:spcAft>
              <a:buNone/>
            </a:pPr>
            <a:r>
              <a:rPr lang="en" sz="1300">
                <a:solidFill>
                  <a:srgbClr val="FFFFFF"/>
                </a:solidFill>
                <a:latin typeface="Red Hat Display SemiBold"/>
                <a:ea typeface="Red Hat Display SemiBold"/>
                <a:cs typeface="Red Hat Display SemiBold"/>
                <a:sym typeface="Red Hat Display SemiBold"/>
              </a:rPr>
              <a:t>PyTorch model</a:t>
            </a:r>
            <a:endParaRPr sz="900">
              <a:solidFill>
                <a:srgbClr val="C9CED6"/>
              </a:solidFill>
              <a:latin typeface="Red Hat Display Medium"/>
              <a:ea typeface="Red Hat Display Medium"/>
              <a:cs typeface="Red Hat Display Medium"/>
              <a:sym typeface="Red Hat Display Medium"/>
            </a:endParaRPr>
          </a:p>
          <a:p>
            <a:pPr indent="0" lvl="0" marL="0" rtl="0" algn="ctr">
              <a:lnSpc>
                <a:spcPct val="105000"/>
              </a:lnSpc>
              <a:spcBef>
                <a:spcPts val="0"/>
              </a:spcBef>
              <a:spcAft>
                <a:spcPts val="0"/>
              </a:spcAft>
              <a:buNone/>
            </a:pPr>
            <a:r>
              <a:rPr lang="en" sz="900">
                <a:solidFill>
                  <a:srgbClr val="C9CED6"/>
                </a:solidFill>
                <a:latin typeface="Red Hat Display Medium"/>
                <a:ea typeface="Red Hat Display Medium"/>
                <a:cs typeface="Red Hat Display Medium"/>
                <a:sym typeface="Red Hat Display Medium"/>
              </a:rPr>
              <a:t>Hugging Face transformers and more</a:t>
            </a:r>
            <a:endParaRPr sz="900">
              <a:solidFill>
                <a:srgbClr val="C9CED6"/>
              </a:solidFill>
              <a:latin typeface="Red Hat Display Medium"/>
              <a:ea typeface="Red Hat Display Medium"/>
              <a:cs typeface="Red Hat Display Medium"/>
              <a:sym typeface="Red Hat Display Medium"/>
            </a:endParaRPr>
          </a:p>
        </p:txBody>
      </p:sp>
      <p:sp>
        <p:nvSpPr>
          <p:cNvPr id="235" name="Google Shape;235;p18"/>
          <p:cNvSpPr/>
          <p:nvPr/>
        </p:nvSpPr>
        <p:spPr>
          <a:xfrm>
            <a:off x="6316250" y="1550100"/>
            <a:ext cx="1108800" cy="368400"/>
          </a:xfrm>
          <a:prstGeom prst="roundRect">
            <a:avLst>
              <a:gd fmla="val 16667" name="adj"/>
            </a:avLst>
          </a:prstGeom>
          <a:solidFill>
            <a:srgbClr val="FFFFFF"/>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None/>
            </a:pPr>
            <a:r>
              <a:rPr lang="en" sz="1100">
                <a:solidFill>
                  <a:schemeClr val="dk2"/>
                </a:solidFill>
                <a:latin typeface="Roboto Mono Medium"/>
                <a:ea typeface="Roboto Mono Medium"/>
                <a:cs typeface="Roboto Mono Medium"/>
                <a:sym typeface="Roboto Mono Medium"/>
              </a:rPr>
              <a:t>to_native</a:t>
            </a:r>
            <a:endParaRPr sz="1100">
              <a:solidFill>
                <a:schemeClr val="dk2"/>
              </a:solidFill>
              <a:latin typeface="Roboto Mono Medium"/>
              <a:ea typeface="Roboto Mono Medium"/>
              <a:cs typeface="Roboto Mono Medium"/>
              <a:sym typeface="Roboto Mono Medium"/>
            </a:endParaRPr>
          </a:p>
        </p:txBody>
      </p:sp>
      <p:cxnSp>
        <p:nvCxnSpPr>
          <p:cNvPr id="236" name="Google Shape;236;p18"/>
          <p:cNvCxnSpPr>
            <a:stCxn id="234" idx="2"/>
            <a:endCxn id="214" idx="0"/>
          </p:cNvCxnSpPr>
          <p:nvPr/>
        </p:nvCxnSpPr>
        <p:spPr>
          <a:xfrm>
            <a:off x="6870650" y="687250"/>
            <a:ext cx="0" cy="247200"/>
          </a:xfrm>
          <a:prstGeom prst="straightConnector1">
            <a:avLst/>
          </a:prstGeom>
          <a:noFill/>
          <a:ln cap="flat" cmpd="sng" w="9525">
            <a:solidFill>
              <a:srgbClr val="677789"/>
            </a:solidFill>
            <a:prstDash val="solid"/>
            <a:round/>
            <a:headEnd len="med" w="med" type="none"/>
            <a:tailEnd len="med" w="med" type="triangle"/>
          </a:ln>
        </p:spPr>
      </p:cxnSp>
      <p:cxnSp>
        <p:nvCxnSpPr>
          <p:cNvPr id="237" name="Google Shape;237;p18"/>
          <p:cNvCxnSpPr>
            <a:stCxn id="214" idx="2"/>
            <a:endCxn id="235" idx="0"/>
          </p:cNvCxnSpPr>
          <p:nvPr/>
        </p:nvCxnSpPr>
        <p:spPr>
          <a:xfrm>
            <a:off x="6870650" y="1302750"/>
            <a:ext cx="0" cy="247500"/>
          </a:xfrm>
          <a:prstGeom prst="straightConnector1">
            <a:avLst/>
          </a:prstGeom>
          <a:noFill/>
          <a:ln cap="flat" cmpd="sng" w="9525">
            <a:solidFill>
              <a:srgbClr val="677789"/>
            </a:solidFill>
            <a:prstDash val="solid"/>
            <a:round/>
            <a:headEnd len="med" w="med" type="none"/>
            <a:tailEnd len="med" w="med" type="triangle"/>
          </a:ln>
        </p:spPr>
      </p:cxnSp>
      <p:cxnSp>
        <p:nvCxnSpPr>
          <p:cNvPr id="238" name="Google Shape;238;p18"/>
          <p:cNvCxnSpPr>
            <a:stCxn id="235" idx="2"/>
            <a:endCxn id="215" idx="3"/>
          </p:cNvCxnSpPr>
          <p:nvPr/>
        </p:nvCxnSpPr>
        <p:spPr>
          <a:xfrm>
            <a:off x="6870650" y="1918500"/>
            <a:ext cx="0" cy="303900"/>
          </a:xfrm>
          <a:prstGeom prst="straightConnector1">
            <a:avLst/>
          </a:prstGeom>
          <a:noFill/>
          <a:ln cap="flat" cmpd="sng" w="9525">
            <a:solidFill>
              <a:srgbClr val="677789"/>
            </a:solidFill>
            <a:prstDash val="solid"/>
            <a:round/>
            <a:headEnd len="med" w="med" type="none"/>
            <a:tailEnd len="med" w="med" type="triangle"/>
          </a:ln>
        </p:spPr>
      </p:cxnSp>
      <p:grpSp>
        <p:nvGrpSpPr>
          <p:cNvPr id="239" name="Google Shape;239;p18"/>
          <p:cNvGrpSpPr/>
          <p:nvPr/>
        </p:nvGrpSpPr>
        <p:grpSpPr>
          <a:xfrm>
            <a:off x="5003700" y="3370402"/>
            <a:ext cx="3733900" cy="289550"/>
            <a:chOff x="5003700" y="3302484"/>
            <a:chExt cx="3733900" cy="279300"/>
          </a:xfrm>
        </p:grpSpPr>
        <p:sp>
          <p:nvSpPr>
            <p:cNvPr id="219" name="Google Shape;219;p18"/>
            <p:cNvSpPr/>
            <p:nvPr/>
          </p:nvSpPr>
          <p:spPr>
            <a:xfrm>
              <a:off x="5003700" y="3302484"/>
              <a:ext cx="711300" cy="279300"/>
            </a:xfrm>
            <a:prstGeom prst="roundRect">
              <a:avLst>
                <a:gd fmla="val 16667" name="adj"/>
              </a:avLst>
            </a:prstGeom>
            <a:solidFill>
              <a:srgbClr val="F1F4F6"/>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800">
                  <a:solidFill>
                    <a:srgbClr val="262626"/>
                  </a:solidFill>
                  <a:latin typeface="Red Hat Display SemiBold"/>
                  <a:ea typeface="Red Hat Display SemiBold"/>
                  <a:cs typeface="Red Hat Display SemiBold"/>
                  <a:sym typeface="Red Hat Display SemiBold"/>
                </a:rPr>
                <a:t>Vulkan</a:t>
              </a:r>
              <a:endParaRPr sz="800">
                <a:solidFill>
                  <a:srgbClr val="262626"/>
                </a:solidFill>
                <a:latin typeface="Red Hat Display SemiBold"/>
                <a:ea typeface="Red Hat Display SemiBold"/>
                <a:cs typeface="Red Hat Display SemiBold"/>
                <a:sym typeface="Red Hat Display SemiBold"/>
              </a:endParaRPr>
            </a:p>
          </p:txBody>
        </p:sp>
        <p:sp>
          <p:nvSpPr>
            <p:cNvPr id="223" name="Google Shape;223;p18"/>
            <p:cNvSpPr/>
            <p:nvPr/>
          </p:nvSpPr>
          <p:spPr>
            <a:xfrm>
              <a:off x="5759350" y="3302484"/>
              <a:ext cx="711300" cy="279300"/>
            </a:xfrm>
            <a:prstGeom prst="roundRect">
              <a:avLst>
                <a:gd fmla="val 16667" name="adj"/>
              </a:avLst>
            </a:prstGeom>
            <a:solidFill>
              <a:srgbClr val="FFF5F2"/>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800">
                  <a:solidFill>
                    <a:srgbClr val="262626"/>
                  </a:solidFill>
                  <a:latin typeface="Red Hat Display SemiBold"/>
                  <a:ea typeface="Red Hat Display SemiBold"/>
                  <a:cs typeface="Red Hat Display SemiBold"/>
                  <a:sym typeface="Red Hat Display SemiBold"/>
                </a:rPr>
                <a:t>ggml</a:t>
              </a:r>
              <a:endParaRPr sz="800">
                <a:solidFill>
                  <a:srgbClr val="262626"/>
                </a:solidFill>
                <a:latin typeface="Red Hat Display SemiBold"/>
                <a:ea typeface="Red Hat Display SemiBold"/>
                <a:cs typeface="Red Hat Display SemiBold"/>
                <a:sym typeface="Red Hat Display SemiBold"/>
              </a:endParaRPr>
            </a:p>
          </p:txBody>
        </p:sp>
        <p:sp>
          <p:nvSpPr>
            <p:cNvPr id="226" name="Google Shape;226;p18"/>
            <p:cNvSpPr/>
            <p:nvPr/>
          </p:nvSpPr>
          <p:spPr>
            <a:xfrm>
              <a:off x="6515000" y="3302484"/>
              <a:ext cx="711300" cy="279300"/>
            </a:xfrm>
            <a:prstGeom prst="roundRect">
              <a:avLst>
                <a:gd fmla="val 16667" name="adj"/>
              </a:avLst>
            </a:prstGeom>
            <a:solidFill>
              <a:srgbClr val="FFF5F2"/>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800">
                  <a:solidFill>
                    <a:srgbClr val="262626"/>
                  </a:solidFill>
                  <a:latin typeface="Red Hat Display SemiBold"/>
                  <a:ea typeface="Red Hat Display SemiBold"/>
                  <a:cs typeface="Red Hat Display SemiBold"/>
                  <a:sym typeface="Red Hat Display SemiBold"/>
                </a:rPr>
                <a:t>XNNPACK</a:t>
              </a:r>
              <a:endParaRPr sz="800">
                <a:solidFill>
                  <a:srgbClr val="262626"/>
                </a:solidFill>
                <a:latin typeface="Red Hat Display SemiBold"/>
                <a:ea typeface="Red Hat Display SemiBold"/>
                <a:cs typeface="Red Hat Display SemiBold"/>
                <a:sym typeface="Red Hat Display SemiBold"/>
              </a:endParaRPr>
            </a:p>
          </p:txBody>
        </p:sp>
        <p:sp>
          <p:nvSpPr>
            <p:cNvPr id="229" name="Google Shape;229;p18"/>
            <p:cNvSpPr/>
            <p:nvPr/>
          </p:nvSpPr>
          <p:spPr>
            <a:xfrm>
              <a:off x="7270650" y="3302484"/>
              <a:ext cx="711300" cy="279300"/>
            </a:xfrm>
            <a:prstGeom prst="roundRect">
              <a:avLst>
                <a:gd fmla="val 16667" name="adj"/>
              </a:avLst>
            </a:prstGeom>
            <a:solidFill>
              <a:srgbClr val="FFF4F1"/>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800">
                  <a:solidFill>
                    <a:srgbClr val="262626"/>
                  </a:solidFill>
                  <a:latin typeface="Red Hat Display SemiBold"/>
                  <a:ea typeface="Red Hat Display SemiBold"/>
                  <a:cs typeface="Red Hat Display SemiBold"/>
                  <a:sym typeface="Red Hat Display SemiBold"/>
                </a:rPr>
                <a:t>MLX</a:t>
              </a:r>
              <a:endParaRPr sz="800">
                <a:solidFill>
                  <a:srgbClr val="262626"/>
                </a:solidFill>
                <a:latin typeface="Red Hat Display SemiBold"/>
                <a:ea typeface="Red Hat Display SemiBold"/>
                <a:cs typeface="Red Hat Display SemiBold"/>
                <a:sym typeface="Red Hat Display SemiBold"/>
              </a:endParaRPr>
            </a:p>
          </p:txBody>
        </p:sp>
        <p:sp>
          <p:nvSpPr>
            <p:cNvPr id="232" name="Google Shape;232;p18"/>
            <p:cNvSpPr/>
            <p:nvPr/>
          </p:nvSpPr>
          <p:spPr>
            <a:xfrm>
              <a:off x="8026300" y="3302484"/>
              <a:ext cx="711300" cy="279300"/>
            </a:xfrm>
            <a:prstGeom prst="roundRect">
              <a:avLst>
                <a:gd fmla="val 16667" name="adj"/>
              </a:avLst>
            </a:prstGeom>
            <a:solidFill>
              <a:srgbClr val="F1F4F6"/>
            </a:solidFill>
            <a:ln cap="flat" cmpd="sng" w="9525">
              <a:solidFill>
                <a:srgbClr val="67778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lang="en" sz="800">
                  <a:solidFill>
                    <a:srgbClr val="262626"/>
                  </a:solidFill>
                  <a:latin typeface="Red Hat Display SemiBold"/>
                  <a:ea typeface="Red Hat Display SemiBold"/>
                  <a:cs typeface="Red Hat Display SemiBold"/>
                  <a:sym typeface="Red Hat Display SemiBold"/>
                </a:rPr>
                <a:t>WebGPU</a:t>
              </a:r>
              <a:endParaRPr sz="800">
                <a:solidFill>
                  <a:srgbClr val="262626"/>
                </a:solidFill>
                <a:latin typeface="Red Hat Display SemiBold"/>
                <a:ea typeface="Red Hat Display SemiBold"/>
                <a:cs typeface="Red Hat Display SemiBold"/>
                <a:sym typeface="Red Hat Display SemiBold"/>
              </a:endParaRPr>
            </a:p>
          </p:txBody>
        </p:sp>
      </p:grpSp>
      <p:pic>
        <p:nvPicPr>
          <p:cNvPr id="240" name="Google Shape;240;p18"/>
          <p:cNvPicPr preferRelativeResize="0"/>
          <p:nvPr/>
        </p:nvPicPr>
        <p:blipFill>
          <a:blip r:embed="rId3">
            <a:alphaModFix/>
          </a:blip>
          <a:stretch>
            <a:fillRect/>
          </a:stretch>
        </p:blipFill>
        <p:spPr>
          <a:xfrm>
            <a:off x="317500" y="215900"/>
            <a:ext cx="381000" cy="381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19"/>
          <p:cNvSpPr txBox="1"/>
          <p:nvPr>
            <p:ph type="title"/>
          </p:nvPr>
        </p:nvSpPr>
        <p:spPr>
          <a:xfrm>
            <a:off x="736600" y="127000"/>
            <a:ext cx="7112100" cy="381000"/>
          </a:xfrm>
          <a:prstGeom prst="rect">
            <a:avLst/>
          </a:prstGeom>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2200">
                <a:solidFill>
                  <a:srgbClr val="E12353"/>
                </a:solidFill>
                <a:latin typeface="Red Hat Display"/>
                <a:ea typeface="Red Hat Display"/>
                <a:cs typeface="Red Hat Display"/>
                <a:sym typeface="Red Hat Display"/>
              </a:rPr>
              <a:t>Demo: </a:t>
            </a:r>
            <a:r>
              <a:rPr lang="en" sz="2200">
                <a:solidFill>
                  <a:srgbClr val="262626"/>
                </a:solidFill>
                <a:latin typeface="Red Hat Display"/>
                <a:ea typeface="Red Hat Display"/>
                <a:cs typeface="Red Hat Display"/>
                <a:sym typeface="Red Hat Display"/>
              </a:rPr>
              <a:t>ExecuTorch Native</a:t>
            </a:r>
            <a:endParaRPr sz="2200">
              <a:solidFill>
                <a:srgbClr val="262626"/>
              </a:solidFill>
              <a:latin typeface="Red Hat Display"/>
              <a:ea typeface="Red Hat Display"/>
              <a:cs typeface="Red Hat Display"/>
              <a:sym typeface="Red Hat Display"/>
            </a:endParaRPr>
          </a:p>
        </p:txBody>
      </p:sp>
      <p:pic>
        <p:nvPicPr>
          <p:cNvPr id="246" name="Google Shape;246;p19"/>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247" name="Google Shape;247;p19"/>
          <p:cNvSpPr txBox="1"/>
          <p:nvPr/>
        </p:nvSpPr>
        <p:spPr>
          <a:xfrm>
            <a:off x="736600" y="469900"/>
            <a:ext cx="8089800" cy="228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950">
                <a:solidFill>
                  <a:srgbClr val="262626"/>
                </a:solidFill>
                <a:latin typeface="Red Hat Display"/>
                <a:ea typeface="Red Hat Display"/>
                <a:cs typeface="Red Hat Display"/>
                <a:sym typeface="Red Hat Display"/>
              </a:rPr>
              <a:t>Nemotron 3 Diarization: who speaks when</a:t>
            </a:r>
            <a:r>
              <a:rPr lang="en" sz="950">
                <a:solidFill>
                  <a:srgbClr val="595959"/>
                </a:solidFill>
                <a:latin typeface="Red Hat Display Medium"/>
                <a:ea typeface="Red Hat Display Medium"/>
                <a:cs typeface="Red Hat Display Medium"/>
                <a:sym typeface="Red Hat Display Medium"/>
              </a:rPr>
              <a:t>   ·   97.6 s of audio, 8 TTS voices</a:t>
            </a:r>
            <a:endParaRPr sz="950">
              <a:solidFill>
                <a:srgbClr val="595959"/>
              </a:solidFill>
              <a:latin typeface="Red Hat Display Medium"/>
              <a:ea typeface="Red Hat Display Medium"/>
              <a:cs typeface="Red Hat Display Medium"/>
              <a:sym typeface="Red Hat Display Medium"/>
            </a:endParaRPr>
          </a:p>
        </p:txBody>
      </p:sp>
      <p:sp>
        <p:nvSpPr>
          <p:cNvPr id="248" name="Google Shape;248;p19"/>
          <p:cNvSpPr txBox="1"/>
          <p:nvPr/>
        </p:nvSpPr>
        <p:spPr>
          <a:xfrm>
            <a:off x="317500" y="4089400"/>
            <a:ext cx="8508900" cy="165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lang="en" sz="700">
                <a:solidFill>
                  <a:srgbClr val="595959"/>
                </a:solidFill>
                <a:latin typeface="Red Hat Display Medium"/>
                <a:ea typeface="Red Hat Display Medium"/>
                <a:cs typeface="Red Hat Display Medium"/>
                <a:sym typeface="Red Hat Display Medium"/>
              </a:rPr>
              <a:t>match = frame-level speaker decisions identical to PyTorch eager at the same quantization (9,761 frames)   ·   × real time = audio length ÷ warm encoder time (pre_encode + encode)   </a:t>
            </a:r>
            <a:r>
              <a:rPr b="1" lang="en" sz="700">
                <a:solidFill>
                  <a:srgbClr val="595959"/>
                </a:solidFill>
                <a:latin typeface="Red Hat Display"/>
                <a:ea typeface="Red Hat Display"/>
                <a:cs typeface="Red Hat Display"/>
                <a:sym typeface="Red Hat Display"/>
              </a:rPr>
              <a:t>·</a:t>
            </a:r>
            <a:r>
              <a:rPr lang="en" sz="700">
                <a:solidFill>
                  <a:srgbClr val="595959"/>
                </a:solidFill>
                <a:latin typeface="Red Hat Display Medium"/>
                <a:ea typeface="Red Hat Display Medium"/>
                <a:cs typeface="Red Hat Display Medium"/>
                <a:sym typeface="Red Hat Display Medium"/>
              </a:rPr>
              <a:t>  </a:t>
            </a:r>
            <a:r>
              <a:rPr lang="en" sz="700">
                <a:solidFill>
                  <a:schemeClr val="dk2"/>
                </a:solidFill>
                <a:latin typeface="Red Hat Display Medium"/>
                <a:ea typeface="Red Hat Display Medium"/>
                <a:cs typeface="Red Hat Display Medium"/>
                <a:sym typeface="Red Hat Display Medium"/>
              </a:rPr>
              <a:t> This is a work in progress</a:t>
            </a:r>
            <a:endParaRPr sz="700">
              <a:solidFill>
                <a:srgbClr val="595959"/>
              </a:solidFill>
              <a:latin typeface="Red Hat Display Medium"/>
              <a:ea typeface="Red Hat Display Medium"/>
              <a:cs typeface="Red Hat Display Medium"/>
              <a:sym typeface="Red Hat Display Medium"/>
            </a:endParaRPr>
          </a:p>
        </p:txBody>
      </p:sp>
      <p:pic>
        <p:nvPicPr>
          <p:cNvPr id="249" name="Google Shape;249;p19"/>
          <p:cNvPicPr preferRelativeResize="0"/>
          <p:nvPr/>
        </p:nvPicPr>
        <p:blipFill>
          <a:blip r:embed="rId4">
            <a:alphaModFix/>
          </a:blip>
          <a:stretch>
            <a:fillRect/>
          </a:stretch>
        </p:blipFill>
        <p:spPr>
          <a:xfrm>
            <a:off x="318975" y="787400"/>
            <a:ext cx="8506052" cy="3111104"/>
          </a:xfrm>
          <a:prstGeom prst="rect">
            <a:avLst/>
          </a:prstGeom>
          <a:noFill/>
          <a:ln>
            <a:noFill/>
          </a:ln>
        </p:spPr>
      </p:pic>
      <p:pic>
        <p:nvPicPr>
          <p:cNvPr id="250" name="Google Shape;250;p19"/>
          <p:cNvPicPr preferRelativeResize="0"/>
          <p:nvPr/>
        </p:nvPicPr>
        <p:blipFill>
          <a:blip r:embed="rId5">
            <a:alphaModFix/>
          </a:blip>
          <a:stretch>
            <a:fillRect/>
          </a:stretch>
        </p:blipFill>
        <p:spPr>
          <a:xfrm>
            <a:off x="318975" y="787400"/>
            <a:ext cx="8506052" cy="3111104"/>
          </a:xfrm>
          <a:prstGeom prst="rect">
            <a:avLst/>
          </a:prstGeom>
          <a:noFill/>
          <a:ln>
            <a:noFill/>
          </a:ln>
        </p:spPr>
      </p:pic>
      <p:pic>
        <p:nvPicPr>
          <p:cNvPr id="251" name="Google Shape;251;p19"/>
          <p:cNvPicPr preferRelativeResize="0"/>
          <p:nvPr/>
        </p:nvPicPr>
        <p:blipFill>
          <a:blip r:embed="rId6">
            <a:alphaModFix/>
          </a:blip>
          <a:stretch>
            <a:fillRect/>
          </a:stretch>
        </p:blipFill>
        <p:spPr>
          <a:xfrm>
            <a:off x="318975" y="787400"/>
            <a:ext cx="8506052" cy="311110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0"/>
          <p:cNvSpPr txBox="1"/>
          <p:nvPr>
            <p:ph type="title"/>
          </p:nvPr>
        </p:nvSpPr>
        <p:spPr>
          <a:xfrm>
            <a:off x="736600" y="127000"/>
            <a:ext cx="7620000" cy="3810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2520"/>
              <a:buNone/>
            </a:pPr>
            <a:r>
              <a:rPr lang="en" sz="2200">
                <a:solidFill>
                  <a:srgbClr val="E12353"/>
                </a:solidFill>
                <a:latin typeface="Red Hat Display"/>
                <a:ea typeface="Red Hat Display"/>
                <a:cs typeface="Red Hat Display"/>
                <a:sym typeface="Red Hat Display"/>
              </a:rPr>
              <a:t>Co-design </a:t>
            </a:r>
            <a:r>
              <a:rPr lang="en" sz="2200">
                <a:solidFill>
                  <a:srgbClr val="262626"/>
                </a:solidFill>
                <a:latin typeface="Red Hat Display"/>
                <a:ea typeface="Red Hat Display"/>
                <a:cs typeface="Red Hat Display"/>
                <a:sym typeface="Red Hat Display"/>
              </a:rPr>
              <a:t>for local agents</a:t>
            </a:r>
            <a:endParaRPr sz="2200">
              <a:solidFill>
                <a:srgbClr val="262626"/>
              </a:solidFill>
              <a:latin typeface="Red Hat Display"/>
              <a:ea typeface="Red Hat Display"/>
              <a:cs typeface="Red Hat Display"/>
              <a:sym typeface="Red Hat Display"/>
            </a:endParaRPr>
          </a:p>
        </p:txBody>
      </p:sp>
      <p:sp>
        <p:nvSpPr>
          <p:cNvPr id="257" name="Google Shape;257;p20"/>
          <p:cNvSpPr txBox="1"/>
          <p:nvPr/>
        </p:nvSpPr>
        <p:spPr>
          <a:xfrm>
            <a:off x="1296670" y="3619500"/>
            <a:ext cx="6350100" cy="558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rgbClr val="262626"/>
                </a:solidFill>
                <a:latin typeface="Red Hat Display"/>
                <a:ea typeface="Red Hat Display"/>
                <a:cs typeface="Red Hat Display"/>
                <a:sym typeface="Red Hat Display"/>
              </a:rPr>
              <a:t>Optimize for task success rate and end-to-end latency</a:t>
            </a:r>
            <a:endParaRPr sz="1100">
              <a:solidFill>
                <a:srgbClr val="595959"/>
              </a:solidFill>
              <a:latin typeface="Red Hat Display Medium"/>
              <a:ea typeface="Red Hat Display Medium"/>
              <a:cs typeface="Red Hat Display Medium"/>
              <a:sym typeface="Red Hat Display Medium"/>
            </a:endParaRPr>
          </a:p>
          <a:p>
            <a:pPr indent="0" lvl="0" marL="0" rtl="0" algn="ctr">
              <a:lnSpc>
                <a:spcPct val="115000"/>
              </a:lnSpc>
              <a:spcBef>
                <a:spcPts val="0"/>
              </a:spcBef>
              <a:spcAft>
                <a:spcPts val="0"/>
              </a:spcAft>
              <a:buNone/>
            </a:pPr>
            <a:r>
              <a:rPr lang="en" sz="1100">
                <a:solidFill>
                  <a:srgbClr val="595959"/>
                </a:solidFill>
                <a:latin typeface="Red Hat Display Medium"/>
                <a:ea typeface="Red Hat Display Medium"/>
                <a:cs typeface="Red Hat Display Medium"/>
                <a:sym typeface="Red Hat Display Medium"/>
              </a:rPr>
              <a:t>subject to available local compute and memory</a:t>
            </a:r>
            <a:endParaRPr sz="1100">
              <a:solidFill>
                <a:srgbClr val="595959"/>
              </a:solidFill>
              <a:latin typeface="Red Hat Display Medium"/>
              <a:ea typeface="Red Hat Display Medium"/>
              <a:cs typeface="Red Hat Display Medium"/>
              <a:sym typeface="Red Hat Display Medium"/>
            </a:endParaRPr>
          </a:p>
        </p:txBody>
      </p:sp>
      <p:grpSp>
        <p:nvGrpSpPr>
          <p:cNvPr id="258" name="Google Shape;258;p20"/>
          <p:cNvGrpSpPr/>
          <p:nvPr/>
        </p:nvGrpSpPr>
        <p:grpSpPr>
          <a:xfrm>
            <a:off x="3447232" y="1403958"/>
            <a:ext cx="2036717" cy="2089379"/>
            <a:chOff x="7978625" y="2740325"/>
            <a:chExt cx="8385000" cy="8601808"/>
          </a:xfrm>
        </p:grpSpPr>
        <p:grpSp>
          <p:nvGrpSpPr>
            <p:cNvPr id="259" name="Google Shape;259;p20"/>
            <p:cNvGrpSpPr/>
            <p:nvPr/>
          </p:nvGrpSpPr>
          <p:grpSpPr>
            <a:xfrm>
              <a:off x="7978625" y="2740325"/>
              <a:ext cx="8385000" cy="8587119"/>
              <a:chOff x="7978625" y="2740325"/>
              <a:chExt cx="8385000" cy="8587119"/>
            </a:xfrm>
          </p:grpSpPr>
          <p:sp>
            <p:nvSpPr>
              <p:cNvPr id="260" name="Google Shape;260;p20"/>
              <p:cNvSpPr/>
              <p:nvPr/>
            </p:nvSpPr>
            <p:spPr>
              <a:xfrm>
                <a:off x="7978625" y="2740325"/>
                <a:ext cx="8385000" cy="8385000"/>
              </a:xfrm>
              <a:prstGeom prst="ellipse">
                <a:avLst/>
              </a:prstGeom>
              <a:solidFill>
                <a:schemeClr val="dk2"/>
              </a:solidFill>
              <a:ln>
                <a:noFill/>
              </a:ln>
            </p:spPr>
            <p:txBody>
              <a:bodyPr anchorCtr="0" anchor="ctr" bIns="22225" lIns="22225" spcFirstLastPara="1" rIns="22225" wrap="square" tIns="22225">
                <a:noAutofit/>
              </a:bodyPr>
              <a:lstStyle/>
              <a:p>
                <a:pPr indent="0" lvl="0" marL="0" rtl="0" algn="ctr">
                  <a:spcBef>
                    <a:spcPts val="0"/>
                  </a:spcBef>
                  <a:spcAft>
                    <a:spcPts val="0"/>
                  </a:spcAft>
                  <a:buNone/>
                </a:pPr>
                <a:r>
                  <a:t/>
                </a:r>
                <a:endParaRPr sz="324">
                  <a:latin typeface="Optimistic"/>
                  <a:ea typeface="Optimistic"/>
                  <a:cs typeface="Optimistic"/>
                  <a:sym typeface="Optimistic"/>
                </a:endParaRPr>
              </a:p>
            </p:txBody>
          </p:sp>
          <p:sp>
            <p:nvSpPr>
              <p:cNvPr id="261" name="Google Shape;261;p20"/>
              <p:cNvSpPr/>
              <p:nvPr/>
            </p:nvSpPr>
            <p:spPr>
              <a:xfrm rot="10800000">
                <a:off x="11856025" y="11094344"/>
                <a:ext cx="668400" cy="233100"/>
              </a:xfrm>
              <a:prstGeom prst="triangle">
                <a:avLst>
                  <a:gd fmla="val 50000" name="adj"/>
                </a:avLst>
              </a:prstGeom>
              <a:solidFill>
                <a:schemeClr val="dk2"/>
              </a:solidFill>
              <a:ln>
                <a:noFill/>
              </a:ln>
            </p:spPr>
            <p:txBody>
              <a:bodyPr anchorCtr="0" anchor="ctr" bIns="22225" lIns="22225" spcFirstLastPara="1" rIns="22225" wrap="square" tIns="22225">
                <a:noAutofit/>
              </a:bodyPr>
              <a:lstStyle/>
              <a:p>
                <a:pPr indent="0" lvl="0" marL="0" rtl="0" algn="ctr">
                  <a:spcBef>
                    <a:spcPts val="0"/>
                  </a:spcBef>
                  <a:spcAft>
                    <a:spcPts val="0"/>
                  </a:spcAft>
                  <a:buNone/>
                </a:pPr>
                <a:r>
                  <a:t/>
                </a:r>
                <a:endParaRPr sz="324">
                  <a:latin typeface="Optimistic"/>
                  <a:ea typeface="Optimistic"/>
                  <a:cs typeface="Optimistic"/>
                  <a:sym typeface="Optimistic"/>
                </a:endParaRPr>
              </a:p>
            </p:txBody>
          </p:sp>
        </p:grpSp>
        <p:sp>
          <p:nvSpPr>
            <p:cNvPr id="262" name="Google Shape;262;p20"/>
            <p:cNvSpPr/>
            <p:nvPr/>
          </p:nvSpPr>
          <p:spPr>
            <a:xfrm rot="10800000">
              <a:off x="11901396" y="11126433"/>
              <a:ext cx="584100" cy="215700"/>
            </a:xfrm>
            <a:prstGeom prst="triangle">
              <a:avLst>
                <a:gd fmla="val 50000" name="adj"/>
              </a:avLst>
            </a:prstGeom>
            <a:solidFill>
              <a:schemeClr val="dk2"/>
            </a:solidFill>
            <a:ln>
              <a:noFill/>
            </a:ln>
          </p:spPr>
          <p:txBody>
            <a:bodyPr anchorCtr="0" anchor="ctr" bIns="11125" lIns="22225" spcFirstLastPara="1" rIns="22225" wrap="square" tIns="11125">
              <a:noAutofit/>
            </a:bodyPr>
            <a:lstStyle/>
            <a:p>
              <a:pPr indent="0" lvl="0" marL="0" marR="0" rtl="0" algn="ctr">
                <a:lnSpc>
                  <a:spcPct val="100000"/>
                </a:lnSpc>
                <a:spcBef>
                  <a:spcPts val="0"/>
                </a:spcBef>
                <a:spcAft>
                  <a:spcPts val="0"/>
                </a:spcAft>
                <a:buClr>
                  <a:srgbClr val="000000"/>
                </a:buClr>
                <a:buSzPts val="454"/>
                <a:buFont typeface="Arial"/>
                <a:buNone/>
              </a:pPr>
              <a:r>
                <a:t/>
              </a:r>
              <a:endParaRPr i="0" sz="454" u="none" cap="none" strike="noStrike">
                <a:solidFill>
                  <a:srgbClr val="1C2B33"/>
                </a:solidFill>
                <a:latin typeface="Optimistic"/>
                <a:ea typeface="Optimistic"/>
                <a:cs typeface="Optimistic"/>
                <a:sym typeface="Optimistic"/>
              </a:endParaRPr>
            </a:p>
          </p:txBody>
        </p:sp>
      </p:grpSp>
      <p:sp>
        <p:nvSpPr>
          <p:cNvPr id="263" name="Google Shape;263;p20"/>
          <p:cNvSpPr/>
          <p:nvPr/>
        </p:nvSpPr>
        <p:spPr>
          <a:xfrm>
            <a:off x="3512975" y="1465150"/>
            <a:ext cx="1918200" cy="1918200"/>
          </a:xfrm>
          <a:prstGeom prst="ellipse">
            <a:avLst/>
          </a:prstGeom>
          <a:solidFill>
            <a:srgbClr val="FFFFFF"/>
          </a:solidFill>
          <a:ln>
            <a:noFill/>
          </a:ln>
        </p:spPr>
        <p:txBody>
          <a:bodyPr anchorCtr="0" anchor="ctr" bIns="34300" lIns="34300" spcFirstLastPara="1" rIns="34300" wrap="square" tIns="34300">
            <a:noAutofit/>
          </a:bodyPr>
          <a:lstStyle/>
          <a:p>
            <a:pPr indent="0" lvl="0" marL="0" rtl="0" algn="ctr">
              <a:spcBef>
                <a:spcPts val="0"/>
              </a:spcBef>
              <a:spcAft>
                <a:spcPts val="0"/>
              </a:spcAft>
              <a:buNone/>
            </a:pPr>
            <a:r>
              <a:t/>
            </a:r>
            <a:endParaRPr sz="500">
              <a:latin typeface="Optimistic"/>
              <a:ea typeface="Optimistic"/>
              <a:cs typeface="Optimistic"/>
              <a:sym typeface="Optimistic"/>
            </a:endParaRPr>
          </a:p>
        </p:txBody>
      </p:sp>
      <p:cxnSp>
        <p:nvCxnSpPr>
          <p:cNvPr id="264" name="Google Shape;264;p20"/>
          <p:cNvCxnSpPr>
            <a:endCxn id="263" idx="4"/>
          </p:cNvCxnSpPr>
          <p:nvPr/>
        </p:nvCxnSpPr>
        <p:spPr>
          <a:xfrm>
            <a:off x="4466975" y="2452750"/>
            <a:ext cx="5100" cy="930600"/>
          </a:xfrm>
          <a:prstGeom prst="straightConnector1">
            <a:avLst/>
          </a:prstGeom>
          <a:noFill/>
          <a:ln cap="flat" cmpd="sng" w="26600">
            <a:solidFill>
              <a:srgbClr val="CBD2D9"/>
            </a:solidFill>
            <a:prstDash val="solid"/>
            <a:round/>
            <a:headEnd len="med" w="med" type="none"/>
            <a:tailEnd len="med" w="med" type="none"/>
          </a:ln>
        </p:spPr>
      </p:cxnSp>
      <p:cxnSp>
        <p:nvCxnSpPr>
          <p:cNvPr id="265" name="Google Shape;265;p20"/>
          <p:cNvCxnSpPr/>
          <p:nvPr/>
        </p:nvCxnSpPr>
        <p:spPr>
          <a:xfrm flipH="1">
            <a:off x="4461625" y="1930900"/>
            <a:ext cx="835800" cy="519900"/>
          </a:xfrm>
          <a:prstGeom prst="straightConnector1">
            <a:avLst/>
          </a:prstGeom>
          <a:noFill/>
          <a:ln cap="flat" cmpd="sng" w="26600">
            <a:solidFill>
              <a:srgbClr val="CBD2D9"/>
            </a:solidFill>
            <a:prstDash val="solid"/>
            <a:round/>
            <a:headEnd len="med" w="med" type="none"/>
            <a:tailEnd len="med" w="med" type="none"/>
          </a:ln>
        </p:spPr>
      </p:cxnSp>
      <p:cxnSp>
        <p:nvCxnSpPr>
          <p:cNvPr id="266" name="Google Shape;266;p20"/>
          <p:cNvCxnSpPr/>
          <p:nvPr/>
        </p:nvCxnSpPr>
        <p:spPr>
          <a:xfrm>
            <a:off x="3659125" y="1938525"/>
            <a:ext cx="811800" cy="510300"/>
          </a:xfrm>
          <a:prstGeom prst="straightConnector1">
            <a:avLst/>
          </a:prstGeom>
          <a:noFill/>
          <a:ln cap="flat" cmpd="sng" w="26600">
            <a:solidFill>
              <a:srgbClr val="CBD2D9"/>
            </a:solidFill>
            <a:prstDash val="solid"/>
            <a:round/>
            <a:headEnd len="med" w="med" type="none"/>
            <a:tailEnd len="med" w="med" type="none"/>
          </a:ln>
        </p:spPr>
      </p:cxnSp>
      <p:sp>
        <p:nvSpPr>
          <p:cNvPr id="267" name="Google Shape;267;p20"/>
          <p:cNvSpPr txBox="1"/>
          <p:nvPr/>
        </p:nvSpPr>
        <p:spPr>
          <a:xfrm>
            <a:off x="3947982" y="1824628"/>
            <a:ext cx="1048200" cy="267000"/>
          </a:xfrm>
          <a:prstGeom prst="rect">
            <a:avLst/>
          </a:prstGeom>
          <a:noFill/>
          <a:ln>
            <a:noFill/>
          </a:ln>
        </p:spPr>
        <p:txBody>
          <a:bodyPr anchorCtr="0" anchor="ctr" bIns="34300" lIns="34300" spcFirstLastPara="1" rIns="34300" wrap="square" tIns="34300">
            <a:noAutofit/>
          </a:bodyPr>
          <a:lstStyle/>
          <a:p>
            <a:pPr indent="0" lvl="0" marL="0" rtl="0" algn="ctr">
              <a:spcBef>
                <a:spcPts val="0"/>
              </a:spcBef>
              <a:spcAft>
                <a:spcPts val="0"/>
              </a:spcAft>
              <a:buNone/>
            </a:pPr>
            <a:r>
              <a:rPr lang="en">
                <a:solidFill>
                  <a:schemeClr val="dk2"/>
                </a:solidFill>
                <a:latin typeface="Red Hat Display SemiBold"/>
                <a:ea typeface="Red Hat Display SemiBold"/>
                <a:cs typeface="Red Hat Display SemiBold"/>
                <a:sym typeface="Red Hat Display SemiBold"/>
              </a:rPr>
              <a:t>Model</a:t>
            </a:r>
            <a:endParaRPr>
              <a:solidFill>
                <a:schemeClr val="dk2"/>
              </a:solidFill>
              <a:latin typeface="Red Hat Display SemiBold"/>
              <a:ea typeface="Red Hat Display SemiBold"/>
              <a:cs typeface="Red Hat Display SemiBold"/>
              <a:sym typeface="Red Hat Display SemiBold"/>
            </a:endParaRPr>
          </a:p>
        </p:txBody>
      </p:sp>
      <p:sp>
        <p:nvSpPr>
          <p:cNvPr id="268" name="Google Shape;268;p20"/>
          <p:cNvSpPr txBox="1"/>
          <p:nvPr/>
        </p:nvSpPr>
        <p:spPr>
          <a:xfrm>
            <a:off x="3447232" y="2540903"/>
            <a:ext cx="1048200" cy="267000"/>
          </a:xfrm>
          <a:prstGeom prst="rect">
            <a:avLst/>
          </a:prstGeom>
          <a:noFill/>
          <a:ln>
            <a:noFill/>
          </a:ln>
        </p:spPr>
        <p:txBody>
          <a:bodyPr anchorCtr="0" anchor="ctr" bIns="34300" lIns="34300" spcFirstLastPara="1" rIns="34300" wrap="square" tIns="34300">
            <a:noAutofit/>
          </a:bodyPr>
          <a:lstStyle/>
          <a:p>
            <a:pPr indent="0" lvl="0" marL="0" rtl="0" algn="ctr">
              <a:spcBef>
                <a:spcPts val="0"/>
              </a:spcBef>
              <a:spcAft>
                <a:spcPts val="0"/>
              </a:spcAft>
              <a:buNone/>
            </a:pPr>
            <a:r>
              <a:rPr lang="en">
                <a:solidFill>
                  <a:schemeClr val="dk2"/>
                </a:solidFill>
                <a:latin typeface="Red Hat Display SemiBold"/>
                <a:ea typeface="Red Hat Display SemiBold"/>
                <a:cs typeface="Red Hat Display SemiBold"/>
                <a:sym typeface="Red Hat Display SemiBold"/>
              </a:rPr>
              <a:t>Harness</a:t>
            </a:r>
            <a:endParaRPr>
              <a:solidFill>
                <a:schemeClr val="dk2"/>
              </a:solidFill>
              <a:latin typeface="Red Hat Display SemiBold"/>
              <a:ea typeface="Red Hat Display SemiBold"/>
              <a:cs typeface="Red Hat Display SemiBold"/>
              <a:sym typeface="Red Hat Display SemiBold"/>
            </a:endParaRPr>
          </a:p>
        </p:txBody>
      </p:sp>
      <p:sp>
        <p:nvSpPr>
          <p:cNvPr id="269" name="Google Shape;269;p20"/>
          <p:cNvSpPr txBox="1"/>
          <p:nvPr/>
        </p:nvSpPr>
        <p:spPr>
          <a:xfrm>
            <a:off x="4446385" y="2495179"/>
            <a:ext cx="1048200" cy="365400"/>
          </a:xfrm>
          <a:prstGeom prst="rect">
            <a:avLst/>
          </a:prstGeom>
          <a:noFill/>
          <a:ln>
            <a:noFill/>
          </a:ln>
        </p:spPr>
        <p:txBody>
          <a:bodyPr anchorCtr="0" anchor="ctr" bIns="34300" lIns="34300" spcFirstLastPara="1" rIns="34300" wrap="square" tIns="34300">
            <a:noAutofit/>
          </a:bodyPr>
          <a:lstStyle/>
          <a:p>
            <a:pPr indent="0" lvl="0" marL="0" rtl="0" algn="ctr">
              <a:spcBef>
                <a:spcPts val="0"/>
              </a:spcBef>
              <a:spcAft>
                <a:spcPts val="0"/>
              </a:spcAft>
              <a:buNone/>
            </a:pPr>
            <a:r>
              <a:rPr lang="en">
                <a:solidFill>
                  <a:schemeClr val="dk2"/>
                </a:solidFill>
                <a:latin typeface="Red Hat Display SemiBold"/>
                <a:ea typeface="Red Hat Display SemiBold"/>
                <a:cs typeface="Red Hat Display SemiBold"/>
                <a:sym typeface="Red Hat Display SemiBold"/>
              </a:rPr>
              <a:t>Inference engine</a:t>
            </a:r>
            <a:endParaRPr>
              <a:solidFill>
                <a:schemeClr val="dk2"/>
              </a:solidFill>
              <a:latin typeface="Red Hat Display SemiBold"/>
              <a:ea typeface="Red Hat Display SemiBold"/>
              <a:cs typeface="Red Hat Display SemiBold"/>
              <a:sym typeface="Red Hat Display SemiBold"/>
            </a:endParaRPr>
          </a:p>
        </p:txBody>
      </p:sp>
      <p:sp>
        <p:nvSpPr>
          <p:cNvPr id="270" name="Google Shape;270;p20"/>
          <p:cNvSpPr txBox="1"/>
          <p:nvPr/>
        </p:nvSpPr>
        <p:spPr>
          <a:xfrm>
            <a:off x="2693670" y="838200"/>
            <a:ext cx="3555900" cy="457200"/>
          </a:xfrm>
          <a:prstGeom prst="rect">
            <a:avLst/>
          </a:prstGeom>
          <a:noFill/>
          <a:ln>
            <a:noFill/>
          </a:ln>
        </p:spPr>
        <p:txBody>
          <a:bodyPr anchorCtr="0" anchor="ctr" bIns="0" lIns="0" spcFirstLastPara="1" rIns="0" wrap="square" tIns="0">
            <a:noAutofit/>
          </a:bodyPr>
          <a:lstStyle/>
          <a:p>
            <a:pPr indent="0" lvl="0" marL="0" rtl="0" algn="ctr">
              <a:lnSpc>
                <a:spcPct val="118000"/>
              </a:lnSpc>
              <a:spcBef>
                <a:spcPts val="0"/>
              </a:spcBef>
              <a:spcAft>
                <a:spcPts val="0"/>
              </a:spcAft>
              <a:buNone/>
            </a:pPr>
            <a:r>
              <a:rPr b="1" lang="en" sz="1200">
                <a:solidFill>
                  <a:srgbClr val="262626"/>
                </a:solidFill>
                <a:latin typeface="Red Hat Display"/>
                <a:ea typeface="Red Hat Display"/>
                <a:cs typeface="Red Hat Display"/>
                <a:sym typeface="Red Hat Display"/>
              </a:rPr>
              <a:t>Planning, reasoning, tool calling</a:t>
            </a:r>
            <a:endParaRPr sz="1050">
              <a:solidFill>
                <a:srgbClr val="595959"/>
              </a:solidFill>
              <a:latin typeface="Red Hat Display Medium"/>
              <a:ea typeface="Red Hat Display Medium"/>
              <a:cs typeface="Red Hat Display Medium"/>
              <a:sym typeface="Red Hat Display Medium"/>
            </a:endParaRPr>
          </a:p>
          <a:p>
            <a:pPr indent="0" lvl="0" marL="0" rtl="0" algn="ctr">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Expose parallelism opportunities</a:t>
            </a:r>
            <a:endParaRPr sz="1050">
              <a:solidFill>
                <a:srgbClr val="595959"/>
              </a:solidFill>
              <a:latin typeface="Red Hat Display Medium"/>
              <a:ea typeface="Red Hat Display Medium"/>
              <a:cs typeface="Red Hat Display Medium"/>
              <a:sym typeface="Red Hat Display Medium"/>
            </a:endParaRPr>
          </a:p>
        </p:txBody>
      </p:sp>
      <p:sp>
        <p:nvSpPr>
          <p:cNvPr id="271" name="Google Shape;271;p20"/>
          <p:cNvSpPr txBox="1"/>
          <p:nvPr/>
        </p:nvSpPr>
        <p:spPr>
          <a:xfrm>
            <a:off x="5600700" y="2209800"/>
            <a:ext cx="3225900" cy="888900"/>
          </a:xfrm>
          <a:prstGeom prst="rect">
            <a:avLst/>
          </a:prstGeom>
          <a:noFill/>
          <a:ln>
            <a:noFill/>
          </a:ln>
        </p:spPr>
        <p:txBody>
          <a:bodyPr anchorCtr="0" anchor="ctr" bIns="0" lIns="0" spcFirstLastPara="1" rIns="0" wrap="square" tIns="0">
            <a:noAutofit/>
          </a:bodyPr>
          <a:lstStyle/>
          <a:p>
            <a:pPr indent="0" lvl="0" marL="0" rtl="0" algn="l">
              <a:lnSpc>
                <a:spcPct val="118000"/>
              </a:lnSpc>
              <a:spcBef>
                <a:spcPts val="0"/>
              </a:spcBef>
              <a:spcAft>
                <a:spcPts val="0"/>
              </a:spcAft>
              <a:buNone/>
            </a:pPr>
            <a:r>
              <a:rPr b="1" lang="en" sz="1200">
                <a:solidFill>
                  <a:srgbClr val="262626"/>
                </a:solidFill>
                <a:latin typeface="Red Hat Display"/>
                <a:ea typeface="Red Hat Display"/>
                <a:cs typeface="Red Hat Display"/>
                <a:sym typeface="Red Hat Display"/>
              </a:rPr>
              <a:t>Efficient HW utilization</a:t>
            </a:r>
            <a:endParaRPr sz="1050">
              <a:solidFill>
                <a:srgbClr val="595959"/>
              </a:solidFill>
              <a:latin typeface="Red Hat Display Medium"/>
              <a:ea typeface="Red Hat Display Medium"/>
              <a:cs typeface="Red Hat Display Medium"/>
              <a:sym typeface="Red Hat Display Medium"/>
            </a:endParaRPr>
          </a:p>
          <a:p>
            <a:pPr indent="0" lvl="0" marL="0" rtl="0" algn="l">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Continuous batching</a:t>
            </a:r>
            <a:endParaRPr sz="1050">
              <a:solidFill>
                <a:srgbClr val="595959"/>
              </a:solidFill>
              <a:latin typeface="Red Hat Display Medium"/>
              <a:ea typeface="Red Hat Display Medium"/>
              <a:cs typeface="Red Hat Display Medium"/>
              <a:sym typeface="Red Hat Display Medium"/>
            </a:endParaRPr>
          </a:p>
          <a:p>
            <a:pPr indent="0" lvl="0" marL="0" rtl="0" algn="l">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KV-cache primitives (e.g., prefix caching, cloning)</a:t>
            </a:r>
            <a:endParaRPr sz="1050">
              <a:solidFill>
                <a:srgbClr val="595959"/>
              </a:solidFill>
              <a:latin typeface="Red Hat Display Medium"/>
              <a:ea typeface="Red Hat Display Medium"/>
              <a:cs typeface="Red Hat Display Medium"/>
              <a:sym typeface="Red Hat Display Medium"/>
            </a:endParaRPr>
          </a:p>
          <a:p>
            <a:pPr indent="0" lvl="0" marL="0" rtl="0" algn="l">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Expose available compute and memory budget</a:t>
            </a:r>
            <a:endParaRPr sz="1050">
              <a:solidFill>
                <a:srgbClr val="595959"/>
              </a:solidFill>
              <a:latin typeface="Red Hat Display Medium"/>
              <a:ea typeface="Red Hat Display Medium"/>
              <a:cs typeface="Red Hat Display Medium"/>
              <a:sym typeface="Red Hat Display Medium"/>
            </a:endParaRPr>
          </a:p>
        </p:txBody>
      </p:sp>
      <p:sp>
        <p:nvSpPr>
          <p:cNvPr id="272" name="Google Shape;272;p20"/>
          <p:cNvSpPr txBox="1"/>
          <p:nvPr/>
        </p:nvSpPr>
        <p:spPr>
          <a:xfrm>
            <a:off x="279400" y="2311400"/>
            <a:ext cx="3022500" cy="685800"/>
          </a:xfrm>
          <a:prstGeom prst="rect">
            <a:avLst/>
          </a:prstGeom>
          <a:noFill/>
          <a:ln>
            <a:noFill/>
          </a:ln>
        </p:spPr>
        <p:txBody>
          <a:bodyPr anchorCtr="0" anchor="ctr" bIns="0" lIns="0" spcFirstLastPara="1" rIns="0" wrap="square" tIns="0">
            <a:noAutofit/>
          </a:bodyPr>
          <a:lstStyle/>
          <a:p>
            <a:pPr indent="0" lvl="0" marL="0" rtl="0" algn="r">
              <a:lnSpc>
                <a:spcPct val="118000"/>
              </a:lnSpc>
              <a:spcBef>
                <a:spcPts val="0"/>
              </a:spcBef>
              <a:spcAft>
                <a:spcPts val="0"/>
              </a:spcAft>
              <a:buNone/>
            </a:pPr>
            <a:r>
              <a:rPr b="1" lang="en" sz="1200">
                <a:solidFill>
                  <a:srgbClr val="262626"/>
                </a:solidFill>
                <a:latin typeface="Red Hat Display"/>
                <a:ea typeface="Red Hat Display"/>
                <a:cs typeface="Red Hat Display"/>
                <a:sym typeface="Red Hat Display"/>
              </a:rPr>
              <a:t>Resource-aware scheduling &amp; coordination</a:t>
            </a:r>
            <a:endParaRPr sz="1050">
              <a:solidFill>
                <a:srgbClr val="595959"/>
              </a:solidFill>
              <a:latin typeface="Red Hat Display Medium"/>
              <a:ea typeface="Red Hat Display Medium"/>
              <a:cs typeface="Red Hat Display Medium"/>
              <a:sym typeface="Red Hat Display Medium"/>
            </a:endParaRPr>
          </a:p>
          <a:p>
            <a:pPr indent="0" lvl="0" marL="0" rtl="0" algn="r">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Branching</a:t>
            </a:r>
            <a:endParaRPr sz="1050">
              <a:solidFill>
                <a:srgbClr val="595959"/>
              </a:solidFill>
              <a:latin typeface="Red Hat Display Medium"/>
              <a:ea typeface="Red Hat Display Medium"/>
              <a:cs typeface="Red Hat Display Medium"/>
              <a:sym typeface="Red Hat Display Medium"/>
            </a:endParaRPr>
          </a:p>
          <a:p>
            <a:pPr indent="0" lvl="0" marL="0" rtl="0" algn="r">
              <a:lnSpc>
                <a:spcPct val="118000"/>
              </a:lnSpc>
              <a:spcBef>
                <a:spcPts val="100"/>
              </a:spcBef>
              <a:spcAft>
                <a:spcPts val="0"/>
              </a:spcAft>
              <a:buNone/>
            </a:pPr>
            <a:r>
              <a:rPr lang="en" sz="1050">
                <a:solidFill>
                  <a:srgbClr val="595959"/>
                </a:solidFill>
                <a:latin typeface="Red Hat Display Medium"/>
                <a:ea typeface="Red Hat Display Medium"/>
                <a:cs typeface="Red Hat Display Medium"/>
                <a:sym typeface="Red Hat Display Medium"/>
              </a:rPr>
              <a:t>Context management and compaction</a:t>
            </a:r>
            <a:endParaRPr sz="1050">
              <a:solidFill>
                <a:srgbClr val="595959"/>
              </a:solidFill>
              <a:latin typeface="Red Hat Display Medium"/>
              <a:ea typeface="Red Hat Display Medium"/>
              <a:cs typeface="Red Hat Display Medium"/>
              <a:sym typeface="Red Hat Display Medium"/>
            </a:endParaRPr>
          </a:p>
        </p:txBody>
      </p:sp>
      <p:pic>
        <p:nvPicPr>
          <p:cNvPr id="273" name="Google Shape;273;p20"/>
          <p:cNvPicPr preferRelativeResize="0"/>
          <p:nvPr/>
        </p:nvPicPr>
        <p:blipFill>
          <a:blip r:embed="rId3">
            <a:alphaModFix/>
          </a:blip>
          <a:stretch>
            <a:fillRect/>
          </a:stretch>
        </p:blipFill>
        <p:spPr>
          <a:xfrm>
            <a:off x="317500" y="215900"/>
            <a:ext cx="381000" cy="381000"/>
          </a:xfrm>
          <a:prstGeom prst="rect">
            <a:avLst/>
          </a:prstGeom>
          <a:noFill/>
          <a:ln>
            <a:noFill/>
          </a:ln>
        </p:spPr>
      </p:pic>
      <p:sp>
        <p:nvSpPr>
          <p:cNvPr id="274" name="Google Shape;274;p20"/>
          <p:cNvSpPr txBox="1"/>
          <p:nvPr/>
        </p:nvSpPr>
        <p:spPr>
          <a:xfrm>
            <a:off x="736600" y="469900"/>
            <a:ext cx="8089800" cy="2286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en" sz="950">
                <a:solidFill>
                  <a:srgbClr val="262626"/>
                </a:solidFill>
                <a:latin typeface="Red Hat Display"/>
                <a:ea typeface="Red Hat Display"/>
                <a:cs typeface="Red Hat Display"/>
                <a:sym typeface="Red Hat Display"/>
              </a:rPr>
              <a:t>Future research direction</a:t>
            </a:r>
            <a:r>
              <a:rPr lang="en" sz="950">
                <a:solidFill>
                  <a:srgbClr val="595959"/>
                </a:solidFill>
                <a:latin typeface="Red Hat Display Medium"/>
                <a:ea typeface="Red Hat Display Medium"/>
                <a:cs typeface="Red Hat Display Medium"/>
                <a:sym typeface="Red Hat Display Medium"/>
              </a:rPr>
              <a:t>   ·   model, harness and inference engine, designed together</a:t>
            </a:r>
            <a:endParaRPr sz="950">
              <a:solidFill>
                <a:srgbClr val="595959"/>
              </a:solidFill>
              <a:latin typeface="Red Hat Display Medium"/>
              <a:ea typeface="Red Hat Display Medium"/>
              <a:cs typeface="Red Hat Display Medium"/>
              <a:sym typeface="Red Hat Display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1"/>
          <p:cNvSpPr/>
          <p:nvPr/>
        </p:nvSpPr>
        <p:spPr>
          <a:xfrm>
            <a:off x="0" y="2540000"/>
            <a:ext cx="9144000" cy="2603400"/>
          </a:xfrm>
          <a:prstGeom prst="rect">
            <a:avLst/>
          </a:prstGeom>
          <a:solidFill>
            <a:srgbClr val="FFF4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pic>
        <p:nvPicPr>
          <p:cNvPr id="280" name="Google Shape;280;p21"/>
          <p:cNvPicPr preferRelativeResize="0"/>
          <p:nvPr/>
        </p:nvPicPr>
        <p:blipFill>
          <a:blip r:embed="rId3">
            <a:alphaModFix/>
          </a:blip>
          <a:stretch>
            <a:fillRect/>
          </a:stretch>
        </p:blipFill>
        <p:spPr>
          <a:xfrm>
            <a:off x="5207000" y="825500"/>
            <a:ext cx="3429000" cy="3429000"/>
          </a:xfrm>
          <a:prstGeom prst="rect">
            <a:avLst/>
          </a:prstGeom>
          <a:noFill/>
          <a:ln>
            <a:noFill/>
          </a:ln>
        </p:spPr>
      </p:pic>
      <p:sp>
        <p:nvSpPr>
          <p:cNvPr id="281" name="Google Shape;281;p21"/>
          <p:cNvSpPr/>
          <p:nvPr/>
        </p:nvSpPr>
        <p:spPr>
          <a:xfrm>
            <a:off x="5273675" y="892175"/>
            <a:ext cx="3295800" cy="3295800"/>
          </a:xfrm>
          <a:prstGeom prst="ellipse">
            <a:avLst/>
          </a:prstGeom>
          <a:noFill/>
          <a:ln cap="flat" cmpd="sng" w="5715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82" name="Google Shape;282;p21"/>
          <p:cNvSpPr txBox="1"/>
          <p:nvPr/>
        </p:nvSpPr>
        <p:spPr>
          <a:xfrm>
            <a:off x="1143000" y="3479800"/>
            <a:ext cx="4254600" cy="4827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lang="en" sz="2100">
                <a:solidFill>
                  <a:srgbClr val="262626"/>
                </a:solidFill>
                <a:uFill>
                  <a:noFill/>
                </a:uFill>
                <a:latin typeface="Red Hat Display Medium"/>
                <a:ea typeface="Red Hat Display Medium"/>
                <a:cs typeface="Red Hat Display Medium"/>
                <a:sym typeface="Red Hat Display Medium"/>
                <a:hlinkClick r:id="rId4">
                  <a:extLst>
                    <a:ext uri="{A12FA001-AC4F-418D-AE19-62706E023703}">
                      <ahyp:hlinkClr val="tx"/>
                    </a:ext>
                  </a:extLst>
                </a:hlinkClick>
              </a:rPr>
              <a:t>github.com/pytorch/executorch</a:t>
            </a:r>
            <a:endParaRPr sz="2100">
              <a:solidFill>
                <a:srgbClr val="262626"/>
              </a:solidFill>
              <a:latin typeface="Red Hat Display Medium"/>
              <a:ea typeface="Red Hat Display Medium"/>
              <a:cs typeface="Red Hat Display Medium"/>
              <a:sym typeface="Red Hat Display Medium"/>
            </a:endParaRPr>
          </a:p>
        </p:txBody>
      </p:sp>
      <p:sp>
        <p:nvSpPr>
          <p:cNvPr id="283" name="Google Shape;283;p21"/>
          <p:cNvSpPr txBox="1"/>
          <p:nvPr/>
        </p:nvSpPr>
        <p:spPr>
          <a:xfrm>
            <a:off x="1143000" y="4038600"/>
            <a:ext cx="4064100" cy="838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 sz="1150">
                <a:solidFill>
                  <a:srgbClr val="595959"/>
                </a:solidFill>
                <a:uFill>
                  <a:noFill/>
                </a:uFill>
                <a:latin typeface="Roboto Mono Medium"/>
                <a:ea typeface="Roboto Mono Medium"/>
                <a:cs typeface="Roboto Mono Medium"/>
                <a:sym typeface="Roboto Mono Medium"/>
                <a:hlinkClick r:id="rId5">
                  <a:extLst>
                    <a:ext uri="{A12FA001-AC4F-418D-AE19-62706E023703}">
                      <ahyp:hlinkClr val="tx"/>
                    </a:ext>
                  </a:extLst>
                </a:hlinkClick>
              </a:rPr>
              <a:t>examples/models/muse-glimmer</a:t>
            </a:r>
            <a:endParaRPr sz="1150">
              <a:solidFill>
                <a:srgbClr val="595959"/>
              </a:solidFill>
              <a:latin typeface="Roboto Mono Medium"/>
              <a:ea typeface="Roboto Mono Medium"/>
              <a:cs typeface="Roboto Mono Medium"/>
              <a:sym typeface="Roboto Mono Medium"/>
            </a:endParaRPr>
          </a:p>
          <a:p>
            <a:pPr indent="0" lvl="0" marL="0" rtl="0" algn="l">
              <a:lnSpc>
                <a:spcPct val="100000"/>
              </a:lnSpc>
              <a:spcBef>
                <a:spcPts val="600"/>
              </a:spcBef>
              <a:spcAft>
                <a:spcPts val="0"/>
              </a:spcAft>
              <a:buNone/>
            </a:pPr>
            <a:r>
              <a:rPr lang="en" sz="1150">
                <a:solidFill>
                  <a:srgbClr val="595959"/>
                </a:solidFill>
                <a:uFill>
                  <a:noFill/>
                </a:uFill>
                <a:latin typeface="Roboto Mono Medium"/>
                <a:ea typeface="Roboto Mono Medium"/>
                <a:cs typeface="Roboto Mono Medium"/>
                <a:sym typeface="Roboto Mono Medium"/>
                <a:hlinkClick r:id="rId6">
                  <a:extLst>
                    <a:ext uri="{A12FA001-AC4F-418D-AE19-62706E023703}">
                      <ahyp:hlinkClr val="tx"/>
                    </a:ext>
                  </a:extLst>
                </a:hlinkClick>
              </a:rPr>
              <a:t>examples/llm_server</a:t>
            </a:r>
            <a:endParaRPr sz="1150">
              <a:solidFill>
                <a:srgbClr val="595959"/>
              </a:solidFill>
              <a:latin typeface="Roboto Mono Medium"/>
              <a:ea typeface="Roboto Mono Medium"/>
              <a:cs typeface="Roboto Mono Medium"/>
              <a:sym typeface="Roboto Mono Medium"/>
            </a:endParaRPr>
          </a:p>
          <a:p>
            <a:pPr indent="0" lvl="0" marL="0" rtl="0" algn="l">
              <a:lnSpc>
                <a:spcPct val="100000"/>
              </a:lnSpc>
              <a:spcBef>
                <a:spcPts val="600"/>
              </a:spcBef>
              <a:spcAft>
                <a:spcPts val="600"/>
              </a:spcAft>
              <a:buNone/>
            </a:pPr>
            <a:r>
              <a:rPr lang="en" sz="1150">
                <a:solidFill>
                  <a:srgbClr val="595959"/>
                </a:solidFill>
                <a:uFill>
                  <a:noFill/>
                </a:uFill>
                <a:latin typeface="Roboto Mono Medium"/>
                <a:ea typeface="Roboto Mono Medium"/>
                <a:cs typeface="Roboto Mono Medium"/>
                <a:sym typeface="Roboto Mono Medium"/>
                <a:hlinkClick r:id="rId7">
                  <a:extLst>
                    <a:ext uri="{A12FA001-AC4F-418D-AE19-62706E023703}">
                      <ahyp:hlinkClr val="tx"/>
                    </a:ext>
                  </a:extLst>
                </a:hlinkClick>
              </a:rPr>
              <a:t>backends/native</a:t>
            </a:r>
            <a:endParaRPr sz="1150">
              <a:solidFill>
                <a:srgbClr val="595959"/>
              </a:solidFill>
              <a:latin typeface="Roboto Mono Medium"/>
              <a:ea typeface="Roboto Mono Medium"/>
              <a:cs typeface="Roboto Mono Medium"/>
              <a:sym typeface="Roboto Mono Medium"/>
            </a:endParaRPr>
          </a:p>
        </p:txBody>
      </p:sp>
      <p:pic>
        <p:nvPicPr>
          <p:cNvPr id="284" name="Google Shape;284;p21"/>
          <p:cNvPicPr preferRelativeResize="0"/>
          <p:nvPr/>
        </p:nvPicPr>
        <p:blipFill rotWithShape="1">
          <a:blip r:embed="rId8">
            <a:alphaModFix/>
          </a:blip>
          <a:srcRect b="0" l="0" r="0" t="0"/>
          <a:stretch/>
        </p:blipFill>
        <p:spPr>
          <a:xfrm>
            <a:off x="609600" y="3517900"/>
            <a:ext cx="406400" cy="406400"/>
          </a:xfrm>
          <a:prstGeom prst="rect">
            <a:avLst/>
          </a:prstGeom>
          <a:noFill/>
          <a:ln>
            <a:noFill/>
          </a:ln>
        </p:spPr>
      </p:pic>
      <p:sp>
        <p:nvSpPr>
          <p:cNvPr id="285" name="Google Shape;285;p21"/>
          <p:cNvSpPr/>
          <p:nvPr/>
        </p:nvSpPr>
        <p:spPr>
          <a:xfrm>
            <a:off x="609600" y="2806700"/>
            <a:ext cx="63600" cy="482700"/>
          </a:xfrm>
          <a:prstGeom prst="rect">
            <a:avLst/>
          </a:prstGeom>
          <a:solidFill>
            <a:srgbClr val="E1235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venir"/>
              <a:ea typeface="Avenir"/>
              <a:cs typeface="Avenir"/>
              <a:sym typeface="Avenir"/>
            </a:endParaRPr>
          </a:p>
        </p:txBody>
      </p:sp>
      <p:sp>
        <p:nvSpPr>
          <p:cNvPr id="286" name="Google Shape;286;p21"/>
          <p:cNvSpPr txBox="1"/>
          <p:nvPr/>
        </p:nvSpPr>
        <p:spPr>
          <a:xfrm>
            <a:off x="952500" y="2717800"/>
            <a:ext cx="4191000" cy="660300"/>
          </a:xfrm>
          <a:prstGeom prst="rect">
            <a:avLst/>
          </a:prstGeom>
          <a:noFill/>
          <a:ln>
            <a:noFill/>
          </a:ln>
        </p:spPr>
        <p:txBody>
          <a:bodyPr anchorCtr="0" anchor="ctr" bIns="0" lIns="0" spcFirstLastPara="1" rIns="0" wrap="square" tIns="0">
            <a:noAutofit/>
          </a:bodyPr>
          <a:lstStyle/>
          <a:p>
            <a:pPr indent="0" lvl="0" marL="0" rtl="0" algn="l">
              <a:lnSpc>
                <a:spcPct val="100000"/>
              </a:lnSpc>
              <a:spcBef>
                <a:spcPts val="0"/>
              </a:spcBef>
              <a:spcAft>
                <a:spcPts val="0"/>
              </a:spcAft>
              <a:buNone/>
            </a:pPr>
            <a:r>
              <a:rPr b="1" lang="en" sz="4000">
                <a:solidFill>
                  <a:srgbClr val="262626"/>
                </a:solidFill>
                <a:latin typeface="Red Hat Display"/>
                <a:ea typeface="Red Hat Display"/>
                <a:cs typeface="Red Hat Display"/>
                <a:sym typeface="Red Hat Display"/>
              </a:rPr>
              <a:t>Thank you!</a:t>
            </a:r>
            <a:endParaRPr b="1" sz="4000">
              <a:solidFill>
                <a:srgbClr val="262626"/>
              </a:solidFill>
              <a:latin typeface="Red Hat Display"/>
              <a:ea typeface="Red Hat Display"/>
              <a:cs typeface="Red Hat Display"/>
              <a:sym typeface="Red Hat Display"/>
            </a:endParaRPr>
          </a:p>
        </p:txBody>
      </p:sp>
    </p:spTree>
  </p:cSld>
  <p:clrMapOvr>
    <a:masterClrMapping/>
  </p:clrMapOvr>
</p:sld>
</file>

<file path=ppt/theme/theme1.xml><?xml version="1.0" encoding="utf-8"?>
<a:theme xmlns:a="http://schemas.openxmlformats.org/drawingml/2006/main" xmlns:r="http://schemas.openxmlformats.org/officeDocument/2006/relationships" name="PyTorch Conference 2025">
  <a:themeElements>
    <a:clrScheme name="Simple Light">
      <a:dk1>
        <a:srgbClr val="000000"/>
      </a:dk1>
      <a:lt1>
        <a:srgbClr val="FFFFFF"/>
      </a:lt1>
      <a:dk2>
        <a:srgbClr val="E12353"/>
      </a:dk2>
      <a:lt2>
        <a:srgbClr val="181716"/>
      </a:lt2>
      <a:accent1>
        <a:srgbClr val="8D2E9B"/>
      </a:accent1>
      <a:accent2>
        <a:srgbClr val="EE3B24"/>
      </a:accent2>
      <a:accent3>
        <a:srgbClr val="3532A8"/>
      </a:accent3>
      <a:accent4>
        <a:srgbClr val="CC2FAA"/>
      </a:accent4>
      <a:accent5>
        <a:srgbClr val="262626"/>
      </a:accent5>
      <a:accent6>
        <a:srgbClr val="666666"/>
      </a:accent6>
      <a:hlink>
        <a:srgbClr val="DB4C4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