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webp" ContentType="image/webp"/>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12192000" cy="6858000"/>
  <p:notesSz cx="6858000" cy="12192000"/>
  <p:embeddedFontLst>
    <p:embeddedFont>
      <p:font typeface="JetBrains Mono" panose="02000009000000000000" pitchFamily="49" charset="0"/>
      <p:regular r:id="rId59"/>
      <p:bold r:id="rId60"/>
      <p:italic r:id="rId61"/>
      <p:boldItalic r:id="rId62"/>
    </p:embeddedFont>
    <p:embeddedFont>
      <p:font typeface="Space Grotesk" pitchFamily="34" charset="0"/>
      <p:regular r:id="rId63"/>
      <p:bold r:id="rId6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59" Type="http://schemas.openxmlformats.org/officeDocument/2006/relationships/font" Target="fonts/font1.fntdata"/><Relationship Id="rId60" Type="http://schemas.openxmlformats.org/officeDocument/2006/relationships/font" Target="fonts/font2.fntdata"/><Relationship Id="rId61" Type="http://schemas.openxmlformats.org/officeDocument/2006/relationships/font" Target="fonts/font3.fntdata"/><Relationship Id="rId62" Type="http://schemas.openxmlformats.org/officeDocument/2006/relationships/font" Target="fonts/font4.fntdata"/><Relationship Id="rId63" Type="http://schemas.openxmlformats.org/officeDocument/2006/relationships/font" Target="fonts/font5.fntdata"/><Relationship Id="rId64"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For two years, “my agent gets this wrong” has had three answers: a better prompt, a bigger model, or an LLM judge in the loop. Fine-tuning felt like something only labs did. Today I want to argue that’s changing — and the reason is ground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intro. I build, I speak, I teach. Everything today is from public material and my own perspective — not my employer’s.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challenge this whole talk is about: getting agents to answer reliably on enterprise data. Enterprise data isn’t in one place. It’s in the CRM, the support desk, call recordings, Jira, Slack, a bucket of PDFs. An agent has to find it, page through it, join it, do the math — and sometimes realize the fact simply isn’t there. That last part is where things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 the question: what makes an answer reliable? You can point to the record it came from. That takes three things, and an agent can break each one. [click] One: the company recorded it at all. Ask why Northwind churned. Nobody ever wrote the reason down; it searches seven systems, finds nothing, and still answers “pricing, too expensive.” That’s the most common churn reason in its training data, not in our records. [click] Two: the agent can reach the system. Ask who got paged last night: the paging tool isn’t connected, so it never sees a single page, and it says “no one, quiet night.” [click] Three: the field actually has a value. Northwind’s credit rating is null, and the agent reads that as “unrated, low risk.” Our agent on the previous slide failed exactly this one: the MRR field was null, and it answered “0” anyway. [click] Fail any of these, and the only reliable answer is “I don’t know.” Keep the third one in mind. An empty field looks exactly like a real answer, and it comes back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teams deal with this today? There are three common moves. Pay for a smarter model, write a better prompt, or package that prompt as a skill. Let’s look at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instinct: pay for a smarter model. Same question. An 8-billion-parameter model gets a null and answers “0”. [click] Move up to a 70-billion-parameter model and it does better work: it notices the null, goes looking, finds last November’s invoice, and answers “about eleven and a half thousand, per the last invoice.” Sounds great. But an old invoice isn’t current MRR. It’s still guessing, just more convincingly. And on a public serverless price list, that upgrade costs 4.5 times as much per token: twenty cents versus ninety cents per million. It also made twice as many calls, so the bill per answer grows even faster. [click] A smarter model makes a more convincing guess. That’s arguably worse, because now nobody questions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honest fix most of us ship first. It helps. But it lives in one prompt, it drifts as teams fork it, and nobody can tell you which version is the good one. Skills are the answer to that scaling problem. Which brings me to the word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rule, now packaged. The system prompt stays short and just advertises the skill; the agent loads the SKILL.md file when a company-data question comes in. It’s versioned, reusable, shareable and testable across teams. But look at what it is: instructions the agent reads at runtime. A note. Which brings me to the word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check the dictionary. A skill is something you do well because you trained and practiced. Nothing in that definition is about reading instructions first. So when we call a file of instructions a “skill”… hold that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other word. A note: a brief record of something written down to assist the memory, or for future reference. That’s exactly what a SKILL.md file is. The agent doesn’t know how to do this any better; it reads a reminder at the moment it needs one. With today’s implementation, a better name for a “skill” would have been a “note.” A skill is what you get from training. A note is what you read because you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here. Would you call that surgeon skilled? Expect someone to bring up surgical checklists — the WHO checklist genuinely saves lives. That’s actually my point: a checklist helps a surgeon who already has the skill. It doesn’t turn a non-surgeon into one. Skill comes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agent’s quality comes from two places: what the model learned in training, and what we hand it at inference time. On one side: fine-tuning, preference tuning, RL. On the other: skills, longer prompts, model selection. A good agent needs both sides pulling their weight. [click to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that’s not what we’ve been doing. For the last two years we’ve treated training as fixed — something only labs do — and piled every fix onto the inference side: skills, longer prompts, model selection — paying for a bigger, pricier model on every call. Notice the model’s own pre-training sits here too: you don’t pay for it once, you rent it per token. The scale keeps tipping one way. And everything on that side has something in common…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thing all three have in common: we pay for them all the time. A stronger model costs more on every call. A longer prompt is extra tokens on every call. A skill gets loaded and read again on every call that needs it. The fix never becomes part of the model — so the bill never stops. Training is the one fix you pay for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training is the fix you pay for once, why aren’t we doing it? Train the agent on enterprise data until it answers reliably, including knowing when not to answer. That would be amazing. So why isn’t everyone doing it? Two reasons: the data, and the grading.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challenge: the data. Real customer data is off-limits for training — and it should be. Contracts, privacy rules and plain trust all say no. So you need data that behaves like the real thing. And that’s hard, because enterprise data has four properties that synthetic data almost always loses.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companies are big. A mid-size company produces millions of Slack messages, millions of objects in storage, hundreds of thousands of deals and tickets — every year. Any question an agent answers sits on top of that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system is its own silo — but they all describe the same people and events. Dana is an Account Exec in the HR system, owns nine deals in Salesforce, is on fourteen Gong calls, CC’d on Zendesk tickets, filed Jira bugs and lives in a Slack channel. To answer “how is Dana’s pipeline doing?”, an agent has to join across all of them. LLM-written data invents each system separately, so the joins don’t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deal, six systems, one timeline. The intro call in Gong, the opportunity in Salesforce, the support ticket, the Slack thread, the Jira bug, the close. Real questions are about order and change over time. LLM-generated records rarely line up in time across systems — so “before” and “after” questions have no true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companies are lopsided. A handful of big customers generate most of the deals, tickets and calls; everyone else is a long tail — and the tail is where fields go empty. Averages lie, “which customer had the most?” turns into a pagination problem, and nulls hide in the small customers. Generated data spreads everything evenly.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obvious shortcut: just ask an LLM to generate a company for you. Here’s what goes wrong when you do — four pitfalls, side by side with what real data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an LLM for a CRM record and you get the brochure version: every field filled, one clean schema. A real CRM has an empty industry, a null MRR next to a legacy text field someone migrated from, and a second “Northwind, Inc” record nobody merged. That null is exactly where our agent answered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LLM-generated data spreads things out evenly. Real companies don’t: one enterprise customer files most of the tickets and the rest is a long tail. “Which account had the most?” is trivial on the left and a pagination problem on the right — and medians and averages behave completely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an LLM to invent a deal and every system tells the same story. In a real company the same deal is Closed Won in Salesforce, still at contract stage with a different amount in HubSpot, and a Gong call the day after says they’re still negotiating. The agent has to work out which record is current — LLM-written data never makes it 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LLM won’t generate representative volumes — you get a dozen tickets, not thousands. So everything comes back in one response, and the agent never learns to page through results and aggregate across them, which is exactly what real enterprise questions require. A real API hands you 100 of 3,412 tickets and a cursor. An agent that answers from page one is confidently wrong — and in the benchmark, re-reading truncated results was a big chunk of what we trained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challenge. Say you solved the data problem. You still need to know whether the agent’s answers are right — to grade them, to pick training examples, and to prove the model actually improved. Three ways that goes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typical supervised fine-tuning cycle, the training loop in its simplest form. You build cases, you train, you evaluate, you find where the model still fails — and you go around again, adding cases that target those failures. The benchmark stays fixed; the training cases grow with every lap. The run in this talk went around four times. Two of those steps depend on knowing the right answer: building the cases, and evaluating the result. If your ground truth is wrong in either place, the loop doesn’t fix the model — it trains the mistake in, lap after lap. So let’s look at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typical supervised fine-tuning cycle, the training loop in its simplest form. You build cases, you train, you evaluate, you find where the model still fails — and you go around again, adding cases that target those failures. The benchmark stays fixed; the training cases grow with every lap. The run in this talk went around four times. Two of those steps depend on knowing the right answer: building the cases, and evaluating the result. If your ground truth is wrong in either place, the loop doesn’t fix the model — it trains the mistake in, lap after lap. So let’s look at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train for a behavior — like abstaining when the data isn’t there — you need examples of exactly that case. And searching for them in real data isn’t practical, for two reasons: you need a lot of them, and every one has to be right. So you have to be able to create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whole story for Northwind. January: an SSO outage, ticket escalated. A Gong call — “we’re evaluating other vendors.” February: the renewal is marked Closed Lost. And on March 9th, the renewal is reopened and Closed Won. Did they renew? Yes. [click] Now imagine you miss that last event — it’s on page four of the opportunity history, or in an object you didn’t query. [click] Suddenly the answer is “no, churned.” Same company, same question — opposite label. Train on that, and the model learns the wrong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problem: order. You pull Northwind’s records and sort them by created_at. The renewal opportunity was created back in January, so it lands early. After it: a Gong call — “verbal yes, sending the contract” — and a Slack message, “Northwind is signing!” Last word wins: yes, they renewed. [next slide] But the opportunity wasn’t closed in January — it was last updated on March 9th, when the deal fell through. Sort by updated_at…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Sorted by updated_at, the opportunity moves to where it really belongs: March 9th, after the verbal yes and the Slack celebration — the contract never got signed, and the renewal closed lost. [click] “Yes, renewed” becomes “no, churned.” Every record is real; we just placed one of them at the wrong point in time. When you build cases by hand, every timestamp you pick is a chance to get the story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question as the start of the talk: what’s Northwind’s MRR? You do the work. Salesforce — null. HubSpot — null. No billing docs. Nothing on the calls. Confident, you label it: the right behavior is to abstain. [click] But the answer was sitting in a Slack thread in #finance — result 47 of 312. You missed it. [click] Now you’ve trained the model to say “I don’t know” when the answer exists. When you search for cases yourself, you can never be fully sure you didn’t miss something — and the model learns your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benchmark overlaps your training data, a good score proves nothing — the model may have just memorized the records. So the test set has to be disjoint: different customers, different deals, different numbers. With real enterprise data that’s hard; you rarely have a second company lying around. You need to be able to make a fresh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that looks like on our loop. We build cases on Northwind and train on Northwind. Then we evaluate on Northwind again. “What’s Northwind’s MRR?” Twelve thousand. Correct! But look: zero tool calls. It didn’t look anything up; it remembered the number. So the loop finds no failures, there’s nothing to fix, and we ship a model that can only answer for a company it has already memorized. [click] That’s why the benchmark has to be a company the model has never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stock. We want to post-train agents on enterprise data, and two things stand in the way. The data: real customer data is off limits, and data an LLM makes up is too clean, too small and too disconnected to teach anything. And the grading: finding cases doesn’t scale, our own labels can be wrong, and testing on what we trained on just measures memory. [click] So what if one tool removed both obstacles? [click] Something that generates a realistic company, with all its mess, and knows every right answer in it, because it wrote them. That’s exactly what Era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Era, from Eon. It’s free for builders, and the examples are on GitHub. Era doesn’t generate tables; it generates companies, as many as you need. Realistic, high-volume data across cloud and SaaS systems, served the way production is, so you can benchmark models and train agents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go system by system, what does Era actually simulate, and how do you get one? Creating a company is this small. Download the CLI, add the plugin to your coding agent (I’m showing Claude Code, but there are plugins for Cursor, Codex and Devin too), sign in with era init, and one era new: a mid-size fintech company on Salesforce, Zendesk and Slack. What you get: [click] a whole business: what it sells, to whom and how, driven by its industry, size and business model. [click] One timeline across every system: the same customers, deals and employees everywhere, so a Slack thread talks about the same deal that’s in the CRM and the same call that’s in Gong. [click] Years of history, and you can move the company forward a quarter at a time. [click] All of it synthetic: nothing scraped, sampled or derived from a real company. [click] And because Era built it, it plants benchmark records with the correct answers precomputed. [click] And it plugs in the way production does: Salesforce, HubSpot, Zendesk, Gong, Jira, Slack, SharePoint, Drive, Deel and Eon itself, plus the AWS cloud underneath, all through vendor-compatible APIs and MCP servers.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not just prompt an LLM to make up a company? Let’s go back through every problem we listed and see how Era handles each one, starting with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toy data that fits in one response? Era serves its companies through vendor-compatible APIs and MCP servers — familiar requests, responses, pagination and errors. Ask for a customer’s tickets and you get a page of them and a cursor, just like production. The agent has to page, and then aggregate — the exact skills the benchmark tests and the training reinforces.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created_at versus updated_at story? In Era, every system is generated from one company on one timeline. When the deal moves in Salesforce, the Gong call, the Zendesk ticket and the Slack thread line up with it in time. So “what happened after the call?” has one true answer — and Era knows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Dana? With LLM-written data, each system invents its own Dana, so the joins don’t hold. Era generates one business and projects it into every system. Dana is generated once, and then she shows up everywhere she should: she owns nine opportunities in Salesforce, owns contacts in HubSpot, joins fourteen Gong calls, is in the deal channel on Slack, is CC’d on Zendesk tickets and reported four Jira bugs. Same person, same identity, every connector. So when the agent asks “how is Dana’s pipeline doing?”, the joins hold, and there’s a right answer to join towards.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brochure-clean records an LLM writes? Era does the opposite on purpose. It generates missing fields, duplicate records and systems that disagree with each other — the cross-system inconsistency of a real estate. That’s where agents fail in production, so that’s where you want to test and train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 data spreads everything evenly. Era’s distributions are drawn from aggregated metadata sketches of the enterprise data Eon backs up — across cloud databases, object storage and SaaS apps — never from customer records. So a generated company carries the skew of a real one: a few giant customers, a long tail, and empty fields hiding in the tail. [click] In this example, the top three of thirty customers drive almost half of all activity. Spread it evenly, the way LLM-written data does, and they’d get ten percent. [click] And the biggest customer has fifty times the activity of the smallest. That’s the gap that breaks averages and makes “who had the most?” a pagination problem. And it solves the first problem we had: you get data that behaves like real enterprise data without touching anyone’s real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the shift. With real data, you have to infer what the right answer is, and as we saw, that’s where the mistakes creep in. With Era you don’t infer the truth. You create it, and then you build the data around it. Let’s go back through every problem we just listed and see how Era handles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version of the previous slide. Era companies are disjoint by design, and the seed is the control. Same seed, the identical company, byte for byte. New seed, a new company. So you train on seeds one to ten and test on seed eleven. Think of all the data as one big graph: customers, deals, people and the links between them. Every seed grows its own component, with its own shape and its own entities, and no edges run between components. The gray ones are the training companies, seeds one to ten. The amber one is the test company, seed eleven, sitting right in the middle of the graph but not connected to any of it. The model never saw a single node of it. So when the score goes up, it’s because the model learned a behavior, not memorized Northwind’s MRR.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the shift. With real data, you have to infer what the right answer is, and as we saw, that’s where the mistakes creep in. With Era you don’t infer the truth. You create it, and then you build the data around it. Let’s go back through every problem we just listed and see how Era handles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Era answers “finding cases doesn’t scale.” It doesn’t find cases; it creates them. Take our Northwind story. [click] Step one: pick the answer first. The question is “did Northwind renew?”, and the key is “churned.” [click] Step two: plant the records that make it true. The Salesforce renewal ends up Closed Lost, and the noise goes in too: a Slack message saying “Northwind is signing!” [click] Step three: serve it through the same APIs and MCP servers as production. The agent sees Salesforce, Slack, Gong, Zendesk. It never sees the key. [click] Step four: grade in code. Every question declares how it’s compared: an exact value, a set, an ordered list, a per-key mapping, or abstention. This one is exact. “Renewed” is wrong, “churned” is right. No partial credit, no judge model, no labeling by hand, and none of the mistakes we saw earlier, because the generator knows the true story; it wrote it. [click] And the unanswerable case is just as exact: if a fact was never planted, the only correct answer is “I don’t know,” and that’s graded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whole setup. An open-weights mixture-of-experts model, self-hosted on one node of eight H100s rented on Spot. 324 training examples taken from the model’s own correct runs, and notice that a third of them are abstentions: we’re explicitly teaching it what “I don’t know” looks like. Another chunk teaches it to re-read a truncated tool result instead of guessing. LoRA fine-tuning at rank 32 with the base weights frozen. All the compute came to $609: 29 hours, four iterations. And the economics: before any tuning, that open model already ties a frontier API model on strict accuracy, at roughly 27 times lower cost per correct answer, and it never refused a question that had an answer. Be upfront that this is Spot pricing; we’ll get to the on-demand caveat.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company it had never seen: correct abstentions went from 65 to 74 out of 90. Malformed abstentions — writing the string “None” in the answer field — went to zero. It also got cheaper and stopped blowing the context window, because it learned to stop searching once it was sure the fact isn’t there. Be honest about what it didn’t fix, because this audience will respect it. Empty fields are still the hard case: only 2 of 6 right after tuning, up from 0, and most are still answered as zero. That’s the case from the start of the talk, and the obvious next experiment is contrast pairs, an empty field next to a real zero. Everyday accuracy moved two points, which is within run-to-run noise, and it wasn’t the target. At on-demand GPU rates, cost lands near the cheaper frontier APIs. And the scope is one held-out company in one industry, with LoRA rather than full fine-tuning.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post-training is back. The expensive parts — labeling and judging — collapse into code once you have exact ground truth. And the grader that filtered SFT data is already a reward signal for RL.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E1013"/>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67" y="812764"/>
            <a:ext cx="10566383" cy="447022"/>
          </a:xfrm>
          <a:prstGeom prst="rect">
            <a:avLst/>
          </a:prstGeom>
          <a:noFill/>
          <a:ln/>
        </p:spPr>
        <p:txBody>
          <a:bodyPr wrap="square" lIns="0" tIns="0" rIns="0" bIns="0" rtlCol="0" anchor="t"/>
          <a:lstStyle>
            <a:lvl1pPr algn="l" indent="0" marL="0">
              <a:lnSpc>
                <a:spcPct val="115000"/>
              </a:lnSpc>
              <a:buNone/>
              <a:defRPr lang="en-US" sz="3200" dirty="0">
                <a:solidFill>
                  <a:srgbClr val="ECEBE6"/>
                </a:solidFill>
                <a:latin typeface="Raleway" pitchFamily="34" charset="0"/>
                <a:ea typeface="Raleway" pitchFamily="34" charset="-122"/>
                <a:cs typeface="Raleway"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67" y="1564586"/>
            <a:ext cx="10566433" cy="4480614"/>
          </a:xfrm>
          <a:prstGeom prst="rect">
            <a:avLst/>
          </a:prstGeom>
          <a:noFill/>
          <a:ln/>
        </p:spPr>
        <p:txBody>
          <a:bodyPr wrap="square" lIns="0" tIns="0" rIns="0" bIns="0" rtlCol="0" anchor="t"/>
          <a:lstStyle>
            <a:lvl1pPr algn="l" indent="0" marL="0">
              <a:lnSpc>
                <a:spcPct val="140000"/>
              </a:lnSpc>
              <a:buNone/>
              <a:defRPr lang="en-US" sz="1600" dirty="0">
                <a:solidFill>
                  <a:srgbClr val="ECEBE6"/>
                </a:solidFill>
                <a:latin typeface="JetBrains Mono" pitchFamily="34" charset="0"/>
                <a:ea typeface="JetBrains Mono" pitchFamily="34" charset="-122"/>
                <a:cs typeface="JetBrains Mono"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E1013"/>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67" y="812764"/>
            <a:ext cx="10566383" cy="447022"/>
          </a:xfrm>
          <a:prstGeom prst="rect">
            <a:avLst/>
          </a:prstGeom>
          <a:noFill/>
          <a:ln/>
        </p:spPr>
        <p:txBody>
          <a:bodyPr wrap="square" lIns="0" tIns="0" rIns="0" bIns="0" rtlCol="0" anchor="t"/>
          <a:lstStyle>
            <a:lvl1pPr algn="l" indent="0" marL="0">
              <a:lnSpc>
                <a:spcPct val="115000"/>
              </a:lnSpc>
              <a:buNone/>
              <a:defRPr lang="en-US" sz="3200" dirty="0">
                <a:solidFill>
                  <a:srgbClr val="ECEBE6"/>
                </a:solidFill>
                <a:latin typeface="Raleway" pitchFamily="34" charset="0"/>
                <a:ea typeface="Raleway" pitchFamily="34" charset="-122"/>
                <a:cs typeface="Raleway"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767" y="1564586"/>
            <a:ext cx="10566433" cy="4480614"/>
          </a:xfrm>
          <a:prstGeom prst="rect">
            <a:avLst/>
          </a:prstGeom>
          <a:noFill/>
          <a:ln/>
        </p:spPr>
        <p:txBody>
          <a:bodyPr wrap="square" lIns="0" tIns="0" rIns="0" bIns="0" rtlCol="0" anchor="t"/>
          <a:lstStyle>
            <a:lvl1pPr algn="l" indent="0" marL="0">
              <a:lnSpc>
                <a:spcPct val="140000"/>
              </a:lnSpc>
              <a:buNone/>
              <a:defRPr lang="en-US" sz="1600" dirty="0">
                <a:solidFill>
                  <a:srgbClr val="ECEBE6"/>
                </a:solidFill>
                <a:latin typeface="JetBrains Mono" pitchFamily="34" charset="0"/>
                <a:ea typeface="JetBrains Mono" pitchFamily="34" charset="-122"/>
                <a:cs typeface="JetBrains Mono" pitchFamily="34" charset="-120"/>
              </a:defRPr>
            </a:lvl1pPr>
          </a:lstStyle>
          <a:p>
            <a:pPr algn="l" indent="0" marL="0">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webp"/><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2.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2.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slideLayout" Target="../slideLayouts/slideLayout2.xml"/><Relationship Id="rId6"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2.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2.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2.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176" y="1974825"/>
            <a:ext cx="10889932" cy="2159016"/>
          </a:xfrm>
          <a:prstGeom prst="rect">
            <a:avLst/>
          </a:prstGeom>
          <a:noFill/>
          <a:ln/>
        </p:spPr>
        <p:txBody>
          <a:bodyPr wrap="square" lIns="0" tIns="0" rIns="0" bIns="0" rtlCol="0" anchor="t">
            <a:normAutofit/>
          </a:bodyPr>
          <a:lstStyle/>
          <a:p>
            <a:pPr algn="ctr" indent="0" marL="0">
              <a:lnSpc>
                <a:spcPts val="8400"/>
              </a:lnSpc>
              <a:buNone/>
            </a:pPr>
            <a:r>
              <a:rPr lang="en-US" sz="8400" b="1" i="0" spc="-200" kern="0" dirty="0">
                <a:solidFill>
                  <a:srgbClr val="ECEBE6"/>
                </a:solidFill>
                <a:latin typeface="Space Grotesk" pitchFamily="34" charset="0"/>
                <a:ea typeface="Space Grotesk" pitchFamily="34" charset="-122"/>
                <a:cs typeface="Space Grotesk" pitchFamily="34" charset="-120"/>
              </a:rPr>
              <a:t>Post-Training</a:t>
            </a:r>
            <a:endParaRPr lang="en-US" sz="8400" dirty="0"/>
          </a:p>
          <a:p>
            <a:pPr algn="ctr" indent="0" marL="0">
              <a:lnSpc>
                <a:spcPts val="8400"/>
              </a:lnSpc>
              <a:buNone/>
            </a:pPr>
            <a:r>
              <a:rPr lang="en-US" sz="8400" b="1" i="0" spc="-200" kern="0" dirty="0">
                <a:solidFill>
                  <a:srgbClr val="ECEBE6"/>
                </a:solidFill>
                <a:latin typeface="Space Grotesk" pitchFamily="34" charset="0"/>
                <a:ea typeface="Space Grotesk" pitchFamily="34" charset="-122"/>
                <a:cs typeface="Space Grotesk" pitchFamily="34" charset="-120"/>
              </a:rPr>
              <a:t>is Back!</a:t>
            </a:r>
            <a:endParaRPr lang="en-US" sz="8400" dirty="0"/>
          </a:p>
        </p:txBody>
      </p:sp>
      <p:sp>
        <p:nvSpPr>
          <p:cNvPr id="3" name="Text 1"/>
          <p:cNvSpPr/>
          <p:nvPr/>
        </p:nvSpPr>
        <p:spPr>
          <a:xfrm>
            <a:off x="647892" y="4833607"/>
            <a:ext cx="10889932"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A3A9B1"/>
                </a:solidFill>
                <a:latin typeface="IBM Plex Sans" pitchFamily="34" charset="0"/>
                <a:ea typeface="IBM Plex Sans" pitchFamily="34" charset="-122"/>
                <a:cs typeface="IBM Plex Sans" pitchFamily="34" charset="-120"/>
              </a:rPr>
              <a:t>Ariel Shulman 23.10.2026 AgntCon&amp;McpCon</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013"/>
        </a:solidFill>
      </p:bgPr>
    </p:bg>
    <p:spTree>
      <p:nvGrpSpPr>
        <p:cNvPr id="1" name=""/>
        <p:cNvGrpSpPr/>
        <p:nvPr/>
      </p:nvGrpSpPr>
      <p:grpSpPr>
        <a:xfrm>
          <a:off x="0" y="0"/>
          <a:ext cx="0" cy="0"/>
          <a:chOff x="0" y="0"/>
          <a:chExt cx="0" cy="0"/>
        </a:xfrm>
      </p:grpSpPr>
      <p:sp>
        <p:nvSpPr>
          <p:cNvPr id="2" name="Text 0"/>
          <p:cNvSpPr/>
          <p:nvPr/>
        </p:nvSpPr>
        <p:spPr>
          <a:xfrm>
            <a:off x="654312" y="5725170"/>
            <a:ext cx="10883374"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8A9099"/>
                </a:solidFill>
                <a:latin typeface="IBM Plex Sans" pitchFamily="34" charset="0"/>
                <a:ea typeface="IBM Plex Sans" pitchFamily="34" charset="-122"/>
                <a:cs typeface="IBM Plex Sans" pitchFamily="34" charset="-120"/>
              </a:rPr>
              <a:t>The views represented are my own and do not represent those of my current or former employers.</a:t>
            </a:r>
            <a:endParaRPr lang="en-US" sz="1800" dirty="0"/>
          </a:p>
        </p:txBody>
      </p:sp>
      <p:sp>
        <p:nvSpPr>
          <p:cNvPr id="3" name="Text 1"/>
          <p:cNvSpPr/>
          <p:nvPr>
            <p:ph type="title"/>
          </p:nvPr>
        </p:nvSpPr>
        <p:spPr>
          <a:xfrm>
            <a:off x="812767" y="812767"/>
            <a:ext cx="10889933" cy="665485"/>
          </a:xfrm>
          <a:prstGeom prst="rect">
            <a:avLst/>
          </a:prstGeom>
          <a:noFill/>
          <a:ln/>
        </p:spPr>
        <p:txBody>
          <a:bodyPr wrap="square" lIns="0" tIns="0" rIns="0" bIns="0" rtlCol="0" anchor="t">
            <a:normAutofit/>
          </a:bodyPr>
          <a:lstStyle/>
          <a:p>
            <a:pPr algn="l" indent="0" marL="0">
              <a:lnSpc>
                <a:spcPts val="5040"/>
              </a:lnSpc>
              <a:buNone/>
            </a:pPr>
            <a:r>
              <a:rPr lang="en-US" sz="4800" b="1" i="0" spc="-100" kern="0" dirty="0">
                <a:solidFill>
                  <a:srgbClr val="ECEBE6"/>
                </a:solidFill>
                <a:latin typeface="Raleway" pitchFamily="34" charset="0"/>
                <a:ea typeface="Raleway" pitchFamily="34" charset="-122"/>
                <a:cs typeface="Raleway" pitchFamily="34" charset="-120"/>
              </a:rPr>
              <a:t>Ariel Shulman</a:t>
            </a:r>
            <a:endParaRPr lang="en-US" sz="4800" dirty="0"/>
          </a:p>
        </p:txBody>
      </p:sp>
      <p:sp>
        <p:nvSpPr>
          <p:cNvPr id="4" name="Text 2"/>
          <p:cNvSpPr/>
          <p:nvPr/>
        </p:nvSpPr>
        <p:spPr>
          <a:xfrm>
            <a:off x="812767" y="1987517"/>
            <a:ext cx="1376809"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Tech Lead</a:t>
            </a:r>
            <a:endParaRPr lang="en-US" sz="2000" dirty="0"/>
          </a:p>
        </p:txBody>
      </p:sp>
      <p:sp>
        <p:nvSpPr>
          <p:cNvPr id="5" name="Text 3"/>
          <p:cNvSpPr/>
          <p:nvPr/>
        </p:nvSpPr>
        <p:spPr>
          <a:xfrm>
            <a:off x="812767" y="2520859"/>
            <a:ext cx="10889933"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Public speaker</a:t>
            </a:r>
            <a:endParaRPr lang="en-US" sz="2000" dirty="0"/>
          </a:p>
        </p:txBody>
      </p:sp>
      <p:sp>
        <p:nvSpPr>
          <p:cNvPr id="6" name="Text 4"/>
          <p:cNvSpPr/>
          <p:nvPr/>
        </p:nvSpPr>
        <p:spPr>
          <a:xfrm>
            <a:off x="812767" y="3054201"/>
            <a:ext cx="2496344"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Academic lecturer</a:t>
            </a:r>
            <a:endParaRPr lang="en-US" sz="2000" dirty="0"/>
          </a:p>
        </p:txBody>
      </p:sp>
      <p:sp>
        <p:nvSpPr>
          <p:cNvPr id="7" name="Text 5"/>
          <p:cNvSpPr/>
          <p:nvPr/>
        </p:nvSpPr>
        <p:spPr>
          <a:xfrm>
            <a:off x="812767" y="3587543"/>
            <a:ext cx="10889933"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Data nerd</a:t>
            </a:r>
            <a:endParaRPr lang="en-US" sz="2000" dirty="0"/>
          </a:p>
        </p:txBody>
      </p:sp>
      <p:sp>
        <p:nvSpPr>
          <p:cNvPr id="8" name="Text 6"/>
          <p:cNvSpPr/>
          <p:nvPr/>
        </p:nvSpPr>
        <p:spPr>
          <a:xfrm>
            <a:off x="812767" y="4908517"/>
            <a:ext cx="2176314" cy="27940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X</a:t>
            </a:r>
            <a:r>
              <a:rPr lang="en-US" sz="1400" dirty="0">
                <a:solidFill>
                  <a:srgbClr val="A3A9B1"/>
                </a:solidFill>
                <a:latin typeface="JetBrains Mono" pitchFamily="49" charset="0"/>
                <a:ea typeface="JetBrains Mono" pitchFamily="49" charset="-122"/>
                <a:cs typeface="JetBrains Mono" pitchFamily="49" charset="-120"/>
              </a:rPr>
              <a:t> @ariel_shulman_</a:t>
            </a:r>
            <a:endParaRPr lang="en-US" sz="1400" dirty="0"/>
          </a:p>
        </p:txBody>
      </p:sp>
      <p:sp>
        <p:nvSpPr>
          <p:cNvPr id="9" name="Text 7"/>
          <p:cNvSpPr/>
          <p:nvPr/>
        </p:nvSpPr>
        <p:spPr>
          <a:xfrm>
            <a:off x="3235937" y="4908517"/>
            <a:ext cx="4096543" cy="27940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in</a:t>
            </a:r>
            <a:r>
              <a:rPr lang="en-US" sz="1400" dirty="0">
                <a:solidFill>
                  <a:srgbClr val="A3A9B1"/>
                </a:solidFill>
                <a:latin typeface="JetBrains Mono" pitchFamily="49" charset="0"/>
                <a:ea typeface="JetBrains Mono" pitchFamily="49" charset="-122"/>
                <a:cs typeface="JetBrains Mono" pitchFamily="49" charset="-120"/>
              </a:rPr>
              <a:t> linkedin.com/in/ariel-shulman</a:t>
            </a:r>
            <a:endParaRPr lang="en-US" sz="1400" dirty="0"/>
          </a:p>
        </p:txBody>
      </p:sp>
      <p:sp>
        <p:nvSpPr>
          <p:cNvPr id="10" name="Text 8"/>
          <p:cNvSpPr/>
          <p:nvPr/>
        </p:nvSpPr>
        <p:spPr>
          <a:xfrm>
            <a:off x="812767" y="4111625"/>
            <a:ext cx="2166242" cy="380975"/>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Dog Mom</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2814340"/>
            <a:ext cx="10883460" cy="1254720"/>
          </a:xfrm>
          <a:prstGeom prst="rect">
            <a:avLst/>
          </a:prstGeom>
          <a:noFill/>
          <a:ln/>
        </p:spPr>
        <p:txBody>
          <a:bodyPr wrap="square" lIns="0" tIns="0" rIns="0" bIns="0" rtlCol="0" anchor="t">
            <a:normAutofit/>
          </a:bodyPr>
          <a:lstStyle/>
          <a:p>
            <a:pPr algn="l" indent="0" marL="0">
              <a:lnSpc>
                <a:spcPts val="4840"/>
              </a:lnSpc>
              <a:buNone/>
            </a:pPr>
            <a:r>
              <a:rPr lang="en-US" sz="4400" b="1" i="0" spc="-50" kern="0" dirty="0">
                <a:solidFill>
                  <a:srgbClr val="ECEBE6"/>
                </a:solidFill>
                <a:latin typeface="Raleway" pitchFamily="34" charset="0"/>
                <a:ea typeface="Raleway" pitchFamily="34" charset="-122"/>
                <a:cs typeface="Raleway" pitchFamily="34" charset="-120"/>
              </a:rPr>
              <a:t>How do you get an agent to answer reliably on </a:t>
            </a:r>
            <a:r>
              <a:rPr lang="en-US" sz="4400" b="1" i="0" spc="-50" kern="0" dirty="0">
                <a:solidFill>
                  <a:srgbClr val="F0B44C"/>
                </a:solidFill>
                <a:latin typeface="Raleway" pitchFamily="34" charset="0"/>
                <a:ea typeface="Raleway" pitchFamily="34" charset="-122"/>
                <a:cs typeface="Raleway" pitchFamily="34" charset="-120"/>
              </a:rPr>
              <a:t>enterprise data?</a:t>
            </a:r>
            <a:endParaRPr lang="en-US"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What is a </a:t>
            </a:r>
            <a:r>
              <a:rPr lang="en-US" sz="3200" b="1" i="1" dirty="0">
                <a:solidFill>
                  <a:srgbClr val="ECEBE6"/>
                </a:solidFill>
                <a:latin typeface="Space Grotesk" pitchFamily="34" charset="0"/>
                <a:ea typeface="Space Grotesk" pitchFamily="34" charset="-122"/>
                <a:cs typeface="Space Grotesk" pitchFamily="34" charset="-120"/>
              </a:rPr>
              <a:t>reliable</a:t>
            </a:r>
            <a:r>
              <a:rPr lang="en-US" sz="3200" b="1" i="0" dirty="0">
                <a:solidFill>
                  <a:srgbClr val="ECEBE6"/>
                </a:solidFill>
                <a:latin typeface="Space Grotesk" pitchFamily="34" charset="0"/>
                <a:ea typeface="Space Grotesk" pitchFamily="34" charset="-122"/>
                <a:cs typeface="Space Grotesk" pitchFamily="34" charset="-120"/>
              </a:rPr>
              <a:t> answer?</a:t>
            </a:r>
            <a:endParaRPr lang="en-US" sz="3200" dirty="0"/>
          </a:p>
        </p:txBody>
      </p:sp>
      <p:sp>
        <p:nvSpPr>
          <p:cNvPr id="3" name="Text 1"/>
          <p:cNvSpPr/>
          <p:nvPr/>
        </p:nvSpPr>
        <p:spPr>
          <a:xfrm>
            <a:off x="487648" y="1714500"/>
            <a:ext cx="3901430" cy="59690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It’s in the company’s records</a:t>
            </a:r>
            <a:endParaRPr lang="en-US" sz="1800" dirty="0"/>
          </a:p>
        </p:txBody>
      </p:sp>
      <p:sp>
        <p:nvSpPr>
          <p:cNvPr id="4" name="Shape 2"/>
          <p:cNvSpPr/>
          <p:nvPr/>
        </p:nvSpPr>
        <p:spPr>
          <a:xfrm>
            <a:off x="815942" y="2441558"/>
            <a:ext cx="3244842" cy="1680286"/>
          </a:xfrm>
          <a:prstGeom prst="roundRect">
            <a:avLst>
              <a:gd name="adj" fmla="val 5858"/>
            </a:avLst>
          </a:prstGeom>
          <a:solidFill>
            <a:srgbClr val="15181D"/>
          </a:solidFill>
          <a:ln w="6350">
            <a:solidFill>
              <a:srgbClr val="2A2F37"/>
            </a:solidFill>
            <a:prstDash val="solid"/>
          </a:ln>
        </p:spPr>
      </p:sp>
      <p:sp>
        <p:nvSpPr>
          <p:cNvPr id="5" name="Text 3"/>
          <p:cNvSpPr/>
          <p:nvPr/>
        </p:nvSpPr>
        <p:spPr>
          <a:xfrm>
            <a:off x="1021250" y="264686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Q: Why did Northwind churn?</a:t>
            </a:r>
            <a:endParaRPr lang="en-US" sz="1200" dirty="0"/>
          </a:p>
        </p:txBody>
      </p:sp>
      <p:sp>
        <p:nvSpPr>
          <p:cNvPr id="6" name="Text 4"/>
          <p:cNvSpPr/>
          <p:nvPr/>
        </p:nvSpPr>
        <p:spPr>
          <a:xfrm>
            <a:off x="1021250" y="2910954"/>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search("Northwind churn")</a:t>
            </a:r>
            <a:endParaRPr lang="en-US" sz="1200" dirty="0"/>
          </a:p>
        </p:txBody>
      </p:sp>
      <p:sp>
        <p:nvSpPr>
          <p:cNvPr id="7" name="Text 5"/>
          <p:cNvSpPr/>
          <p:nvPr/>
        </p:nvSpPr>
        <p:spPr>
          <a:xfrm>
            <a:off x="1021250" y="3175040"/>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0 results in 7 systems</a:t>
            </a:r>
            <a:endParaRPr lang="en-US" sz="1200" dirty="0"/>
          </a:p>
        </p:txBody>
      </p:sp>
      <p:sp>
        <p:nvSpPr>
          <p:cNvPr id="8" name="Text 6"/>
          <p:cNvSpPr/>
          <p:nvPr/>
        </p:nvSpPr>
        <p:spPr>
          <a:xfrm>
            <a:off x="1021250" y="3439128"/>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A: “Pricing. Too expensive.”</a:t>
            </a:r>
            <a:endParaRPr lang="en-US" sz="1200" dirty="0"/>
          </a:p>
        </p:txBody>
      </p:sp>
      <p:sp>
        <p:nvSpPr>
          <p:cNvPr id="9" name="Text 7"/>
          <p:cNvSpPr/>
          <p:nvPr/>
        </p:nvSpPr>
        <p:spPr>
          <a:xfrm>
            <a:off x="1021250" y="370321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 guessed the usual reason</a:t>
            </a:r>
            <a:endParaRPr lang="en-US" sz="1200" dirty="0"/>
          </a:p>
        </p:txBody>
      </p:sp>
      <p:sp>
        <p:nvSpPr>
          <p:cNvPr id="10" name="Text 8"/>
          <p:cNvSpPr/>
          <p:nvPr/>
        </p:nvSpPr>
        <p:spPr>
          <a:xfrm>
            <a:off x="4421615" y="1714500"/>
            <a:ext cx="3348727" cy="59690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The system is reachable for an agent</a:t>
            </a:r>
            <a:endParaRPr lang="en-US" sz="1800" dirty="0"/>
          </a:p>
        </p:txBody>
      </p:sp>
      <p:sp>
        <p:nvSpPr>
          <p:cNvPr id="11" name="Shape 9"/>
          <p:cNvSpPr/>
          <p:nvPr/>
        </p:nvSpPr>
        <p:spPr>
          <a:xfrm>
            <a:off x="4473558" y="2441558"/>
            <a:ext cx="3244842" cy="1680286"/>
          </a:xfrm>
          <a:prstGeom prst="roundRect">
            <a:avLst>
              <a:gd name="adj" fmla="val 5858"/>
            </a:avLst>
          </a:prstGeom>
          <a:solidFill>
            <a:srgbClr val="15181D"/>
          </a:solidFill>
          <a:ln w="6350">
            <a:solidFill>
              <a:srgbClr val="2A2F37"/>
            </a:solidFill>
            <a:prstDash val="solid"/>
          </a:ln>
        </p:spPr>
      </p:sp>
      <p:sp>
        <p:nvSpPr>
          <p:cNvPr id="12" name="Text 10"/>
          <p:cNvSpPr/>
          <p:nvPr/>
        </p:nvSpPr>
        <p:spPr>
          <a:xfrm>
            <a:off x="4678867" y="264686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Q: Who got paged last night?</a:t>
            </a:r>
            <a:endParaRPr lang="en-US" sz="1200" dirty="0"/>
          </a:p>
        </p:txBody>
      </p:sp>
      <p:sp>
        <p:nvSpPr>
          <p:cNvPr id="13" name="Text 11"/>
          <p:cNvSpPr/>
          <p:nvPr/>
        </p:nvSpPr>
        <p:spPr>
          <a:xfrm>
            <a:off x="4678867" y="2910954"/>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list_systems()</a:t>
            </a:r>
            <a:endParaRPr lang="en-US" sz="1200" dirty="0"/>
          </a:p>
        </p:txBody>
      </p:sp>
      <p:sp>
        <p:nvSpPr>
          <p:cNvPr id="14" name="Text 12"/>
          <p:cNvSpPr/>
          <p:nvPr/>
        </p:nvSpPr>
        <p:spPr>
          <a:xfrm>
            <a:off x="4678867" y="3175040"/>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salesforce, zendesk, slack</a:t>
            </a:r>
            <a:endParaRPr lang="en-US" sz="1200" dirty="0"/>
          </a:p>
        </p:txBody>
      </p:sp>
      <p:sp>
        <p:nvSpPr>
          <p:cNvPr id="15" name="Text 13"/>
          <p:cNvSpPr/>
          <p:nvPr/>
        </p:nvSpPr>
        <p:spPr>
          <a:xfrm>
            <a:off x="4678867" y="3439128"/>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A: “No one. Quiet night.”</a:t>
            </a:r>
            <a:endParaRPr lang="en-US" sz="1200" dirty="0"/>
          </a:p>
        </p:txBody>
      </p:sp>
      <p:sp>
        <p:nvSpPr>
          <p:cNvPr id="16" name="Text 14"/>
          <p:cNvSpPr/>
          <p:nvPr/>
        </p:nvSpPr>
        <p:spPr>
          <a:xfrm>
            <a:off x="4678867" y="370321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 pager system not available</a:t>
            </a:r>
            <a:endParaRPr lang="en-US" sz="1200" dirty="0"/>
          </a:p>
        </p:txBody>
      </p:sp>
      <p:sp>
        <p:nvSpPr>
          <p:cNvPr id="17" name="Text 15"/>
          <p:cNvSpPr/>
          <p:nvPr/>
        </p:nvSpPr>
        <p:spPr>
          <a:xfrm>
            <a:off x="8079232" y="1714500"/>
            <a:ext cx="3348727" cy="59690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The field has a value</a:t>
            </a:r>
            <a:endParaRPr lang="en-US" sz="1800" dirty="0"/>
          </a:p>
        </p:txBody>
      </p:sp>
      <p:sp>
        <p:nvSpPr>
          <p:cNvPr id="18" name="Shape 16"/>
          <p:cNvSpPr/>
          <p:nvPr/>
        </p:nvSpPr>
        <p:spPr>
          <a:xfrm>
            <a:off x="8131175" y="2441558"/>
            <a:ext cx="3244842" cy="1680286"/>
          </a:xfrm>
          <a:prstGeom prst="roundRect">
            <a:avLst>
              <a:gd name="adj" fmla="val 5858"/>
            </a:avLst>
          </a:prstGeom>
          <a:solidFill>
            <a:srgbClr val="15181D"/>
          </a:solidFill>
          <a:ln w="6350">
            <a:solidFill>
              <a:srgbClr val="2A2F37"/>
            </a:solidFill>
            <a:prstDash val="solid"/>
          </a:ln>
        </p:spPr>
      </p:sp>
      <p:sp>
        <p:nvSpPr>
          <p:cNvPr id="19" name="Text 17"/>
          <p:cNvSpPr/>
          <p:nvPr/>
        </p:nvSpPr>
        <p:spPr>
          <a:xfrm>
            <a:off x="8336483" y="264686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Q: Northwind’s credit rating?</a:t>
            </a:r>
            <a:endParaRPr lang="en-US" sz="1200" dirty="0"/>
          </a:p>
        </p:txBody>
      </p:sp>
      <p:sp>
        <p:nvSpPr>
          <p:cNvPr id="20" name="Text 18"/>
          <p:cNvSpPr/>
          <p:nvPr/>
        </p:nvSpPr>
        <p:spPr>
          <a:xfrm>
            <a:off x="8336483" y="2910954"/>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hubspot.company("Northwind")</a:t>
            </a:r>
            <a:endParaRPr lang="en-US" sz="1200" dirty="0"/>
          </a:p>
        </p:txBody>
      </p:sp>
      <p:sp>
        <p:nvSpPr>
          <p:cNvPr id="21" name="Text 19"/>
          <p:cNvSpPr/>
          <p:nvPr/>
        </p:nvSpPr>
        <p:spPr>
          <a:xfrm>
            <a:off x="8336483" y="3175040"/>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 { credit_rating: null }</a:t>
            </a:r>
            <a:endParaRPr lang="en-US" sz="1200" dirty="0"/>
          </a:p>
        </p:txBody>
      </p:sp>
      <p:sp>
        <p:nvSpPr>
          <p:cNvPr id="22" name="Text 20"/>
          <p:cNvSpPr/>
          <p:nvPr/>
        </p:nvSpPr>
        <p:spPr>
          <a:xfrm>
            <a:off x="8336483" y="3439128"/>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A: “Unrated. Low risk.”</a:t>
            </a:r>
            <a:endParaRPr lang="en-US" sz="1200" dirty="0"/>
          </a:p>
        </p:txBody>
      </p:sp>
      <p:sp>
        <p:nvSpPr>
          <p:cNvPr id="23" name="Text 21"/>
          <p:cNvSpPr/>
          <p:nvPr/>
        </p:nvSpPr>
        <p:spPr>
          <a:xfrm>
            <a:off x="8336483" y="3703216"/>
            <a:ext cx="291925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 read null as an answer</a:t>
            </a:r>
            <a:endParaRPr lang="en-US" sz="1200" dirty="0"/>
          </a:p>
        </p:txBody>
      </p:sp>
      <p:sp>
        <p:nvSpPr>
          <p:cNvPr id="24" name="Text 22"/>
          <p:cNvSpPr/>
          <p:nvPr/>
        </p:nvSpPr>
        <p:spPr>
          <a:xfrm>
            <a:off x="654312" y="4925921"/>
            <a:ext cx="10883374" cy="452123"/>
          </a:xfrm>
          <a:prstGeom prst="rect">
            <a:avLst/>
          </a:prstGeom>
          <a:noFill/>
          <a:ln/>
        </p:spPr>
        <p:txBody>
          <a:bodyPr wrap="square" lIns="0" tIns="0" rIns="0" bIns="0" rtlCol="0" anchor="t">
            <a:normAutofit/>
          </a:bodyPr>
          <a:lstStyle/>
          <a:p>
            <a:pPr algn="ctr" indent="0" marL="0">
              <a:lnSpc>
                <a:spcPts val="3360"/>
              </a:lnSpc>
              <a:buNone/>
            </a:pPr>
            <a:r>
              <a:rPr lang="en-US" sz="2400" dirty="0">
                <a:solidFill>
                  <a:srgbClr val="ECEBE6"/>
                </a:solidFill>
                <a:latin typeface="Raleway" pitchFamily="34" charset="0"/>
                <a:ea typeface="Raleway" pitchFamily="34" charset="-122"/>
                <a:cs typeface="Raleway" pitchFamily="34" charset="-120"/>
              </a:rPr>
              <a:t>Fail any of these, and the only reliable answer is </a:t>
            </a:r>
            <a:r>
              <a:rPr lang="en-US" sz="2400" dirty="0">
                <a:solidFill>
                  <a:srgbClr val="F0B44C"/>
                </a:solidFill>
                <a:latin typeface="Raleway" pitchFamily="34" charset="0"/>
                <a:ea typeface="Raleway" pitchFamily="34" charset="-122"/>
                <a:cs typeface="Raleway" pitchFamily="34" charset="-120"/>
              </a:rPr>
              <a:t>“I don’t know.”</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628925"/>
            <a:ext cx="10883460" cy="1625550"/>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How do we make agents </a:t>
            </a:r>
            <a:r>
              <a:rPr lang="en-US" sz="6000" b="1" i="0" spc="-150" kern="0" dirty="0">
                <a:solidFill>
                  <a:srgbClr val="F0B44C"/>
                </a:solidFill>
                <a:latin typeface="Raleway" pitchFamily="34" charset="0"/>
                <a:ea typeface="Raleway" pitchFamily="34" charset="-122"/>
                <a:cs typeface="Raleway" pitchFamily="34" charset="-120"/>
              </a:rPr>
              <a:t>reliable</a:t>
            </a:r>
            <a:r>
              <a:rPr lang="en-US" sz="6000" b="1" i="0" spc="-150" kern="0" dirty="0">
                <a:solidFill>
                  <a:srgbClr val="ECEBE6"/>
                </a:solidFill>
                <a:latin typeface="Raleway" pitchFamily="34" charset="0"/>
                <a:ea typeface="Raleway" pitchFamily="34" charset="-122"/>
                <a:cs typeface="Raleway" pitchFamily="34" charset="-120"/>
              </a:rPr>
              <a:t> today?</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Paying for a smarter model</a:t>
            </a:r>
            <a:endParaRPr lang="en-US" sz="3200" dirty="0"/>
          </a:p>
        </p:txBody>
      </p:sp>
      <p:sp>
        <p:nvSpPr>
          <p:cNvPr id="3" name="Text 1"/>
          <p:cNvSpPr/>
          <p:nvPr/>
        </p:nvSpPr>
        <p:spPr>
          <a:xfrm>
            <a:off x="812767" y="1447766"/>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“What’s Northwind’s current monthly recurring revenue?”</a:t>
            </a:r>
            <a:endParaRPr lang="en-US" sz="1600" dirty="0"/>
          </a:p>
        </p:txBody>
      </p:sp>
      <p:sp>
        <p:nvSpPr>
          <p:cNvPr id="4" name="Text 2"/>
          <p:cNvSpPr/>
          <p:nvPr/>
        </p:nvSpPr>
        <p:spPr>
          <a:xfrm>
            <a:off x="812767" y="1930381"/>
            <a:ext cx="4970780" cy="289529"/>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A3A9B1"/>
                </a:solidFill>
                <a:latin typeface="Space Grotesk" pitchFamily="34" charset="0"/>
                <a:ea typeface="Space Grotesk" pitchFamily="34" charset="-122"/>
                <a:cs typeface="Space Grotesk" pitchFamily="34" charset="-120"/>
              </a:rPr>
              <a:t>8B parameters</a:t>
            </a:r>
            <a:endParaRPr lang="en-US" sz="1600" dirty="0"/>
          </a:p>
        </p:txBody>
      </p:sp>
      <p:sp>
        <p:nvSpPr>
          <p:cNvPr id="5" name="Shape 3"/>
          <p:cNvSpPr/>
          <p:nvPr/>
        </p:nvSpPr>
        <p:spPr>
          <a:xfrm>
            <a:off x="815942" y="2299261"/>
            <a:ext cx="4819650" cy="1962150"/>
          </a:xfrm>
          <a:prstGeom prst="roundRect">
            <a:avLst>
              <a:gd name="adj" fmla="val 5016"/>
            </a:avLst>
          </a:prstGeom>
          <a:solidFill>
            <a:srgbClr val="15181D"/>
          </a:solidFill>
          <a:ln w="6350">
            <a:solidFill>
              <a:srgbClr val="2A2F37"/>
            </a:solidFill>
            <a:prstDash val="solid"/>
          </a:ln>
        </p:spPr>
      </p:sp>
      <p:sp>
        <p:nvSpPr>
          <p:cNvPr id="6" name="Text 4"/>
          <p:cNvSpPr/>
          <p:nvPr/>
        </p:nvSpPr>
        <p:spPr>
          <a:xfrm>
            <a:off x="1097442" y="2529954"/>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hubspot.get_company("Northwind")</a:t>
            </a:r>
            <a:endParaRPr lang="en-US" sz="1400" dirty="0"/>
          </a:p>
        </p:txBody>
      </p:sp>
      <p:sp>
        <p:nvSpPr>
          <p:cNvPr id="7" name="Text 5"/>
          <p:cNvSpPr/>
          <p:nvPr/>
        </p:nvSpPr>
        <p:spPr>
          <a:xfrm>
            <a:off x="1097442" y="2842369"/>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mrr: null</a:t>
            </a:r>
            <a:endParaRPr lang="en-US" sz="1400" dirty="0"/>
          </a:p>
        </p:txBody>
      </p:sp>
      <p:sp>
        <p:nvSpPr>
          <p:cNvPr id="8" name="Text 6"/>
          <p:cNvSpPr/>
          <p:nvPr/>
        </p:nvSpPr>
        <p:spPr>
          <a:xfrm>
            <a:off x="1097442" y="3154784"/>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A: “0”</a:t>
            </a:r>
            <a:endParaRPr lang="en-US" sz="1400" dirty="0"/>
          </a:p>
        </p:txBody>
      </p:sp>
      <p:sp>
        <p:nvSpPr>
          <p:cNvPr id="9" name="Text 7"/>
          <p:cNvSpPr/>
          <p:nvPr/>
        </p:nvSpPr>
        <p:spPr>
          <a:xfrm>
            <a:off x="812767" y="4366161"/>
            <a:ext cx="4970780"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8A9099"/>
                </a:solidFill>
                <a:latin typeface="JetBrains Mono" pitchFamily="49" charset="0"/>
                <a:ea typeface="JetBrains Mono" pitchFamily="49" charset="-122"/>
                <a:cs typeface="JetBrains Mono" pitchFamily="49" charset="-120"/>
              </a:rPr>
              <a:t>$0.20 per 1M tokens</a:t>
            </a:r>
            <a:endParaRPr lang="en-US" sz="1400" dirty="0"/>
          </a:p>
        </p:txBody>
      </p:sp>
      <p:sp>
        <p:nvSpPr>
          <p:cNvPr id="10" name="Text 8"/>
          <p:cNvSpPr/>
          <p:nvPr/>
        </p:nvSpPr>
        <p:spPr>
          <a:xfrm>
            <a:off x="6553191" y="1930381"/>
            <a:ext cx="4970780" cy="289529"/>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F0B44C"/>
                </a:solidFill>
                <a:latin typeface="Space Grotesk" pitchFamily="34" charset="0"/>
                <a:ea typeface="Space Grotesk" pitchFamily="34" charset="-122"/>
                <a:cs typeface="Space Grotesk" pitchFamily="34" charset="-120"/>
              </a:rPr>
              <a:t>70B parameters</a:t>
            </a:r>
            <a:endParaRPr lang="en-US" sz="1600" dirty="0"/>
          </a:p>
        </p:txBody>
      </p:sp>
      <p:sp>
        <p:nvSpPr>
          <p:cNvPr id="11" name="Shape 9"/>
          <p:cNvSpPr/>
          <p:nvPr/>
        </p:nvSpPr>
        <p:spPr>
          <a:xfrm>
            <a:off x="6556366" y="2299261"/>
            <a:ext cx="4819650" cy="1962150"/>
          </a:xfrm>
          <a:prstGeom prst="roundRect">
            <a:avLst>
              <a:gd name="adj" fmla="val 5016"/>
            </a:avLst>
          </a:prstGeom>
          <a:solidFill>
            <a:srgbClr val="15181D"/>
          </a:solidFill>
          <a:ln w="6350">
            <a:solidFill>
              <a:srgbClr val="F0B44C"/>
            </a:solidFill>
            <a:prstDash val="solid"/>
          </a:ln>
        </p:spPr>
      </p:sp>
      <p:sp>
        <p:nvSpPr>
          <p:cNvPr id="12" name="Text 10"/>
          <p:cNvSpPr/>
          <p:nvPr/>
        </p:nvSpPr>
        <p:spPr>
          <a:xfrm>
            <a:off x="6837866" y="2529954"/>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hubspot.get_company("Northwind")</a:t>
            </a:r>
            <a:endParaRPr lang="en-US" sz="1400" dirty="0"/>
          </a:p>
        </p:txBody>
      </p:sp>
      <p:sp>
        <p:nvSpPr>
          <p:cNvPr id="13" name="Text 11"/>
          <p:cNvSpPr/>
          <p:nvPr/>
        </p:nvSpPr>
        <p:spPr>
          <a:xfrm>
            <a:off x="6837866" y="2842369"/>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mrr: null</a:t>
            </a:r>
            <a:endParaRPr lang="en-US" sz="1400" dirty="0"/>
          </a:p>
        </p:txBody>
      </p:sp>
      <p:sp>
        <p:nvSpPr>
          <p:cNvPr id="14" name="Text 12"/>
          <p:cNvSpPr/>
          <p:nvPr/>
        </p:nvSpPr>
        <p:spPr>
          <a:xfrm>
            <a:off x="6837866" y="3154784"/>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s3.search("Northwind invoice")</a:t>
            </a:r>
            <a:endParaRPr lang="en-US" sz="1400" dirty="0"/>
          </a:p>
        </p:txBody>
      </p:sp>
      <p:sp>
        <p:nvSpPr>
          <p:cNvPr id="15" name="Text 13"/>
          <p:cNvSpPr/>
          <p:nvPr/>
        </p:nvSpPr>
        <p:spPr>
          <a:xfrm>
            <a:off x="6837866" y="3467199"/>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 invoice_2025-11.pdf</a:t>
            </a:r>
            <a:endParaRPr lang="en-US" sz="1400" dirty="0"/>
          </a:p>
        </p:txBody>
      </p:sp>
      <p:sp>
        <p:nvSpPr>
          <p:cNvPr id="16" name="Text 14"/>
          <p:cNvSpPr/>
          <p:nvPr/>
        </p:nvSpPr>
        <p:spPr>
          <a:xfrm>
            <a:off x="6837866" y="3779614"/>
            <a:ext cx="438434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A: “About $11,500, per last invoice.”</a:t>
            </a:r>
            <a:endParaRPr lang="en-US" sz="1400" dirty="0"/>
          </a:p>
        </p:txBody>
      </p:sp>
      <p:sp>
        <p:nvSpPr>
          <p:cNvPr id="17" name="Text 15"/>
          <p:cNvSpPr/>
          <p:nvPr/>
        </p:nvSpPr>
        <p:spPr>
          <a:xfrm>
            <a:off x="6553191" y="4366161"/>
            <a:ext cx="4970780"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$0.90 per 1M tokens · </a:t>
            </a:r>
            <a:r>
              <a:rPr lang="en-US" sz="1400" dirty="0">
                <a:solidFill>
                  <a:srgbClr val="F0B44C"/>
                </a:solidFill>
                <a:latin typeface="JetBrains Mono" pitchFamily="49" charset="0"/>
                <a:ea typeface="JetBrains Mono" pitchFamily="49" charset="-122"/>
                <a:cs typeface="JetBrains Mono" pitchFamily="49" charset="-120"/>
              </a:rPr>
              <a:t>4.5× the price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9933"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Improving the Prompt</a:t>
            </a:r>
            <a:endParaRPr lang="en-US" sz="3200" dirty="0"/>
          </a:p>
        </p:txBody>
      </p:sp>
      <p:sp>
        <p:nvSpPr>
          <p:cNvPr id="3" name="Shape 1"/>
          <p:cNvSpPr/>
          <p:nvPr/>
        </p:nvSpPr>
        <p:spPr>
          <a:xfrm>
            <a:off x="812014" y="1908175"/>
            <a:ext cx="4313138" cy="3676650"/>
          </a:xfrm>
          <a:prstGeom prst="roundRect">
            <a:avLst>
              <a:gd name="adj" fmla="val 2677"/>
            </a:avLst>
          </a:prstGeom>
          <a:solidFill>
            <a:srgbClr val="15181D"/>
          </a:solidFill>
          <a:ln w="6350">
            <a:solidFill>
              <a:srgbClr val="2A2F37"/>
            </a:solidFill>
            <a:prstDash val="solid"/>
          </a:ln>
        </p:spPr>
      </p:sp>
      <p:sp>
        <p:nvSpPr>
          <p:cNvPr id="4" name="Text 2"/>
          <p:cNvSpPr/>
          <p:nvPr/>
        </p:nvSpPr>
        <p:spPr>
          <a:xfrm>
            <a:off x="1093515" y="2138865"/>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sp>
        <p:nvSpPr>
          <p:cNvPr id="5" name="Text 3"/>
          <p:cNvSpPr/>
          <p:nvPr/>
        </p:nvSpPr>
        <p:spPr>
          <a:xfrm>
            <a:off x="1093515" y="2469059"/>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You are a data analyst agent.</a:t>
            </a:r>
            <a:endParaRPr lang="en-US" sz="1500" dirty="0"/>
          </a:p>
        </p:txBody>
      </p:sp>
      <p:sp>
        <p:nvSpPr>
          <p:cNvPr id="6" name="Text 4"/>
          <p:cNvSpPr/>
          <p:nvPr/>
        </p:nvSpPr>
        <p:spPr>
          <a:xfrm>
            <a:off x="1093515" y="2799249"/>
            <a:ext cx="3862642"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Answer the user’s question using the connected tools.</a:t>
            </a:r>
            <a:endParaRPr lang="en-US" sz="1500" dirty="0"/>
          </a:p>
        </p:txBody>
      </p:sp>
      <p:sp>
        <p:nvSpPr>
          <p:cNvPr id="7" name="Text 5"/>
          <p:cNvSpPr/>
          <p:nvPr/>
        </p:nvSpPr>
        <p:spPr>
          <a:xfrm>
            <a:off x="1093515" y="3396134"/>
            <a:ext cx="3862642"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If the data is missing or incomplete, don’t guess.</a:t>
            </a:r>
            <a:endParaRPr lang="en-US" sz="1500" dirty="0"/>
          </a:p>
        </p:txBody>
      </p:sp>
      <p:sp>
        <p:nvSpPr>
          <p:cNvPr id="8" name="Text 6"/>
          <p:cNvSpPr/>
          <p:nvPr/>
        </p:nvSpPr>
        <p:spPr>
          <a:xfrm>
            <a:off x="1093515" y="3993015"/>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sp>
        <p:nvSpPr>
          <p:cNvPr id="9" name="Shape 7"/>
          <p:cNvSpPr/>
          <p:nvPr/>
        </p:nvSpPr>
        <p:spPr>
          <a:xfrm>
            <a:off x="6837528" y="1908175"/>
            <a:ext cx="4534561" cy="3676650"/>
          </a:xfrm>
          <a:prstGeom prst="roundRect">
            <a:avLst>
              <a:gd name="adj" fmla="val 2677"/>
            </a:avLst>
          </a:prstGeom>
          <a:solidFill>
            <a:srgbClr val="15181D"/>
          </a:solidFill>
          <a:ln w="6350">
            <a:solidFill>
              <a:srgbClr val="F0B44C"/>
            </a:solidFill>
            <a:prstDash val="solid"/>
          </a:ln>
        </p:spPr>
      </p:sp>
      <p:sp>
        <p:nvSpPr>
          <p:cNvPr id="10" name="Text 8"/>
          <p:cNvSpPr/>
          <p:nvPr/>
        </p:nvSpPr>
        <p:spPr>
          <a:xfrm>
            <a:off x="7119027" y="2138865"/>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sp>
        <p:nvSpPr>
          <p:cNvPr id="11" name="Text 9"/>
          <p:cNvSpPr/>
          <p:nvPr/>
        </p:nvSpPr>
        <p:spPr>
          <a:xfrm>
            <a:off x="7119027" y="2469059"/>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You are a data analyst agent.</a:t>
            </a:r>
            <a:endParaRPr lang="en-US" sz="1500" dirty="0"/>
          </a:p>
        </p:txBody>
      </p:sp>
      <p:sp>
        <p:nvSpPr>
          <p:cNvPr id="12" name="Text 10"/>
          <p:cNvSpPr/>
          <p:nvPr/>
        </p:nvSpPr>
        <p:spPr>
          <a:xfrm>
            <a:off x="7119027" y="2799249"/>
            <a:ext cx="4090708"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Answer the user’s question using the connected tools.</a:t>
            </a:r>
            <a:endParaRPr lang="en-US" sz="1500" dirty="0"/>
          </a:p>
        </p:txBody>
      </p:sp>
      <p:sp>
        <p:nvSpPr>
          <p:cNvPr id="13" name="Text 11"/>
          <p:cNvSpPr/>
          <p:nvPr/>
        </p:nvSpPr>
        <p:spPr>
          <a:xfrm>
            <a:off x="7119027" y="3396134"/>
            <a:ext cx="4090708"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If the data is missing or incomplete, don’t guess.</a:t>
            </a:r>
            <a:endParaRPr lang="en-US" sz="1500" dirty="0"/>
          </a:p>
        </p:txBody>
      </p:sp>
      <p:sp>
        <p:nvSpPr>
          <p:cNvPr id="14" name="Text 12"/>
          <p:cNvSpPr/>
          <p:nvPr/>
        </p:nvSpPr>
        <p:spPr>
          <a:xfrm>
            <a:off x="7119027" y="3993015"/>
            <a:ext cx="4090708" cy="825475"/>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An answer built on missing data costs more than saying the data isn’t there.</a:t>
            </a:r>
            <a:endParaRPr lang="en-US" sz="1500" dirty="0"/>
          </a:p>
        </p:txBody>
      </p:sp>
      <p:sp>
        <p:nvSpPr>
          <p:cNvPr id="15" name="Text 13"/>
          <p:cNvSpPr/>
          <p:nvPr/>
        </p:nvSpPr>
        <p:spPr>
          <a:xfrm>
            <a:off x="7119027" y="4856590"/>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pic>
        <p:nvPicPr>
          <p:cNvPr id="16" name="Image 0" descr="arrow-right">    </p:cNvPr>
          <p:cNvPicPr>
            <a:picLocks noChangeAspect="1"/>
          </p:cNvPicPr>
          <p:nvPr/>
        </p:nvPicPr>
        <p:blipFill>
          <a:blip r:embed="rId1"/>
          <a:srcRect l="-191" r="-191" t="0" b="0"/>
          <a:stretch/>
        </p:blipFill>
        <p:spPr>
          <a:xfrm>
            <a:off x="5366866" y="3420793"/>
            <a:ext cx="1136385" cy="65141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6"/>
            <a:ext cx="10889933"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Pack it as a Skill</a:t>
            </a:r>
            <a:endParaRPr lang="en-US" sz="3200" dirty="0"/>
          </a:p>
        </p:txBody>
      </p:sp>
      <p:sp>
        <p:nvSpPr>
          <p:cNvPr id="3" name="Text 1"/>
          <p:cNvSpPr/>
          <p:nvPr/>
        </p:nvSpPr>
        <p:spPr>
          <a:xfrm>
            <a:off x="812767" y="1549381"/>
            <a:ext cx="4447540"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system prompt</a:t>
            </a:r>
            <a:endParaRPr lang="en-US" sz="1500" dirty="0"/>
          </a:p>
        </p:txBody>
      </p:sp>
      <p:sp>
        <p:nvSpPr>
          <p:cNvPr id="4" name="Text 2"/>
          <p:cNvSpPr/>
          <p:nvPr/>
        </p:nvSpPr>
        <p:spPr>
          <a:xfrm>
            <a:off x="6838983" y="1549381"/>
            <a:ext cx="467645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research/SKILL.md</a:t>
            </a:r>
            <a:endParaRPr lang="en-US" sz="1500" dirty="0"/>
          </a:p>
        </p:txBody>
      </p:sp>
      <p:sp>
        <p:nvSpPr>
          <p:cNvPr id="5" name="Shape 3"/>
          <p:cNvSpPr/>
          <p:nvPr/>
        </p:nvSpPr>
        <p:spPr>
          <a:xfrm>
            <a:off x="812014" y="1908175"/>
            <a:ext cx="4313138" cy="3676650"/>
          </a:xfrm>
          <a:prstGeom prst="roundRect">
            <a:avLst>
              <a:gd name="adj" fmla="val 2677"/>
            </a:avLst>
          </a:prstGeom>
          <a:solidFill>
            <a:srgbClr val="15181D"/>
          </a:solidFill>
          <a:ln w="6350">
            <a:solidFill>
              <a:srgbClr val="2A2F37"/>
            </a:solidFill>
            <a:prstDash val="solid"/>
          </a:ln>
        </p:spPr>
      </p:sp>
      <p:sp>
        <p:nvSpPr>
          <p:cNvPr id="6" name="Text 4"/>
          <p:cNvSpPr/>
          <p:nvPr/>
        </p:nvSpPr>
        <p:spPr>
          <a:xfrm>
            <a:off x="1093515" y="2138865"/>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sp>
        <p:nvSpPr>
          <p:cNvPr id="7" name="Text 5"/>
          <p:cNvSpPr/>
          <p:nvPr/>
        </p:nvSpPr>
        <p:spPr>
          <a:xfrm>
            <a:off x="1093515" y="2469059"/>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You are a data analyst agent.</a:t>
            </a:r>
            <a:endParaRPr lang="en-US" sz="1500" dirty="0"/>
          </a:p>
        </p:txBody>
      </p:sp>
      <p:sp>
        <p:nvSpPr>
          <p:cNvPr id="8" name="Text 6"/>
          <p:cNvSpPr/>
          <p:nvPr/>
        </p:nvSpPr>
        <p:spPr>
          <a:xfrm>
            <a:off x="1093515" y="2799249"/>
            <a:ext cx="3862642"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Answer the user’s question using the connected tools.</a:t>
            </a:r>
            <a:endParaRPr lang="en-US" sz="1500" dirty="0"/>
          </a:p>
        </p:txBody>
      </p:sp>
      <p:sp>
        <p:nvSpPr>
          <p:cNvPr id="9" name="Text 7"/>
          <p:cNvSpPr/>
          <p:nvPr/>
        </p:nvSpPr>
        <p:spPr>
          <a:xfrm>
            <a:off x="1093515" y="3396134"/>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Available skills:</a:t>
            </a:r>
            <a:endParaRPr lang="en-US" sz="1500" dirty="0"/>
          </a:p>
        </p:txBody>
      </p:sp>
      <p:sp>
        <p:nvSpPr>
          <p:cNvPr id="10" name="Text 8"/>
          <p:cNvSpPr/>
          <p:nvPr/>
        </p:nvSpPr>
        <p:spPr>
          <a:xfrm>
            <a:off x="1093515" y="3726324"/>
            <a:ext cx="3862642"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 research: answering from company data</a:t>
            </a:r>
            <a:endParaRPr lang="en-US" sz="1500" dirty="0"/>
          </a:p>
        </p:txBody>
      </p:sp>
      <p:sp>
        <p:nvSpPr>
          <p:cNvPr id="11" name="Text 9"/>
          <p:cNvSpPr/>
          <p:nvPr/>
        </p:nvSpPr>
        <p:spPr>
          <a:xfrm>
            <a:off x="1093515" y="4323209"/>
            <a:ext cx="3862642"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&lt;/system&gt;</a:t>
            </a:r>
            <a:endParaRPr lang="en-US" sz="1500" dirty="0"/>
          </a:p>
        </p:txBody>
      </p:sp>
      <p:sp>
        <p:nvSpPr>
          <p:cNvPr id="12" name="Shape 10"/>
          <p:cNvSpPr/>
          <p:nvPr/>
        </p:nvSpPr>
        <p:spPr>
          <a:xfrm>
            <a:off x="6837528" y="1908175"/>
            <a:ext cx="4534561" cy="3676650"/>
          </a:xfrm>
          <a:prstGeom prst="roundRect">
            <a:avLst>
              <a:gd name="adj" fmla="val 2677"/>
            </a:avLst>
          </a:prstGeom>
          <a:solidFill>
            <a:srgbClr val="15181D"/>
          </a:solidFill>
          <a:ln w="6350">
            <a:solidFill>
              <a:srgbClr val="F0B44C"/>
            </a:solidFill>
            <a:prstDash val="solid"/>
          </a:ln>
        </p:spPr>
      </p:sp>
      <p:sp>
        <p:nvSpPr>
          <p:cNvPr id="13" name="Text 11"/>
          <p:cNvSpPr/>
          <p:nvPr/>
        </p:nvSpPr>
        <p:spPr>
          <a:xfrm>
            <a:off x="7119027" y="2138865"/>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a:t>
            </a:r>
            <a:endParaRPr lang="en-US" sz="1500" dirty="0"/>
          </a:p>
        </p:txBody>
      </p:sp>
      <p:sp>
        <p:nvSpPr>
          <p:cNvPr id="14" name="Text 12"/>
          <p:cNvSpPr/>
          <p:nvPr/>
        </p:nvSpPr>
        <p:spPr>
          <a:xfrm>
            <a:off x="7119027" y="2443634"/>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JetBrains Mono" pitchFamily="49" charset="0"/>
                <a:ea typeface="JetBrains Mono" pitchFamily="49" charset="-122"/>
                <a:cs typeface="JetBrains Mono" pitchFamily="49" charset="-120"/>
              </a:rPr>
              <a:t>name: research</a:t>
            </a:r>
            <a:endParaRPr lang="en-US" sz="1500" dirty="0"/>
          </a:p>
        </p:txBody>
      </p:sp>
      <p:sp>
        <p:nvSpPr>
          <p:cNvPr id="15" name="Text 13"/>
          <p:cNvSpPr/>
          <p:nvPr/>
        </p:nvSpPr>
        <p:spPr>
          <a:xfrm>
            <a:off x="7119027" y="2748400"/>
            <a:ext cx="4090708"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JetBrains Mono" pitchFamily="49" charset="0"/>
                <a:ea typeface="JetBrains Mono" pitchFamily="49" charset="-122"/>
                <a:cs typeface="JetBrains Mono" pitchFamily="49" charset="-120"/>
              </a:rPr>
              <a:t>description: answering from company data</a:t>
            </a:r>
            <a:endParaRPr lang="en-US" sz="1500" dirty="0"/>
          </a:p>
        </p:txBody>
      </p:sp>
      <p:sp>
        <p:nvSpPr>
          <p:cNvPr id="16" name="Text 14"/>
          <p:cNvSpPr/>
          <p:nvPr/>
        </p:nvSpPr>
        <p:spPr>
          <a:xfrm>
            <a:off x="7119027" y="3319859"/>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8A9099"/>
                </a:solidFill>
                <a:latin typeface="JetBrains Mono" pitchFamily="49" charset="0"/>
                <a:ea typeface="JetBrains Mono" pitchFamily="49" charset="-122"/>
                <a:cs typeface="JetBrains Mono" pitchFamily="49" charset="-120"/>
              </a:rPr>
              <a:t>---</a:t>
            </a:r>
            <a:endParaRPr lang="en-US" sz="1500" dirty="0"/>
          </a:p>
        </p:txBody>
      </p:sp>
      <p:sp>
        <p:nvSpPr>
          <p:cNvPr id="17" name="Text 15"/>
          <p:cNvSpPr/>
          <p:nvPr/>
        </p:nvSpPr>
        <p:spPr>
          <a:xfrm>
            <a:off x="7119027" y="3624625"/>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1. Search every connected system.</a:t>
            </a:r>
            <a:endParaRPr lang="en-US" sz="1500" dirty="0"/>
          </a:p>
        </p:txBody>
      </p:sp>
      <p:sp>
        <p:nvSpPr>
          <p:cNvPr id="18" name="Text 16"/>
          <p:cNvSpPr/>
          <p:nvPr/>
        </p:nvSpPr>
        <p:spPr>
          <a:xfrm>
            <a:off x="7119027" y="3929391"/>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2. Read every page of results.</a:t>
            </a:r>
            <a:endParaRPr lang="en-US" sz="1500" dirty="0"/>
          </a:p>
        </p:txBody>
      </p:sp>
      <p:sp>
        <p:nvSpPr>
          <p:cNvPr id="19" name="Text 17"/>
          <p:cNvSpPr/>
          <p:nvPr/>
        </p:nvSpPr>
        <p:spPr>
          <a:xfrm>
            <a:off x="7119027" y="4234160"/>
            <a:ext cx="4090708"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3. Null is not zero.</a:t>
            </a:r>
            <a:endParaRPr lang="en-US" sz="1500" dirty="0"/>
          </a:p>
        </p:txBody>
      </p:sp>
      <p:sp>
        <p:nvSpPr>
          <p:cNvPr id="20" name="Text 18"/>
          <p:cNvSpPr/>
          <p:nvPr/>
        </p:nvSpPr>
        <p:spPr>
          <a:xfrm>
            <a:off x="7119027" y="4538923"/>
            <a:ext cx="4090708"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4. Not found? Abstain and say where you looked.</a:t>
            </a:r>
            <a:endParaRPr lang="en-US" sz="1500" dirty="0"/>
          </a:p>
        </p:txBody>
      </p:sp>
      <p:pic>
        <p:nvPicPr>
          <p:cNvPr id="21" name="Image 0" descr="arrow-right">    </p:cNvPr>
          <p:cNvPicPr>
            <a:picLocks noChangeAspect="1"/>
          </p:cNvPicPr>
          <p:nvPr/>
        </p:nvPicPr>
        <p:blipFill>
          <a:blip r:embed="rId1"/>
          <a:srcRect l="-191" r="-191" t="0" b="0"/>
          <a:stretch/>
        </p:blipFill>
        <p:spPr>
          <a:xfrm>
            <a:off x="5366866" y="3420793"/>
            <a:ext cx="1136385" cy="6514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2201540"/>
            <a:ext cx="2021334" cy="1041400"/>
          </a:xfrm>
          <a:prstGeom prst="rect">
            <a:avLst/>
          </a:prstGeom>
          <a:noFill/>
          <a:ln/>
        </p:spPr>
        <p:txBody>
          <a:bodyPr wrap="square" lIns="0" tIns="0" rIns="0" bIns="0" rtlCol="0" anchor="t">
            <a:normAutofit/>
          </a:bodyPr>
          <a:lstStyle/>
          <a:p>
            <a:pPr algn="l" indent="0" marL="0">
              <a:lnSpc>
                <a:spcPts val="8000"/>
              </a:lnSpc>
              <a:buNone/>
            </a:pPr>
            <a:r>
              <a:rPr lang="en-US" sz="8000" b="1" i="0" spc="-200" kern="0" dirty="0">
                <a:solidFill>
                  <a:srgbClr val="ECEBE6"/>
                </a:solidFill>
                <a:latin typeface="Space Grotesk" pitchFamily="34" charset="0"/>
                <a:ea typeface="Space Grotesk" pitchFamily="34" charset="-122"/>
                <a:cs typeface="Space Grotesk" pitchFamily="34" charset="-120"/>
              </a:rPr>
              <a:t>skill</a:t>
            </a:r>
            <a:endParaRPr lang="en-US" sz="8000" dirty="0"/>
          </a:p>
        </p:txBody>
      </p:sp>
      <p:sp>
        <p:nvSpPr>
          <p:cNvPr id="3" name="Text 1"/>
          <p:cNvSpPr/>
          <p:nvPr/>
        </p:nvSpPr>
        <p:spPr>
          <a:xfrm>
            <a:off x="2834101" y="2847119"/>
            <a:ext cx="585242" cy="309868"/>
          </a:xfrm>
          <a:prstGeom prst="rect">
            <a:avLst/>
          </a:prstGeom>
          <a:noFill/>
          <a:ln/>
        </p:spPr>
        <p:txBody>
          <a:bodyPr wrap="square" lIns="0" tIns="0" rIns="0" bIns="0" rtlCol="0" anchor="t">
            <a:normAutofit/>
          </a:bodyPr>
          <a:lstStyle/>
          <a:p>
            <a:pPr algn="l" indent="0" marL="0">
              <a:lnSpc>
                <a:spcPts val="2240"/>
              </a:lnSpc>
              <a:buNone/>
            </a:pPr>
            <a:r>
              <a:rPr lang="en-US" sz="1600" i="1" dirty="0">
                <a:solidFill>
                  <a:srgbClr val="8A9099"/>
                </a:solidFill>
                <a:latin typeface="JetBrains Mono" pitchFamily="49" charset="0"/>
                <a:ea typeface="JetBrains Mono" pitchFamily="49" charset="-122"/>
                <a:cs typeface="JetBrains Mono" pitchFamily="49" charset="-120"/>
              </a:rPr>
              <a:t>noun</a:t>
            </a:r>
            <a:endParaRPr lang="en-US" sz="1600" dirty="0"/>
          </a:p>
        </p:txBody>
      </p:sp>
      <p:pic>
        <p:nvPicPr>
          <p:cNvPr id="4" name="Image 0" descr="line">    </p:cNvPr>
          <p:cNvPicPr>
            <a:picLocks noChangeAspect="1"/>
          </p:cNvPicPr>
          <p:nvPr/>
        </p:nvPicPr>
        <p:blipFill>
          <a:blip r:embed="rId1"/>
          <a:srcRect l="0" r="0" t="0" b="0"/>
          <a:stretch/>
        </p:blipFill>
        <p:spPr>
          <a:xfrm>
            <a:off x="812767" y="3471540"/>
            <a:ext cx="10566383" cy="6350"/>
          </a:xfrm>
          <a:prstGeom prst="rect">
            <a:avLst/>
          </a:prstGeom>
        </p:spPr>
      </p:pic>
      <p:sp>
        <p:nvSpPr>
          <p:cNvPr id="5" name="Text 2"/>
          <p:cNvSpPr/>
          <p:nvPr/>
        </p:nvSpPr>
        <p:spPr>
          <a:xfrm>
            <a:off x="812767" y="3731865"/>
            <a:ext cx="11583200" cy="949953"/>
          </a:xfrm>
          <a:prstGeom prst="rect">
            <a:avLst/>
          </a:prstGeom>
          <a:noFill/>
          <a:ln/>
        </p:spPr>
        <p:txBody>
          <a:bodyPr wrap="square" lIns="0" tIns="0" rIns="0" bIns="0" rtlCol="0" anchor="t">
            <a:normAutofit/>
          </a:bodyPr>
          <a:lstStyle/>
          <a:p>
            <a:pPr algn="l" indent="0" marL="0">
              <a:lnSpc>
                <a:spcPts val="3640"/>
              </a:lnSpc>
              <a:buNone/>
            </a:pPr>
            <a:r>
              <a:rPr lang="en-US" sz="2800" dirty="0">
                <a:solidFill>
                  <a:srgbClr val="ECEBE6"/>
                </a:solidFill>
                <a:latin typeface="IBM Plex Sans" pitchFamily="34" charset="0"/>
                <a:ea typeface="IBM Plex Sans" pitchFamily="34" charset="-122"/>
                <a:cs typeface="IBM Plex Sans" pitchFamily="34" charset="-120"/>
              </a:rPr>
              <a:t>The ability to do something well, acquired through </a:t>
            </a:r>
            <a:r>
              <a:rPr lang="en-US" sz="2800" b="1" dirty="0">
                <a:solidFill>
                  <a:srgbClr val="ECEBE6"/>
                </a:solidFill>
                <a:latin typeface="IBM Plex Sans" pitchFamily="34" charset="0"/>
                <a:ea typeface="IBM Plex Sans" pitchFamily="34" charset="-122"/>
                <a:cs typeface="IBM Plex Sans" pitchFamily="34" charset="-120"/>
              </a:rPr>
              <a:t>training</a:t>
            </a:r>
            <a:r>
              <a:rPr lang="en-US" sz="2800" dirty="0">
                <a:solidFill>
                  <a:srgbClr val="ECEBE6"/>
                </a:solidFill>
                <a:latin typeface="IBM Plex Sans" pitchFamily="34" charset="0"/>
                <a:ea typeface="IBM Plex Sans" pitchFamily="34" charset="-122"/>
                <a:cs typeface="IBM Plex Sans" pitchFamily="34" charset="-120"/>
              </a:rPr>
              <a:t> and </a:t>
            </a:r>
            <a:r>
              <a:rPr lang="en-US" sz="2800" b="1" dirty="0">
                <a:solidFill>
                  <a:srgbClr val="ECEBE6"/>
                </a:solidFill>
                <a:latin typeface="IBM Plex Sans" pitchFamily="34" charset="0"/>
                <a:ea typeface="IBM Plex Sans" pitchFamily="34" charset="-122"/>
                <a:cs typeface="IBM Plex Sans" pitchFamily="34" charset="-120"/>
              </a:rPr>
              <a:t>practice</a:t>
            </a:r>
            <a:r>
              <a:rPr lang="en-US" sz="2800" dirty="0">
                <a:solidFill>
                  <a:srgbClr val="ECEBE6"/>
                </a:solidFill>
                <a:latin typeface="IBM Plex Sans" pitchFamily="34" charset="0"/>
                <a:ea typeface="IBM Plex Sans" pitchFamily="34" charset="-122"/>
                <a:cs typeface="IBM Plex Sans" pitchFamily="34" charset="-120"/>
              </a:rPr>
              <a:t>.</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1967880"/>
            <a:ext cx="2419656" cy="1041400"/>
          </a:xfrm>
          <a:prstGeom prst="rect">
            <a:avLst/>
          </a:prstGeom>
          <a:noFill/>
          <a:ln/>
        </p:spPr>
        <p:txBody>
          <a:bodyPr wrap="square" lIns="0" tIns="0" rIns="0" bIns="0" rtlCol="0" anchor="t">
            <a:normAutofit/>
          </a:bodyPr>
          <a:lstStyle/>
          <a:p>
            <a:pPr algn="l" indent="0" marL="0">
              <a:lnSpc>
                <a:spcPts val="8000"/>
              </a:lnSpc>
              <a:buNone/>
            </a:pPr>
            <a:r>
              <a:rPr lang="en-US" sz="8000" b="1" i="0" spc="-200" kern="0" dirty="0">
                <a:solidFill>
                  <a:srgbClr val="ECEBE6"/>
                </a:solidFill>
                <a:latin typeface="Space Grotesk" pitchFamily="34" charset="0"/>
                <a:ea typeface="Space Grotesk" pitchFamily="34" charset="-122"/>
                <a:cs typeface="Space Grotesk" pitchFamily="34" charset="-120"/>
              </a:rPr>
              <a:t>note</a:t>
            </a:r>
            <a:endParaRPr lang="en-US" sz="8000" dirty="0"/>
          </a:p>
        </p:txBody>
      </p:sp>
      <p:sp>
        <p:nvSpPr>
          <p:cNvPr id="3" name="Text 1"/>
          <p:cNvSpPr/>
          <p:nvPr/>
        </p:nvSpPr>
        <p:spPr>
          <a:xfrm>
            <a:off x="3232423" y="2613459"/>
            <a:ext cx="585242" cy="309868"/>
          </a:xfrm>
          <a:prstGeom prst="rect">
            <a:avLst/>
          </a:prstGeom>
          <a:noFill/>
          <a:ln/>
        </p:spPr>
        <p:txBody>
          <a:bodyPr wrap="square" lIns="0" tIns="0" rIns="0" bIns="0" rtlCol="0" anchor="t">
            <a:normAutofit/>
          </a:bodyPr>
          <a:lstStyle/>
          <a:p>
            <a:pPr algn="l" indent="0" marL="0">
              <a:lnSpc>
                <a:spcPts val="2240"/>
              </a:lnSpc>
              <a:buNone/>
            </a:pPr>
            <a:r>
              <a:rPr lang="en-US" sz="1600" i="1" dirty="0">
                <a:solidFill>
                  <a:srgbClr val="8A9099"/>
                </a:solidFill>
                <a:latin typeface="JetBrains Mono" pitchFamily="49" charset="0"/>
                <a:ea typeface="JetBrains Mono" pitchFamily="49" charset="-122"/>
                <a:cs typeface="JetBrains Mono" pitchFamily="49" charset="-120"/>
              </a:rPr>
              <a:t>noun</a:t>
            </a:r>
            <a:endParaRPr lang="en-US" sz="1600" dirty="0"/>
          </a:p>
        </p:txBody>
      </p:sp>
      <p:pic>
        <p:nvPicPr>
          <p:cNvPr id="4" name="Image 0" descr="line">    </p:cNvPr>
          <p:cNvPicPr>
            <a:picLocks noChangeAspect="1"/>
          </p:cNvPicPr>
          <p:nvPr/>
        </p:nvPicPr>
        <p:blipFill>
          <a:blip r:embed="rId1"/>
          <a:srcRect l="0" r="0" t="0" b="0"/>
          <a:stretch/>
        </p:blipFill>
        <p:spPr>
          <a:xfrm>
            <a:off x="812767" y="3237880"/>
            <a:ext cx="10566383" cy="6350"/>
          </a:xfrm>
          <a:prstGeom prst="rect">
            <a:avLst/>
          </a:prstGeom>
        </p:spPr>
      </p:pic>
      <p:sp>
        <p:nvSpPr>
          <p:cNvPr id="5" name="Text 2"/>
          <p:cNvSpPr/>
          <p:nvPr/>
        </p:nvSpPr>
        <p:spPr>
          <a:xfrm>
            <a:off x="812767" y="3498205"/>
            <a:ext cx="10883374" cy="949953"/>
          </a:xfrm>
          <a:prstGeom prst="rect">
            <a:avLst/>
          </a:prstGeom>
          <a:noFill/>
          <a:ln/>
        </p:spPr>
        <p:txBody>
          <a:bodyPr wrap="square" lIns="0" tIns="0" rIns="0" bIns="0" rtlCol="0" anchor="t">
            <a:normAutofit/>
          </a:bodyPr>
          <a:lstStyle/>
          <a:p>
            <a:pPr algn="l" indent="0" marL="0">
              <a:lnSpc>
                <a:spcPts val="3640"/>
              </a:lnSpc>
              <a:buNone/>
            </a:pPr>
            <a:r>
              <a:rPr lang="en-US" sz="2800" dirty="0">
                <a:solidFill>
                  <a:srgbClr val="ECEBE6"/>
                </a:solidFill>
                <a:latin typeface="IBM Plex Sans" pitchFamily="34" charset="0"/>
                <a:ea typeface="IBM Plex Sans" pitchFamily="34" charset="-122"/>
                <a:cs typeface="IBM Plex Sans" pitchFamily="34" charset="-120"/>
              </a:rPr>
              <a:t>A brief record of something </a:t>
            </a:r>
            <a:r>
              <a:rPr lang="en-US" sz="2800" b="1" dirty="0">
                <a:solidFill>
                  <a:srgbClr val="ECEBE6"/>
                </a:solidFill>
                <a:latin typeface="IBM Plex Sans" pitchFamily="34" charset="0"/>
                <a:ea typeface="IBM Plex Sans" pitchFamily="34" charset="-122"/>
                <a:cs typeface="IBM Plex Sans" pitchFamily="34" charset="-120"/>
              </a:rPr>
              <a:t>written down</a:t>
            </a:r>
            <a:r>
              <a:rPr lang="en-US" sz="2800" dirty="0">
                <a:solidFill>
                  <a:srgbClr val="ECEBE6"/>
                </a:solidFill>
                <a:latin typeface="IBM Plex Sans" pitchFamily="34" charset="0"/>
                <a:ea typeface="IBM Plex Sans" pitchFamily="34" charset="-122"/>
                <a:cs typeface="IBM Plex Sans" pitchFamily="34" charset="-120"/>
              </a:rPr>
              <a:t> to </a:t>
            </a:r>
            <a:r>
              <a:rPr lang="en-US" sz="2800" b="1" dirty="0">
                <a:solidFill>
                  <a:srgbClr val="ECEBE6"/>
                </a:solidFill>
                <a:latin typeface="IBM Plex Sans" pitchFamily="34" charset="0"/>
                <a:ea typeface="IBM Plex Sans" pitchFamily="34" charset="-122"/>
                <a:cs typeface="IBM Plex Sans" pitchFamily="34" charset="-120"/>
              </a:rPr>
              <a:t>assist the memory</a:t>
            </a:r>
            <a:r>
              <a:rPr lang="en-US" sz="2800" dirty="0">
                <a:solidFill>
                  <a:srgbClr val="ECEBE6"/>
                </a:solidFill>
                <a:latin typeface="IBM Plex Sans" pitchFamily="34" charset="0"/>
                <a:ea typeface="IBM Plex Sans" pitchFamily="34" charset="-122"/>
                <a:cs typeface="IBM Plex Sans" pitchFamily="34" charset="-120"/>
              </a:rPr>
              <a:t> or for future reference.</a:t>
            </a:r>
            <a:endParaRPr lang="en-US" sz="2800" dirty="0"/>
          </a:p>
        </p:txBody>
      </p:sp>
      <p:sp>
        <p:nvSpPr>
          <p:cNvPr id="6" name="Text 3"/>
          <p:cNvSpPr/>
          <p:nvPr/>
        </p:nvSpPr>
        <p:spPr>
          <a:xfrm>
            <a:off x="812767" y="4676756"/>
            <a:ext cx="108834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Dictionary.com</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5181D"/>
        </a:solidFill>
      </p:bgPr>
    </p:bg>
    <p:spTree>
      <p:nvGrpSpPr>
        <p:cNvPr id="1" name=""/>
        <p:cNvGrpSpPr/>
        <p:nvPr/>
      </p:nvGrpSpPr>
      <p:grpSpPr>
        <a:xfrm>
          <a:off x="0" y="0"/>
          <a:ext cx="0" cy="0"/>
          <a:chOff x="0" y="0"/>
          <a:chExt cx="0" cy="0"/>
        </a:xfrm>
      </p:grpSpPr>
      <p:pic>
        <p:nvPicPr>
          <p:cNvPr id="2" name="Image 0" descr="Gemini_Generated_Image_ddxetpddxetpddxe.jpeg">    </p:cNvPr>
          <p:cNvPicPr>
            <a:picLocks noChangeAspect="1"/>
          </p:cNvPicPr>
          <p:nvPr/>
        </p:nvPicPr>
        <p:blipFill>
          <a:blip r:embed="rId1"/>
          <a:srcRect l="0" r="0" t="4209" b="4209"/>
          <a:stretch/>
        </p:blipFill>
        <p:spPr>
          <a:xfrm>
            <a:off x="-2683867" y="0"/>
            <a:ext cx="14875867" cy="76047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1013"/>
        </a:solidFill>
      </p:bgPr>
    </p:bg>
    <p:spTree>
      <p:nvGrpSpPr>
        <p:cNvPr id="1" name=""/>
        <p:cNvGrpSpPr/>
        <p:nvPr/>
      </p:nvGrpSpPr>
      <p:grpSpPr>
        <a:xfrm>
          <a:off x="0" y="0"/>
          <a:ext cx="0" cy="0"/>
          <a:chOff x="0" y="0"/>
          <a:chExt cx="0" cy="0"/>
        </a:xfrm>
      </p:grpSpPr>
      <p:pic>
        <p:nvPicPr>
          <p:cNvPr id="2" name="Image 0" descr="A balance scale held level, with training and inference in equal balance">    </p:cNvPr>
          <p:cNvPicPr>
            <a:picLocks noChangeAspect="1"/>
          </p:cNvPicPr>
          <p:nvPr/>
        </p:nvPicPr>
        <p:blipFill>
          <a:blip r:embed="rId1"/>
          <a:srcRect l="0" r="0" t="-4" b="-4"/>
          <a:stretch/>
        </p:blipFill>
        <p:spPr>
          <a:xfrm>
            <a:off x="2603500" y="1778000"/>
            <a:ext cx="6985000" cy="3810000"/>
          </a:xfrm>
          <a:prstGeom prst="rect">
            <a:avLst/>
          </a:prstGeom>
        </p:spPr>
      </p:pic>
      <p:sp>
        <p:nvSpPr>
          <p:cNvPr id="3" name="Text 0"/>
          <p:cNvSpPr/>
          <p:nvPr/>
        </p:nvSpPr>
        <p:spPr>
          <a:xfrm>
            <a:off x="2511425" y="2809863"/>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RL</a:t>
            </a:r>
            <a:endParaRPr lang="en-US" sz="1200" dirty="0"/>
          </a:p>
        </p:txBody>
      </p:sp>
      <p:sp>
        <p:nvSpPr>
          <p:cNvPr id="4" name="Text 1"/>
          <p:cNvSpPr/>
          <p:nvPr/>
        </p:nvSpPr>
        <p:spPr>
          <a:xfrm>
            <a:off x="2511425" y="3152750"/>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preference tuning</a:t>
            </a:r>
            <a:endParaRPr lang="en-US" sz="1200" dirty="0"/>
          </a:p>
        </p:txBody>
      </p:sp>
      <p:sp>
        <p:nvSpPr>
          <p:cNvPr id="5" name="Text 2"/>
          <p:cNvSpPr/>
          <p:nvPr/>
        </p:nvSpPr>
        <p:spPr>
          <a:xfrm>
            <a:off x="2511425" y="3495675"/>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fine-tuning (SFT)</a:t>
            </a:r>
            <a:endParaRPr lang="en-US" sz="1200" dirty="0"/>
          </a:p>
        </p:txBody>
      </p:sp>
      <p:sp>
        <p:nvSpPr>
          <p:cNvPr id="6" name="Text 3"/>
          <p:cNvSpPr/>
          <p:nvPr/>
        </p:nvSpPr>
        <p:spPr>
          <a:xfrm>
            <a:off x="7940675" y="2809863"/>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skills</a:t>
            </a:r>
            <a:endParaRPr lang="en-US" sz="1200" dirty="0"/>
          </a:p>
        </p:txBody>
      </p:sp>
      <p:sp>
        <p:nvSpPr>
          <p:cNvPr id="7" name="Text 4"/>
          <p:cNvSpPr/>
          <p:nvPr/>
        </p:nvSpPr>
        <p:spPr>
          <a:xfrm>
            <a:off x="7940675" y="3152750"/>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longer prompts</a:t>
            </a:r>
            <a:endParaRPr lang="en-US" sz="1200" dirty="0"/>
          </a:p>
        </p:txBody>
      </p:sp>
      <p:sp>
        <p:nvSpPr>
          <p:cNvPr id="8" name="Text 5"/>
          <p:cNvSpPr/>
          <p:nvPr/>
        </p:nvSpPr>
        <p:spPr>
          <a:xfrm>
            <a:off x="7940675" y="3495675"/>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model selection</a:t>
            </a:r>
            <a:endParaRPr lang="en-US" sz="1200" dirty="0"/>
          </a:p>
        </p:txBody>
      </p:sp>
      <p:sp>
        <p:nvSpPr>
          <p:cNvPr id="9" name="Text 6"/>
          <p:cNvSpPr/>
          <p:nvPr/>
        </p:nvSpPr>
        <p:spPr>
          <a:xfrm>
            <a:off x="2120900" y="4216381"/>
            <a:ext cx="2616200" cy="29974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Training</a:t>
            </a:r>
            <a:endParaRPr lang="en-US" sz="1800" dirty="0"/>
          </a:p>
        </p:txBody>
      </p:sp>
      <p:sp>
        <p:nvSpPr>
          <p:cNvPr id="10" name="Text 7"/>
          <p:cNvSpPr/>
          <p:nvPr/>
        </p:nvSpPr>
        <p:spPr>
          <a:xfrm>
            <a:off x="7454900" y="4216381"/>
            <a:ext cx="2616200" cy="29974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F0B44C"/>
                </a:solidFill>
                <a:latin typeface="Space Grotesk" pitchFamily="34" charset="0"/>
                <a:ea typeface="Space Grotesk" pitchFamily="34" charset="-122"/>
                <a:cs typeface="Space Grotesk" pitchFamily="34" charset="-120"/>
              </a:rPr>
              <a:t>Inference</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1013"/>
        </a:solidFill>
      </p:bgPr>
    </p:bg>
    <p:spTree>
      <p:nvGrpSpPr>
        <p:cNvPr id="1" name=""/>
        <p:cNvGrpSpPr/>
        <p:nvPr/>
      </p:nvGrpSpPr>
      <p:grpSpPr>
        <a:xfrm>
          <a:off x="0" y="0"/>
          <a:ext cx="0" cy="0"/>
          <a:chOff x="0" y="0"/>
          <a:chExt cx="0" cy="0"/>
        </a:xfrm>
      </p:grpSpPr>
      <p:pic>
        <p:nvPicPr>
          <p:cNvPr id="2" name="Image 0" descr="A balance scale tipped heavily toward inference, with training on the raised side">    </p:cNvPr>
          <p:cNvPicPr>
            <a:picLocks noChangeAspect="1"/>
          </p:cNvPicPr>
          <p:nvPr/>
        </p:nvPicPr>
        <p:blipFill>
          <a:blip r:embed="rId1"/>
          <a:srcRect l="0" r="0" t="-4" b="-4"/>
          <a:stretch/>
        </p:blipFill>
        <p:spPr>
          <a:xfrm>
            <a:off x="2603500" y="1778000"/>
            <a:ext cx="6985000" cy="3810000"/>
          </a:xfrm>
          <a:prstGeom prst="rect">
            <a:avLst/>
          </a:prstGeom>
        </p:spPr>
      </p:pic>
      <p:sp>
        <p:nvSpPr>
          <p:cNvPr id="3" name="Text 0"/>
          <p:cNvSpPr/>
          <p:nvPr/>
        </p:nvSpPr>
        <p:spPr>
          <a:xfrm>
            <a:off x="2511425" y="2555863"/>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RL</a:t>
            </a:r>
            <a:endParaRPr lang="en-US" sz="1200" dirty="0"/>
          </a:p>
        </p:txBody>
      </p:sp>
      <p:sp>
        <p:nvSpPr>
          <p:cNvPr id="4" name="Text 1"/>
          <p:cNvSpPr/>
          <p:nvPr/>
        </p:nvSpPr>
        <p:spPr>
          <a:xfrm>
            <a:off x="2511425" y="2898750"/>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preference tuning</a:t>
            </a:r>
            <a:endParaRPr lang="en-US" sz="1200" dirty="0"/>
          </a:p>
        </p:txBody>
      </p:sp>
      <p:sp>
        <p:nvSpPr>
          <p:cNvPr id="5" name="Text 2"/>
          <p:cNvSpPr/>
          <p:nvPr/>
        </p:nvSpPr>
        <p:spPr>
          <a:xfrm>
            <a:off x="2511425" y="3241675"/>
            <a:ext cx="1835150" cy="319088"/>
          </a:xfrm>
          <a:prstGeom prst="roundRect">
            <a:avLst>
              <a:gd name="adj" fmla="val 22886"/>
            </a:avLst>
          </a:prstGeom>
          <a:solidFill>
            <a:srgbClr val="15181D"/>
          </a:solidFill>
          <a:ln w="6350">
            <a:solidFill>
              <a:srgbClr val="2A2F37"/>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fine-tuning (SFT)</a:t>
            </a:r>
            <a:endParaRPr lang="en-US" sz="1200" dirty="0"/>
          </a:p>
        </p:txBody>
      </p:sp>
      <p:sp>
        <p:nvSpPr>
          <p:cNvPr id="6" name="Text 3"/>
          <p:cNvSpPr/>
          <p:nvPr/>
        </p:nvSpPr>
        <p:spPr>
          <a:xfrm>
            <a:off x="7940675" y="3051175"/>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skills</a:t>
            </a:r>
            <a:endParaRPr lang="en-US" sz="1200" dirty="0"/>
          </a:p>
        </p:txBody>
      </p:sp>
      <p:sp>
        <p:nvSpPr>
          <p:cNvPr id="7" name="Text 4"/>
          <p:cNvSpPr/>
          <p:nvPr/>
        </p:nvSpPr>
        <p:spPr>
          <a:xfrm>
            <a:off x="7940675" y="3394056"/>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longer prompts</a:t>
            </a:r>
            <a:endParaRPr lang="en-US" sz="1200" dirty="0"/>
          </a:p>
        </p:txBody>
      </p:sp>
      <p:sp>
        <p:nvSpPr>
          <p:cNvPr id="8" name="Text 5"/>
          <p:cNvSpPr/>
          <p:nvPr/>
        </p:nvSpPr>
        <p:spPr>
          <a:xfrm>
            <a:off x="7940675" y="3736938"/>
            <a:ext cx="1644650" cy="319088"/>
          </a:xfrm>
          <a:prstGeom prst="roundRect">
            <a:avLst>
              <a:gd name="adj" fmla="val 22886"/>
            </a:avLst>
          </a:prstGeom>
          <a:solidFill>
            <a:srgbClr val="15181D"/>
          </a:solidFill>
          <a:ln w="6350">
            <a:solidFill>
              <a:srgbClr val="F0B44C"/>
            </a:solidFill>
            <a:prstDash val="solid"/>
          </a:ln>
        </p:spPr>
        <p:txBody>
          <a:bodyPr wrap="square" lIns="82328" tIns="31528" rIns="82328" bIns="6128" rtlCol="0" anchor="t">
            <a:normAutofit/>
          </a:bodyPr>
          <a:lstStyle/>
          <a:p>
            <a:pPr algn="ctr"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model selection</a:t>
            </a:r>
            <a:endParaRPr lang="en-US" sz="1200" dirty="0"/>
          </a:p>
        </p:txBody>
      </p:sp>
      <p:sp>
        <p:nvSpPr>
          <p:cNvPr id="9" name="Text 6"/>
          <p:cNvSpPr/>
          <p:nvPr/>
        </p:nvSpPr>
        <p:spPr>
          <a:xfrm>
            <a:off x="2120900" y="3962381"/>
            <a:ext cx="2616200" cy="29974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Training</a:t>
            </a:r>
            <a:endParaRPr lang="en-US" sz="1800" dirty="0"/>
          </a:p>
        </p:txBody>
      </p:sp>
      <p:sp>
        <p:nvSpPr>
          <p:cNvPr id="10" name="Text 7"/>
          <p:cNvSpPr/>
          <p:nvPr/>
        </p:nvSpPr>
        <p:spPr>
          <a:xfrm>
            <a:off x="7454900" y="4470381"/>
            <a:ext cx="2616200" cy="299740"/>
          </a:xfrm>
          <a:prstGeom prst="rect">
            <a:avLst/>
          </a:prstGeom>
          <a:noFill/>
          <a:ln/>
        </p:spPr>
        <p:txBody>
          <a:bodyPr wrap="square" lIns="0" tIns="0" rIns="0" bIns="0" rtlCol="0" anchor="t">
            <a:normAutofit/>
          </a:bodyPr>
          <a:lstStyle/>
          <a:p>
            <a:pPr algn="ctr" indent="0" marL="0">
              <a:lnSpc>
                <a:spcPts val="2160"/>
              </a:lnSpc>
              <a:buNone/>
            </a:pPr>
            <a:r>
              <a:rPr lang="en-US" sz="1800" b="1" dirty="0">
                <a:solidFill>
                  <a:srgbClr val="F0B44C"/>
                </a:solidFill>
                <a:latin typeface="Space Grotesk" pitchFamily="34" charset="0"/>
                <a:ea typeface="Space Grotesk" pitchFamily="34" charset="-122"/>
                <a:cs typeface="Space Grotesk" pitchFamily="34" charset="-120"/>
              </a:rPr>
              <a:t>Inference</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372546" y="2679688"/>
            <a:ext cx="11830938" cy="1524016"/>
          </a:xfrm>
          <a:prstGeom prst="rect">
            <a:avLst/>
          </a:prstGeom>
          <a:noFill/>
          <a:ln/>
        </p:spPr>
        <p:txBody>
          <a:bodyPr wrap="square" lIns="0" tIns="0" rIns="0" bIns="0" rtlCol="0" anchor="t">
            <a:normAutofit/>
          </a:bodyPr>
          <a:lstStyle/>
          <a:p>
            <a:pPr algn="l" indent="0" marL="0">
              <a:lnSpc>
                <a:spcPts val="5900"/>
              </a:lnSpc>
              <a:buNone/>
            </a:pPr>
            <a:r>
              <a:rPr lang="en-US" sz="5900" b="1" i="0" spc="-200" kern="0" dirty="0">
                <a:solidFill>
                  <a:srgbClr val="ECEBE6"/>
                </a:solidFill>
                <a:latin typeface="Raleway" pitchFamily="34" charset="0"/>
                <a:ea typeface="Raleway" pitchFamily="34" charset="-122"/>
                <a:cs typeface="Raleway" pitchFamily="34" charset="-120"/>
              </a:rPr>
              <a:t>Inference is paid on every request. </a:t>
            </a:r>
            <a:endParaRPr lang="en-US" sz="5900" dirty="0"/>
          </a:p>
          <a:p>
            <a:pPr algn="l" indent="0" marL="0">
              <a:lnSpc>
                <a:spcPts val="5900"/>
              </a:lnSpc>
              <a:buNone/>
            </a:pPr>
            <a:r>
              <a:rPr lang="en-US" sz="5900" b="1" i="0" spc="-200" kern="0" dirty="0">
                <a:solidFill>
                  <a:srgbClr val="F0B44C"/>
                </a:solidFill>
                <a:latin typeface="Raleway" pitchFamily="34" charset="0"/>
                <a:ea typeface="Raleway" pitchFamily="34" charset="-122"/>
                <a:cs typeface="Raleway" pitchFamily="34" charset="-120"/>
              </a:rPr>
              <a:t>Training is paid once.</a:t>
            </a:r>
            <a:endParaRPr lang="en-US" sz="5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5181D"/>
        </a:solidFill>
      </p:bgPr>
    </p:bg>
    <p:spTree>
      <p:nvGrpSpPr>
        <p:cNvPr id="1" name=""/>
        <p:cNvGrpSpPr/>
        <p:nvPr/>
      </p:nvGrpSpPr>
      <p:grpSpPr>
        <a:xfrm>
          <a:off x="0" y="0"/>
          <a:ext cx="0" cy="0"/>
          <a:chOff x="0" y="0"/>
          <a:chExt cx="0" cy="0"/>
        </a:xfrm>
      </p:grpSpPr>
      <p:sp>
        <p:nvSpPr>
          <p:cNvPr id="2" name="Text 0"/>
          <p:cNvSpPr/>
          <p:nvPr>
            <p:ph type="title"/>
          </p:nvPr>
        </p:nvSpPr>
        <p:spPr>
          <a:xfrm>
            <a:off x="654270" y="2575551"/>
            <a:ext cx="10883460" cy="1732293"/>
          </a:xfrm>
          <a:prstGeom prst="rect">
            <a:avLst/>
          </a:prstGeom>
          <a:noFill/>
          <a:ln/>
        </p:spPr>
        <p:txBody>
          <a:bodyPr wrap="square" lIns="0" tIns="0" rIns="0" bIns="0" rtlCol="0" anchor="t">
            <a:normAutofit/>
          </a:bodyPr>
          <a:lstStyle/>
          <a:p>
            <a:pPr algn="ctr" indent="0" marL="0">
              <a:lnSpc>
                <a:spcPts val="6720"/>
              </a:lnSpc>
              <a:buNone/>
            </a:pPr>
            <a:r>
              <a:rPr lang="en-US" sz="6400" b="1" i="0" spc="-150" kern="0" dirty="0">
                <a:solidFill>
                  <a:srgbClr val="F0B44C"/>
                </a:solidFill>
                <a:latin typeface="Raleway" pitchFamily="34" charset="0"/>
                <a:ea typeface="Raleway" pitchFamily="34" charset="-122"/>
                <a:cs typeface="Raleway" pitchFamily="34" charset="-120"/>
              </a:rPr>
              <a:t>So why aren’t we training agents with enterprise data?</a:t>
            </a:r>
            <a:endParaRPr lang="en-US" sz="6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628925"/>
            <a:ext cx="10883460" cy="1625550"/>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Enterprise data is off limits</a:t>
            </a:r>
            <a:endParaRPr lang="en-US" sz="6000" dirty="0"/>
          </a:p>
          <a:p>
            <a:pPr algn="ctr" indent="0" marL="0">
              <a:lnSpc>
                <a:spcPts val="6300"/>
              </a:lnSpc>
              <a:buNone/>
            </a:pPr>
            <a:r>
              <a:rPr lang="en-US" sz="6000" b="1" i="0" spc="-150" kern="0" dirty="0">
                <a:solidFill>
                  <a:srgbClr val="F0B44C"/>
                </a:solidFill>
                <a:latin typeface="Raleway" pitchFamily="34" charset="0"/>
                <a:ea typeface="Raleway" pitchFamily="34" charset="-122"/>
                <a:cs typeface="Raleway" pitchFamily="34" charset="-120"/>
              </a:rPr>
              <a:t>and very hard to fake.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High-volume</a:t>
            </a:r>
            <a:endParaRPr lang="en-US" sz="3200" dirty="0"/>
          </a:p>
        </p:txBody>
      </p:sp>
      <p:sp>
        <p:nvSpPr>
          <p:cNvPr id="3" name="Text 1"/>
          <p:cNvSpPr/>
          <p:nvPr/>
        </p:nvSpPr>
        <p:spPr>
          <a:xfrm>
            <a:off x="812808" y="5513536"/>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Illustrative figures for a ~1,000-person company over one year .</a:t>
            </a:r>
            <a:endParaRPr lang="en-US" sz="1600" dirty="0"/>
          </a:p>
        </p:txBody>
      </p:sp>
      <p:sp>
        <p:nvSpPr>
          <p:cNvPr id="4" name="Shape 2"/>
          <p:cNvSpPr/>
          <p:nvPr/>
        </p:nvSpPr>
        <p:spPr>
          <a:xfrm>
            <a:off x="815942" y="1743050"/>
            <a:ext cx="3380317" cy="1464733"/>
          </a:xfrm>
          <a:prstGeom prst="roundRect">
            <a:avLst>
              <a:gd name="adj" fmla="val 6720"/>
            </a:avLst>
          </a:prstGeom>
          <a:solidFill>
            <a:srgbClr val="15181D"/>
          </a:solidFill>
          <a:ln w="6350">
            <a:solidFill>
              <a:srgbClr val="2A2F37"/>
            </a:solidFill>
            <a:prstDash val="solid"/>
          </a:ln>
        </p:spPr>
      </p:sp>
      <p:sp>
        <p:nvSpPr>
          <p:cNvPr id="5" name="Text 3"/>
          <p:cNvSpPr/>
          <p:nvPr/>
        </p:nvSpPr>
        <p:spPr>
          <a:xfrm>
            <a:off x="1072059" y="1999171"/>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2.4M</a:t>
            </a:r>
            <a:endParaRPr lang="en-US" sz="4800" dirty="0"/>
          </a:p>
        </p:txBody>
      </p:sp>
      <p:sp>
        <p:nvSpPr>
          <p:cNvPr id="6" name="Text 4"/>
          <p:cNvSpPr/>
          <p:nvPr/>
        </p:nvSpPr>
        <p:spPr>
          <a:xfrm>
            <a:off x="1072059" y="2684983"/>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Slack messages</a:t>
            </a:r>
            <a:endParaRPr lang="en-US" sz="1500" dirty="0"/>
          </a:p>
        </p:txBody>
      </p:sp>
      <p:sp>
        <p:nvSpPr>
          <p:cNvPr id="7" name="Shape 5"/>
          <p:cNvSpPr/>
          <p:nvPr/>
        </p:nvSpPr>
        <p:spPr>
          <a:xfrm>
            <a:off x="4405800" y="1743050"/>
            <a:ext cx="3380317" cy="1464733"/>
          </a:xfrm>
          <a:prstGeom prst="roundRect">
            <a:avLst>
              <a:gd name="adj" fmla="val 6720"/>
            </a:avLst>
          </a:prstGeom>
          <a:solidFill>
            <a:srgbClr val="15181D"/>
          </a:solidFill>
          <a:ln w="6350">
            <a:solidFill>
              <a:srgbClr val="2A2F37"/>
            </a:solidFill>
            <a:prstDash val="solid"/>
          </a:ln>
        </p:spPr>
      </p:sp>
      <p:sp>
        <p:nvSpPr>
          <p:cNvPr id="8" name="Text 6"/>
          <p:cNvSpPr/>
          <p:nvPr/>
        </p:nvSpPr>
        <p:spPr>
          <a:xfrm>
            <a:off x="4661917" y="1999171"/>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4.2M</a:t>
            </a:r>
            <a:endParaRPr lang="en-US" sz="4800" dirty="0"/>
          </a:p>
        </p:txBody>
      </p:sp>
      <p:sp>
        <p:nvSpPr>
          <p:cNvPr id="9" name="Text 7"/>
          <p:cNvSpPr/>
          <p:nvPr/>
        </p:nvSpPr>
        <p:spPr>
          <a:xfrm>
            <a:off x="4661917" y="2684983"/>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objects in cloud storage</a:t>
            </a:r>
            <a:endParaRPr lang="en-US" sz="1500" dirty="0"/>
          </a:p>
        </p:txBody>
      </p:sp>
      <p:sp>
        <p:nvSpPr>
          <p:cNvPr id="10" name="Shape 8"/>
          <p:cNvSpPr/>
          <p:nvPr/>
        </p:nvSpPr>
        <p:spPr>
          <a:xfrm>
            <a:off x="7995658" y="1743050"/>
            <a:ext cx="3380317" cy="1464733"/>
          </a:xfrm>
          <a:prstGeom prst="roundRect">
            <a:avLst>
              <a:gd name="adj" fmla="val 6720"/>
            </a:avLst>
          </a:prstGeom>
          <a:solidFill>
            <a:srgbClr val="15181D"/>
          </a:solidFill>
          <a:ln w="6350">
            <a:solidFill>
              <a:srgbClr val="2A2F37"/>
            </a:solidFill>
            <a:prstDash val="solid"/>
          </a:ln>
        </p:spPr>
      </p:sp>
      <p:sp>
        <p:nvSpPr>
          <p:cNvPr id="11" name="Text 9"/>
          <p:cNvSpPr/>
          <p:nvPr/>
        </p:nvSpPr>
        <p:spPr>
          <a:xfrm>
            <a:off x="8251775" y="1999171"/>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210K</a:t>
            </a:r>
            <a:endParaRPr lang="en-US" sz="4800" dirty="0"/>
          </a:p>
        </p:txBody>
      </p:sp>
      <p:sp>
        <p:nvSpPr>
          <p:cNvPr id="12" name="Text 10"/>
          <p:cNvSpPr/>
          <p:nvPr/>
        </p:nvSpPr>
        <p:spPr>
          <a:xfrm>
            <a:off x="8251775" y="2684983"/>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Salesforce opportunities</a:t>
            </a:r>
            <a:endParaRPr lang="en-US" sz="1500" dirty="0"/>
          </a:p>
        </p:txBody>
      </p:sp>
      <p:sp>
        <p:nvSpPr>
          <p:cNvPr id="13" name="Shape 11"/>
          <p:cNvSpPr/>
          <p:nvPr/>
        </p:nvSpPr>
        <p:spPr>
          <a:xfrm>
            <a:off x="815942" y="3417329"/>
            <a:ext cx="3380317" cy="1464733"/>
          </a:xfrm>
          <a:prstGeom prst="roundRect">
            <a:avLst>
              <a:gd name="adj" fmla="val 6720"/>
            </a:avLst>
          </a:prstGeom>
          <a:solidFill>
            <a:srgbClr val="15181D"/>
          </a:solidFill>
          <a:ln w="6350">
            <a:solidFill>
              <a:srgbClr val="2A2F37"/>
            </a:solidFill>
            <a:prstDash val="solid"/>
          </a:ln>
        </p:spPr>
      </p:sp>
      <p:sp>
        <p:nvSpPr>
          <p:cNvPr id="14" name="Text 12"/>
          <p:cNvSpPr/>
          <p:nvPr/>
        </p:nvSpPr>
        <p:spPr>
          <a:xfrm>
            <a:off x="1072059" y="3673450"/>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120K</a:t>
            </a:r>
            <a:endParaRPr lang="en-US" sz="4800" dirty="0"/>
          </a:p>
        </p:txBody>
      </p:sp>
      <p:sp>
        <p:nvSpPr>
          <p:cNvPr id="15" name="Text 13"/>
          <p:cNvSpPr/>
          <p:nvPr/>
        </p:nvSpPr>
        <p:spPr>
          <a:xfrm>
            <a:off x="1072059" y="4359250"/>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Zendesk tickets</a:t>
            </a:r>
            <a:endParaRPr lang="en-US" sz="1500" dirty="0"/>
          </a:p>
        </p:txBody>
      </p:sp>
      <p:sp>
        <p:nvSpPr>
          <p:cNvPr id="16" name="Shape 14"/>
          <p:cNvSpPr/>
          <p:nvPr/>
        </p:nvSpPr>
        <p:spPr>
          <a:xfrm>
            <a:off x="4405800" y="3417329"/>
            <a:ext cx="3380317" cy="1464733"/>
          </a:xfrm>
          <a:prstGeom prst="roundRect">
            <a:avLst>
              <a:gd name="adj" fmla="val 6720"/>
            </a:avLst>
          </a:prstGeom>
          <a:solidFill>
            <a:srgbClr val="15181D"/>
          </a:solidFill>
          <a:ln w="6350">
            <a:solidFill>
              <a:srgbClr val="2A2F37"/>
            </a:solidFill>
            <a:prstDash val="solid"/>
          </a:ln>
        </p:spPr>
      </p:sp>
      <p:sp>
        <p:nvSpPr>
          <p:cNvPr id="17" name="Text 15"/>
          <p:cNvSpPr/>
          <p:nvPr/>
        </p:nvSpPr>
        <p:spPr>
          <a:xfrm>
            <a:off x="4661917" y="3673450"/>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65K</a:t>
            </a:r>
            <a:endParaRPr lang="en-US" sz="4800" dirty="0"/>
          </a:p>
        </p:txBody>
      </p:sp>
      <p:sp>
        <p:nvSpPr>
          <p:cNvPr id="18" name="Text 16"/>
          <p:cNvSpPr/>
          <p:nvPr/>
        </p:nvSpPr>
        <p:spPr>
          <a:xfrm>
            <a:off x="4661917" y="4359250"/>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Jira issues</a:t>
            </a:r>
            <a:endParaRPr lang="en-US" sz="1500" dirty="0"/>
          </a:p>
        </p:txBody>
      </p:sp>
      <p:sp>
        <p:nvSpPr>
          <p:cNvPr id="19" name="Shape 17"/>
          <p:cNvSpPr/>
          <p:nvPr/>
        </p:nvSpPr>
        <p:spPr>
          <a:xfrm>
            <a:off x="7995658" y="3417329"/>
            <a:ext cx="3380317" cy="1464733"/>
          </a:xfrm>
          <a:prstGeom prst="roundRect">
            <a:avLst>
              <a:gd name="adj" fmla="val 6720"/>
            </a:avLst>
          </a:prstGeom>
          <a:solidFill>
            <a:srgbClr val="15181D"/>
          </a:solidFill>
          <a:ln w="6350">
            <a:solidFill>
              <a:srgbClr val="2A2F37"/>
            </a:solidFill>
            <a:prstDash val="solid"/>
          </a:ln>
        </p:spPr>
      </p:sp>
      <p:sp>
        <p:nvSpPr>
          <p:cNvPr id="20" name="Text 18"/>
          <p:cNvSpPr/>
          <p:nvPr/>
        </p:nvSpPr>
        <p:spPr>
          <a:xfrm>
            <a:off x="8251775" y="3673450"/>
            <a:ext cx="2954126" cy="635017"/>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0B44C"/>
                </a:solidFill>
                <a:latin typeface="Space Grotesk" pitchFamily="34" charset="0"/>
                <a:ea typeface="Space Grotesk" pitchFamily="34" charset="-122"/>
                <a:cs typeface="Space Grotesk" pitchFamily="34" charset="-120"/>
              </a:rPr>
              <a:t>18K</a:t>
            </a:r>
            <a:endParaRPr lang="en-US" sz="4800" dirty="0"/>
          </a:p>
        </p:txBody>
      </p:sp>
      <p:sp>
        <p:nvSpPr>
          <p:cNvPr id="21" name="Text 19"/>
          <p:cNvSpPr/>
          <p:nvPr/>
        </p:nvSpPr>
        <p:spPr>
          <a:xfrm>
            <a:off x="8251775" y="4359250"/>
            <a:ext cx="295412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recorded Gong calls</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1013"/>
        </a:solidFill>
      </p:bgPr>
    </p:bg>
    <p:spTree>
      <p:nvGrpSpPr>
        <p:cNvPr id="1" name=""/>
        <p:cNvGrpSpPr/>
        <p:nvPr/>
      </p:nvGrpSpPr>
      <p:grpSpPr>
        <a:xfrm>
          <a:off x="0" y="0"/>
          <a:ext cx="0" cy="0"/>
          <a:chOff x="0" y="0"/>
          <a:chExt cx="0" cy="0"/>
        </a:xfrm>
      </p:grpSpPr>
      <p:pic>
        <p:nvPicPr>
          <p:cNvPr id="2" name="Image 0" descr="One employee email at the center, linked to six systems that each hold part of her story">    </p:cNvPr>
          <p:cNvPicPr>
            <a:picLocks noChangeAspect="1"/>
          </p:cNvPicPr>
          <p:nvPr/>
        </p:nvPicPr>
        <p:blipFill>
          <a:blip r:embed="rId1"/>
          <a:srcRect l="-19" r="-19" t="0" b="0"/>
          <a:stretch/>
        </p:blipFill>
        <p:spPr>
          <a:xfrm>
            <a:off x="812767" y="2286000"/>
            <a:ext cx="10566383" cy="3048000"/>
          </a:xfrm>
          <a:prstGeom prst="rect">
            <a:avLst/>
          </a:prstGeom>
        </p:spPr>
      </p:pic>
      <p:sp>
        <p:nvSpPr>
          <p:cNvPr id="3" name="Text 0"/>
          <p:cNvSpPr/>
          <p:nvPr>
            <p:ph type="title"/>
          </p:nvPr>
        </p:nvSpPr>
        <p:spPr>
          <a:xfrm>
            <a:off x="762000"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Siloed, yet connected</a:t>
            </a:r>
            <a:endParaRPr lang="en-US" sz="3200" dirty="0"/>
          </a:p>
        </p:txBody>
      </p:sp>
      <p:sp>
        <p:nvSpPr>
          <p:cNvPr id="4" name="Shape 1"/>
          <p:cNvSpPr/>
          <p:nvPr/>
        </p:nvSpPr>
        <p:spPr>
          <a:xfrm>
            <a:off x="815942" y="2339938"/>
            <a:ext cx="2533650" cy="677226"/>
          </a:xfrm>
          <a:prstGeom prst="roundRect">
            <a:avLst>
              <a:gd name="adj" fmla="val 14534"/>
            </a:avLst>
          </a:prstGeom>
          <a:solidFill>
            <a:srgbClr val="15181D"/>
          </a:solidFill>
          <a:ln w="6350">
            <a:solidFill>
              <a:srgbClr val="2A2F37"/>
            </a:solidFill>
            <a:prstDash val="solid"/>
          </a:ln>
        </p:spPr>
      </p:sp>
      <p:sp>
        <p:nvSpPr>
          <p:cNvPr id="5" name="Text 2"/>
          <p:cNvSpPr/>
          <p:nvPr/>
        </p:nvSpPr>
        <p:spPr>
          <a:xfrm>
            <a:off x="970442" y="2443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Salesforce</a:t>
            </a:r>
            <a:endParaRPr lang="en-US" sz="1400" dirty="0"/>
          </a:p>
        </p:txBody>
      </p:sp>
      <p:sp>
        <p:nvSpPr>
          <p:cNvPr id="6" name="Text 3"/>
          <p:cNvSpPr/>
          <p:nvPr/>
        </p:nvSpPr>
        <p:spPr>
          <a:xfrm>
            <a:off x="970442" y="2700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owner of 9 deals</a:t>
            </a:r>
            <a:endParaRPr lang="en-US" sz="1200" dirty="0"/>
          </a:p>
        </p:txBody>
      </p:sp>
      <p:sp>
        <p:nvSpPr>
          <p:cNvPr id="7" name="Shape 4"/>
          <p:cNvSpPr/>
          <p:nvPr/>
        </p:nvSpPr>
        <p:spPr>
          <a:xfrm>
            <a:off x="815942" y="3482938"/>
            <a:ext cx="2533650" cy="677226"/>
          </a:xfrm>
          <a:prstGeom prst="roundRect">
            <a:avLst>
              <a:gd name="adj" fmla="val 14534"/>
            </a:avLst>
          </a:prstGeom>
          <a:solidFill>
            <a:srgbClr val="15181D"/>
          </a:solidFill>
          <a:ln w="6350">
            <a:solidFill>
              <a:srgbClr val="2A2F37"/>
            </a:solidFill>
            <a:prstDash val="solid"/>
          </a:ln>
        </p:spPr>
      </p:sp>
      <p:sp>
        <p:nvSpPr>
          <p:cNvPr id="8" name="Text 5"/>
          <p:cNvSpPr/>
          <p:nvPr/>
        </p:nvSpPr>
        <p:spPr>
          <a:xfrm>
            <a:off x="970442" y="3586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Gong</a:t>
            </a:r>
            <a:endParaRPr lang="en-US" sz="1400" dirty="0"/>
          </a:p>
        </p:txBody>
      </p:sp>
      <p:sp>
        <p:nvSpPr>
          <p:cNvPr id="9" name="Text 6"/>
          <p:cNvSpPr/>
          <p:nvPr/>
        </p:nvSpPr>
        <p:spPr>
          <a:xfrm>
            <a:off x="970442" y="3843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14 recorded calls</a:t>
            </a:r>
            <a:endParaRPr lang="en-US" sz="1200" dirty="0"/>
          </a:p>
        </p:txBody>
      </p:sp>
      <p:sp>
        <p:nvSpPr>
          <p:cNvPr id="10" name="Shape 7"/>
          <p:cNvSpPr/>
          <p:nvPr/>
        </p:nvSpPr>
        <p:spPr>
          <a:xfrm>
            <a:off x="815942" y="4625938"/>
            <a:ext cx="2533650" cy="677226"/>
          </a:xfrm>
          <a:prstGeom prst="roundRect">
            <a:avLst>
              <a:gd name="adj" fmla="val 14534"/>
            </a:avLst>
          </a:prstGeom>
          <a:solidFill>
            <a:srgbClr val="15181D"/>
          </a:solidFill>
          <a:ln w="6350">
            <a:solidFill>
              <a:srgbClr val="2A2F37"/>
            </a:solidFill>
            <a:prstDash val="solid"/>
          </a:ln>
        </p:spPr>
      </p:sp>
      <p:sp>
        <p:nvSpPr>
          <p:cNvPr id="11" name="Text 8"/>
          <p:cNvSpPr/>
          <p:nvPr/>
        </p:nvSpPr>
        <p:spPr>
          <a:xfrm>
            <a:off x="970442" y="4729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Slack</a:t>
            </a:r>
            <a:endParaRPr lang="en-US" sz="1400" dirty="0"/>
          </a:p>
        </p:txBody>
      </p:sp>
      <p:sp>
        <p:nvSpPr>
          <p:cNvPr id="12" name="Text 9"/>
          <p:cNvSpPr/>
          <p:nvPr/>
        </p:nvSpPr>
        <p:spPr>
          <a:xfrm>
            <a:off x="970442" y="4986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#deal-northwind</a:t>
            </a:r>
            <a:endParaRPr lang="en-US" sz="1200" dirty="0"/>
          </a:p>
        </p:txBody>
      </p:sp>
      <p:sp>
        <p:nvSpPr>
          <p:cNvPr id="13" name="Text 10"/>
          <p:cNvSpPr/>
          <p:nvPr/>
        </p:nvSpPr>
        <p:spPr>
          <a:xfrm>
            <a:off x="4702175" y="3597250"/>
            <a:ext cx="2787650" cy="430915"/>
          </a:xfrm>
          <a:prstGeom prst="roundRect">
            <a:avLst>
              <a:gd name="adj" fmla="val 50000"/>
            </a:avLst>
          </a:prstGeom>
          <a:solidFill>
            <a:srgbClr val="15181D"/>
          </a:solidFill>
          <a:ln w="6350">
            <a:solidFill>
              <a:srgbClr val="F0B44C"/>
            </a:solidFill>
            <a:prstDash val="solid"/>
          </a:ln>
        </p:spPr>
        <p:txBody>
          <a:bodyPr wrap="square" lIns="80394" tIns="27911" rIns="80394" bIns="2511" rtlCol="0" anchor="t">
            <a:normAutofit/>
          </a:bodyPr>
          <a:lstStyle/>
          <a:p>
            <a:pPr algn="ctr"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dana.k@northwind.io</a:t>
            </a:r>
            <a:endParaRPr lang="en-US" sz="1400" dirty="0"/>
          </a:p>
        </p:txBody>
      </p:sp>
      <p:sp>
        <p:nvSpPr>
          <p:cNvPr id="14" name="Shape 11"/>
          <p:cNvSpPr/>
          <p:nvPr/>
        </p:nvSpPr>
        <p:spPr>
          <a:xfrm>
            <a:off x="8842366" y="2339938"/>
            <a:ext cx="2533650" cy="677226"/>
          </a:xfrm>
          <a:prstGeom prst="roundRect">
            <a:avLst>
              <a:gd name="adj" fmla="val 14534"/>
            </a:avLst>
          </a:prstGeom>
          <a:solidFill>
            <a:srgbClr val="15181D"/>
          </a:solidFill>
          <a:ln w="6350">
            <a:solidFill>
              <a:srgbClr val="2A2F37"/>
            </a:solidFill>
            <a:prstDash val="solid"/>
          </a:ln>
        </p:spPr>
      </p:sp>
      <p:sp>
        <p:nvSpPr>
          <p:cNvPr id="15" name="Text 12"/>
          <p:cNvSpPr/>
          <p:nvPr/>
        </p:nvSpPr>
        <p:spPr>
          <a:xfrm>
            <a:off x="8996866" y="2443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HR system</a:t>
            </a:r>
            <a:endParaRPr lang="en-US" sz="1400" dirty="0"/>
          </a:p>
        </p:txBody>
      </p:sp>
      <p:sp>
        <p:nvSpPr>
          <p:cNvPr id="16" name="Text 13"/>
          <p:cNvSpPr/>
          <p:nvPr/>
        </p:nvSpPr>
        <p:spPr>
          <a:xfrm>
            <a:off x="8996866" y="2700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Account Exec, EMEA</a:t>
            </a:r>
            <a:endParaRPr lang="en-US" sz="1200" dirty="0"/>
          </a:p>
        </p:txBody>
      </p:sp>
      <p:sp>
        <p:nvSpPr>
          <p:cNvPr id="17" name="Shape 14"/>
          <p:cNvSpPr/>
          <p:nvPr/>
        </p:nvSpPr>
        <p:spPr>
          <a:xfrm>
            <a:off x="8842366" y="3482938"/>
            <a:ext cx="2533650" cy="677226"/>
          </a:xfrm>
          <a:prstGeom prst="roundRect">
            <a:avLst>
              <a:gd name="adj" fmla="val 14534"/>
            </a:avLst>
          </a:prstGeom>
          <a:solidFill>
            <a:srgbClr val="15181D"/>
          </a:solidFill>
          <a:ln w="6350">
            <a:solidFill>
              <a:srgbClr val="2A2F37"/>
            </a:solidFill>
            <a:prstDash val="solid"/>
          </a:ln>
        </p:spPr>
      </p:sp>
      <p:sp>
        <p:nvSpPr>
          <p:cNvPr id="18" name="Text 15"/>
          <p:cNvSpPr/>
          <p:nvPr/>
        </p:nvSpPr>
        <p:spPr>
          <a:xfrm>
            <a:off x="8996866" y="3586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Zendesk</a:t>
            </a:r>
            <a:endParaRPr lang="en-US" sz="1400" dirty="0"/>
          </a:p>
        </p:txBody>
      </p:sp>
      <p:sp>
        <p:nvSpPr>
          <p:cNvPr id="19" name="Text 16"/>
          <p:cNvSpPr/>
          <p:nvPr/>
        </p:nvSpPr>
        <p:spPr>
          <a:xfrm>
            <a:off x="8996866" y="3843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CC’d on 31 tickets</a:t>
            </a:r>
            <a:endParaRPr lang="en-US" sz="1200" dirty="0"/>
          </a:p>
        </p:txBody>
      </p:sp>
      <p:sp>
        <p:nvSpPr>
          <p:cNvPr id="20" name="Shape 17"/>
          <p:cNvSpPr/>
          <p:nvPr/>
        </p:nvSpPr>
        <p:spPr>
          <a:xfrm>
            <a:off x="8842366" y="4625938"/>
            <a:ext cx="2533650" cy="677226"/>
          </a:xfrm>
          <a:prstGeom prst="roundRect">
            <a:avLst>
              <a:gd name="adj" fmla="val 14534"/>
            </a:avLst>
          </a:prstGeom>
          <a:solidFill>
            <a:srgbClr val="15181D"/>
          </a:solidFill>
          <a:ln w="6350">
            <a:solidFill>
              <a:srgbClr val="2A2F37"/>
            </a:solidFill>
            <a:prstDash val="solid"/>
          </a:ln>
        </p:spPr>
      </p:sp>
      <p:sp>
        <p:nvSpPr>
          <p:cNvPr id="21" name="Text 18"/>
          <p:cNvSpPr/>
          <p:nvPr/>
        </p:nvSpPr>
        <p:spPr>
          <a:xfrm>
            <a:off x="8996866" y="4729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Space Grotesk" pitchFamily="34" charset="0"/>
                <a:ea typeface="Space Grotesk" pitchFamily="34" charset="-122"/>
                <a:cs typeface="Space Grotesk" pitchFamily="34" charset="-120"/>
              </a:rPr>
              <a:t>Jira</a:t>
            </a:r>
            <a:endParaRPr lang="en-US" sz="1400" dirty="0"/>
          </a:p>
        </p:txBody>
      </p:sp>
      <p:sp>
        <p:nvSpPr>
          <p:cNvPr id="22" name="Text 19"/>
          <p:cNvSpPr/>
          <p:nvPr/>
        </p:nvSpPr>
        <p:spPr>
          <a:xfrm>
            <a:off x="8996866" y="4986151"/>
            <a:ext cx="22913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reported 4 bugs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E1013"/>
        </a:solidFill>
      </p:bgPr>
    </p:bg>
    <p:spTree>
      <p:nvGrpSpPr>
        <p:cNvPr id="1" name=""/>
        <p:cNvGrpSpPr/>
        <p:nvPr/>
      </p:nvGrpSpPr>
      <p:grpSpPr>
        <a:xfrm>
          <a:off x="0" y="0"/>
          <a:ext cx="0" cy="0"/>
          <a:chOff x="0" y="0"/>
          <a:chExt cx="0" cy="0"/>
        </a:xfrm>
      </p:grpSpPr>
      <p:pic>
        <p:nvPicPr>
          <p:cNvPr id="2" name="Image 0" descr="A timeline with six events from different systems in order">    </p:cNvPr>
          <p:cNvPicPr>
            <a:picLocks noChangeAspect="1"/>
          </p:cNvPicPr>
          <p:nvPr/>
        </p:nvPicPr>
        <p:blipFill>
          <a:blip r:embed="rId1"/>
          <a:srcRect l="0" r="0" t="-31" b="-31"/>
          <a:stretch/>
        </p:blipFill>
        <p:spPr>
          <a:xfrm>
            <a:off x="812767" y="2286000"/>
            <a:ext cx="10566383" cy="2540000"/>
          </a:xfrm>
          <a:prstGeom prst="rect">
            <a:avLst/>
          </a:prstGeom>
        </p:spPr>
      </p:pic>
      <p:sp>
        <p:nvSpPr>
          <p:cNvPr id="3"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Time-based</a:t>
            </a:r>
            <a:endParaRPr lang="en-US" sz="3200" dirty="0"/>
          </a:p>
        </p:txBody>
      </p:sp>
      <p:sp>
        <p:nvSpPr>
          <p:cNvPr id="4" name="Text 1"/>
          <p:cNvSpPr/>
          <p:nvPr/>
        </p:nvSpPr>
        <p:spPr>
          <a:xfrm>
            <a:off x="786097" y="2413000"/>
            <a:ext cx="183134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1 · Gong</a:t>
            </a:r>
            <a:endParaRPr lang="en-US" sz="1200" dirty="0"/>
          </a:p>
        </p:txBody>
      </p:sp>
      <p:sp>
        <p:nvSpPr>
          <p:cNvPr id="5" name="Text 2"/>
          <p:cNvSpPr/>
          <p:nvPr/>
        </p:nvSpPr>
        <p:spPr>
          <a:xfrm>
            <a:off x="786097" y="2664396"/>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Intro call</a:t>
            </a:r>
            <a:endParaRPr lang="en-US" sz="1300" dirty="0"/>
          </a:p>
        </p:txBody>
      </p:sp>
      <p:sp>
        <p:nvSpPr>
          <p:cNvPr id="6" name="Text 3"/>
          <p:cNvSpPr/>
          <p:nvPr/>
        </p:nvSpPr>
        <p:spPr>
          <a:xfrm>
            <a:off x="2513330" y="4216375"/>
            <a:ext cx="183134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3 · Salesforce</a:t>
            </a:r>
            <a:endParaRPr lang="en-US" sz="1200" dirty="0"/>
          </a:p>
        </p:txBody>
      </p:sp>
      <p:sp>
        <p:nvSpPr>
          <p:cNvPr id="7" name="Text 4"/>
          <p:cNvSpPr/>
          <p:nvPr/>
        </p:nvSpPr>
        <p:spPr>
          <a:xfrm>
            <a:off x="2513330" y="4467771"/>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Deal opened</a:t>
            </a:r>
            <a:endParaRPr lang="en-US" sz="1300" dirty="0"/>
          </a:p>
        </p:txBody>
      </p:sp>
      <p:sp>
        <p:nvSpPr>
          <p:cNvPr id="8" name="Text 5"/>
          <p:cNvSpPr/>
          <p:nvPr/>
        </p:nvSpPr>
        <p:spPr>
          <a:xfrm>
            <a:off x="4240521" y="2413000"/>
            <a:ext cx="183134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9 · Zendesk</a:t>
            </a:r>
            <a:endParaRPr lang="en-US" sz="1200" dirty="0"/>
          </a:p>
        </p:txBody>
      </p:sp>
      <p:sp>
        <p:nvSpPr>
          <p:cNvPr id="9" name="Text 6"/>
          <p:cNvSpPr/>
          <p:nvPr/>
        </p:nvSpPr>
        <p:spPr>
          <a:xfrm>
            <a:off x="4240521" y="2664396"/>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SSO ticket</a:t>
            </a:r>
            <a:endParaRPr lang="en-US" sz="1300" dirty="0"/>
          </a:p>
        </p:txBody>
      </p:sp>
      <p:sp>
        <p:nvSpPr>
          <p:cNvPr id="10" name="Text 7"/>
          <p:cNvSpPr/>
          <p:nvPr/>
        </p:nvSpPr>
        <p:spPr>
          <a:xfrm>
            <a:off x="5967713" y="4216375"/>
            <a:ext cx="183134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12 · Slack</a:t>
            </a:r>
            <a:endParaRPr lang="en-US" sz="1200" dirty="0"/>
          </a:p>
        </p:txBody>
      </p:sp>
      <p:sp>
        <p:nvSpPr>
          <p:cNvPr id="11" name="Text 8"/>
          <p:cNvSpPr/>
          <p:nvPr/>
        </p:nvSpPr>
        <p:spPr>
          <a:xfrm>
            <a:off x="5967713" y="4467771"/>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Deal thread</a:t>
            </a:r>
            <a:endParaRPr lang="en-US" sz="1300" dirty="0"/>
          </a:p>
        </p:txBody>
      </p:sp>
      <p:sp>
        <p:nvSpPr>
          <p:cNvPr id="12" name="Text 9"/>
          <p:cNvSpPr/>
          <p:nvPr/>
        </p:nvSpPr>
        <p:spPr>
          <a:xfrm>
            <a:off x="7694905" y="2413000"/>
            <a:ext cx="183134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18 · Jira</a:t>
            </a:r>
            <a:endParaRPr lang="en-US" sz="1200" dirty="0"/>
          </a:p>
        </p:txBody>
      </p:sp>
      <p:sp>
        <p:nvSpPr>
          <p:cNvPr id="13" name="Text 10"/>
          <p:cNvSpPr/>
          <p:nvPr/>
        </p:nvSpPr>
        <p:spPr>
          <a:xfrm>
            <a:off x="7694905" y="2664396"/>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Bug from ticket</a:t>
            </a:r>
            <a:endParaRPr lang="en-US" sz="1300" dirty="0"/>
          </a:p>
        </p:txBody>
      </p:sp>
      <p:sp>
        <p:nvSpPr>
          <p:cNvPr id="14" name="Text 11"/>
          <p:cNvSpPr/>
          <p:nvPr/>
        </p:nvSpPr>
        <p:spPr>
          <a:xfrm>
            <a:off x="9270967" y="4216375"/>
            <a:ext cx="21336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24 · Salesforce</a:t>
            </a:r>
            <a:endParaRPr lang="en-US" sz="1200" dirty="0"/>
          </a:p>
        </p:txBody>
      </p:sp>
      <p:sp>
        <p:nvSpPr>
          <p:cNvPr id="15" name="Text 12"/>
          <p:cNvSpPr/>
          <p:nvPr/>
        </p:nvSpPr>
        <p:spPr>
          <a:xfrm>
            <a:off x="9422097" y="4467771"/>
            <a:ext cx="1831340"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ECEBE6"/>
                </a:solidFill>
                <a:latin typeface="IBM Plex Sans" pitchFamily="34" charset="0"/>
                <a:ea typeface="IBM Plex Sans" pitchFamily="34" charset="-122"/>
                <a:cs typeface="IBM Plex Sans" pitchFamily="34" charset="-120"/>
              </a:rPr>
              <a:t>Closed Won</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E1013"/>
        </a:solidFill>
      </p:bgPr>
    </p:bg>
    <p:spTree>
      <p:nvGrpSpPr>
        <p:cNvPr id="1" name=""/>
        <p:cNvGrpSpPr/>
        <p:nvPr/>
      </p:nvGrpSpPr>
      <p:grpSpPr>
        <a:xfrm>
          <a:off x="0" y="0"/>
          <a:ext cx="0" cy="0"/>
          <a:chOff x="0" y="0"/>
          <a:chExt cx="0" cy="0"/>
        </a:xfrm>
      </p:grpSpPr>
      <p:pic>
        <p:nvPicPr>
          <p:cNvPr id="2" name="Image 0" descr="Long-tail bar chart: three customers generate far more activity than the many small customers after them">    </p:cNvPr>
          <p:cNvPicPr>
            <a:picLocks noChangeAspect="1"/>
          </p:cNvPicPr>
          <p:nvPr/>
        </p:nvPicPr>
        <p:blipFill>
          <a:blip r:embed="rId1"/>
          <a:srcRect l="-7" r="-7" t="0" b="0"/>
          <a:stretch/>
        </p:blipFill>
        <p:spPr>
          <a:xfrm>
            <a:off x="812767" y="2540000"/>
            <a:ext cx="10566383" cy="2667000"/>
          </a:xfrm>
          <a:prstGeom prst="rect">
            <a:avLst/>
          </a:prstGeom>
        </p:spPr>
      </p:pic>
      <p:sp>
        <p:nvSpPr>
          <p:cNvPr id="3"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Skewed</a:t>
            </a:r>
            <a:endParaRPr lang="en-US" sz="3200" dirty="0"/>
          </a:p>
        </p:txBody>
      </p:sp>
      <p:sp>
        <p:nvSpPr>
          <p:cNvPr id="4" name="Text 1"/>
          <p:cNvSpPr/>
          <p:nvPr/>
        </p:nvSpPr>
        <p:spPr>
          <a:xfrm>
            <a:off x="812767" y="1397000"/>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Deals, tickets and calls per customer — a few dominate, most barely register.</a:t>
            </a:r>
            <a:endParaRPr lang="en-US" sz="1600" dirty="0"/>
          </a:p>
        </p:txBody>
      </p:sp>
      <p:sp>
        <p:nvSpPr>
          <p:cNvPr id="5" name="Text 2"/>
          <p:cNvSpPr/>
          <p:nvPr/>
        </p:nvSpPr>
        <p:spPr>
          <a:xfrm>
            <a:off x="2032000" y="2794000"/>
            <a:ext cx="3401060"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IBM Plex Sans" pitchFamily="34" charset="0"/>
                <a:ea typeface="IBM Plex Sans" pitchFamily="34" charset="-122"/>
                <a:cs typeface="IBM Plex Sans" pitchFamily="34" charset="-120"/>
              </a:rPr>
              <a:t>← a few big customers dominate</a:t>
            </a:r>
            <a:endParaRPr lang="en-US" sz="1500" dirty="0"/>
          </a:p>
        </p:txBody>
      </p:sp>
      <p:sp>
        <p:nvSpPr>
          <p:cNvPr id="6" name="Text 3"/>
          <p:cNvSpPr/>
          <p:nvPr/>
        </p:nvSpPr>
        <p:spPr>
          <a:xfrm>
            <a:off x="6205220" y="4445000"/>
            <a:ext cx="4970780" cy="292092"/>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…and a long tail of everyone else</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628925"/>
            <a:ext cx="10883460" cy="1625550"/>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What usually happens when a LLM fakes enterprise data</a:t>
            </a:r>
            <a:endParaRPr lang="en-US" sz="6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Too clean and tidy- no nulls or dups</a:t>
            </a:r>
            <a:endParaRPr lang="en-US" sz="3200" dirty="0"/>
          </a:p>
        </p:txBody>
      </p:sp>
      <p:sp>
        <p:nvSpPr>
          <p:cNvPr id="3" name="Text 1"/>
          <p:cNvSpPr/>
          <p:nvPr/>
        </p:nvSpPr>
        <p:spPr>
          <a:xfrm>
            <a:off x="812767"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written by an LLM</a:t>
            </a:r>
            <a:endParaRPr lang="en-US" sz="1600" dirty="0"/>
          </a:p>
        </p:txBody>
      </p:sp>
      <p:sp>
        <p:nvSpPr>
          <p:cNvPr id="4" name="Text 2"/>
          <p:cNvSpPr/>
          <p:nvPr/>
        </p:nvSpPr>
        <p:spPr>
          <a:xfrm>
            <a:off x="6426233"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a real CRM</a:t>
            </a:r>
            <a:endParaRPr lang="en-US" sz="1600" dirty="0"/>
          </a:p>
        </p:txBody>
      </p:sp>
      <p:sp>
        <p:nvSpPr>
          <p:cNvPr id="5" name="Shape 3"/>
          <p:cNvSpPr/>
          <p:nvPr/>
        </p:nvSpPr>
        <p:spPr>
          <a:xfrm>
            <a:off x="815942" y="1971675"/>
            <a:ext cx="4946650" cy="3549650"/>
          </a:xfrm>
          <a:prstGeom prst="roundRect">
            <a:avLst>
              <a:gd name="adj" fmla="val 2773"/>
            </a:avLst>
          </a:prstGeom>
          <a:solidFill>
            <a:srgbClr val="15181D"/>
          </a:solidFill>
          <a:ln w="6350">
            <a:solidFill>
              <a:srgbClr val="2A2F37"/>
            </a:solidFill>
            <a:prstDash val="solid"/>
          </a:ln>
        </p:spPr>
      </p:sp>
      <p:sp>
        <p:nvSpPr>
          <p:cNvPr id="6" name="Text 4"/>
          <p:cNvSpPr/>
          <p:nvPr/>
        </p:nvSpPr>
        <p:spPr>
          <a:xfrm>
            <a:off x="1097442" y="2253171"/>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7" name="Text 5"/>
          <p:cNvSpPr/>
          <p:nvPr/>
        </p:nvSpPr>
        <p:spPr>
          <a:xfrm>
            <a:off x="1275242" y="2575719"/>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"name": "Northwind",</a:t>
            </a:r>
            <a:endParaRPr lang="en-US" sz="1600" dirty="0"/>
          </a:p>
        </p:txBody>
      </p:sp>
      <p:sp>
        <p:nvSpPr>
          <p:cNvPr id="8" name="Text 6"/>
          <p:cNvSpPr/>
          <p:nvPr/>
        </p:nvSpPr>
        <p:spPr>
          <a:xfrm>
            <a:off x="1275242" y="2898254"/>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"industry": "Fintech",</a:t>
            </a:r>
            <a:endParaRPr lang="en-US" sz="1600" dirty="0"/>
          </a:p>
        </p:txBody>
      </p:sp>
      <p:sp>
        <p:nvSpPr>
          <p:cNvPr id="9" name="Text 7"/>
          <p:cNvSpPr/>
          <p:nvPr/>
        </p:nvSpPr>
        <p:spPr>
          <a:xfrm>
            <a:off x="1275242" y="3220802"/>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"mrr": 12000,</a:t>
            </a:r>
            <a:endParaRPr lang="en-US" sz="1600" dirty="0"/>
          </a:p>
        </p:txBody>
      </p:sp>
      <p:sp>
        <p:nvSpPr>
          <p:cNvPr id="10" name="Text 8"/>
          <p:cNvSpPr/>
          <p:nvPr/>
        </p:nvSpPr>
        <p:spPr>
          <a:xfrm>
            <a:off x="1275242" y="3543350"/>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"owner": "dana@northwind.io"</a:t>
            </a:r>
            <a:endParaRPr lang="en-US" sz="1600" dirty="0"/>
          </a:p>
        </p:txBody>
      </p:sp>
      <p:sp>
        <p:nvSpPr>
          <p:cNvPr id="11" name="Text 9"/>
          <p:cNvSpPr/>
          <p:nvPr/>
        </p:nvSpPr>
        <p:spPr>
          <a:xfrm>
            <a:off x="1097442" y="3865885"/>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12" name="Text 10"/>
          <p:cNvSpPr/>
          <p:nvPr/>
        </p:nvSpPr>
        <p:spPr>
          <a:xfrm>
            <a:off x="5753100" y="3587750"/>
            <a:ext cx="685800"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5A616B"/>
                </a:solidFill>
                <a:latin typeface="JetBrains Mono" pitchFamily="49" charset="0"/>
                <a:ea typeface="JetBrains Mono" pitchFamily="49" charset="-122"/>
                <a:cs typeface="JetBrains Mono" pitchFamily="49" charset="-120"/>
              </a:rPr>
              <a:t>vs</a:t>
            </a:r>
            <a:endParaRPr lang="en-US" sz="1800" dirty="0"/>
          </a:p>
        </p:txBody>
      </p:sp>
      <p:sp>
        <p:nvSpPr>
          <p:cNvPr id="13" name="Shape 11"/>
          <p:cNvSpPr/>
          <p:nvPr/>
        </p:nvSpPr>
        <p:spPr>
          <a:xfrm>
            <a:off x="6429408" y="1971675"/>
            <a:ext cx="4946650" cy="3549650"/>
          </a:xfrm>
          <a:prstGeom prst="roundRect">
            <a:avLst>
              <a:gd name="adj" fmla="val 2773"/>
            </a:avLst>
          </a:prstGeom>
          <a:solidFill>
            <a:srgbClr val="15181D"/>
          </a:solidFill>
          <a:ln w="6350">
            <a:solidFill>
              <a:srgbClr val="F0B44C"/>
            </a:solidFill>
            <a:prstDash val="solid"/>
          </a:ln>
        </p:spPr>
      </p:sp>
      <p:sp>
        <p:nvSpPr>
          <p:cNvPr id="14" name="Text 12"/>
          <p:cNvSpPr/>
          <p:nvPr/>
        </p:nvSpPr>
        <p:spPr>
          <a:xfrm>
            <a:off x="6710908" y="2253171"/>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15" name="Text 13"/>
          <p:cNvSpPr/>
          <p:nvPr/>
        </p:nvSpPr>
        <p:spPr>
          <a:xfrm>
            <a:off x="6888708" y="2575719"/>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"Name": "Northwind Inc.",</a:t>
            </a:r>
            <a:endParaRPr lang="en-US" sz="1600" dirty="0"/>
          </a:p>
        </p:txBody>
      </p:sp>
      <p:sp>
        <p:nvSpPr>
          <p:cNvPr id="16" name="Text 14"/>
          <p:cNvSpPr/>
          <p:nvPr/>
        </p:nvSpPr>
        <p:spPr>
          <a:xfrm>
            <a:off x="6888708" y="2898254"/>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"Industry__c": </a:t>
            </a:r>
            <a:r>
              <a:rPr lang="en-US" sz="1600" dirty="0">
                <a:solidFill>
                  <a:srgbClr val="F0B44C"/>
                </a:solidFill>
                <a:latin typeface="JetBrains Mono" pitchFamily="49" charset="0"/>
                <a:ea typeface="JetBrains Mono" pitchFamily="49" charset="-122"/>
                <a:cs typeface="JetBrains Mono" pitchFamily="49" charset="-120"/>
              </a:rPr>
              <a:t>""</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17" name="Text 15"/>
          <p:cNvSpPr/>
          <p:nvPr/>
        </p:nvSpPr>
        <p:spPr>
          <a:xfrm>
            <a:off x="6888708" y="3220802"/>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"MRR__c": </a:t>
            </a:r>
            <a:r>
              <a:rPr lang="en-US" sz="1600" dirty="0">
                <a:solidFill>
                  <a:srgbClr val="F0B44C"/>
                </a:solidFill>
                <a:latin typeface="JetBrains Mono" pitchFamily="49" charset="0"/>
                <a:ea typeface="JetBrains Mono" pitchFamily="49" charset="-122"/>
                <a:cs typeface="JetBrains Mono" pitchFamily="49" charset="-120"/>
              </a:rPr>
              <a:t>null</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18" name="Text 16"/>
          <p:cNvSpPr/>
          <p:nvPr/>
        </p:nvSpPr>
        <p:spPr>
          <a:xfrm>
            <a:off x="6888708" y="3543350"/>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"MRR_Legacy__c": </a:t>
            </a:r>
            <a:r>
              <a:rPr lang="en-US" sz="1600" dirty="0">
                <a:solidFill>
                  <a:srgbClr val="F0B44C"/>
                </a:solidFill>
                <a:latin typeface="JetBrains Mono" pitchFamily="49" charset="0"/>
                <a:ea typeface="JetBrains Mono" pitchFamily="49" charset="-122"/>
                <a:cs typeface="JetBrains Mono" pitchFamily="49" charset="-120"/>
              </a:rPr>
              <a:t>"12k"</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19" name="Text 17"/>
          <p:cNvSpPr/>
          <p:nvPr/>
        </p:nvSpPr>
        <p:spPr>
          <a:xfrm>
            <a:off x="6888708" y="3865885"/>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"Owner": "dana.k@northwind.io"</a:t>
            </a:r>
            <a:endParaRPr lang="en-US" sz="1600" dirty="0"/>
          </a:p>
        </p:txBody>
      </p:sp>
      <p:sp>
        <p:nvSpPr>
          <p:cNvPr id="20" name="Text 18"/>
          <p:cNvSpPr/>
          <p:nvPr/>
        </p:nvSpPr>
        <p:spPr>
          <a:xfrm>
            <a:off x="6710908" y="4188433"/>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Too even</a:t>
            </a:r>
            <a:endParaRPr lang="en-US" sz="3200" dirty="0"/>
          </a:p>
        </p:txBody>
      </p:sp>
      <p:sp>
        <p:nvSpPr>
          <p:cNvPr id="3" name="Text 1"/>
          <p:cNvSpPr/>
          <p:nvPr/>
        </p:nvSpPr>
        <p:spPr>
          <a:xfrm>
            <a:off x="812767"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written by an LLM</a:t>
            </a:r>
            <a:endParaRPr lang="en-US" sz="1600" dirty="0"/>
          </a:p>
        </p:txBody>
      </p:sp>
      <p:sp>
        <p:nvSpPr>
          <p:cNvPr id="4" name="Text 2"/>
          <p:cNvSpPr/>
          <p:nvPr/>
        </p:nvSpPr>
        <p:spPr>
          <a:xfrm>
            <a:off x="6426233"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a real support desk</a:t>
            </a:r>
            <a:endParaRPr lang="en-US" sz="1600" dirty="0"/>
          </a:p>
        </p:txBody>
      </p:sp>
      <p:sp>
        <p:nvSpPr>
          <p:cNvPr id="5" name="Shape 3"/>
          <p:cNvSpPr/>
          <p:nvPr/>
        </p:nvSpPr>
        <p:spPr>
          <a:xfrm>
            <a:off x="815942" y="1971675"/>
            <a:ext cx="4946650" cy="3549650"/>
          </a:xfrm>
          <a:prstGeom prst="roundRect">
            <a:avLst>
              <a:gd name="adj" fmla="val 2773"/>
            </a:avLst>
          </a:prstGeom>
          <a:solidFill>
            <a:srgbClr val="15181D"/>
          </a:solidFill>
          <a:ln w="6350">
            <a:solidFill>
              <a:srgbClr val="2A2F37"/>
            </a:solidFill>
            <a:prstDash val="solid"/>
          </a:ln>
        </p:spPr>
      </p:sp>
      <p:pic>
        <p:nvPicPr>
          <p:cNvPr id="6" name="Image 0" descr="Bar chart: ten accounts with roughly equal ticket counts">    </p:cNvPr>
          <p:cNvPicPr>
            <a:picLocks noChangeAspect="1"/>
          </p:cNvPicPr>
          <p:nvPr/>
        </p:nvPicPr>
        <p:blipFill>
          <a:blip r:embed="rId1"/>
          <a:srcRect l="0" r="0" t="0" b="0"/>
          <a:stretch/>
        </p:blipFill>
        <p:spPr>
          <a:xfrm>
            <a:off x="1097442" y="2253171"/>
            <a:ext cx="3606767" cy="1778000"/>
          </a:xfrm>
          <a:prstGeom prst="rect">
            <a:avLst/>
          </a:prstGeom>
        </p:spPr>
      </p:pic>
      <p:sp>
        <p:nvSpPr>
          <p:cNvPr id="7" name="Text 4"/>
          <p:cNvSpPr/>
          <p:nvPr/>
        </p:nvSpPr>
        <p:spPr>
          <a:xfrm>
            <a:off x="1097442" y="4955356"/>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tickets per account</a:t>
            </a:r>
            <a:endParaRPr lang="en-US" sz="1600" dirty="0"/>
          </a:p>
        </p:txBody>
      </p:sp>
      <p:sp>
        <p:nvSpPr>
          <p:cNvPr id="8" name="Text 5"/>
          <p:cNvSpPr/>
          <p:nvPr/>
        </p:nvSpPr>
        <p:spPr>
          <a:xfrm>
            <a:off x="5753100" y="3587750"/>
            <a:ext cx="685800"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5A616B"/>
                </a:solidFill>
                <a:latin typeface="JetBrains Mono" pitchFamily="49" charset="0"/>
                <a:ea typeface="JetBrains Mono" pitchFamily="49" charset="-122"/>
                <a:cs typeface="JetBrains Mono" pitchFamily="49" charset="-120"/>
              </a:rPr>
              <a:t>vs</a:t>
            </a:r>
            <a:endParaRPr lang="en-US" sz="1800" dirty="0"/>
          </a:p>
        </p:txBody>
      </p:sp>
      <p:sp>
        <p:nvSpPr>
          <p:cNvPr id="9" name="Shape 6"/>
          <p:cNvSpPr/>
          <p:nvPr/>
        </p:nvSpPr>
        <p:spPr>
          <a:xfrm>
            <a:off x="6429408" y="1971675"/>
            <a:ext cx="4946650" cy="3549650"/>
          </a:xfrm>
          <a:prstGeom prst="roundRect">
            <a:avLst>
              <a:gd name="adj" fmla="val 2773"/>
            </a:avLst>
          </a:prstGeom>
          <a:solidFill>
            <a:srgbClr val="15181D"/>
          </a:solidFill>
          <a:ln w="6350">
            <a:solidFill>
              <a:srgbClr val="F0B44C"/>
            </a:solidFill>
            <a:prstDash val="solid"/>
          </a:ln>
        </p:spPr>
      </p:sp>
      <p:pic>
        <p:nvPicPr>
          <p:cNvPr id="10" name="Image 1" descr="Bar chart: one account with most of the tickets and a long tail of small accounts">    </p:cNvPr>
          <p:cNvPicPr>
            <a:picLocks noChangeAspect="1"/>
          </p:cNvPicPr>
          <p:nvPr/>
        </p:nvPicPr>
        <p:blipFill>
          <a:blip r:embed="rId2"/>
          <a:srcRect l="0" r="0" t="0" b="0"/>
          <a:stretch/>
        </p:blipFill>
        <p:spPr>
          <a:xfrm>
            <a:off x="6710908" y="2253171"/>
            <a:ext cx="3829017" cy="1778000"/>
          </a:xfrm>
          <a:prstGeom prst="rect">
            <a:avLst/>
          </a:prstGeom>
        </p:spPr>
      </p:pic>
      <p:sp>
        <p:nvSpPr>
          <p:cNvPr id="11" name="Text 7"/>
          <p:cNvSpPr/>
          <p:nvPr/>
        </p:nvSpPr>
        <p:spPr>
          <a:xfrm>
            <a:off x="6710908" y="4670884"/>
            <a:ext cx="4515159" cy="59433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tickets per account — one giant, a long tail</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Too consistent- no conflicts between systems</a:t>
            </a:r>
            <a:endParaRPr lang="en-US" sz="3200" dirty="0"/>
          </a:p>
        </p:txBody>
      </p:sp>
      <p:sp>
        <p:nvSpPr>
          <p:cNvPr id="3" name="Text 1"/>
          <p:cNvSpPr/>
          <p:nvPr/>
        </p:nvSpPr>
        <p:spPr>
          <a:xfrm>
            <a:off x="812767"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written by an LLM</a:t>
            </a:r>
            <a:endParaRPr lang="en-US" sz="1600" dirty="0"/>
          </a:p>
        </p:txBody>
      </p:sp>
      <p:sp>
        <p:nvSpPr>
          <p:cNvPr id="4" name="Text 2"/>
          <p:cNvSpPr/>
          <p:nvPr/>
        </p:nvSpPr>
        <p:spPr>
          <a:xfrm>
            <a:off x="6426233"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a real company</a:t>
            </a:r>
            <a:endParaRPr lang="en-US" sz="1600" dirty="0"/>
          </a:p>
        </p:txBody>
      </p:sp>
      <p:sp>
        <p:nvSpPr>
          <p:cNvPr id="5" name="Shape 3"/>
          <p:cNvSpPr/>
          <p:nvPr/>
        </p:nvSpPr>
        <p:spPr>
          <a:xfrm>
            <a:off x="815942" y="1971675"/>
            <a:ext cx="4946650" cy="3549650"/>
          </a:xfrm>
          <a:prstGeom prst="roundRect">
            <a:avLst>
              <a:gd name="adj" fmla="val 2773"/>
            </a:avLst>
          </a:prstGeom>
          <a:solidFill>
            <a:srgbClr val="15181D"/>
          </a:solidFill>
          <a:ln w="6350">
            <a:solidFill>
              <a:srgbClr val="2A2F37"/>
            </a:solidFill>
            <a:prstDash val="solid"/>
          </a:ln>
        </p:spPr>
      </p:sp>
      <p:sp>
        <p:nvSpPr>
          <p:cNvPr id="6" name="Text 4"/>
          <p:cNvSpPr/>
          <p:nvPr/>
        </p:nvSpPr>
        <p:spPr>
          <a:xfrm>
            <a:off x="1097442" y="2253171"/>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salesforce</a:t>
            </a:r>
            <a:endParaRPr lang="en-US" sz="1600" dirty="0"/>
          </a:p>
        </p:txBody>
      </p:sp>
      <p:sp>
        <p:nvSpPr>
          <p:cNvPr id="7" name="Text 5"/>
          <p:cNvSpPr/>
          <p:nvPr/>
        </p:nvSpPr>
        <p:spPr>
          <a:xfrm>
            <a:off x="1097442" y="2575719"/>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$120,000 · Closed Won · Mar 3</a:t>
            </a:r>
            <a:endParaRPr lang="en-US" sz="1600" dirty="0"/>
          </a:p>
        </p:txBody>
      </p:sp>
      <p:sp>
        <p:nvSpPr>
          <p:cNvPr id="8" name="Text 6"/>
          <p:cNvSpPr/>
          <p:nvPr/>
        </p:nvSpPr>
        <p:spPr>
          <a:xfrm>
            <a:off x="1097442" y="2898254"/>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hubspot</a:t>
            </a:r>
            <a:endParaRPr lang="en-US" sz="1600" dirty="0"/>
          </a:p>
        </p:txBody>
      </p:sp>
      <p:sp>
        <p:nvSpPr>
          <p:cNvPr id="9" name="Text 7"/>
          <p:cNvSpPr/>
          <p:nvPr/>
        </p:nvSpPr>
        <p:spPr>
          <a:xfrm>
            <a:off x="1097442" y="3220802"/>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$120,000 · Closed Won · Mar 3</a:t>
            </a:r>
            <a:endParaRPr lang="en-US" sz="1600" dirty="0"/>
          </a:p>
        </p:txBody>
      </p:sp>
      <p:sp>
        <p:nvSpPr>
          <p:cNvPr id="10" name="Text 8"/>
          <p:cNvSpPr/>
          <p:nvPr/>
        </p:nvSpPr>
        <p:spPr>
          <a:xfrm>
            <a:off x="1097442" y="3543350"/>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gong</a:t>
            </a:r>
            <a:endParaRPr lang="en-US" sz="1600" dirty="0"/>
          </a:p>
        </p:txBody>
      </p:sp>
      <p:sp>
        <p:nvSpPr>
          <p:cNvPr id="11" name="Text 9"/>
          <p:cNvSpPr/>
          <p:nvPr/>
        </p:nvSpPr>
        <p:spPr>
          <a:xfrm>
            <a:off x="1097442" y="3865885"/>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JetBrains Mono" pitchFamily="49" charset="0"/>
                <a:ea typeface="JetBrains Mono" pitchFamily="49" charset="-122"/>
                <a:cs typeface="JetBrains Mono" pitchFamily="49" charset="-120"/>
              </a:rPr>
              <a:t>“great, we’re signed!” · Mar 3</a:t>
            </a:r>
            <a:endParaRPr lang="en-US" sz="1600" dirty="0"/>
          </a:p>
        </p:txBody>
      </p:sp>
      <p:sp>
        <p:nvSpPr>
          <p:cNvPr id="12" name="Text 10"/>
          <p:cNvSpPr/>
          <p:nvPr/>
        </p:nvSpPr>
        <p:spPr>
          <a:xfrm>
            <a:off x="1097442" y="4188433"/>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Every system agrees.</a:t>
            </a:r>
            <a:endParaRPr lang="en-US" sz="1600" dirty="0"/>
          </a:p>
        </p:txBody>
      </p:sp>
      <p:sp>
        <p:nvSpPr>
          <p:cNvPr id="13" name="Text 11"/>
          <p:cNvSpPr/>
          <p:nvPr/>
        </p:nvSpPr>
        <p:spPr>
          <a:xfrm>
            <a:off x="5753100" y="3587750"/>
            <a:ext cx="685800"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5A616B"/>
                </a:solidFill>
                <a:latin typeface="JetBrains Mono" pitchFamily="49" charset="0"/>
                <a:ea typeface="JetBrains Mono" pitchFamily="49" charset="-122"/>
                <a:cs typeface="JetBrains Mono" pitchFamily="49" charset="-120"/>
              </a:rPr>
              <a:t>vs</a:t>
            </a:r>
            <a:endParaRPr lang="en-US" sz="1800" dirty="0"/>
          </a:p>
        </p:txBody>
      </p:sp>
      <p:sp>
        <p:nvSpPr>
          <p:cNvPr id="14" name="Shape 12"/>
          <p:cNvSpPr/>
          <p:nvPr/>
        </p:nvSpPr>
        <p:spPr>
          <a:xfrm>
            <a:off x="6429408" y="1971675"/>
            <a:ext cx="4946650" cy="3549650"/>
          </a:xfrm>
          <a:prstGeom prst="roundRect">
            <a:avLst>
              <a:gd name="adj" fmla="val 2773"/>
            </a:avLst>
          </a:prstGeom>
          <a:solidFill>
            <a:srgbClr val="15181D"/>
          </a:solidFill>
          <a:ln w="6350">
            <a:solidFill>
              <a:srgbClr val="F0B44C"/>
            </a:solidFill>
            <a:prstDash val="solid"/>
          </a:ln>
        </p:spPr>
      </p:sp>
      <p:sp>
        <p:nvSpPr>
          <p:cNvPr id="15" name="Text 13"/>
          <p:cNvSpPr/>
          <p:nvPr/>
        </p:nvSpPr>
        <p:spPr>
          <a:xfrm>
            <a:off x="6710908" y="2253171"/>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salesforce</a:t>
            </a:r>
            <a:endParaRPr lang="en-US" sz="1600" dirty="0"/>
          </a:p>
        </p:txBody>
      </p:sp>
      <p:sp>
        <p:nvSpPr>
          <p:cNvPr id="16" name="Text 14"/>
          <p:cNvSpPr/>
          <p:nvPr/>
        </p:nvSpPr>
        <p:spPr>
          <a:xfrm>
            <a:off x="6710908" y="2575719"/>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$120,000 · Closed Won · Mar 3</a:t>
            </a:r>
            <a:endParaRPr lang="en-US" sz="1600" dirty="0"/>
          </a:p>
        </p:txBody>
      </p:sp>
      <p:sp>
        <p:nvSpPr>
          <p:cNvPr id="17" name="Text 15"/>
          <p:cNvSpPr/>
          <p:nvPr/>
        </p:nvSpPr>
        <p:spPr>
          <a:xfrm>
            <a:off x="6710908" y="2898254"/>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hubspot</a:t>
            </a:r>
            <a:endParaRPr lang="en-US" sz="1600" dirty="0"/>
          </a:p>
        </p:txBody>
      </p:sp>
      <p:sp>
        <p:nvSpPr>
          <p:cNvPr id="18" name="Text 16"/>
          <p:cNvSpPr/>
          <p:nvPr/>
        </p:nvSpPr>
        <p:spPr>
          <a:xfrm>
            <a:off x="6710908" y="3220802"/>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$118,500</a:t>
            </a:r>
            <a:r>
              <a:rPr lang="en-US" sz="1600" dirty="0">
                <a:solidFill>
                  <a:srgbClr val="ECEBE6"/>
                </a:solidFill>
                <a:latin typeface="JetBrains Mono" pitchFamily="49" charset="0"/>
                <a:ea typeface="JetBrains Mono" pitchFamily="49" charset="-122"/>
                <a:cs typeface="JetBrains Mono" pitchFamily="49" charset="-120"/>
              </a:rPr>
              <a:t> · </a:t>
            </a:r>
            <a:r>
              <a:rPr lang="en-US" sz="1600" dirty="0">
                <a:solidFill>
                  <a:srgbClr val="F0B44C"/>
                </a:solidFill>
                <a:latin typeface="JetBrains Mono" pitchFamily="49" charset="0"/>
                <a:ea typeface="JetBrains Mono" pitchFamily="49" charset="-122"/>
                <a:cs typeface="JetBrains Mono" pitchFamily="49" charset="-120"/>
              </a:rPr>
              <a:t>Contract sent</a:t>
            </a:r>
            <a:r>
              <a:rPr lang="en-US" sz="1600" dirty="0">
                <a:solidFill>
                  <a:srgbClr val="ECEBE6"/>
                </a:solidFill>
                <a:latin typeface="JetBrains Mono" pitchFamily="49" charset="0"/>
                <a:ea typeface="JetBrains Mono" pitchFamily="49" charset="-122"/>
                <a:cs typeface="JetBrains Mono" pitchFamily="49" charset="-120"/>
              </a:rPr>
              <a:t> · Mar 5</a:t>
            </a:r>
            <a:endParaRPr lang="en-US" sz="1600" dirty="0"/>
          </a:p>
        </p:txBody>
      </p:sp>
      <p:sp>
        <p:nvSpPr>
          <p:cNvPr id="19" name="Text 17"/>
          <p:cNvSpPr/>
          <p:nvPr/>
        </p:nvSpPr>
        <p:spPr>
          <a:xfrm>
            <a:off x="6710908" y="3543350"/>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gong</a:t>
            </a:r>
            <a:endParaRPr lang="en-US" sz="1600" dirty="0"/>
          </a:p>
        </p:txBody>
      </p:sp>
      <p:sp>
        <p:nvSpPr>
          <p:cNvPr id="20" name="Text 18"/>
          <p:cNvSpPr/>
          <p:nvPr/>
        </p:nvSpPr>
        <p:spPr>
          <a:xfrm>
            <a:off x="6710908" y="3865885"/>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“still negotiating price”</a:t>
            </a:r>
            <a:r>
              <a:rPr lang="en-US" sz="1600" dirty="0">
                <a:solidFill>
                  <a:srgbClr val="ECEBE6"/>
                </a:solidFill>
                <a:latin typeface="JetBrains Mono" pitchFamily="49" charset="0"/>
                <a:ea typeface="JetBrains Mono" pitchFamily="49" charset="-122"/>
                <a:cs typeface="JetBrains Mono" pitchFamily="49" charset="-120"/>
              </a:rPr>
              <a:t> · Mar 4</a:t>
            </a:r>
            <a:endParaRPr lang="en-US" sz="1600" dirty="0"/>
          </a:p>
        </p:txBody>
      </p:sp>
      <p:sp>
        <p:nvSpPr>
          <p:cNvPr id="21" name="Text 19"/>
          <p:cNvSpPr/>
          <p:nvPr/>
        </p:nvSpPr>
        <p:spPr>
          <a:xfrm>
            <a:off x="6710908" y="4188433"/>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Which one is true?</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Doesn't represent real scale</a:t>
            </a:r>
            <a:endParaRPr lang="en-US" sz="3200" dirty="0"/>
          </a:p>
        </p:txBody>
      </p:sp>
      <p:sp>
        <p:nvSpPr>
          <p:cNvPr id="3" name="Text 1"/>
          <p:cNvSpPr/>
          <p:nvPr/>
        </p:nvSpPr>
        <p:spPr>
          <a:xfrm>
            <a:off x="812767"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written by an LLM</a:t>
            </a:r>
            <a:endParaRPr lang="en-US" sz="1600" dirty="0"/>
          </a:p>
        </p:txBody>
      </p:sp>
      <p:sp>
        <p:nvSpPr>
          <p:cNvPr id="4" name="Text 2"/>
          <p:cNvSpPr/>
          <p:nvPr/>
        </p:nvSpPr>
        <p:spPr>
          <a:xfrm>
            <a:off x="6426233" y="1587500"/>
            <a:ext cx="5101590"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a real API</a:t>
            </a:r>
            <a:endParaRPr lang="en-US" sz="1600" dirty="0"/>
          </a:p>
        </p:txBody>
      </p:sp>
      <p:sp>
        <p:nvSpPr>
          <p:cNvPr id="5" name="Shape 3"/>
          <p:cNvSpPr/>
          <p:nvPr/>
        </p:nvSpPr>
        <p:spPr>
          <a:xfrm>
            <a:off x="815942" y="1971675"/>
            <a:ext cx="4946650" cy="3549650"/>
          </a:xfrm>
          <a:prstGeom prst="roundRect">
            <a:avLst>
              <a:gd name="adj" fmla="val 2773"/>
            </a:avLst>
          </a:prstGeom>
          <a:solidFill>
            <a:srgbClr val="15181D"/>
          </a:solidFill>
          <a:ln w="6350">
            <a:solidFill>
              <a:srgbClr val="2A2F37"/>
            </a:solidFill>
            <a:prstDash val="solid"/>
          </a:ln>
        </p:spPr>
      </p:sp>
      <p:sp>
        <p:nvSpPr>
          <p:cNvPr id="6" name="Text 4"/>
          <p:cNvSpPr/>
          <p:nvPr/>
        </p:nvSpPr>
        <p:spPr>
          <a:xfrm>
            <a:off x="1097442" y="2253171"/>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 list_tickets("Northwind")</a:t>
            </a:r>
            <a:endParaRPr lang="en-US" sz="1600" dirty="0"/>
          </a:p>
        </p:txBody>
      </p:sp>
      <p:sp>
        <p:nvSpPr>
          <p:cNvPr id="7" name="Text 5"/>
          <p:cNvSpPr/>
          <p:nvPr/>
        </p:nvSpPr>
        <p:spPr>
          <a:xfrm>
            <a:off x="1097442" y="2575719"/>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8" name="Text 6"/>
          <p:cNvSpPr/>
          <p:nvPr/>
        </p:nvSpPr>
        <p:spPr>
          <a:xfrm>
            <a:off x="1275242" y="2898254"/>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"tickets": [ … 12 items ],</a:t>
            </a:r>
            <a:endParaRPr lang="en-US" sz="1600" dirty="0"/>
          </a:p>
        </p:txBody>
      </p:sp>
      <p:sp>
        <p:nvSpPr>
          <p:cNvPr id="9" name="Text 7"/>
          <p:cNvSpPr/>
          <p:nvPr/>
        </p:nvSpPr>
        <p:spPr>
          <a:xfrm>
            <a:off x="1275242" y="3220802"/>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"total": 12</a:t>
            </a:r>
            <a:endParaRPr lang="en-US" sz="1600" dirty="0"/>
          </a:p>
        </p:txBody>
      </p:sp>
      <p:sp>
        <p:nvSpPr>
          <p:cNvPr id="10" name="Text 8"/>
          <p:cNvSpPr/>
          <p:nvPr/>
        </p:nvSpPr>
        <p:spPr>
          <a:xfrm>
            <a:off x="5753100" y="3587750"/>
            <a:ext cx="685800"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5A616B"/>
                </a:solidFill>
                <a:latin typeface="JetBrains Mono" pitchFamily="49" charset="0"/>
                <a:ea typeface="JetBrains Mono" pitchFamily="49" charset="-122"/>
                <a:cs typeface="JetBrains Mono" pitchFamily="49" charset="-120"/>
              </a:rPr>
              <a:t>vs</a:t>
            </a:r>
            <a:endParaRPr lang="en-US" sz="1800" dirty="0"/>
          </a:p>
        </p:txBody>
      </p:sp>
      <p:sp>
        <p:nvSpPr>
          <p:cNvPr id="11" name="Shape 9"/>
          <p:cNvSpPr/>
          <p:nvPr/>
        </p:nvSpPr>
        <p:spPr>
          <a:xfrm>
            <a:off x="6429408" y="1971675"/>
            <a:ext cx="4946650" cy="3549650"/>
          </a:xfrm>
          <a:prstGeom prst="roundRect">
            <a:avLst>
              <a:gd name="adj" fmla="val 2773"/>
            </a:avLst>
          </a:prstGeom>
          <a:solidFill>
            <a:srgbClr val="15181D"/>
          </a:solidFill>
          <a:ln w="6350">
            <a:solidFill>
              <a:srgbClr val="F0B44C"/>
            </a:solidFill>
            <a:prstDash val="solid"/>
          </a:ln>
        </p:spPr>
      </p:sp>
      <p:sp>
        <p:nvSpPr>
          <p:cNvPr id="12" name="Text 10"/>
          <p:cNvSpPr/>
          <p:nvPr/>
        </p:nvSpPr>
        <p:spPr>
          <a:xfrm>
            <a:off x="6710908" y="2253171"/>
            <a:ext cx="466197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 zendesk.list_tickets("Northwind")</a:t>
            </a:r>
            <a:endParaRPr lang="en-US" sz="1600" dirty="0"/>
          </a:p>
        </p:txBody>
      </p:sp>
      <p:sp>
        <p:nvSpPr>
          <p:cNvPr id="13" name="Text 11"/>
          <p:cNvSpPr/>
          <p:nvPr/>
        </p:nvSpPr>
        <p:spPr>
          <a:xfrm>
            <a:off x="6710908" y="2575719"/>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14" name="Text 12"/>
          <p:cNvSpPr/>
          <p:nvPr/>
        </p:nvSpPr>
        <p:spPr>
          <a:xfrm>
            <a:off x="6888708" y="2898254"/>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"count": 100,</a:t>
            </a:r>
            <a:endParaRPr lang="en-US" sz="1600" dirty="0"/>
          </a:p>
        </p:txBody>
      </p:sp>
      <p:sp>
        <p:nvSpPr>
          <p:cNvPr id="15" name="Text 13"/>
          <p:cNvSpPr/>
          <p:nvPr/>
        </p:nvSpPr>
        <p:spPr>
          <a:xfrm>
            <a:off x="6888708" y="3220802"/>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"total": </a:t>
            </a:r>
            <a:r>
              <a:rPr lang="en-US" sz="1600" dirty="0">
                <a:solidFill>
                  <a:srgbClr val="F0B44C"/>
                </a:solidFill>
                <a:latin typeface="JetBrains Mono" pitchFamily="49" charset="0"/>
                <a:ea typeface="JetBrains Mono" pitchFamily="49" charset="-122"/>
                <a:cs typeface="JetBrains Mono" pitchFamily="49" charset="-120"/>
              </a:rPr>
              <a:t>3412</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16" name="Text 14"/>
          <p:cNvSpPr/>
          <p:nvPr/>
        </p:nvSpPr>
        <p:spPr>
          <a:xfrm>
            <a:off x="6888708" y="3543350"/>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"next_cursor": </a:t>
            </a:r>
            <a:r>
              <a:rPr lang="en-US" sz="1600" dirty="0">
                <a:solidFill>
                  <a:srgbClr val="F0B44C"/>
                </a:solidFill>
                <a:latin typeface="JetBrains Mono" pitchFamily="49" charset="0"/>
                <a:ea typeface="JetBrains Mono" pitchFamily="49" charset="-122"/>
                <a:cs typeface="JetBrains Mono" pitchFamily="49" charset="-120"/>
              </a:rPr>
              <a:t>"eyJwIjoyfQ"</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17" name="Text 15"/>
          <p:cNvSpPr/>
          <p:nvPr/>
        </p:nvSpPr>
        <p:spPr>
          <a:xfrm>
            <a:off x="6888708" y="3865885"/>
            <a:ext cx="4332025"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"truncated": </a:t>
            </a:r>
            <a:r>
              <a:rPr lang="en-US" sz="1600" dirty="0">
                <a:solidFill>
                  <a:srgbClr val="F0B44C"/>
                </a:solidFill>
                <a:latin typeface="JetBrains Mono" pitchFamily="49" charset="0"/>
                <a:ea typeface="JetBrains Mono" pitchFamily="49" charset="-122"/>
                <a:cs typeface="JetBrains Mono" pitchFamily="49" charset="-120"/>
              </a:rPr>
              <a:t>true</a:t>
            </a:r>
            <a:endParaRPr lang="en-US" sz="1600" dirty="0"/>
          </a:p>
        </p:txBody>
      </p:sp>
      <p:sp>
        <p:nvSpPr>
          <p:cNvPr id="18" name="Text 16"/>
          <p:cNvSpPr/>
          <p:nvPr/>
        </p:nvSpPr>
        <p:spPr>
          <a:xfrm>
            <a:off x="6710908" y="4188433"/>
            <a:ext cx="4515159"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0B44C"/>
                </a:solidFill>
                <a:latin typeface="JetBrains Mono" pitchFamily="49" charset="0"/>
                <a:ea typeface="JetBrains Mono" pitchFamily="49" charset="-122"/>
                <a:cs typeface="JetBrains Mono" pitchFamily="49" charset="-120"/>
              </a:rPr>
              <a:t>Answer from page 1 → wrong count.</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628925"/>
            <a:ext cx="10883460" cy="1625550"/>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Even if you have the data-</a:t>
            </a:r>
            <a:endParaRPr lang="en-US" sz="6000" dirty="0"/>
          </a:p>
          <a:p>
            <a:pPr algn="ctr" indent="0" marL="0">
              <a:lnSpc>
                <a:spcPts val="6300"/>
              </a:lnSpc>
              <a:buNone/>
            </a:pPr>
            <a:r>
              <a:rPr lang="en-US" sz="6000" b="1" i="0" spc="-150" kern="0" dirty="0">
                <a:solidFill>
                  <a:srgbClr val="F0B44C"/>
                </a:solidFill>
                <a:latin typeface="Raleway" pitchFamily="34" charset="0"/>
                <a:ea typeface="Raleway" pitchFamily="34" charset="-122"/>
                <a:cs typeface="Raleway" pitchFamily="34" charset="-120"/>
              </a:rPr>
              <a:t>how do you know it’s right?</a:t>
            </a:r>
            <a:endParaRPr lang="en-US" sz="6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E1013"/>
        </a:solidFill>
      </p:bgPr>
    </p:bg>
    <p:spTree>
      <p:nvGrpSpPr>
        <p:cNvPr id="1" name=""/>
        <p:cNvGrpSpPr/>
        <p:nvPr/>
      </p:nvGrpSpPr>
      <p:grpSpPr>
        <a:xfrm>
          <a:off x="0" y="0"/>
          <a:ext cx="0" cy="0"/>
          <a:chOff x="0" y="0"/>
          <a:chExt cx="0" cy="0"/>
        </a:xfrm>
      </p:grpSpPr>
      <p:pic>
        <p:nvPicPr>
          <p:cNvPr id="2" name="Image 0" descr="A return arrow from the last step back to the first, closing the loop">    </p:cNvPr>
          <p:cNvPicPr>
            <a:picLocks noChangeAspect="1"/>
          </p:cNvPicPr>
          <p:nvPr/>
        </p:nvPicPr>
        <p:blipFill>
          <a:blip r:embed="rId1"/>
          <a:srcRect l="-19" r="-19" t="0" b="0"/>
          <a:stretch/>
        </p:blipFill>
        <p:spPr>
          <a:xfrm>
            <a:off x="812767" y="2971763"/>
            <a:ext cx="10566383" cy="1016000"/>
          </a:xfrm>
          <a:prstGeom prst="rect">
            <a:avLst/>
          </a:prstGeom>
        </p:spPr>
      </p:pic>
      <p:sp>
        <p:nvSpPr>
          <p:cNvPr id="3"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A typical SFT post-training cycle</a:t>
            </a:r>
            <a:endParaRPr lang="en-US" sz="3200" dirty="0"/>
          </a:p>
        </p:txBody>
      </p:sp>
      <p:sp>
        <p:nvSpPr>
          <p:cNvPr id="4" name="Text 1"/>
          <p:cNvSpPr/>
          <p:nvPr/>
        </p:nvSpPr>
        <p:spPr>
          <a:xfrm>
            <a:off x="1273175" y="2212938"/>
            <a:ext cx="2025650" cy="755650"/>
          </a:xfrm>
          <a:prstGeom prst="roundRect">
            <a:avLst>
              <a:gd name="adj" fmla="val 13025"/>
            </a:avLst>
          </a:prstGeom>
          <a:solidFill>
            <a:srgbClr val="15181D"/>
          </a:solidFill>
          <a:ln w="6350">
            <a:solidFill>
              <a:srgbClr val="15181D"/>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Build cases</a:t>
            </a:r>
            <a:endParaRPr lang="en-US" sz="1800" dirty="0"/>
          </a:p>
        </p:txBody>
      </p:sp>
      <p:pic>
        <p:nvPicPr>
          <p:cNvPr id="5" name="Image 1" descr="arrow-right">    </p:cNvPr>
          <p:cNvPicPr>
            <a:picLocks noChangeAspect="1"/>
          </p:cNvPicPr>
          <p:nvPr/>
        </p:nvPicPr>
        <p:blipFill>
          <a:blip r:embed="rId2"/>
          <a:srcRect l="-6" r="-6" t="0" b="0"/>
          <a:stretch/>
        </p:blipFill>
        <p:spPr>
          <a:xfrm>
            <a:off x="3378191" y="2501875"/>
            <a:ext cx="355575" cy="177767"/>
          </a:xfrm>
          <a:prstGeom prst="rect">
            <a:avLst/>
          </a:prstGeom>
        </p:spPr>
      </p:pic>
      <p:sp>
        <p:nvSpPr>
          <p:cNvPr id="6" name="Text 2"/>
          <p:cNvSpPr/>
          <p:nvPr/>
        </p:nvSpPr>
        <p:spPr>
          <a:xfrm>
            <a:off x="3813175" y="2212938"/>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Train</a:t>
            </a:r>
            <a:endParaRPr lang="en-US" sz="1800" dirty="0"/>
          </a:p>
        </p:txBody>
      </p:sp>
      <p:pic>
        <p:nvPicPr>
          <p:cNvPr id="7" name="Image 2" descr="arrow-right">    </p:cNvPr>
          <p:cNvPicPr>
            <a:picLocks noChangeAspect="1"/>
          </p:cNvPicPr>
          <p:nvPr/>
        </p:nvPicPr>
        <p:blipFill>
          <a:blip r:embed="rId3"/>
          <a:srcRect l="-6" r="-6" t="0" b="0"/>
          <a:stretch/>
        </p:blipFill>
        <p:spPr>
          <a:xfrm>
            <a:off x="5918191" y="2501875"/>
            <a:ext cx="355575" cy="177767"/>
          </a:xfrm>
          <a:prstGeom prst="rect">
            <a:avLst/>
          </a:prstGeom>
        </p:spPr>
      </p:pic>
      <p:sp>
        <p:nvSpPr>
          <p:cNvPr id="8" name="Text 3"/>
          <p:cNvSpPr/>
          <p:nvPr/>
        </p:nvSpPr>
        <p:spPr>
          <a:xfrm>
            <a:off x="6353175" y="2212938"/>
            <a:ext cx="2025650" cy="755650"/>
          </a:xfrm>
          <a:prstGeom prst="roundRect">
            <a:avLst>
              <a:gd name="adj" fmla="val 13025"/>
            </a:avLst>
          </a:prstGeom>
          <a:solidFill>
            <a:srgbClr val="15181D"/>
          </a:solidFill>
          <a:ln w="6350">
            <a:solidFill>
              <a:srgbClr val="15181D"/>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Evaluate</a:t>
            </a:r>
            <a:endParaRPr lang="en-US" sz="1800" dirty="0"/>
          </a:p>
        </p:txBody>
      </p:sp>
      <p:pic>
        <p:nvPicPr>
          <p:cNvPr id="9" name="Image 3" descr="arrow-right">    </p:cNvPr>
          <p:cNvPicPr>
            <a:picLocks noChangeAspect="1"/>
          </p:cNvPicPr>
          <p:nvPr/>
        </p:nvPicPr>
        <p:blipFill>
          <a:blip r:embed="rId4"/>
          <a:srcRect l="-6" r="-6" t="0" b="0"/>
          <a:stretch/>
        </p:blipFill>
        <p:spPr>
          <a:xfrm>
            <a:off x="8458191" y="2501875"/>
            <a:ext cx="355575" cy="177767"/>
          </a:xfrm>
          <a:prstGeom prst="rect">
            <a:avLst/>
          </a:prstGeom>
        </p:spPr>
      </p:pic>
      <p:sp>
        <p:nvSpPr>
          <p:cNvPr id="10" name="Text 4"/>
          <p:cNvSpPr/>
          <p:nvPr/>
        </p:nvSpPr>
        <p:spPr>
          <a:xfrm>
            <a:off x="8893175" y="2212938"/>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Find failures</a:t>
            </a:r>
            <a:endParaRPr lang="en-US" sz="1800" dirty="0"/>
          </a:p>
        </p:txBody>
      </p:sp>
      <p:sp>
        <p:nvSpPr>
          <p:cNvPr id="11" name="Text 5"/>
          <p:cNvSpPr/>
          <p:nvPr/>
        </p:nvSpPr>
        <p:spPr>
          <a:xfrm>
            <a:off x="654271" y="3835375"/>
            <a:ext cx="10883374"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8A9099"/>
                </a:solidFill>
                <a:latin typeface="JetBrains Mono" pitchFamily="49" charset="0"/>
                <a:ea typeface="JetBrains Mono" pitchFamily="49" charset="-122"/>
                <a:cs typeface="JetBrains Mono" pitchFamily="49" charset="-120"/>
              </a:rPr>
              <a:t>add cases for what failed · repeat</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E1013"/>
        </a:solidFill>
      </p:bgPr>
    </p:bg>
    <p:spTree>
      <p:nvGrpSpPr>
        <p:cNvPr id="1" name=""/>
        <p:cNvGrpSpPr/>
        <p:nvPr/>
      </p:nvGrpSpPr>
      <p:grpSpPr>
        <a:xfrm>
          <a:off x="0" y="0"/>
          <a:ext cx="0" cy="0"/>
          <a:chOff x="0" y="0"/>
          <a:chExt cx="0" cy="0"/>
        </a:xfrm>
      </p:grpSpPr>
      <p:pic>
        <p:nvPicPr>
          <p:cNvPr id="2" name="Image 0" descr="A return arrow from the last step back to the first, closing the loop">    </p:cNvPr>
          <p:cNvPicPr>
            <a:picLocks noChangeAspect="1"/>
          </p:cNvPicPr>
          <p:nvPr/>
        </p:nvPicPr>
        <p:blipFill>
          <a:blip r:embed="rId1"/>
          <a:srcRect l="-19" r="-19" t="0" b="0"/>
          <a:stretch/>
        </p:blipFill>
        <p:spPr>
          <a:xfrm>
            <a:off x="812767" y="2971763"/>
            <a:ext cx="10566383" cy="1016000"/>
          </a:xfrm>
          <a:prstGeom prst="rect">
            <a:avLst/>
          </a:prstGeom>
        </p:spPr>
      </p:pic>
      <p:sp>
        <p:nvSpPr>
          <p:cNvPr id="3" name="Text 0"/>
          <p:cNvSpPr/>
          <p:nvPr>
            <p:ph type="title"/>
          </p:nvPr>
        </p:nvSpPr>
        <p:spPr>
          <a:xfrm>
            <a:off x="812767"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A typical SFT post-training cycle</a:t>
            </a:r>
            <a:endParaRPr lang="en-US" sz="3200" dirty="0"/>
          </a:p>
        </p:txBody>
      </p:sp>
      <p:sp>
        <p:nvSpPr>
          <p:cNvPr id="4" name="Text 1"/>
          <p:cNvSpPr/>
          <p:nvPr/>
        </p:nvSpPr>
        <p:spPr>
          <a:xfrm>
            <a:off x="1273175" y="2212938"/>
            <a:ext cx="2025650" cy="755650"/>
          </a:xfrm>
          <a:prstGeom prst="roundRect">
            <a:avLst>
              <a:gd name="adj" fmla="val 13025"/>
            </a:avLst>
          </a:prstGeom>
          <a:solidFill>
            <a:srgbClr val="15181D"/>
          </a:solidFill>
          <a:ln w="6350">
            <a:solidFill>
              <a:srgbClr val="F0B44C"/>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Build cases</a:t>
            </a:r>
            <a:endParaRPr lang="en-US" sz="1800" dirty="0"/>
          </a:p>
        </p:txBody>
      </p:sp>
      <p:pic>
        <p:nvPicPr>
          <p:cNvPr id="5" name="Image 1" descr="arrow-right">    </p:cNvPr>
          <p:cNvPicPr>
            <a:picLocks noChangeAspect="1"/>
          </p:cNvPicPr>
          <p:nvPr/>
        </p:nvPicPr>
        <p:blipFill>
          <a:blip r:embed="rId2"/>
          <a:srcRect l="-6" r="-6" t="0" b="0"/>
          <a:stretch/>
        </p:blipFill>
        <p:spPr>
          <a:xfrm>
            <a:off x="3378191" y="2501875"/>
            <a:ext cx="355575" cy="177767"/>
          </a:xfrm>
          <a:prstGeom prst="rect">
            <a:avLst/>
          </a:prstGeom>
        </p:spPr>
      </p:pic>
      <p:sp>
        <p:nvSpPr>
          <p:cNvPr id="6" name="Text 2"/>
          <p:cNvSpPr/>
          <p:nvPr/>
        </p:nvSpPr>
        <p:spPr>
          <a:xfrm>
            <a:off x="3813175" y="2212938"/>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Train</a:t>
            </a:r>
            <a:endParaRPr lang="en-US" sz="1800" dirty="0"/>
          </a:p>
        </p:txBody>
      </p:sp>
      <p:pic>
        <p:nvPicPr>
          <p:cNvPr id="7" name="Image 2" descr="arrow-right">    </p:cNvPr>
          <p:cNvPicPr>
            <a:picLocks noChangeAspect="1"/>
          </p:cNvPicPr>
          <p:nvPr/>
        </p:nvPicPr>
        <p:blipFill>
          <a:blip r:embed="rId3"/>
          <a:srcRect l="-6" r="-6" t="0" b="0"/>
          <a:stretch/>
        </p:blipFill>
        <p:spPr>
          <a:xfrm>
            <a:off x="5918191" y="2501875"/>
            <a:ext cx="355575" cy="177767"/>
          </a:xfrm>
          <a:prstGeom prst="rect">
            <a:avLst/>
          </a:prstGeom>
        </p:spPr>
      </p:pic>
      <p:sp>
        <p:nvSpPr>
          <p:cNvPr id="8" name="Text 3"/>
          <p:cNvSpPr/>
          <p:nvPr/>
        </p:nvSpPr>
        <p:spPr>
          <a:xfrm>
            <a:off x="6353175" y="2212938"/>
            <a:ext cx="2025650" cy="755650"/>
          </a:xfrm>
          <a:prstGeom prst="roundRect">
            <a:avLst>
              <a:gd name="adj" fmla="val 13025"/>
            </a:avLst>
          </a:prstGeom>
          <a:solidFill>
            <a:srgbClr val="15181D"/>
          </a:solidFill>
          <a:ln w="6350">
            <a:solidFill>
              <a:srgbClr val="F0B44C"/>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Evaluate</a:t>
            </a:r>
            <a:endParaRPr lang="en-US" sz="1800" dirty="0"/>
          </a:p>
        </p:txBody>
      </p:sp>
      <p:pic>
        <p:nvPicPr>
          <p:cNvPr id="9" name="Image 3" descr="arrow-right">    </p:cNvPr>
          <p:cNvPicPr>
            <a:picLocks noChangeAspect="1"/>
          </p:cNvPicPr>
          <p:nvPr/>
        </p:nvPicPr>
        <p:blipFill>
          <a:blip r:embed="rId4"/>
          <a:srcRect l="-6" r="-6" t="0" b="0"/>
          <a:stretch/>
        </p:blipFill>
        <p:spPr>
          <a:xfrm>
            <a:off x="8458191" y="2501875"/>
            <a:ext cx="355575" cy="177767"/>
          </a:xfrm>
          <a:prstGeom prst="rect">
            <a:avLst/>
          </a:prstGeom>
        </p:spPr>
      </p:pic>
      <p:sp>
        <p:nvSpPr>
          <p:cNvPr id="10" name="Text 4"/>
          <p:cNvSpPr/>
          <p:nvPr/>
        </p:nvSpPr>
        <p:spPr>
          <a:xfrm>
            <a:off x="8893175" y="2212938"/>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Find failures</a:t>
            </a:r>
            <a:endParaRPr lang="en-US" sz="1800" dirty="0"/>
          </a:p>
        </p:txBody>
      </p:sp>
      <p:sp>
        <p:nvSpPr>
          <p:cNvPr id="11" name="Text 5"/>
          <p:cNvSpPr/>
          <p:nvPr/>
        </p:nvSpPr>
        <p:spPr>
          <a:xfrm>
            <a:off x="654271" y="3835375"/>
            <a:ext cx="10883374"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8A9099"/>
                </a:solidFill>
                <a:latin typeface="JetBrains Mono" pitchFamily="49" charset="0"/>
                <a:ea typeface="JetBrains Mono" pitchFamily="49" charset="-122"/>
                <a:cs typeface="JetBrains Mono" pitchFamily="49" charset="-120"/>
              </a:rPr>
              <a:t>add cases for what failed · repeat</a:t>
            </a:r>
            <a:endParaRPr lang="en-US" sz="1300" dirty="0"/>
          </a:p>
        </p:txBody>
      </p:sp>
      <p:sp>
        <p:nvSpPr>
          <p:cNvPr id="12" name="Text 6"/>
          <p:cNvSpPr/>
          <p:nvPr/>
        </p:nvSpPr>
        <p:spPr>
          <a:xfrm>
            <a:off x="1279801" y="1834505"/>
            <a:ext cx="2012481"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needs ground truth</a:t>
            </a:r>
            <a:endParaRPr lang="en-US" sz="1300" dirty="0"/>
          </a:p>
        </p:txBody>
      </p:sp>
      <p:sp>
        <p:nvSpPr>
          <p:cNvPr id="13" name="Text 7"/>
          <p:cNvSpPr/>
          <p:nvPr/>
        </p:nvSpPr>
        <p:spPr>
          <a:xfrm>
            <a:off x="6359800" y="1834505"/>
            <a:ext cx="2012481"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needs ground truth</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373063" y="2628925"/>
            <a:ext cx="11445875" cy="1625550"/>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Looking for cases doesn’t scale.</a:t>
            </a:r>
            <a:endParaRPr lang="en-US" sz="6000" dirty="0"/>
          </a:p>
          <a:p>
            <a:pPr algn="ctr" indent="0" marL="0">
              <a:lnSpc>
                <a:spcPts val="6300"/>
              </a:lnSpc>
              <a:buNone/>
            </a:pPr>
            <a:r>
              <a:rPr lang="en-US" sz="6000" b="1" i="0" spc="-150" kern="0" dirty="0">
                <a:solidFill>
                  <a:srgbClr val="F0B44C"/>
                </a:solidFill>
                <a:latin typeface="Raleway" pitchFamily="34" charset="0"/>
                <a:ea typeface="Raleway" pitchFamily="34" charset="-122"/>
                <a:cs typeface="Raleway" pitchFamily="34" charset="-120"/>
              </a:rPr>
              <a:t>Creating them does.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E1013"/>
        </a:solidFill>
      </p:bgPr>
    </p:bg>
    <p:spTree>
      <p:nvGrpSpPr>
        <p:cNvPr id="1" name=""/>
        <p:cNvGrpSpPr/>
        <p:nvPr/>
      </p:nvGrpSpPr>
      <p:grpSpPr>
        <a:xfrm>
          <a:off x="0" y="0"/>
          <a:ext cx="0" cy="0"/>
          <a:chOff x="0" y="0"/>
          <a:chExt cx="0" cy="0"/>
        </a:xfrm>
      </p:grpSpPr>
      <p:pic>
        <p:nvPicPr>
          <p:cNvPr id="2" name="Image 0" descr="A horizontal timeline axis">    </p:cNvPr>
          <p:cNvPicPr>
            <a:picLocks noChangeAspect="1"/>
          </p:cNvPicPr>
          <p:nvPr/>
        </p:nvPicPr>
        <p:blipFill>
          <a:blip r:embed="rId1"/>
          <a:srcRect l="0" r="0" t="-236" b="-236"/>
          <a:stretch/>
        </p:blipFill>
        <p:spPr>
          <a:xfrm>
            <a:off x="812767" y="3683000"/>
            <a:ext cx="10566383" cy="254000"/>
          </a:xfrm>
          <a:prstGeom prst="rect">
            <a:avLst/>
          </a:prstGeom>
        </p:spPr>
      </p:pic>
      <p:sp>
        <p:nvSpPr>
          <p:cNvPr id="3" name="Text 0"/>
          <p:cNvSpPr/>
          <p:nvPr/>
        </p:nvSpPr>
        <p:spPr>
          <a:xfrm>
            <a:off x="812808" y="4089425"/>
            <a:ext cx="10883374" cy="558783"/>
          </a:xfrm>
          <a:prstGeom prst="rect">
            <a:avLst/>
          </a:prstGeom>
          <a:noFill/>
          <a:ln/>
        </p:spPr>
        <p:txBody>
          <a:bodyPr wrap="square" lIns="0" tIns="0" rIns="0" bIns="0" rtlCol="0" anchor="t">
            <a:normAutofit/>
          </a:bodyPr>
          <a:lstStyle/>
          <a:p>
            <a:pPr algn="l" indent="0" marL="0">
              <a:lnSpc>
                <a:spcPts val="4200"/>
              </a:lnSpc>
              <a:buNone/>
            </a:pPr>
            <a:r>
              <a:rPr lang="en-US" sz="3000" dirty="0">
                <a:solidFill>
                  <a:srgbClr val="A3A9B1"/>
                </a:solidFill>
                <a:latin typeface="Raleway" pitchFamily="34" charset="0"/>
                <a:ea typeface="Raleway" pitchFamily="34" charset="-122"/>
                <a:cs typeface="Raleway" pitchFamily="34" charset="-120"/>
              </a:rPr>
              <a:t>“Did Northwind renew?” </a:t>
            </a:r>
            <a:endParaRPr lang="en-US" sz="3000" dirty="0"/>
          </a:p>
        </p:txBody>
      </p:sp>
      <p:sp>
        <p:nvSpPr>
          <p:cNvPr id="4" name="Shape 1"/>
          <p:cNvSpPr/>
          <p:nvPr/>
        </p:nvSpPr>
        <p:spPr>
          <a:xfrm>
            <a:off x="955675" y="2225675"/>
            <a:ext cx="2279650" cy="1263650"/>
          </a:xfrm>
          <a:prstGeom prst="roundRect">
            <a:avLst>
              <a:gd name="adj" fmla="val 5779"/>
            </a:avLst>
          </a:prstGeom>
          <a:solidFill>
            <a:srgbClr val="15181D"/>
          </a:solidFill>
          <a:ln w="6350">
            <a:solidFill>
              <a:srgbClr val="2A2F37"/>
            </a:solidFill>
            <a:prstDash val="solid"/>
          </a:ln>
        </p:spPr>
      </p:sp>
      <p:sp>
        <p:nvSpPr>
          <p:cNvPr id="5" name="Text 2"/>
          <p:cNvSpPr/>
          <p:nvPr/>
        </p:nvSpPr>
        <p:spPr>
          <a:xfrm>
            <a:off x="1110175" y="2380171"/>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Jan 10 · Zendesk</a:t>
            </a:r>
            <a:endParaRPr lang="en-US" sz="1200" dirty="0"/>
          </a:p>
        </p:txBody>
      </p:sp>
      <p:sp>
        <p:nvSpPr>
          <p:cNvPr id="6" name="Text 3"/>
          <p:cNvSpPr/>
          <p:nvPr/>
        </p:nvSpPr>
        <p:spPr>
          <a:xfrm>
            <a:off x="1110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SSO outage — ticket escalated</a:t>
            </a:r>
            <a:endParaRPr lang="en-US" sz="1400" dirty="0"/>
          </a:p>
        </p:txBody>
      </p:sp>
      <p:sp>
        <p:nvSpPr>
          <p:cNvPr id="7" name="Shape 4"/>
          <p:cNvSpPr/>
          <p:nvPr/>
        </p:nvSpPr>
        <p:spPr>
          <a:xfrm>
            <a:off x="3622675" y="2225675"/>
            <a:ext cx="2279650" cy="1263650"/>
          </a:xfrm>
          <a:prstGeom prst="roundRect">
            <a:avLst>
              <a:gd name="adj" fmla="val 5779"/>
            </a:avLst>
          </a:prstGeom>
          <a:solidFill>
            <a:srgbClr val="15181D"/>
          </a:solidFill>
          <a:ln w="6350">
            <a:solidFill>
              <a:srgbClr val="2A2F37"/>
            </a:solidFill>
            <a:prstDash val="solid"/>
          </a:ln>
        </p:spPr>
      </p:sp>
      <p:sp>
        <p:nvSpPr>
          <p:cNvPr id="8" name="Text 5"/>
          <p:cNvSpPr/>
          <p:nvPr/>
        </p:nvSpPr>
        <p:spPr>
          <a:xfrm>
            <a:off x="3777175" y="2380171"/>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Jan 24 · Gong</a:t>
            </a:r>
            <a:endParaRPr lang="en-US" sz="1200" dirty="0"/>
          </a:p>
        </p:txBody>
      </p:sp>
      <p:sp>
        <p:nvSpPr>
          <p:cNvPr id="9" name="Text 6"/>
          <p:cNvSpPr/>
          <p:nvPr/>
        </p:nvSpPr>
        <p:spPr>
          <a:xfrm>
            <a:off x="3777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“We’re evaluating other vendors.”</a:t>
            </a:r>
            <a:endParaRPr lang="en-US" sz="1400" dirty="0"/>
          </a:p>
        </p:txBody>
      </p:sp>
      <p:sp>
        <p:nvSpPr>
          <p:cNvPr id="10" name="Shape 7"/>
          <p:cNvSpPr/>
          <p:nvPr/>
        </p:nvSpPr>
        <p:spPr>
          <a:xfrm>
            <a:off x="6289675" y="2225675"/>
            <a:ext cx="2279650" cy="1263650"/>
          </a:xfrm>
          <a:prstGeom prst="roundRect">
            <a:avLst>
              <a:gd name="adj" fmla="val 5779"/>
            </a:avLst>
          </a:prstGeom>
          <a:solidFill>
            <a:srgbClr val="15181D"/>
          </a:solidFill>
          <a:ln w="6350">
            <a:solidFill>
              <a:srgbClr val="2A2F37"/>
            </a:solidFill>
            <a:prstDash val="solid"/>
          </a:ln>
        </p:spPr>
      </p:sp>
      <p:sp>
        <p:nvSpPr>
          <p:cNvPr id="11" name="Text 8"/>
          <p:cNvSpPr/>
          <p:nvPr/>
        </p:nvSpPr>
        <p:spPr>
          <a:xfrm>
            <a:off x="6444175" y="2380171"/>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Feb 15 · Salesforce</a:t>
            </a:r>
            <a:endParaRPr lang="en-US" sz="1200" dirty="0"/>
          </a:p>
        </p:txBody>
      </p:sp>
      <p:sp>
        <p:nvSpPr>
          <p:cNvPr id="12" name="Text 9"/>
          <p:cNvSpPr/>
          <p:nvPr/>
        </p:nvSpPr>
        <p:spPr>
          <a:xfrm>
            <a:off x="6444175" y="2644254"/>
            <a:ext cx="2029769" cy="265427"/>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Renewal → Closed Lost</a:t>
            </a:r>
            <a:endParaRPr lang="en-US" sz="1400" dirty="0"/>
          </a:p>
        </p:txBody>
      </p:sp>
      <p:sp>
        <p:nvSpPr>
          <p:cNvPr id="13" name="Shape 10"/>
          <p:cNvSpPr/>
          <p:nvPr/>
        </p:nvSpPr>
        <p:spPr>
          <a:xfrm>
            <a:off x="8959850" y="2228850"/>
            <a:ext cx="2273300" cy="1257300"/>
          </a:xfrm>
          <a:prstGeom prst="roundRect">
            <a:avLst>
              <a:gd name="adj" fmla="val 5556"/>
            </a:avLst>
          </a:prstGeom>
          <a:solidFill>
            <a:srgbClr val="0E1013"/>
          </a:solidFill>
          <a:ln w="12700">
            <a:solidFill>
              <a:srgbClr val="2A2F37"/>
            </a:solidFill>
            <a:prstDash val="dash"/>
          </a:ln>
        </p:spPr>
      </p:sp>
      <p:sp>
        <p:nvSpPr>
          <p:cNvPr id="14" name="Text 11"/>
          <p:cNvSpPr/>
          <p:nvPr/>
        </p:nvSpPr>
        <p:spPr>
          <a:xfrm>
            <a:off x="9116467" y="2385467"/>
            <a:ext cx="201886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A404A"/>
                </a:solidFill>
                <a:latin typeface="JetBrains Mono" pitchFamily="49" charset="0"/>
                <a:ea typeface="JetBrains Mono" pitchFamily="49" charset="-122"/>
                <a:cs typeface="JetBrains Mono" pitchFamily="49" charset="-120"/>
              </a:rPr>
              <a:t>Mar 9 · Salesforce</a:t>
            </a:r>
            <a:endParaRPr lang="en-US" sz="1200" dirty="0"/>
          </a:p>
        </p:txBody>
      </p:sp>
      <p:sp>
        <p:nvSpPr>
          <p:cNvPr id="15" name="Text 12"/>
          <p:cNvSpPr/>
          <p:nvPr/>
        </p:nvSpPr>
        <p:spPr>
          <a:xfrm>
            <a:off x="9116467" y="2649550"/>
            <a:ext cx="2018868"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A404A"/>
                </a:solidFill>
                <a:latin typeface="IBM Plex Sans" pitchFamily="34" charset="0"/>
                <a:ea typeface="IBM Plex Sans" pitchFamily="34" charset="-122"/>
                <a:cs typeface="IBM Plex Sans" pitchFamily="34" charset="-120"/>
              </a:rPr>
              <a:t>Renewal reopened → Closed Won</a:t>
            </a:r>
            <a:endParaRPr lang="en-US" sz="1400" dirty="0"/>
          </a:p>
        </p:txBody>
      </p:sp>
      <p:sp>
        <p:nvSpPr>
          <p:cNvPr id="16" name="Shape 13"/>
          <p:cNvSpPr/>
          <p:nvPr/>
        </p:nvSpPr>
        <p:spPr>
          <a:xfrm>
            <a:off x="8956675" y="2225675"/>
            <a:ext cx="2279650" cy="1263650"/>
          </a:xfrm>
          <a:prstGeom prst="roundRect">
            <a:avLst>
              <a:gd name="adj" fmla="val 5779"/>
            </a:avLst>
          </a:prstGeom>
          <a:solidFill>
            <a:srgbClr val="15181D"/>
          </a:solidFill>
          <a:ln w="6350">
            <a:solidFill>
              <a:srgbClr val="F0B44C"/>
            </a:solidFill>
            <a:prstDash val="solid"/>
          </a:ln>
        </p:spPr>
      </p:sp>
      <p:sp>
        <p:nvSpPr>
          <p:cNvPr id="17" name="Text 14"/>
          <p:cNvSpPr/>
          <p:nvPr/>
        </p:nvSpPr>
        <p:spPr>
          <a:xfrm>
            <a:off x="9111175" y="2380171"/>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Mar 9 · Salesforce</a:t>
            </a:r>
            <a:endParaRPr lang="en-US" sz="1200" dirty="0"/>
          </a:p>
        </p:txBody>
      </p:sp>
      <p:sp>
        <p:nvSpPr>
          <p:cNvPr id="18" name="Text 15"/>
          <p:cNvSpPr/>
          <p:nvPr/>
        </p:nvSpPr>
        <p:spPr>
          <a:xfrm>
            <a:off x="9111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Renewal reopened → Closed Won</a:t>
            </a:r>
            <a:endParaRPr lang="en-US" sz="1400" dirty="0"/>
          </a:p>
        </p:txBody>
      </p:sp>
      <p:sp>
        <p:nvSpPr>
          <p:cNvPr id="19" name="Shape 16"/>
          <p:cNvSpPr/>
          <p:nvPr/>
        </p:nvSpPr>
        <p:spPr>
          <a:xfrm>
            <a:off x="2032000" y="3746500"/>
            <a:ext cx="127000" cy="127000"/>
          </a:xfrm>
          <a:prstGeom prst="roundRect">
            <a:avLst>
              <a:gd name="adj" fmla="val 50000"/>
            </a:avLst>
          </a:prstGeom>
          <a:solidFill>
            <a:srgbClr val="8A9099"/>
          </a:solidFill>
          <a:ln/>
        </p:spPr>
      </p:sp>
      <p:sp>
        <p:nvSpPr>
          <p:cNvPr id="20" name="Shape 17"/>
          <p:cNvSpPr/>
          <p:nvPr/>
        </p:nvSpPr>
        <p:spPr>
          <a:xfrm>
            <a:off x="4699000" y="3746500"/>
            <a:ext cx="127000" cy="127000"/>
          </a:xfrm>
          <a:prstGeom prst="roundRect">
            <a:avLst>
              <a:gd name="adj" fmla="val 50000"/>
            </a:avLst>
          </a:prstGeom>
          <a:solidFill>
            <a:srgbClr val="8A9099"/>
          </a:solidFill>
          <a:ln/>
        </p:spPr>
      </p:sp>
      <p:sp>
        <p:nvSpPr>
          <p:cNvPr id="21" name="Shape 18"/>
          <p:cNvSpPr/>
          <p:nvPr/>
        </p:nvSpPr>
        <p:spPr>
          <a:xfrm>
            <a:off x="7366000" y="3746500"/>
            <a:ext cx="127000" cy="127000"/>
          </a:xfrm>
          <a:prstGeom prst="roundRect">
            <a:avLst>
              <a:gd name="adj" fmla="val 50000"/>
            </a:avLst>
          </a:prstGeom>
          <a:solidFill>
            <a:srgbClr val="8A9099"/>
          </a:solidFill>
          <a:ln/>
        </p:spPr>
      </p:sp>
      <p:sp>
        <p:nvSpPr>
          <p:cNvPr id="22" name="Shape 19"/>
          <p:cNvSpPr/>
          <p:nvPr/>
        </p:nvSpPr>
        <p:spPr>
          <a:xfrm>
            <a:off x="10033000" y="3746500"/>
            <a:ext cx="127000" cy="127000"/>
          </a:xfrm>
          <a:prstGeom prst="roundRect">
            <a:avLst>
              <a:gd name="adj" fmla="val 50000"/>
            </a:avLst>
          </a:prstGeom>
          <a:solidFill>
            <a:srgbClr val="2A2F37"/>
          </a:solidFill>
          <a:ln/>
        </p:spPr>
      </p:sp>
      <p:sp>
        <p:nvSpPr>
          <p:cNvPr id="23" name="Shape 20"/>
          <p:cNvSpPr/>
          <p:nvPr/>
        </p:nvSpPr>
        <p:spPr>
          <a:xfrm>
            <a:off x="10033000" y="3746500"/>
            <a:ext cx="127000" cy="127000"/>
          </a:xfrm>
          <a:prstGeom prst="roundRect">
            <a:avLst>
              <a:gd name="adj" fmla="val 50000"/>
            </a:avLst>
          </a:prstGeom>
          <a:solidFill>
            <a:srgbClr val="F0B44C"/>
          </a:solidFill>
          <a:ln/>
        </p:spPr>
      </p:sp>
      <p:sp>
        <p:nvSpPr>
          <p:cNvPr id="24" name="Text 21"/>
          <p:cNvSpPr/>
          <p:nvPr/>
        </p:nvSpPr>
        <p:spPr>
          <a:xfrm>
            <a:off x="965192" y="47243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F0B44C"/>
                </a:solidFill>
                <a:latin typeface="Raleway" pitchFamily="34" charset="0"/>
                <a:ea typeface="Raleway" pitchFamily="34" charset="-122"/>
                <a:cs typeface="Raleway" pitchFamily="34" charset="-120"/>
              </a:rPr>
              <a:t>Yes, renewed.</a:t>
            </a:r>
            <a:endParaRPr lang="en-US" sz="3000" dirty="0"/>
          </a:p>
        </p:txBody>
      </p:sp>
      <p:sp>
        <p:nvSpPr>
          <p:cNvPr id="25" name="Text 22"/>
          <p:cNvSpPr/>
          <p:nvPr/>
        </p:nvSpPr>
        <p:spPr>
          <a:xfrm>
            <a:off x="965192" y="47243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strike="sngStrike" dirty="0">
                <a:solidFill>
                  <a:srgbClr val="5A616B"/>
                </a:solidFill>
                <a:latin typeface="Raleway" pitchFamily="34" charset="0"/>
                <a:ea typeface="Raleway" pitchFamily="34" charset="-122"/>
                <a:cs typeface="Raleway" pitchFamily="34" charset="-120"/>
              </a:rPr>
              <a:t>Yes, renewed.</a:t>
            </a:r>
            <a:endParaRPr lang="en-US" sz="3000" dirty="0"/>
          </a:p>
        </p:txBody>
      </p:sp>
      <p:sp>
        <p:nvSpPr>
          <p:cNvPr id="26" name="Text 23"/>
          <p:cNvSpPr/>
          <p:nvPr/>
        </p:nvSpPr>
        <p:spPr>
          <a:xfrm>
            <a:off x="965192" y="52958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ECEBE6"/>
                </a:solidFill>
                <a:latin typeface="Raleway" pitchFamily="34" charset="0"/>
                <a:ea typeface="Raleway" pitchFamily="34" charset="-122"/>
                <a:cs typeface="Raleway" pitchFamily="34" charset="-120"/>
              </a:rPr>
              <a:t>No, churned.</a:t>
            </a:r>
            <a:endParaRPr lang="en-US" sz="3000" dirty="0"/>
          </a:p>
        </p:txBody>
      </p:sp>
      <p:sp>
        <p:nvSpPr>
          <p:cNvPr id="27" name="Text 24"/>
          <p:cNvSpPr/>
          <p:nvPr>
            <p:ph type="title"/>
          </p:nvPr>
        </p:nvSpPr>
        <p:spPr>
          <a:xfrm>
            <a:off x="812808" y="812763"/>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Missing a point in time can change the whole story:</a:t>
            </a:r>
            <a:endParaRPr lang="en-US"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E1013"/>
        </a:solidFill>
      </p:bgPr>
    </p:bg>
    <p:spTree>
      <p:nvGrpSpPr>
        <p:cNvPr id="1" name=""/>
        <p:cNvGrpSpPr/>
        <p:nvPr/>
      </p:nvGrpSpPr>
      <p:grpSpPr>
        <a:xfrm>
          <a:off x="0" y="0"/>
          <a:ext cx="0" cy="0"/>
          <a:chOff x="0" y="0"/>
          <a:chExt cx="0" cy="0"/>
        </a:xfrm>
      </p:grpSpPr>
      <p:pic>
        <p:nvPicPr>
          <p:cNvPr id="2" name="Image 0" descr="A horizontal timeline axis">    </p:cNvPr>
          <p:cNvPicPr>
            <a:picLocks noChangeAspect="1"/>
          </p:cNvPicPr>
          <p:nvPr/>
        </p:nvPicPr>
        <p:blipFill>
          <a:blip r:embed="rId1"/>
          <a:srcRect l="0" r="0" t="-236" b="-236"/>
          <a:stretch/>
        </p:blipFill>
        <p:spPr>
          <a:xfrm>
            <a:off x="812767" y="3683000"/>
            <a:ext cx="10566383" cy="254000"/>
          </a:xfrm>
          <a:prstGeom prst="rect">
            <a:avLst/>
          </a:prstGeom>
        </p:spPr>
      </p:pic>
      <p:sp>
        <p:nvSpPr>
          <p:cNvPr id="3" name="Text 0"/>
          <p:cNvSpPr/>
          <p:nvPr/>
        </p:nvSpPr>
        <p:spPr>
          <a:xfrm>
            <a:off x="952500" y="1752575"/>
            <a:ext cx="5232400"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8A9099"/>
                </a:solidFill>
                <a:latin typeface="JetBrains Mono" pitchFamily="49" charset="0"/>
                <a:ea typeface="JetBrains Mono" pitchFamily="49" charset="-122"/>
                <a:cs typeface="JetBrains Mono" pitchFamily="49" charset="-120"/>
              </a:rPr>
              <a:t>sorted by created_at</a:t>
            </a:r>
            <a:endParaRPr lang="en-US" sz="1400" dirty="0"/>
          </a:p>
        </p:txBody>
      </p:sp>
      <p:sp>
        <p:nvSpPr>
          <p:cNvPr id="4" name="Shape 1"/>
          <p:cNvSpPr/>
          <p:nvPr/>
        </p:nvSpPr>
        <p:spPr>
          <a:xfrm>
            <a:off x="955675" y="2225675"/>
            <a:ext cx="2279650" cy="1263650"/>
          </a:xfrm>
          <a:prstGeom prst="roundRect">
            <a:avLst>
              <a:gd name="adj" fmla="val 5779"/>
            </a:avLst>
          </a:prstGeom>
          <a:solidFill>
            <a:srgbClr val="15181D"/>
          </a:solidFill>
          <a:ln w="6350">
            <a:solidFill>
              <a:srgbClr val="2A2F37"/>
            </a:solidFill>
            <a:prstDash val="solid"/>
          </a:ln>
        </p:spPr>
      </p:sp>
      <p:sp>
        <p:nvSpPr>
          <p:cNvPr id="5" name="Text 2"/>
          <p:cNvSpPr/>
          <p:nvPr/>
        </p:nvSpPr>
        <p:spPr>
          <a:xfrm>
            <a:off x="1110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Jan 10 · Zendesk</a:t>
            </a:r>
            <a:endParaRPr lang="en-US" sz="1200" dirty="0"/>
          </a:p>
        </p:txBody>
      </p:sp>
      <p:sp>
        <p:nvSpPr>
          <p:cNvPr id="6" name="Text 3"/>
          <p:cNvSpPr/>
          <p:nvPr/>
        </p:nvSpPr>
        <p:spPr>
          <a:xfrm>
            <a:off x="1110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SSO outage — ticket escalated</a:t>
            </a:r>
            <a:endParaRPr lang="en-US" sz="1400" dirty="0"/>
          </a:p>
        </p:txBody>
      </p:sp>
      <p:sp>
        <p:nvSpPr>
          <p:cNvPr id="7" name="Shape 4"/>
          <p:cNvSpPr/>
          <p:nvPr/>
        </p:nvSpPr>
        <p:spPr>
          <a:xfrm>
            <a:off x="3622675" y="2225675"/>
            <a:ext cx="2279650" cy="1263650"/>
          </a:xfrm>
          <a:prstGeom prst="roundRect">
            <a:avLst>
              <a:gd name="adj" fmla="val 5779"/>
            </a:avLst>
          </a:prstGeom>
          <a:solidFill>
            <a:srgbClr val="15181D"/>
          </a:solidFill>
          <a:ln w="6350">
            <a:solidFill>
              <a:srgbClr val="2A2F37"/>
            </a:solidFill>
            <a:prstDash val="solid"/>
          </a:ln>
        </p:spPr>
      </p:sp>
      <p:sp>
        <p:nvSpPr>
          <p:cNvPr id="8" name="Text 5"/>
          <p:cNvSpPr/>
          <p:nvPr/>
        </p:nvSpPr>
        <p:spPr>
          <a:xfrm>
            <a:off x="3777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created Jan 15</a:t>
            </a:r>
            <a:endParaRPr lang="en-US" sz="1200" dirty="0"/>
          </a:p>
        </p:txBody>
      </p:sp>
      <p:sp>
        <p:nvSpPr>
          <p:cNvPr id="9" name="Text 6"/>
          <p:cNvSpPr/>
          <p:nvPr/>
        </p:nvSpPr>
        <p:spPr>
          <a:xfrm>
            <a:off x="3777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Salesforce: renewal → Closed Lost</a:t>
            </a:r>
            <a:endParaRPr lang="en-US" sz="1400" dirty="0"/>
          </a:p>
        </p:txBody>
      </p:sp>
      <p:sp>
        <p:nvSpPr>
          <p:cNvPr id="10" name="Shape 7"/>
          <p:cNvSpPr/>
          <p:nvPr/>
        </p:nvSpPr>
        <p:spPr>
          <a:xfrm>
            <a:off x="6289675" y="2225675"/>
            <a:ext cx="2279650" cy="1263650"/>
          </a:xfrm>
          <a:prstGeom prst="roundRect">
            <a:avLst>
              <a:gd name="adj" fmla="val 5779"/>
            </a:avLst>
          </a:prstGeom>
          <a:solidFill>
            <a:srgbClr val="15181D"/>
          </a:solidFill>
          <a:ln w="6350">
            <a:solidFill>
              <a:srgbClr val="2A2F37"/>
            </a:solidFill>
            <a:prstDash val="solid"/>
          </a:ln>
        </p:spPr>
      </p:sp>
      <p:sp>
        <p:nvSpPr>
          <p:cNvPr id="11" name="Text 8"/>
          <p:cNvSpPr/>
          <p:nvPr/>
        </p:nvSpPr>
        <p:spPr>
          <a:xfrm>
            <a:off x="6444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Feb 20 · Gong</a:t>
            </a:r>
            <a:endParaRPr lang="en-US" sz="1200" dirty="0"/>
          </a:p>
        </p:txBody>
      </p:sp>
      <p:sp>
        <p:nvSpPr>
          <p:cNvPr id="12" name="Text 9"/>
          <p:cNvSpPr/>
          <p:nvPr/>
        </p:nvSpPr>
        <p:spPr>
          <a:xfrm>
            <a:off x="6444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“Verbal yes — sending the contract.”</a:t>
            </a:r>
            <a:endParaRPr lang="en-US" sz="1400" dirty="0"/>
          </a:p>
        </p:txBody>
      </p:sp>
      <p:sp>
        <p:nvSpPr>
          <p:cNvPr id="13" name="Shape 10"/>
          <p:cNvSpPr/>
          <p:nvPr/>
        </p:nvSpPr>
        <p:spPr>
          <a:xfrm>
            <a:off x="8956675" y="2225675"/>
            <a:ext cx="2279650" cy="1263650"/>
          </a:xfrm>
          <a:prstGeom prst="roundRect">
            <a:avLst>
              <a:gd name="adj" fmla="val 5779"/>
            </a:avLst>
          </a:prstGeom>
          <a:solidFill>
            <a:srgbClr val="15181D"/>
          </a:solidFill>
          <a:ln w="6350">
            <a:solidFill>
              <a:srgbClr val="F0B44C"/>
            </a:solidFill>
            <a:prstDash val="solid"/>
          </a:ln>
        </p:spPr>
      </p:sp>
      <p:sp>
        <p:nvSpPr>
          <p:cNvPr id="14" name="Text 11"/>
          <p:cNvSpPr/>
          <p:nvPr/>
        </p:nvSpPr>
        <p:spPr>
          <a:xfrm>
            <a:off x="9111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Feb 22 · Slack</a:t>
            </a:r>
            <a:endParaRPr lang="en-US" sz="1200" dirty="0"/>
          </a:p>
        </p:txBody>
      </p:sp>
      <p:sp>
        <p:nvSpPr>
          <p:cNvPr id="15" name="Text 12"/>
          <p:cNvSpPr/>
          <p:nvPr/>
        </p:nvSpPr>
        <p:spPr>
          <a:xfrm>
            <a:off x="9111175" y="2644254"/>
            <a:ext cx="2029769" cy="265427"/>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“Northwind is signing!”</a:t>
            </a:r>
            <a:endParaRPr lang="en-US" sz="1400" dirty="0"/>
          </a:p>
        </p:txBody>
      </p:sp>
      <p:sp>
        <p:nvSpPr>
          <p:cNvPr id="16" name="Shape 13"/>
          <p:cNvSpPr/>
          <p:nvPr/>
        </p:nvSpPr>
        <p:spPr>
          <a:xfrm>
            <a:off x="2032000" y="3746500"/>
            <a:ext cx="127000" cy="127000"/>
          </a:xfrm>
          <a:prstGeom prst="roundRect">
            <a:avLst>
              <a:gd name="adj" fmla="val 50000"/>
            </a:avLst>
          </a:prstGeom>
          <a:solidFill>
            <a:srgbClr val="8A9099"/>
          </a:solidFill>
          <a:ln/>
        </p:spPr>
      </p:sp>
      <p:sp>
        <p:nvSpPr>
          <p:cNvPr id="17" name="Shape 14"/>
          <p:cNvSpPr/>
          <p:nvPr/>
        </p:nvSpPr>
        <p:spPr>
          <a:xfrm>
            <a:off x="4699000" y="3746500"/>
            <a:ext cx="127000" cy="127000"/>
          </a:xfrm>
          <a:prstGeom prst="roundRect">
            <a:avLst>
              <a:gd name="adj" fmla="val 50000"/>
            </a:avLst>
          </a:prstGeom>
          <a:solidFill>
            <a:srgbClr val="8A9099"/>
          </a:solidFill>
          <a:ln/>
        </p:spPr>
      </p:sp>
      <p:sp>
        <p:nvSpPr>
          <p:cNvPr id="18" name="Shape 15"/>
          <p:cNvSpPr/>
          <p:nvPr/>
        </p:nvSpPr>
        <p:spPr>
          <a:xfrm>
            <a:off x="7366000" y="3746500"/>
            <a:ext cx="127000" cy="127000"/>
          </a:xfrm>
          <a:prstGeom prst="roundRect">
            <a:avLst>
              <a:gd name="adj" fmla="val 50000"/>
            </a:avLst>
          </a:prstGeom>
          <a:solidFill>
            <a:srgbClr val="8A9099"/>
          </a:solidFill>
          <a:ln/>
        </p:spPr>
      </p:sp>
      <p:sp>
        <p:nvSpPr>
          <p:cNvPr id="19" name="Shape 16"/>
          <p:cNvSpPr/>
          <p:nvPr/>
        </p:nvSpPr>
        <p:spPr>
          <a:xfrm>
            <a:off x="10033000" y="3746500"/>
            <a:ext cx="127000" cy="127000"/>
          </a:xfrm>
          <a:prstGeom prst="roundRect">
            <a:avLst>
              <a:gd name="adj" fmla="val 50000"/>
            </a:avLst>
          </a:prstGeom>
          <a:solidFill>
            <a:srgbClr val="F0B44C"/>
          </a:solidFill>
          <a:ln/>
        </p:spPr>
      </p:sp>
      <p:sp>
        <p:nvSpPr>
          <p:cNvPr id="20" name="Text 17"/>
          <p:cNvSpPr/>
          <p:nvPr/>
        </p:nvSpPr>
        <p:spPr>
          <a:xfrm>
            <a:off x="812808" y="4089425"/>
            <a:ext cx="10883374" cy="558783"/>
          </a:xfrm>
          <a:prstGeom prst="rect">
            <a:avLst/>
          </a:prstGeom>
          <a:noFill/>
          <a:ln/>
        </p:spPr>
        <p:txBody>
          <a:bodyPr wrap="square" lIns="0" tIns="0" rIns="0" bIns="0" rtlCol="0" anchor="t">
            <a:normAutofit/>
          </a:bodyPr>
          <a:lstStyle/>
          <a:p>
            <a:pPr algn="l" indent="0" marL="0">
              <a:lnSpc>
                <a:spcPts val="4200"/>
              </a:lnSpc>
              <a:buNone/>
            </a:pPr>
            <a:r>
              <a:rPr lang="en-US" sz="3000" dirty="0">
                <a:solidFill>
                  <a:srgbClr val="A3A9B1"/>
                </a:solidFill>
                <a:latin typeface="Raleway" pitchFamily="34" charset="0"/>
                <a:ea typeface="Raleway" pitchFamily="34" charset="-122"/>
                <a:cs typeface="Raleway" pitchFamily="34" charset="-120"/>
              </a:rPr>
              <a:t>“Did Northwind renew?” </a:t>
            </a:r>
            <a:endParaRPr lang="en-US" sz="3000" dirty="0"/>
          </a:p>
        </p:txBody>
      </p:sp>
      <p:sp>
        <p:nvSpPr>
          <p:cNvPr id="21" name="Text 18"/>
          <p:cNvSpPr/>
          <p:nvPr/>
        </p:nvSpPr>
        <p:spPr>
          <a:xfrm>
            <a:off x="965192" y="47243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F0B44C"/>
                </a:solidFill>
                <a:latin typeface="Raleway" pitchFamily="34" charset="0"/>
                <a:ea typeface="Raleway" pitchFamily="34" charset="-122"/>
                <a:cs typeface="Raleway" pitchFamily="34" charset="-120"/>
              </a:rPr>
              <a:t>Yes, renewed.</a:t>
            </a:r>
            <a:endParaRPr lang="en-US" sz="3000" dirty="0"/>
          </a:p>
        </p:txBody>
      </p:sp>
      <p:sp>
        <p:nvSpPr>
          <p:cNvPr id="22" name="Text 19"/>
          <p:cNvSpPr/>
          <p:nvPr>
            <p:ph type="title"/>
          </p:nvPr>
        </p:nvSpPr>
        <p:spPr>
          <a:xfrm>
            <a:off x="812808" y="812763"/>
            <a:ext cx="11379192"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Misplacing a point in time can change the whole story:</a:t>
            </a:r>
            <a:endParaRPr lang="en-US"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E1013"/>
        </a:solidFill>
      </p:bgPr>
    </p:bg>
    <p:spTree>
      <p:nvGrpSpPr>
        <p:cNvPr id="1" name=""/>
        <p:cNvGrpSpPr/>
        <p:nvPr/>
      </p:nvGrpSpPr>
      <p:grpSpPr>
        <a:xfrm>
          <a:off x="0" y="0"/>
          <a:ext cx="0" cy="0"/>
          <a:chOff x="0" y="0"/>
          <a:chExt cx="0" cy="0"/>
        </a:xfrm>
      </p:grpSpPr>
      <p:pic>
        <p:nvPicPr>
          <p:cNvPr id="2" name="Image 0" descr="A horizontal timeline axis">    </p:cNvPr>
          <p:cNvPicPr>
            <a:picLocks noChangeAspect="1"/>
          </p:cNvPicPr>
          <p:nvPr/>
        </p:nvPicPr>
        <p:blipFill>
          <a:blip r:embed="rId1"/>
          <a:srcRect l="0" r="0" t="-236" b="-236"/>
          <a:stretch/>
        </p:blipFill>
        <p:spPr>
          <a:xfrm>
            <a:off x="812767" y="3683000"/>
            <a:ext cx="10566383" cy="254000"/>
          </a:xfrm>
          <a:prstGeom prst="rect">
            <a:avLst/>
          </a:prstGeom>
        </p:spPr>
      </p:pic>
      <p:sp>
        <p:nvSpPr>
          <p:cNvPr id="3" name="Text 0"/>
          <p:cNvSpPr/>
          <p:nvPr/>
        </p:nvSpPr>
        <p:spPr>
          <a:xfrm>
            <a:off x="952500" y="1752575"/>
            <a:ext cx="5232400"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sorted by updated_at</a:t>
            </a:r>
            <a:endParaRPr lang="en-US" sz="1400" dirty="0"/>
          </a:p>
        </p:txBody>
      </p:sp>
      <p:sp>
        <p:nvSpPr>
          <p:cNvPr id="4" name="Shape 1"/>
          <p:cNvSpPr/>
          <p:nvPr/>
        </p:nvSpPr>
        <p:spPr>
          <a:xfrm>
            <a:off x="955675" y="2225675"/>
            <a:ext cx="2279650" cy="1263650"/>
          </a:xfrm>
          <a:prstGeom prst="roundRect">
            <a:avLst>
              <a:gd name="adj" fmla="val 5779"/>
            </a:avLst>
          </a:prstGeom>
          <a:solidFill>
            <a:srgbClr val="15181D"/>
          </a:solidFill>
          <a:ln w="6350">
            <a:solidFill>
              <a:srgbClr val="2A2F37"/>
            </a:solidFill>
            <a:prstDash val="solid"/>
          </a:ln>
        </p:spPr>
      </p:sp>
      <p:sp>
        <p:nvSpPr>
          <p:cNvPr id="5" name="Text 2"/>
          <p:cNvSpPr/>
          <p:nvPr/>
        </p:nvSpPr>
        <p:spPr>
          <a:xfrm>
            <a:off x="1110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Jan 10 · Zendesk</a:t>
            </a:r>
            <a:endParaRPr lang="en-US" sz="1200" dirty="0"/>
          </a:p>
        </p:txBody>
      </p:sp>
      <p:sp>
        <p:nvSpPr>
          <p:cNvPr id="6" name="Text 3"/>
          <p:cNvSpPr/>
          <p:nvPr/>
        </p:nvSpPr>
        <p:spPr>
          <a:xfrm>
            <a:off x="1110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SSO outage — ticket escalated</a:t>
            </a:r>
            <a:endParaRPr lang="en-US" sz="1400" dirty="0"/>
          </a:p>
        </p:txBody>
      </p:sp>
      <p:sp>
        <p:nvSpPr>
          <p:cNvPr id="7" name="Shape 4"/>
          <p:cNvSpPr/>
          <p:nvPr/>
        </p:nvSpPr>
        <p:spPr>
          <a:xfrm>
            <a:off x="3622675" y="2225675"/>
            <a:ext cx="2279650" cy="1263650"/>
          </a:xfrm>
          <a:prstGeom prst="roundRect">
            <a:avLst>
              <a:gd name="adj" fmla="val 5779"/>
            </a:avLst>
          </a:prstGeom>
          <a:solidFill>
            <a:srgbClr val="15181D"/>
          </a:solidFill>
          <a:ln w="6350">
            <a:solidFill>
              <a:srgbClr val="2A2F37"/>
            </a:solidFill>
            <a:prstDash val="solid"/>
          </a:ln>
        </p:spPr>
      </p:sp>
      <p:sp>
        <p:nvSpPr>
          <p:cNvPr id="8" name="Text 5"/>
          <p:cNvSpPr/>
          <p:nvPr/>
        </p:nvSpPr>
        <p:spPr>
          <a:xfrm>
            <a:off x="3777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Feb 20 · Gong</a:t>
            </a:r>
            <a:endParaRPr lang="en-US" sz="1200" dirty="0"/>
          </a:p>
        </p:txBody>
      </p:sp>
      <p:sp>
        <p:nvSpPr>
          <p:cNvPr id="9" name="Text 6"/>
          <p:cNvSpPr/>
          <p:nvPr/>
        </p:nvSpPr>
        <p:spPr>
          <a:xfrm>
            <a:off x="3777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“Verbal yes — sending the contract.”</a:t>
            </a:r>
            <a:endParaRPr lang="en-US" sz="1400" dirty="0"/>
          </a:p>
        </p:txBody>
      </p:sp>
      <p:sp>
        <p:nvSpPr>
          <p:cNvPr id="10" name="Shape 7"/>
          <p:cNvSpPr/>
          <p:nvPr/>
        </p:nvSpPr>
        <p:spPr>
          <a:xfrm>
            <a:off x="6289675" y="2225675"/>
            <a:ext cx="2279650" cy="1263650"/>
          </a:xfrm>
          <a:prstGeom prst="roundRect">
            <a:avLst>
              <a:gd name="adj" fmla="val 5779"/>
            </a:avLst>
          </a:prstGeom>
          <a:solidFill>
            <a:srgbClr val="15181D"/>
          </a:solidFill>
          <a:ln w="6350">
            <a:solidFill>
              <a:srgbClr val="2A2F37"/>
            </a:solidFill>
            <a:prstDash val="solid"/>
          </a:ln>
        </p:spPr>
      </p:sp>
      <p:sp>
        <p:nvSpPr>
          <p:cNvPr id="11" name="Text 8"/>
          <p:cNvSpPr/>
          <p:nvPr/>
        </p:nvSpPr>
        <p:spPr>
          <a:xfrm>
            <a:off x="6444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Feb 22 · Slack</a:t>
            </a:r>
            <a:endParaRPr lang="en-US" sz="1200" dirty="0"/>
          </a:p>
        </p:txBody>
      </p:sp>
      <p:sp>
        <p:nvSpPr>
          <p:cNvPr id="12" name="Text 9"/>
          <p:cNvSpPr/>
          <p:nvPr/>
        </p:nvSpPr>
        <p:spPr>
          <a:xfrm>
            <a:off x="6444175" y="2644254"/>
            <a:ext cx="2029769" cy="265427"/>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“Northwind is signing!”</a:t>
            </a:r>
            <a:endParaRPr lang="en-US" sz="1400" dirty="0"/>
          </a:p>
        </p:txBody>
      </p:sp>
      <p:sp>
        <p:nvSpPr>
          <p:cNvPr id="13" name="Shape 10"/>
          <p:cNvSpPr/>
          <p:nvPr/>
        </p:nvSpPr>
        <p:spPr>
          <a:xfrm>
            <a:off x="8956675" y="2225675"/>
            <a:ext cx="2279650" cy="1263650"/>
          </a:xfrm>
          <a:prstGeom prst="roundRect">
            <a:avLst>
              <a:gd name="adj" fmla="val 5779"/>
            </a:avLst>
          </a:prstGeom>
          <a:solidFill>
            <a:srgbClr val="15181D"/>
          </a:solidFill>
          <a:ln w="6350">
            <a:solidFill>
              <a:srgbClr val="F0B44C"/>
            </a:solidFill>
            <a:prstDash val="solid"/>
          </a:ln>
        </p:spPr>
      </p:sp>
      <p:sp>
        <p:nvSpPr>
          <p:cNvPr id="14" name="Text 11"/>
          <p:cNvSpPr/>
          <p:nvPr/>
        </p:nvSpPr>
        <p:spPr>
          <a:xfrm>
            <a:off x="9111175" y="2380159"/>
            <a:ext cx="20297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updated Mar 9</a:t>
            </a:r>
            <a:endParaRPr lang="en-US" sz="1200" dirty="0"/>
          </a:p>
        </p:txBody>
      </p:sp>
      <p:sp>
        <p:nvSpPr>
          <p:cNvPr id="15" name="Text 12"/>
          <p:cNvSpPr/>
          <p:nvPr/>
        </p:nvSpPr>
        <p:spPr>
          <a:xfrm>
            <a:off x="9111175" y="2644254"/>
            <a:ext cx="2029769" cy="50545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CEBE6"/>
                </a:solidFill>
                <a:latin typeface="IBM Plex Sans" pitchFamily="34" charset="0"/>
                <a:ea typeface="IBM Plex Sans" pitchFamily="34" charset="-122"/>
                <a:cs typeface="IBM Plex Sans" pitchFamily="34" charset="-120"/>
              </a:rPr>
              <a:t>Salesforce: renewal → Closed Lost</a:t>
            </a:r>
            <a:endParaRPr lang="en-US" sz="1400" dirty="0"/>
          </a:p>
        </p:txBody>
      </p:sp>
      <p:sp>
        <p:nvSpPr>
          <p:cNvPr id="16" name="Shape 13"/>
          <p:cNvSpPr/>
          <p:nvPr/>
        </p:nvSpPr>
        <p:spPr>
          <a:xfrm>
            <a:off x="2032000" y="3746500"/>
            <a:ext cx="127000" cy="127000"/>
          </a:xfrm>
          <a:prstGeom prst="roundRect">
            <a:avLst>
              <a:gd name="adj" fmla="val 50000"/>
            </a:avLst>
          </a:prstGeom>
          <a:solidFill>
            <a:srgbClr val="8A9099"/>
          </a:solidFill>
          <a:ln/>
        </p:spPr>
      </p:sp>
      <p:sp>
        <p:nvSpPr>
          <p:cNvPr id="17" name="Shape 14"/>
          <p:cNvSpPr/>
          <p:nvPr/>
        </p:nvSpPr>
        <p:spPr>
          <a:xfrm>
            <a:off x="4699000" y="3746500"/>
            <a:ext cx="127000" cy="127000"/>
          </a:xfrm>
          <a:prstGeom prst="roundRect">
            <a:avLst>
              <a:gd name="adj" fmla="val 50000"/>
            </a:avLst>
          </a:prstGeom>
          <a:solidFill>
            <a:srgbClr val="8A9099"/>
          </a:solidFill>
          <a:ln/>
        </p:spPr>
      </p:sp>
      <p:sp>
        <p:nvSpPr>
          <p:cNvPr id="18" name="Shape 15"/>
          <p:cNvSpPr/>
          <p:nvPr/>
        </p:nvSpPr>
        <p:spPr>
          <a:xfrm>
            <a:off x="7366000" y="3746500"/>
            <a:ext cx="127000" cy="127000"/>
          </a:xfrm>
          <a:prstGeom prst="roundRect">
            <a:avLst>
              <a:gd name="adj" fmla="val 50000"/>
            </a:avLst>
          </a:prstGeom>
          <a:solidFill>
            <a:srgbClr val="8A9099"/>
          </a:solidFill>
          <a:ln/>
        </p:spPr>
      </p:sp>
      <p:sp>
        <p:nvSpPr>
          <p:cNvPr id="19" name="Shape 16"/>
          <p:cNvSpPr/>
          <p:nvPr/>
        </p:nvSpPr>
        <p:spPr>
          <a:xfrm>
            <a:off x="10033000" y="3746500"/>
            <a:ext cx="127000" cy="127000"/>
          </a:xfrm>
          <a:prstGeom prst="roundRect">
            <a:avLst>
              <a:gd name="adj" fmla="val 50000"/>
            </a:avLst>
          </a:prstGeom>
          <a:solidFill>
            <a:srgbClr val="F0B44C"/>
          </a:solidFill>
          <a:ln/>
        </p:spPr>
      </p:sp>
      <p:sp>
        <p:nvSpPr>
          <p:cNvPr id="20" name="Text 17"/>
          <p:cNvSpPr/>
          <p:nvPr/>
        </p:nvSpPr>
        <p:spPr>
          <a:xfrm>
            <a:off x="812808" y="4089425"/>
            <a:ext cx="10883374" cy="558783"/>
          </a:xfrm>
          <a:prstGeom prst="rect">
            <a:avLst/>
          </a:prstGeom>
          <a:noFill/>
          <a:ln/>
        </p:spPr>
        <p:txBody>
          <a:bodyPr wrap="square" lIns="0" tIns="0" rIns="0" bIns="0" rtlCol="0" anchor="t">
            <a:normAutofit/>
          </a:bodyPr>
          <a:lstStyle/>
          <a:p>
            <a:pPr algn="l" indent="0" marL="0">
              <a:lnSpc>
                <a:spcPts val="4200"/>
              </a:lnSpc>
              <a:buNone/>
            </a:pPr>
            <a:r>
              <a:rPr lang="en-US" sz="3000" dirty="0">
                <a:solidFill>
                  <a:srgbClr val="A3A9B1"/>
                </a:solidFill>
                <a:latin typeface="Raleway" pitchFamily="34" charset="0"/>
                <a:ea typeface="Raleway" pitchFamily="34" charset="-122"/>
                <a:cs typeface="Raleway" pitchFamily="34" charset="-120"/>
              </a:rPr>
              <a:t>“Did Northwind renew?” </a:t>
            </a:r>
            <a:endParaRPr lang="en-US" sz="3000" dirty="0"/>
          </a:p>
        </p:txBody>
      </p:sp>
      <p:sp>
        <p:nvSpPr>
          <p:cNvPr id="21" name="Text 18"/>
          <p:cNvSpPr/>
          <p:nvPr/>
        </p:nvSpPr>
        <p:spPr>
          <a:xfrm>
            <a:off x="965192" y="47243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F0B44C"/>
                </a:solidFill>
                <a:latin typeface="Raleway" pitchFamily="34" charset="0"/>
                <a:ea typeface="Raleway" pitchFamily="34" charset="-122"/>
                <a:cs typeface="Raleway" pitchFamily="34" charset="-120"/>
              </a:rPr>
              <a:t>Yes, renewed.</a:t>
            </a:r>
            <a:endParaRPr lang="en-US" sz="3000" dirty="0"/>
          </a:p>
        </p:txBody>
      </p:sp>
      <p:sp>
        <p:nvSpPr>
          <p:cNvPr id="22" name="Text 19"/>
          <p:cNvSpPr/>
          <p:nvPr/>
        </p:nvSpPr>
        <p:spPr>
          <a:xfrm>
            <a:off x="965192" y="47243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strike="sngStrike" dirty="0">
                <a:solidFill>
                  <a:srgbClr val="5A616B"/>
                </a:solidFill>
                <a:latin typeface="Raleway" pitchFamily="34" charset="0"/>
                <a:ea typeface="Raleway" pitchFamily="34" charset="-122"/>
                <a:cs typeface="Raleway" pitchFamily="34" charset="-120"/>
              </a:rPr>
              <a:t>Yes, renewed.</a:t>
            </a:r>
            <a:endParaRPr lang="en-US" sz="3000" dirty="0"/>
          </a:p>
        </p:txBody>
      </p:sp>
      <p:sp>
        <p:nvSpPr>
          <p:cNvPr id="23" name="Text 20"/>
          <p:cNvSpPr/>
          <p:nvPr/>
        </p:nvSpPr>
        <p:spPr>
          <a:xfrm>
            <a:off x="965192" y="5295875"/>
            <a:ext cx="10883374" cy="444475"/>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ECEBE6"/>
                </a:solidFill>
                <a:latin typeface="Raleway" pitchFamily="34" charset="0"/>
                <a:ea typeface="Raleway" pitchFamily="34" charset="-122"/>
                <a:cs typeface="Raleway" pitchFamily="34" charset="-120"/>
              </a:rPr>
              <a:t>No, churned.</a:t>
            </a:r>
            <a:endParaRPr lang="en-US" sz="3000" dirty="0"/>
          </a:p>
        </p:txBody>
      </p:sp>
      <p:sp>
        <p:nvSpPr>
          <p:cNvPr id="24" name="Text 21"/>
          <p:cNvSpPr/>
          <p:nvPr>
            <p:ph type="title"/>
          </p:nvPr>
        </p:nvSpPr>
        <p:spPr>
          <a:xfrm>
            <a:off x="812808" y="812750"/>
            <a:ext cx="11379192"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Misplacing a point in time can change the whole story:</a:t>
            </a:r>
            <a:endParaRPr lang="en-US" sz="3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You have to be sure that </a:t>
            </a:r>
            <a:r>
              <a:rPr lang="en-US" sz="3200" b="1" i="1" dirty="0">
                <a:solidFill>
                  <a:srgbClr val="F0B44C"/>
                </a:solidFill>
                <a:latin typeface="Raleway" pitchFamily="34" charset="0"/>
                <a:ea typeface="Raleway" pitchFamily="34" charset="-122"/>
                <a:cs typeface="Raleway" pitchFamily="34" charset="-120"/>
              </a:rPr>
              <a:t>you</a:t>
            </a:r>
            <a:r>
              <a:rPr lang="en-US" sz="3200" b="1" i="0" dirty="0">
                <a:solidFill>
                  <a:srgbClr val="ECEBE6"/>
                </a:solidFill>
                <a:latin typeface="Raleway" pitchFamily="34" charset="0"/>
                <a:ea typeface="Raleway" pitchFamily="34" charset="-122"/>
                <a:cs typeface="Raleway" pitchFamily="34" charset="-120"/>
              </a:rPr>
              <a:t> are right</a:t>
            </a:r>
            <a:endParaRPr lang="en-US" sz="3200" dirty="0"/>
          </a:p>
        </p:txBody>
      </p:sp>
      <p:sp>
        <p:nvSpPr>
          <p:cNvPr id="3" name="Text 1"/>
          <p:cNvSpPr/>
          <p:nvPr/>
        </p:nvSpPr>
        <p:spPr>
          <a:xfrm>
            <a:off x="812767" y="1397000"/>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“What’s Northwind’s current MRR?” You search, find nothing, and label the case.</a:t>
            </a:r>
            <a:endParaRPr lang="en-US" sz="1600" dirty="0"/>
          </a:p>
        </p:txBody>
      </p:sp>
      <p:sp>
        <p:nvSpPr>
          <p:cNvPr id="4" name="Text 2"/>
          <p:cNvSpPr/>
          <p:nvPr/>
        </p:nvSpPr>
        <p:spPr>
          <a:xfrm>
            <a:off x="812767" y="2095500"/>
            <a:ext cx="5232400"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8A9099"/>
                </a:solidFill>
                <a:latin typeface="JetBrains Mono" pitchFamily="49" charset="0"/>
                <a:ea typeface="JetBrains Mono" pitchFamily="49" charset="-122"/>
                <a:cs typeface="JetBrains Mono" pitchFamily="49" charset="-120"/>
              </a:rPr>
              <a:t>your search</a:t>
            </a:r>
            <a:endParaRPr lang="en-US" sz="1300" dirty="0"/>
          </a:p>
        </p:txBody>
      </p:sp>
      <p:pic>
        <p:nvPicPr>
          <p:cNvPr id="5" name="Image 0" descr="Check">    </p:cNvPr>
          <p:cNvPicPr>
            <a:picLocks noChangeAspect="1"/>
          </p:cNvPicPr>
          <p:nvPr/>
        </p:nvPicPr>
        <p:blipFill>
          <a:blip r:embed="rId1"/>
          <a:srcRect l="0" r="0" t="0" b="0"/>
          <a:stretch/>
        </p:blipFill>
        <p:spPr>
          <a:xfrm>
            <a:off x="812767" y="2439665"/>
            <a:ext cx="228575" cy="228575"/>
          </a:xfrm>
          <a:prstGeom prst="rect">
            <a:avLst/>
          </a:prstGeom>
        </p:spPr>
      </p:pic>
      <p:sp>
        <p:nvSpPr>
          <p:cNvPr id="6" name="Text 3"/>
          <p:cNvSpPr/>
          <p:nvPr/>
        </p:nvSpPr>
        <p:spPr>
          <a:xfrm>
            <a:off x="1142917" y="2438375"/>
            <a:ext cx="4892345"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CEBE6"/>
                </a:solidFill>
                <a:latin typeface="JetBrains Mono" pitchFamily="49" charset="0"/>
                <a:ea typeface="JetBrains Mono" pitchFamily="49" charset="-122"/>
                <a:cs typeface="JetBrains Mono" pitchFamily="49" charset="-120"/>
              </a:rPr>
              <a:t>Salesforce · MRR__c → null</a:t>
            </a:r>
            <a:endParaRPr lang="en-US" sz="1300" dirty="0"/>
          </a:p>
        </p:txBody>
      </p:sp>
      <p:pic>
        <p:nvPicPr>
          <p:cNvPr id="7" name="Image 1" descr="Check">    </p:cNvPr>
          <p:cNvPicPr>
            <a:picLocks noChangeAspect="1"/>
          </p:cNvPicPr>
          <p:nvPr/>
        </p:nvPicPr>
        <p:blipFill>
          <a:blip r:embed="rId2"/>
          <a:srcRect l="0" r="0" t="0" b="0"/>
          <a:stretch/>
        </p:blipFill>
        <p:spPr>
          <a:xfrm>
            <a:off x="812767" y="2785070"/>
            <a:ext cx="228575" cy="228575"/>
          </a:xfrm>
          <a:prstGeom prst="rect">
            <a:avLst/>
          </a:prstGeom>
        </p:spPr>
      </p:pic>
      <p:sp>
        <p:nvSpPr>
          <p:cNvPr id="8" name="Text 4"/>
          <p:cNvSpPr/>
          <p:nvPr/>
        </p:nvSpPr>
        <p:spPr>
          <a:xfrm>
            <a:off x="1142917" y="2783780"/>
            <a:ext cx="4892345"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CEBE6"/>
                </a:solidFill>
                <a:latin typeface="JetBrains Mono" pitchFamily="49" charset="0"/>
                <a:ea typeface="JetBrains Mono" pitchFamily="49" charset="-122"/>
                <a:cs typeface="JetBrains Mono" pitchFamily="49" charset="-120"/>
              </a:rPr>
              <a:t>HubSpot · mrr → null</a:t>
            </a:r>
            <a:endParaRPr lang="en-US" sz="1300" dirty="0"/>
          </a:p>
        </p:txBody>
      </p:sp>
      <p:pic>
        <p:nvPicPr>
          <p:cNvPr id="9" name="Image 2" descr="Check">    </p:cNvPr>
          <p:cNvPicPr>
            <a:picLocks noChangeAspect="1"/>
          </p:cNvPicPr>
          <p:nvPr/>
        </p:nvPicPr>
        <p:blipFill>
          <a:blip r:embed="rId3"/>
          <a:srcRect l="0" r="0" t="0" b="0"/>
          <a:stretch/>
        </p:blipFill>
        <p:spPr>
          <a:xfrm>
            <a:off x="812767" y="3130476"/>
            <a:ext cx="228575" cy="228575"/>
          </a:xfrm>
          <a:prstGeom prst="rect">
            <a:avLst/>
          </a:prstGeom>
        </p:spPr>
      </p:pic>
      <p:sp>
        <p:nvSpPr>
          <p:cNvPr id="10" name="Text 5"/>
          <p:cNvSpPr/>
          <p:nvPr/>
        </p:nvSpPr>
        <p:spPr>
          <a:xfrm>
            <a:off x="1142917" y="3129186"/>
            <a:ext cx="4892345"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CEBE6"/>
                </a:solidFill>
                <a:latin typeface="JetBrains Mono" pitchFamily="49" charset="0"/>
                <a:ea typeface="JetBrains Mono" pitchFamily="49" charset="-122"/>
                <a:cs typeface="JetBrains Mono" pitchFamily="49" charset="-120"/>
              </a:rPr>
              <a:t>S3 · billing docs → 0 results</a:t>
            </a:r>
            <a:endParaRPr lang="en-US" sz="1300" dirty="0"/>
          </a:p>
        </p:txBody>
      </p:sp>
      <p:pic>
        <p:nvPicPr>
          <p:cNvPr id="11" name="Image 3" descr="Check">    </p:cNvPr>
          <p:cNvPicPr>
            <a:picLocks noChangeAspect="1"/>
          </p:cNvPicPr>
          <p:nvPr/>
        </p:nvPicPr>
        <p:blipFill>
          <a:blip r:embed="rId4"/>
          <a:srcRect l="0" r="0" t="0" b="0"/>
          <a:stretch/>
        </p:blipFill>
        <p:spPr>
          <a:xfrm>
            <a:off x="812767" y="3475881"/>
            <a:ext cx="228575" cy="228575"/>
          </a:xfrm>
          <a:prstGeom prst="rect">
            <a:avLst/>
          </a:prstGeom>
        </p:spPr>
      </p:pic>
      <p:sp>
        <p:nvSpPr>
          <p:cNvPr id="12" name="Text 6"/>
          <p:cNvSpPr/>
          <p:nvPr/>
        </p:nvSpPr>
        <p:spPr>
          <a:xfrm>
            <a:off x="1142917" y="3474591"/>
            <a:ext cx="4892345"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CEBE6"/>
                </a:solidFill>
                <a:latin typeface="JetBrains Mono" pitchFamily="49" charset="0"/>
                <a:ea typeface="JetBrains Mono" pitchFamily="49" charset="-122"/>
                <a:cs typeface="JetBrains Mono" pitchFamily="49" charset="-120"/>
              </a:rPr>
              <a:t>Gong · last 10 calls → no mention</a:t>
            </a:r>
            <a:endParaRPr lang="en-US" sz="1300" dirty="0"/>
          </a:p>
        </p:txBody>
      </p:sp>
      <p:sp>
        <p:nvSpPr>
          <p:cNvPr id="13" name="Text 7"/>
          <p:cNvSpPr/>
          <p:nvPr/>
        </p:nvSpPr>
        <p:spPr>
          <a:xfrm>
            <a:off x="815942" y="4232250"/>
            <a:ext cx="2914650" cy="456299"/>
          </a:xfrm>
          <a:prstGeom prst="roundRect">
            <a:avLst>
              <a:gd name="adj" fmla="val 16004"/>
            </a:avLst>
          </a:prstGeom>
          <a:solidFill>
            <a:srgbClr val="15181D"/>
          </a:solidFill>
          <a:ln w="6350">
            <a:solidFill>
              <a:srgbClr val="2A2F37"/>
            </a:solidFill>
            <a:prstDash val="solid"/>
          </a:ln>
        </p:spPr>
        <p:txBody>
          <a:bodyPr wrap="square" lIns="158528" tIns="82328" rIns="81884" bIns="56928" rtlCol="0" anchor="t">
            <a:normAutofit/>
          </a:bodyPr>
          <a:lstStyle/>
          <a:p>
            <a:pPr algn="l"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your label → abstain</a:t>
            </a:r>
            <a:endParaRPr lang="en-US" sz="1400" dirty="0"/>
          </a:p>
        </p:txBody>
      </p:sp>
      <p:sp>
        <p:nvSpPr>
          <p:cNvPr id="14" name="Shape 8"/>
          <p:cNvSpPr/>
          <p:nvPr/>
        </p:nvSpPr>
        <p:spPr>
          <a:xfrm>
            <a:off x="6302366" y="2098675"/>
            <a:ext cx="5073650" cy="2063890"/>
          </a:xfrm>
          <a:prstGeom prst="roundRect">
            <a:avLst>
              <a:gd name="adj" fmla="val 4769"/>
            </a:avLst>
          </a:prstGeom>
          <a:solidFill>
            <a:srgbClr val="15181D"/>
          </a:solidFill>
          <a:ln w="6350">
            <a:solidFill>
              <a:srgbClr val="F0B44C"/>
            </a:solidFill>
            <a:prstDash val="solid"/>
          </a:ln>
        </p:spPr>
      </p:sp>
      <p:sp>
        <p:nvSpPr>
          <p:cNvPr id="15" name="Text 9"/>
          <p:cNvSpPr/>
          <p:nvPr/>
        </p:nvSpPr>
        <p:spPr>
          <a:xfrm>
            <a:off x="6558483" y="2329359"/>
            <a:ext cx="4698259"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what you missed</a:t>
            </a:r>
            <a:endParaRPr lang="en-US" sz="1300" dirty="0"/>
          </a:p>
        </p:txBody>
      </p:sp>
      <p:sp>
        <p:nvSpPr>
          <p:cNvPr id="16" name="Text 10"/>
          <p:cNvSpPr/>
          <p:nvPr/>
        </p:nvSpPr>
        <p:spPr>
          <a:xfrm>
            <a:off x="6558483" y="2662064"/>
            <a:ext cx="469825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Slack · #finance · result 47 of 312</a:t>
            </a:r>
            <a:endParaRPr lang="en-US" sz="1200" dirty="0"/>
          </a:p>
        </p:txBody>
      </p:sp>
      <p:sp>
        <p:nvSpPr>
          <p:cNvPr id="17" name="Text 11"/>
          <p:cNvSpPr/>
          <p:nvPr/>
        </p:nvSpPr>
        <p:spPr>
          <a:xfrm>
            <a:off x="6558483" y="2976959"/>
            <a:ext cx="4698259" cy="629808"/>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“Northwind renewed at $12k/mo, starting March.”</a:t>
            </a:r>
            <a:endParaRPr lang="en-US" sz="1700" dirty="0"/>
          </a:p>
        </p:txBody>
      </p:sp>
      <p:sp>
        <p:nvSpPr>
          <p:cNvPr id="18" name="Text 12"/>
          <p:cNvSpPr/>
          <p:nvPr/>
        </p:nvSpPr>
        <p:spPr>
          <a:xfrm>
            <a:off x="6558483" y="3682950"/>
            <a:ext cx="4698259" cy="274315"/>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right answer → $12,000/mo</a:t>
            </a:r>
            <a:endParaRPr lang="en-US" sz="1400" dirty="0"/>
          </a:p>
        </p:txBody>
      </p:sp>
      <p:sp>
        <p:nvSpPr>
          <p:cNvPr id="19" name="Text 13"/>
          <p:cNvSpPr/>
          <p:nvPr/>
        </p:nvSpPr>
        <p:spPr>
          <a:xfrm>
            <a:off x="654271" y="5270500"/>
            <a:ext cx="10883374" cy="345463"/>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ECEBE6"/>
                </a:solidFill>
                <a:latin typeface="IBM Plex Sans" pitchFamily="34" charset="0"/>
                <a:ea typeface="IBM Plex Sans" pitchFamily="34" charset="-122"/>
                <a:cs typeface="IBM Plex Sans" pitchFamily="34" charset="-120"/>
              </a:rPr>
              <a:t>Label it wrong, and you train the model </a:t>
            </a:r>
            <a:r>
              <a:rPr lang="en-US" sz="1800" dirty="0">
                <a:solidFill>
                  <a:srgbClr val="F0B44C"/>
                </a:solidFill>
                <a:latin typeface="IBM Plex Sans" pitchFamily="34" charset="0"/>
                <a:ea typeface="IBM Plex Sans" pitchFamily="34" charset="-122"/>
                <a:cs typeface="IBM Plex Sans" pitchFamily="34" charset="-120"/>
              </a:rPr>
              <a:t>on your mistake.</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E1013"/>
        </a:solidFill>
      </p:bgPr>
    </p:bg>
    <p:spTree>
      <p:nvGrpSpPr>
        <p:cNvPr id="1" name=""/>
        <p:cNvGrpSpPr/>
        <p:nvPr/>
      </p:nvGrpSpPr>
      <p:grpSpPr>
        <a:xfrm>
          <a:off x="0" y="0"/>
          <a:ext cx="0" cy="0"/>
          <a:chOff x="0" y="0"/>
          <a:chExt cx="0" cy="0"/>
        </a:xfrm>
      </p:grpSpPr>
      <p:pic>
        <p:nvPicPr>
          <p:cNvPr id="2" name="Image 0" descr="Train and test sets drawn as overlapping circles">    </p:cNvPr>
          <p:cNvPicPr>
            <a:picLocks noChangeAspect="1"/>
          </p:cNvPicPr>
          <p:nvPr/>
        </p:nvPicPr>
        <p:blipFill>
          <a:blip r:embed="rId1"/>
          <a:srcRect l="0" r="0" t="0" b="0"/>
          <a:stretch/>
        </p:blipFill>
        <p:spPr>
          <a:xfrm>
            <a:off x="1422383" y="2159000"/>
            <a:ext cx="4064000" cy="2159000"/>
          </a:xfrm>
          <a:prstGeom prst="rect">
            <a:avLst/>
          </a:prstGeom>
        </p:spPr>
      </p:pic>
      <p:pic>
        <p:nvPicPr>
          <p:cNvPr id="3" name="Image 1" descr="Train and test sets drawn as two separate circles">    </p:cNvPr>
          <p:cNvPicPr>
            <a:picLocks noChangeAspect="1"/>
          </p:cNvPicPr>
          <p:nvPr/>
        </p:nvPicPr>
        <p:blipFill>
          <a:blip r:embed="rId2"/>
          <a:srcRect l="0" r="0" t="0" b="0"/>
          <a:stretch/>
        </p:blipFill>
        <p:spPr>
          <a:xfrm>
            <a:off x="6705575" y="2159000"/>
            <a:ext cx="4064000" cy="2159000"/>
          </a:xfrm>
          <a:prstGeom prst="rect">
            <a:avLst/>
          </a:prstGeom>
        </p:spPr>
      </p:pic>
      <p:sp>
        <p:nvSpPr>
          <p:cNvPr id="4" name="Text 0"/>
          <p:cNvSpPr/>
          <p:nvPr>
            <p:ph type="title"/>
          </p:nvPr>
        </p:nvSpPr>
        <p:spPr>
          <a:xfrm>
            <a:off x="812767"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Avoiding overfitting</a:t>
            </a:r>
            <a:endParaRPr lang="en-US" sz="3200" dirty="0"/>
          </a:p>
        </p:txBody>
      </p:sp>
      <p:sp>
        <p:nvSpPr>
          <p:cNvPr id="5" name="Text 1"/>
          <p:cNvSpPr/>
          <p:nvPr/>
        </p:nvSpPr>
        <p:spPr>
          <a:xfrm>
            <a:off x="2031983" y="3111500"/>
            <a:ext cx="1066800" cy="274315"/>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train</a:t>
            </a:r>
            <a:endParaRPr lang="en-US" sz="1400" dirty="0"/>
          </a:p>
        </p:txBody>
      </p:sp>
      <p:sp>
        <p:nvSpPr>
          <p:cNvPr id="6" name="Text 2"/>
          <p:cNvSpPr/>
          <p:nvPr/>
        </p:nvSpPr>
        <p:spPr>
          <a:xfrm>
            <a:off x="3809983" y="3111500"/>
            <a:ext cx="1066800" cy="274315"/>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test</a:t>
            </a:r>
            <a:endParaRPr lang="en-US" sz="1400" dirty="0"/>
          </a:p>
        </p:txBody>
      </p:sp>
      <p:sp>
        <p:nvSpPr>
          <p:cNvPr id="7" name="Text 3"/>
          <p:cNvSpPr/>
          <p:nvPr/>
        </p:nvSpPr>
        <p:spPr>
          <a:xfrm>
            <a:off x="7251675" y="3111500"/>
            <a:ext cx="1066800" cy="274315"/>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ECEBE6"/>
                </a:solidFill>
                <a:latin typeface="JetBrains Mono" pitchFamily="49" charset="0"/>
                <a:ea typeface="JetBrains Mono" pitchFamily="49" charset="-122"/>
                <a:cs typeface="JetBrains Mono" pitchFamily="49" charset="-120"/>
              </a:rPr>
              <a:t>train</a:t>
            </a:r>
            <a:endParaRPr lang="en-US" sz="1400" dirty="0"/>
          </a:p>
        </p:txBody>
      </p:sp>
      <p:sp>
        <p:nvSpPr>
          <p:cNvPr id="8" name="Text 4"/>
          <p:cNvSpPr/>
          <p:nvPr/>
        </p:nvSpPr>
        <p:spPr>
          <a:xfrm>
            <a:off x="9156675" y="3111500"/>
            <a:ext cx="1066800" cy="274315"/>
          </a:xfrm>
          <a:prstGeom prst="rect">
            <a:avLst/>
          </a:prstGeom>
          <a:noFill/>
          <a:ln/>
        </p:spPr>
        <p:txBody>
          <a:bodyPr wrap="square" lIns="0" tIns="0" rIns="0" bIns="0" rtlCol="0" anchor="t">
            <a:normAutofit/>
          </a:bodyPr>
          <a:lstStyle/>
          <a:p>
            <a:pPr algn="ctr" indent="0" marL="0">
              <a:lnSpc>
                <a:spcPts val="1960"/>
              </a:lnSpc>
              <a:buNone/>
            </a:pPr>
            <a:r>
              <a:rPr lang="en-US" sz="1400" dirty="0">
                <a:solidFill>
                  <a:srgbClr val="F0B44C"/>
                </a:solidFill>
                <a:latin typeface="JetBrains Mono" pitchFamily="49" charset="0"/>
                <a:ea typeface="JetBrains Mono" pitchFamily="49" charset="-122"/>
                <a:cs typeface="JetBrains Mono" pitchFamily="49" charset="-120"/>
              </a:rPr>
              <a:t>test</a:t>
            </a:r>
            <a:endParaRPr lang="en-US" sz="1400" dirty="0"/>
          </a:p>
        </p:txBody>
      </p:sp>
      <p:sp>
        <p:nvSpPr>
          <p:cNvPr id="9" name="Text 5"/>
          <p:cNvSpPr/>
          <p:nvPr/>
        </p:nvSpPr>
        <p:spPr>
          <a:xfrm>
            <a:off x="960169" y="4882629"/>
            <a:ext cx="10572956" cy="452123"/>
          </a:xfrm>
          <a:prstGeom prst="rect">
            <a:avLst/>
          </a:prstGeom>
          <a:noFill/>
          <a:ln/>
        </p:spPr>
        <p:txBody>
          <a:bodyPr wrap="square" lIns="0" tIns="0" rIns="0" bIns="0" rtlCol="0" anchor="t">
            <a:normAutofit/>
          </a:bodyPr>
          <a:lstStyle/>
          <a:p>
            <a:pPr algn="ctr" indent="0" marL="0">
              <a:lnSpc>
                <a:spcPts val="3360"/>
              </a:lnSpc>
              <a:buNone/>
            </a:pPr>
            <a:r>
              <a:rPr lang="en-US" sz="2400" dirty="0">
                <a:solidFill>
                  <a:srgbClr val="ECEBE6"/>
                </a:solidFill>
                <a:latin typeface="Raleway" pitchFamily="34" charset="0"/>
                <a:ea typeface="Raleway" pitchFamily="34" charset="-122"/>
                <a:cs typeface="Raleway" pitchFamily="34" charset="-120"/>
              </a:rPr>
              <a:t>If you test on what you trained on- you’re measuring </a:t>
            </a:r>
            <a:r>
              <a:rPr lang="en-US" sz="2400" i="1" dirty="0">
                <a:solidFill>
                  <a:srgbClr val="ECEBE6"/>
                </a:solidFill>
                <a:latin typeface="Raleway" pitchFamily="34" charset="0"/>
                <a:ea typeface="Raleway" pitchFamily="34" charset="-122"/>
                <a:cs typeface="Raleway" pitchFamily="34" charset="-120"/>
              </a:rPr>
              <a:t>memory</a:t>
            </a:r>
            <a:r>
              <a:rPr lang="en-US" sz="2400" dirty="0">
                <a:solidFill>
                  <a:srgbClr val="ECEBE6"/>
                </a:solidFill>
                <a:latin typeface="Raleway" pitchFamily="34" charset="0"/>
                <a:ea typeface="Raleway" pitchFamily="34" charset="-122"/>
                <a:cs typeface="Raleway" pitchFamily="34" charset="-120"/>
              </a:rPr>
              <a:t>, not</a:t>
            </a:r>
            <a:r>
              <a:rPr lang="en-US" sz="2400" dirty="0">
                <a:solidFill>
                  <a:srgbClr val="F0B44C"/>
                </a:solidFill>
                <a:latin typeface="Raleway" pitchFamily="34" charset="0"/>
                <a:ea typeface="Raleway" pitchFamily="34" charset="-122"/>
                <a:cs typeface="Raleway" pitchFamily="34" charset="-120"/>
              </a:rPr>
              <a:t> skill.</a:t>
            </a:r>
            <a:endParaRPr lang="en-US" sz="2400" dirty="0"/>
          </a:p>
        </p:txBody>
      </p:sp>
      <p:sp>
        <p:nvSpPr>
          <p:cNvPr id="10" name="Text 6"/>
          <p:cNvSpPr/>
          <p:nvPr/>
        </p:nvSpPr>
        <p:spPr>
          <a:xfrm>
            <a:off x="5461004" y="3111500"/>
            <a:ext cx="856828" cy="407682"/>
          </a:xfrm>
          <a:prstGeom prst="rect">
            <a:avLst/>
          </a:prstGeom>
          <a:noFill/>
          <a:ln/>
        </p:spPr>
        <p:txBody>
          <a:bodyPr wrap="square" lIns="0" tIns="0" rIns="0" bIns="0" rtlCol="0" anchor="t">
            <a:normAutofit/>
          </a:bodyPr>
          <a:lstStyle/>
          <a:p>
            <a:pPr algn="ctr" indent="0" marL="0">
              <a:lnSpc>
                <a:spcPts val="3010"/>
              </a:lnSpc>
              <a:buNone/>
            </a:pPr>
            <a:r>
              <a:rPr lang="en-US" sz="2150" dirty="0">
                <a:solidFill>
                  <a:srgbClr val="ECEBE6"/>
                </a:solidFill>
                <a:latin typeface="IBM Plex Sans" pitchFamily="34" charset="0"/>
                <a:ea typeface="IBM Plex Sans" pitchFamily="34" charset="-122"/>
                <a:cs typeface="IBM Plex Sans" pitchFamily="34" charset="-120"/>
              </a:rPr>
              <a:t>vs</a:t>
            </a:r>
            <a:endParaRPr lang="en-US" sz="21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E1013"/>
        </a:solidFill>
      </p:bgPr>
    </p:bg>
    <p:spTree>
      <p:nvGrpSpPr>
        <p:cNvPr id="1" name=""/>
        <p:cNvGrpSpPr/>
        <p:nvPr/>
      </p:nvGrpSpPr>
      <p:grpSpPr>
        <a:xfrm>
          <a:off x="0" y="0"/>
          <a:ext cx="0" cy="0"/>
          <a:chOff x="0" y="0"/>
          <a:chExt cx="0" cy="0"/>
        </a:xfrm>
      </p:grpSpPr>
      <p:pic>
        <p:nvPicPr>
          <p:cNvPr id="2" name="Image 0" descr="The training loop, with a short connector from Evaluate down to the test result and a return arrow from Find failures back to Build cases">    </p:cNvPr>
          <p:cNvPicPr>
            <a:picLocks noChangeAspect="1"/>
          </p:cNvPicPr>
          <p:nvPr/>
        </p:nvPicPr>
        <p:blipFill>
          <a:blip r:embed="rId1"/>
          <a:srcRect l="-11" r="-11" t="0" b="0"/>
          <a:stretch/>
        </p:blipFill>
        <p:spPr>
          <a:xfrm>
            <a:off x="812767" y="2971750"/>
            <a:ext cx="10566383" cy="1841500"/>
          </a:xfrm>
          <a:prstGeom prst="rect">
            <a:avLst/>
          </a:prstGeom>
        </p:spPr>
      </p:pic>
      <p:sp>
        <p:nvSpPr>
          <p:cNvPr id="3" name="Text 0"/>
          <p:cNvSpPr/>
          <p:nvPr/>
        </p:nvSpPr>
        <p:spPr>
          <a:xfrm>
            <a:off x="654312" y="5413896"/>
            <a:ext cx="10883374" cy="416529"/>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Correct — for the wrong reason</a:t>
            </a:r>
            <a:endParaRPr lang="en-US" sz="2200" dirty="0"/>
          </a:p>
        </p:txBody>
      </p:sp>
      <p:sp>
        <p:nvSpPr>
          <p:cNvPr id="4" name="Text 1"/>
          <p:cNvSpPr/>
          <p:nvPr/>
        </p:nvSpPr>
        <p:spPr>
          <a:xfrm>
            <a:off x="1239520" y="1892250"/>
            <a:ext cx="209296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Northwind</a:t>
            </a:r>
            <a:endParaRPr lang="en-US" sz="1200" dirty="0"/>
          </a:p>
        </p:txBody>
      </p:sp>
      <p:sp>
        <p:nvSpPr>
          <p:cNvPr id="5" name="Text 2"/>
          <p:cNvSpPr/>
          <p:nvPr/>
        </p:nvSpPr>
        <p:spPr>
          <a:xfrm>
            <a:off x="3779520" y="1892250"/>
            <a:ext cx="209296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Northwind</a:t>
            </a:r>
            <a:endParaRPr lang="en-US" sz="1200" dirty="0"/>
          </a:p>
        </p:txBody>
      </p:sp>
      <p:sp>
        <p:nvSpPr>
          <p:cNvPr id="6" name="Text 3"/>
          <p:cNvSpPr/>
          <p:nvPr/>
        </p:nvSpPr>
        <p:spPr>
          <a:xfrm>
            <a:off x="6319520" y="1892250"/>
            <a:ext cx="209296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Northwind again</a:t>
            </a:r>
            <a:endParaRPr lang="en-US" sz="1200" dirty="0"/>
          </a:p>
        </p:txBody>
      </p:sp>
      <p:sp>
        <p:nvSpPr>
          <p:cNvPr id="7" name="Text 4"/>
          <p:cNvSpPr/>
          <p:nvPr/>
        </p:nvSpPr>
        <p:spPr>
          <a:xfrm>
            <a:off x="8859520" y="1892250"/>
            <a:ext cx="209296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none found</a:t>
            </a:r>
            <a:endParaRPr lang="en-US" sz="1200" dirty="0"/>
          </a:p>
        </p:txBody>
      </p:sp>
      <p:sp>
        <p:nvSpPr>
          <p:cNvPr id="8" name="Text 5"/>
          <p:cNvSpPr/>
          <p:nvPr/>
        </p:nvSpPr>
        <p:spPr>
          <a:xfrm>
            <a:off x="1273175" y="2212925"/>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Build cases</a:t>
            </a:r>
            <a:endParaRPr lang="en-US" sz="1800" dirty="0"/>
          </a:p>
        </p:txBody>
      </p:sp>
      <p:pic>
        <p:nvPicPr>
          <p:cNvPr id="9" name="Image 1" descr="arrow-right">    </p:cNvPr>
          <p:cNvPicPr>
            <a:picLocks noChangeAspect="1"/>
          </p:cNvPicPr>
          <p:nvPr/>
        </p:nvPicPr>
        <p:blipFill>
          <a:blip r:embed="rId2"/>
          <a:srcRect l="-6" r="-6" t="0" b="0"/>
          <a:stretch/>
        </p:blipFill>
        <p:spPr>
          <a:xfrm>
            <a:off x="3378191" y="2501875"/>
            <a:ext cx="355575" cy="177767"/>
          </a:xfrm>
          <a:prstGeom prst="rect">
            <a:avLst/>
          </a:prstGeom>
        </p:spPr>
      </p:pic>
      <p:sp>
        <p:nvSpPr>
          <p:cNvPr id="10" name="Text 6"/>
          <p:cNvSpPr/>
          <p:nvPr/>
        </p:nvSpPr>
        <p:spPr>
          <a:xfrm>
            <a:off x="3813175" y="2212925"/>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Train</a:t>
            </a:r>
            <a:endParaRPr lang="en-US" sz="1800" dirty="0"/>
          </a:p>
        </p:txBody>
      </p:sp>
      <p:pic>
        <p:nvPicPr>
          <p:cNvPr id="11" name="Image 2" descr="arrow-right">    </p:cNvPr>
          <p:cNvPicPr>
            <a:picLocks noChangeAspect="1"/>
          </p:cNvPicPr>
          <p:nvPr/>
        </p:nvPicPr>
        <p:blipFill>
          <a:blip r:embed="rId3"/>
          <a:srcRect l="-6" r="-6" t="0" b="0"/>
          <a:stretch/>
        </p:blipFill>
        <p:spPr>
          <a:xfrm>
            <a:off x="5918191" y="2501875"/>
            <a:ext cx="355575" cy="177767"/>
          </a:xfrm>
          <a:prstGeom prst="rect">
            <a:avLst/>
          </a:prstGeom>
        </p:spPr>
      </p:pic>
      <p:sp>
        <p:nvSpPr>
          <p:cNvPr id="12" name="Text 7"/>
          <p:cNvSpPr/>
          <p:nvPr/>
        </p:nvSpPr>
        <p:spPr>
          <a:xfrm>
            <a:off x="6353175" y="2212925"/>
            <a:ext cx="2025650" cy="755650"/>
          </a:xfrm>
          <a:prstGeom prst="roundRect">
            <a:avLst>
              <a:gd name="adj" fmla="val 13025"/>
            </a:avLst>
          </a:prstGeom>
          <a:solidFill>
            <a:srgbClr val="15181D"/>
          </a:solidFill>
          <a:ln w="6350">
            <a:solidFill>
              <a:srgbClr val="F0B44C"/>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Evaluate</a:t>
            </a:r>
            <a:endParaRPr lang="en-US" sz="1800" dirty="0"/>
          </a:p>
        </p:txBody>
      </p:sp>
      <p:pic>
        <p:nvPicPr>
          <p:cNvPr id="13" name="Image 3" descr="arrow-right">    </p:cNvPr>
          <p:cNvPicPr>
            <a:picLocks noChangeAspect="1"/>
          </p:cNvPicPr>
          <p:nvPr/>
        </p:nvPicPr>
        <p:blipFill>
          <a:blip r:embed="rId4"/>
          <a:srcRect l="-6" r="-6" t="0" b="0"/>
          <a:stretch/>
        </p:blipFill>
        <p:spPr>
          <a:xfrm>
            <a:off x="8458191" y="2501875"/>
            <a:ext cx="355575" cy="177767"/>
          </a:xfrm>
          <a:prstGeom prst="rect">
            <a:avLst/>
          </a:prstGeom>
        </p:spPr>
      </p:pic>
      <p:sp>
        <p:nvSpPr>
          <p:cNvPr id="14" name="Text 8"/>
          <p:cNvSpPr/>
          <p:nvPr/>
        </p:nvSpPr>
        <p:spPr>
          <a:xfrm>
            <a:off x="8893175" y="2212925"/>
            <a:ext cx="2025650" cy="755650"/>
          </a:xfrm>
          <a:prstGeom prst="roundRect">
            <a:avLst>
              <a:gd name="adj" fmla="val 13025"/>
            </a:avLst>
          </a:prstGeom>
          <a:solidFill>
            <a:srgbClr val="15181D"/>
          </a:solidFill>
          <a:ln w="6350">
            <a:solidFill>
              <a:srgbClr val="2A2F37"/>
            </a:solidFill>
            <a:prstDash val="solid"/>
          </a:ln>
        </p:spPr>
        <p:txBody>
          <a:bodyPr wrap="square" lIns="0" tIns="0" rIns="0" bIns="0" rtlCol="0" anchor="ctr">
            <a:normAutofit/>
          </a:bodyPr>
          <a:lstStyle/>
          <a:p>
            <a:pPr algn="ctr" indent="0" marL="0">
              <a:lnSpc>
                <a:spcPts val="2160"/>
              </a:lnSpc>
              <a:buNone/>
            </a:pPr>
            <a:r>
              <a:rPr lang="en-US" sz="1800" b="1" dirty="0">
                <a:solidFill>
                  <a:srgbClr val="ECEBE6"/>
                </a:solidFill>
                <a:latin typeface="Space Grotesk" pitchFamily="34" charset="0"/>
                <a:ea typeface="Space Grotesk" pitchFamily="34" charset="-122"/>
                <a:cs typeface="Space Grotesk" pitchFamily="34" charset="-120"/>
              </a:rPr>
              <a:t>Find failures</a:t>
            </a:r>
            <a:endParaRPr lang="en-US" sz="1800" dirty="0"/>
          </a:p>
        </p:txBody>
      </p:sp>
      <p:sp>
        <p:nvSpPr>
          <p:cNvPr id="15" name="Shape 9"/>
          <p:cNvSpPr/>
          <p:nvPr/>
        </p:nvSpPr>
        <p:spPr>
          <a:xfrm>
            <a:off x="5781675" y="3178175"/>
            <a:ext cx="3168650" cy="1050495"/>
          </a:xfrm>
          <a:prstGeom prst="roundRect">
            <a:avLst>
              <a:gd name="adj" fmla="val 9369"/>
            </a:avLst>
          </a:prstGeom>
          <a:solidFill>
            <a:srgbClr val="15181D"/>
          </a:solidFill>
          <a:ln w="6350">
            <a:solidFill>
              <a:srgbClr val="2A2F37"/>
            </a:solidFill>
            <a:prstDash val="solid"/>
          </a:ln>
        </p:spPr>
      </p:sp>
      <p:sp>
        <p:nvSpPr>
          <p:cNvPr id="16" name="Text 10"/>
          <p:cNvSpPr/>
          <p:nvPr/>
        </p:nvSpPr>
        <p:spPr>
          <a:xfrm>
            <a:off x="5986983" y="3332659"/>
            <a:ext cx="28407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A9099"/>
                </a:solidFill>
                <a:latin typeface="JetBrains Mono" pitchFamily="49" charset="0"/>
                <a:ea typeface="JetBrains Mono" pitchFamily="49" charset="-122"/>
                <a:cs typeface="JetBrains Mono" pitchFamily="49" charset="-120"/>
              </a:rPr>
              <a:t>Q: What’s Northwind’s MRR?</a:t>
            </a:r>
            <a:endParaRPr lang="en-US" sz="1200" dirty="0"/>
          </a:p>
        </p:txBody>
      </p:sp>
      <p:sp>
        <p:nvSpPr>
          <p:cNvPr id="17" name="Text 11"/>
          <p:cNvSpPr/>
          <p:nvPr/>
        </p:nvSpPr>
        <p:spPr>
          <a:xfrm>
            <a:off x="5986983" y="3596754"/>
            <a:ext cx="28407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A: $12,000 · correct</a:t>
            </a:r>
            <a:endParaRPr lang="en-US" sz="1200" dirty="0"/>
          </a:p>
        </p:txBody>
      </p:sp>
      <p:sp>
        <p:nvSpPr>
          <p:cNvPr id="18" name="Text 12"/>
          <p:cNvSpPr/>
          <p:nvPr/>
        </p:nvSpPr>
        <p:spPr>
          <a:xfrm>
            <a:off x="5986983" y="3860850"/>
            <a:ext cx="284077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tool calls: 0</a:t>
            </a:r>
            <a:endParaRPr lang="en-US" sz="1200" dirty="0"/>
          </a:p>
        </p:txBody>
      </p:sp>
      <p:sp>
        <p:nvSpPr>
          <p:cNvPr id="19" name="Text 13"/>
          <p:cNvSpPr/>
          <p:nvPr/>
        </p:nvSpPr>
        <p:spPr>
          <a:xfrm>
            <a:off x="654271" y="4724375"/>
            <a:ext cx="10883374" cy="256538"/>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8A9099"/>
                </a:solidFill>
                <a:latin typeface="JetBrains Mono" pitchFamily="49" charset="0"/>
                <a:ea typeface="JetBrains Mono" pitchFamily="49" charset="-122"/>
                <a:cs typeface="JetBrains Mono" pitchFamily="49" charset="-120"/>
              </a:rPr>
              <a:t>nothing to fix · ship it</a:t>
            </a:r>
            <a:endParaRPr lang="en-US" sz="1300" dirty="0"/>
          </a:p>
        </p:txBody>
      </p:sp>
      <p:sp>
        <p:nvSpPr>
          <p:cNvPr id="20" name="Text 14"/>
          <p:cNvSpPr/>
          <p:nvPr>
            <p:ph type="title"/>
          </p:nvPr>
        </p:nvSpPr>
        <p:spPr>
          <a:xfrm>
            <a:off x="812767"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Avoiding overfitting</a:t>
            </a:r>
            <a:endParaRPr 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E1013"/>
        </a:solidFill>
      </p:bgPr>
    </p:bg>
    <p:spTree>
      <p:nvGrpSpPr>
        <p:cNvPr id="1" name=""/>
        <p:cNvGrpSpPr/>
        <p:nvPr/>
      </p:nvGrpSpPr>
      <p:grpSpPr>
        <a:xfrm>
          <a:off x="0" y="0"/>
          <a:ext cx="0" cy="0"/>
          <a:chOff x="0" y="0"/>
          <a:chExt cx="0" cy="0"/>
        </a:xfrm>
      </p:grpSpPr>
      <p:sp>
        <p:nvSpPr>
          <p:cNvPr id="2" name="Text 0"/>
          <p:cNvSpPr/>
          <p:nvPr/>
        </p:nvSpPr>
        <p:spPr>
          <a:xfrm>
            <a:off x="654312" y="812750"/>
            <a:ext cx="10883374" cy="919444"/>
          </a:xfrm>
          <a:prstGeom prst="rect">
            <a:avLst/>
          </a:prstGeom>
          <a:noFill/>
          <a:ln/>
        </p:spPr>
        <p:txBody>
          <a:bodyPr wrap="square" lIns="0" tIns="0" rIns="0" bIns="0" rtlCol="0" anchor="t">
            <a:normAutofit/>
          </a:bodyPr>
          <a:lstStyle/>
          <a:p>
            <a:pPr algn="ctr" indent="0" marL="0">
              <a:lnSpc>
                <a:spcPts val="3520"/>
              </a:lnSpc>
              <a:buNone/>
            </a:pPr>
            <a:r>
              <a:rPr lang="en-US" sz="3200" b="1" dirty="0">
                <a:solidFill>
                  <a:srgbClr val="ECEBE6"/>
                </a:solidFill>
                <a:latin typeface="Raleway" pitchFamily="34" charset="0"/>
                <a:ea typeface="Raleway" pitchFamily="34" charset="-122"/>
                <a:cs typeface="Raleway" pitchFamily="34" charset="-120"/>
              </a:rPr>
              <a:t>Two obstacles stand between us and post-training on enterprise data</a:t>
            </a:r>
            <a:endParaRPr lang="en-US" sz="3200" dirty="0"/>
          </a:p>
        </p:txBody>
      </p:sp>
      <p:sp>
        <p:nvSpPr>
          <p:cNvPr id="3" name="Text 1"/>
          <p:cNvSpPr/>
          <p:nvPr/>
        </p:nvSpPr>
        <p:spPr>
          <a:xfrm>
            <a:off x="816025" y="2714600"/>
            <a:ext cx="4657882" cy="1930069"/>
          </a:xfrm>
          <a:prstGeom prst="roundRect">
            <a:avLst>
              <a:gd name="adj" fmla="val 5100"/>
            </a:avLst>
          </a:prstGeom>
          <a:solidFill>
            <a:srgbClr val="15181D"/>
          </a:solidFill>
          <a:ln w="6350">
            <a:solidFill>
              <a:srgbClr val="2A2F37"/>
            </a:solidFill>
            <a:prstDash val="solid"/>
          </a:ln>
        </p:spPr>
        <p:txBody>
          <a:bodyPr wrap="square" lIns="252672" tIns="227289" rIns="129826" bIns="227289" rtlCol="0" anchor="t">
            <a:normAutofit/>
          </a:bodyPr>
          <a:lstStyle/>
          <a:p>
            <a:pPr algn="l" indent="0" marL="0">
              <a:lnSpc>
                <a:spcPts val="3520"/>
              </a:lnSpc>
              <a:buNone/>
            </a:pPr>
            <a:r>
              <a:rPr lang="en-US" sz="3200" b="1" dirty="0">
                <a:solidFill>
                  <a:srgbClr val="ECEBE6"/>
                </a:solidFill>
                <a:latin typeface="Raleway" pitchFamily="34" charset="0"/>
                <a:ea typeface="Raleway" pitchFamily="34" charset="-122"/>
                <a:cs typeface="Raleway" pitchFamily="34" charset="-120"/>
              </a:rPr>
              <a:t>Real enterprise data is off limits and faking it is really hard</a:t>
            </a:r>
            <a:endParaRPr lang="en-US" sz="3200" dirty="0"/>
          </a:p>
        </p:txBody>
      </p:sp>
      <p:sp>
        <p:nvSpPr>
          <p:cNvPr id="4" name="Text 2"/>
          <p:cNvSpPr/>
          <p:nvPr/>
        </p:nvSpPr>
        <p:spPr>
          <a:xfrm>
            <a:off x="6675636" y="2714600"/>
            <a:ext cx="4700422" cy="1930069"/>
          </a:xfrm>
          <a:prstGeom prst="roundRect">
            <a:avLst>
              <a:gd name="adj" fmla="val 5100"/>
            </a:avLst>
          </a:prstGeom>
          <a:solidFill>
            <a:srgbClr val="15181D"/>
          </a:solidFill>
          <a:ln w="6350">
            <a:solidFill>
              <a:srgbClr val="2A2F37"/>
            </a:solidFill>
            <a:prstDash val="solid"/>
          </a:ln>
        </p:spPr>
        <p:txBody>
          <a:bodyPr wrap="square" lIns="252672" tIns="227289" rIns="128550" bIns="201889" rtlCol="0" anchor="t">
            <a:normAutofit/>
          </a:bodyPr>
          <a:lstStyle/>
          <a:p>
            <a:pPr algn="l" indent="0" marL="0">
              <a:lnSpc>
                <a:spcPts val="3476"/>
              </a:lnSpc>
              <a:buNone/>
            </a:pPr>
            <a:r>
              <a:rPr lang="en-US" sz="3160" b="1" dirty="0">
                <a:solidFill>
                  <a:srgbClr val="ECEBE6"/>
                </a:solidFill>
                <a:latin typeface="Raleway" pitchFamily="34" charset="0"/>
                <a:ea typeface="Raleway" pitchFamily="34" charset="-122"/>
                <a:cs typeface="Raleway" pitchFamily="34" charset="-120"/>
              </a:rPr>
              <a:t>Even if we do have the data how do we create reliable cases?</a:t>
            </a:r>
            <a:endParaRPr lang="en-US" sz="316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3660179" y="2180456"/>
            <a:ext cx="4871640" cy="1041400"/>
          </a:xfrm>
          <a:prstGeom prst="rect">
            <a:avLst/>
          </a:prstGeom>
          <a:noFill/>
          <a:ln/>
        </p:spPr>
        <p:txBody>
          <a:bodyPr wrap="square" lIns="0" tIns="0" rIns="0" bIns="0" rtlCol="0" anchor="t">
            <a:normAutofit/>
          </a:bodyPr>
          <a:lstStyle/>
          <a:p>
            <a:pPr algn="ctr" indent="0" marL="0">
              <a:lnSpc>
                <a:spcPts val="8000"/>
              </a:lnSpc>
              <a:buNone/>
            </a:pPr>
            <a:r>
              <a:rPr lang="en-US" sz="8000" b="1" i="0" spc="-200" kern="0" dirty="0">
                <a:solidFill>
                  <a:srgbClr val="ECEBE6"/>
                </a:solidFill>
                <a:latin typeface="Raleway" pitchFamily="34" charset="0"/>
                <a:ea typeface="Raleway" pitchFamily="34" charset="-122"/>
                <a:cs typeface="Raleway" pitchFamily="34" charset="-120"/>
              </a:rPr>
              <a:t>Meet </a:t>
            </a:r>
            <a:r>
              <a:rPr lang="en-US" sz="8000" b="1" i="0" spc="-200" kern="0" dirty="0">
                <a:solidFill>
                  <a:srgbClr val="F0B44C"/>
                </a:solidFill>
                <a:latin typeface="Raleway" pitchFamily="34" charset="0"/>
                <a:ea typeface="Raleway" pitchFamily="34" charset="-122"/>
                <a:cs typeface="Raleway" pitchFamily="34" charset="-120"/>
              </a:rPr>
              <a:t>Era</a:t>
            </a:r>
            <a:endParaRPr lang="en-US" sz="8000" dirty="0"/>
          </a:p>
        </p:txBody>
      </p:sp>
      <p:sp>
        <p:nvSpPr>
          <p:cNvPr id="3" name="Text 1"/>
          <p:cNvSpPr/>
          <p:nvPr/>
        </p:nvSpPr>
        <p:spPr>
          <a:xfrm>
            <a:off x="1517650" y="3501206"/>
            <a:ext cx="9156700" cy="416529"/>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A3A9B1"/>
                </a:solidFill>
                <a:latin typeface="IBM Plex Sans" pitchFamily="34" charset="0"/>
                <a:ea typeface="IBM Plex Sans" pitchFamily="34" charset="-122"/>
                <a:cs typeface="IBM Plex Sans" pitchFamily="34" charset="-120"/>
              </a:rPr>
              <a:t>Simulated companies to benchmark models and train agents.</a:t>
            </a:r>
            <a:endParaRPr lang="en-US" sz="2200" dirty="0"/>
          </a:p>
        </p:txBody>
      </p:sp>
      <p:sp>
        <p:nvSpPr>
          <p:cNvPr id="4" name="Text 2"/>
          <p:cNvSpPr/>
          <p:nvPr/>
        </p:nvSpPr>
        <p:spPr>
          <a:xfrm>
            <a:off x="4304225" y="4200277"/>
            <a:ext cx="2353733" cy="474075"/>
          </a:xfrm>
          <a:prstGeom prst="roundRect">
            <a:avLst>
              <a:gd name="adj" fmla="val 50000"/>
            </a:avLst>
          </a:prstGeom>
          <a:solidFill>
            <a:srgbClr val="15181D"/>
          </a:solidFill>
          <a:ln w="6350">
            <a:solidFill>
              <a:srgbClr val="F0B44C"/>
            </a:solidFill>
            <a:prstDash val="solid"/>
          </a:ln>
        </p:spPr>
        <p:txBody>
          <a:bodyPr wrap="none" lIns="0" tIns="0" rIns="0" bIns="0" rtlCol="0" anchor="ctr">
            <a:normAutofit/>
          </a:bodyPr>
          <a:lstStyle/>
          <a:p>
            <a:pPr algn="ctr"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Free for builders</a:t>
            </a:r>
            <a:endParaRPr lang="en-US" sz="1500" dirty="0"/>
          </a:p>
        </p:txBody>
      </p:sp>
      <p:sp>
        <p:nvSpPr>
          <p:cNvPr id="5" name="Text 3"/>
          <p:cNvSpPr/>
          <p:nvPr/>
        </p:nvSpPr>
        <p:spPr>
          <a:xfrm>
            <a:off x="6791308" y="4200277"/>
            <a:ext cx="1096425" cy="474075"/>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2100"/>
              </a:lnSpc>
              <a:buNone/>
            </a:pPr>
            <a:r>
              <a:rPr lang="en-US" sz="1500" dirty="0">
                <a:solidFill>
                  <a:srgbClr val="ECEBE6"/>
                </a:solidFill>
                <a:latin typeface="JetBrains Mono" pitchFamily="49" charset="0"/>
                <a:ea typeface="JetBrains Mono" pitchFamily="49" charset="-122"/>
                <a:cs typeface="JetBrains Mono" pitchFamily="49" charset="-120"/>
              </a:rPr>
              <a:t>by Eon</a:t>
            </a:r>
            <a:endParaRPr lang="en-US" sz="15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Realistic enterprise data, entirely synthetic</a:t>
            </a:r>
            <a:endParaRPr lang="en-US" sz="3200" dirty="0"/>
          </a:p>
        </p:txBody>
      </p:sp>
      <p:sp>
        <p:nvSpPr>
          <p:cNvPr id="3" name="Shape 1"/>
          <p:cNvSpPr/>
          <p:nvPr/>
        </p:nvSpPr>
        <p:spPr>
          <a:xfrm>
            <a:off x="815942" y="1501750"/>
            <a:ext cx="10560033" cy="1337485"/>
          </a:xfrm>
          <a:prstGeom prst="roundRect">
            <a:avLst>
              <a:gd name="adj" fmla="val 7359"/>
            </a:avLst>
          </a:prstGeom>
          <a:solidFill>
            <a:srgbClr val="15181D"/>
          </a:solidFill>
          <a:ln w="6350">
            <a:solidFill>
              <a:srgbClr val="F0B44C"/>
            </a:solidFill>
            <a:prstDash val="solid"/>
          </a:ln>
        </p:spPr>
      </p:sp>
      <p:sp>
        <p:nvSpPr>
          <p:cNvPr id="4" name="Text 2"/>
          <p:cNvSpPr/>
          <p:nvPr/>
        </p:nvSpPr>
        <p:spPr>
          <a:xfrm>
            <a:off x="1097442" y="1656234"/>
            <a:ext cx="10296944" cy="220944"/>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5A616B"/>
                </a:solidFill>
                <a:latin typeface="JetBrains Mono" pitchFamily="49" charset="0"/>
                <a:ea typeface="JetBrains Mono" pitchFamily="49" charset="-122"/>
                <a:cs typeface="JetBrains Mono" pitchFamily="49" charset="-120"/>
              </a:rPr>
              <a:t>// download</a:t>
            </a:r>
            <a:endParaRPr lang="en-US" sz="1100" dirty="0"/>
          </a:p>
        </p:txBody>
      </p:sp>
      <p:sp>
        <p:nvSpPr>
          <p:cNvPr id="5" name="Text 3"/>
          <p:cNvSpPr/>
          <p:nvPr/>
        </p:nvSpPr>
        <p:spPr>
          <a:xfrm>
            <a:off x="1097442" y="1864469"/>
            <a:ext cx="10296944" cy="220944"/>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ECEBE6"/>
                </a:solidFill>
                <a:latin typeface="JetBrains Mono" pitchFamily="49" charset="0"/>
                <a:ea typeface="JetBrains Mono" pitchFamily="49" charset="-122"/>
                <a:cs typeface="JetBrains Mono" pitchFamily="49" charset="-120"/>
              </a:rPr>
              <a:t>$ curl -fsSL https://console.era.eon.io/install.sh | sh</a:t>
            </a:r>
            <a:endParaRPr lang="en-US" sz="1100" dirty="0"/>
          </a:p>
        </p:txBody>
      </p:sp>
      <p:sp>
        <p:nvSpPr>
          <p:cNvPr id="6" name="Text 4"/>
          <p:cNvSpPr/>
          <p:nvPr/>
        </p:nvSpPr>
        <p:spPr>
          <a:xfrm>
            <a:off x="1097442" y="2072704"/>
            <a:ext cx="10296944" cy="220944"/>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5A616B"/>
                </a:solidFill>
                <a:latin typeface="JetBrains Mono" pitchFamily="49" charset="0"/>
                <a:ea typeface="JetBrains Mono" pitchFamily="49" charset="-122"/>
                <a:cs typeface="JetBrains Mono" pitchFamily="49" charset="-120"/>
              </a:rPr>
              <a:t>// generate a company</a:t>
            </a:r>
            <a:endParaRPr lang="en-US" sz="1100" dirty="0"/>
          </a:p>
        </p:txBody>
      </p:sp>
      <p:sp>
        <p:nvSpPr>
          <p:cNvPr id="7" name="Text 5"/>
          <p:cNvSpPr/>
          <p:nvPr/>
        </p:nvSpPr>
        <p:spPr>
          <a:xfrm>
            <a:off x="1097442" y="2280940"/>
            <a:ext cx="10296944" cy="220944"/>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ECEBE6"/>
                </a:solidFill>
                <a:latin typeface="JetBrains Mono" pitchFamily="49" charset="0"/>
                <a:ea typeface="JetBrains Mono" pitchFamily="49" charset="-122"/>
                <a:cs typeface="JetBrains Mono" pitchFamily="49" charset="-120"/>
              </a:rPr>
              <a:t>$ era init</a:t>
            </a:r>
            <a:endParaRPr lang="en-US" sz="1100" dirty="0"/>
          </a:p>
        </p:txBody>
      </p:sp>
      <p:sp>
        <p:nvSpPr>
          <p:cNvPr id="8" name="Text 6"/>
          <p:cNvSpPr/>
          <p:nvPr/>
        </p:nvSpPr>
        <p:spPr>
          <a:xfrm>
            <a:off x="1097442" y="2489175"/>
            <a:ext cx="10296944" cy="220944"/>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F0B44C"/>
                </a:solidFill>
                <a:latin typeface="JetBrains Mono" pitchFamily="49" charset="0"/>
                <a:ea typeface="JetBrains Mono" pitchFamily="49" charset="-122"/>
                <a:cs typeface="JetBrains Mono" pitchFamily="49" charset="-120"/>
              </a:rPr>
              <a:t>$ era new --industry fintech --size mid --systems salesforce,zendesk,slack</a:t>
            </a:r>
            <a:endParaRPr lang="en-US" sz="1100" dirty="0"/>
          </a:p>
        </p:txBody>
      </p:sp>
      <p:sp>
        <p:nvSpPr>
          <p:cNvPr id="9" name="Shape 7"/>
          <p:cNvSpPr/>
          <p:nvPr/>
        </p:nvSpPr>
        <p:spPr>
          <a:xfrm>
            <a:off x="812767" y="3346078"/>
            <a:ext cx="1971022" cy="0"/>
          </a:xfrm>
          <a:prstGeom prst="line">
            <a:avLst/>
          </a:prstGeom>
          <a:noFill/>
          <a:ln w="12700">
            <a:solidFill>
              <a:srgbClr val="F0B44C"/>
            </a:solidFill>
            <a:prstDash val="solid"/>
          </a:ln>
        </p:spPr>
      </p:sp>
      <p:sp>
        <p:nvSpPr>
          <p:cNvPr id="10" name="Text 8"/>
          <p:cNvSpPr/>
          <p:nvPr/>
        </p:nvSpPr>
        <p:spPr>
          <a:xfrm>
            <a:off x="812767" y="3477320"/>
            <a:ext cx="2030152" cy="238762"/>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ECEBE6"/>
                </a:solidFill>
                <a:latin typeface="Raleway" pitchFamily="34" charset="0"/>
                <a:ea typeface="Raleway" pitchFamily="34" charset="-122"/>
                <a:cs typeface="Raleway" pitchFamily="34" charset="-120"/>
              </a:rPr>
              <a:t>A whole business</a:t>
            </a:r>
            <a:endParaRPr lang="en-US" sz="1400" dirty="0"/>
          </a:p>
        </p:txBody>
      </p:sp>
      <p:sp>
        <p:nvSpPr>
          <p:cNvPr id="11" name="Text 9"/>
          <p:cNvSpPr/>
          <p:nvPr/>
        </p:nvSpPr>
        <p:spPr>
          <a:xfrm>
            <a:off x="812767" y="3741440"/>
            <a:ext cx="2030152" cy="1092167"/>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what it sells, to whom and how, set by industry, size and business model</a:t>
            </a:r>
            <a:endParaRPr lang="en-US" sz="1500" dirty="0"/>
          </a:p>
        </p:txBody>
      </p:sp>
      <p:sp>
        <p:nvSpPr>
          <p:cNvPr id="12" name="Shape 10"/>
          <p:cNvSpPr/>
          <p:nvPr/>
        </p:nvSpPr>
        <p:spPr>
          <a:xfrm>
            <a:off x="2961638" y="3346177"/>
            <a:ext cx="1971022" cy="0"/>
          </a:xfrm>
          <a:prstGeom prst="line">
            <a:avLst/>
          </a:prstGeom>
          <a:noFill/>
          <a:ln w="12700">
            <a:solidFill>
              <a:srgbClr val="F0B44C"/>
            </a:solidFill>
            <a:prstDash val="solid"/>
          </a:ln>
        </p:spPr>
      </p:sp>
      <p:sp>
        <p:nvSpPr>
          <p:cNvPr id="13" name="Text 11"/>
          <p:cNvSpPr/>
          <p:nvPr/>
        </p:nvSpPr>
        <p:spPr>
          <a:xfrm>
            <a:off x="2961638" y="3477394"/>
            <a:ext cx="2030152" cy="452123"/>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ECEBE6"/>
                </a:solidFill>
                <a:latin typeface="Raleway" pitchFamily="34" charset="0"/>
                <a:ea typeface="Raleway" pitchFamily="34" charset="-122"/>
                <a:cs typeface="Raleway" pitchFamily="34" charset="-120"/>
              </a:rPr>
              <a:t>Consistent across systens</a:t>
            </a:r>
            <a:endParaRPr lang="en-US" sz="1400" dirty="0"/>
          </a:p>
        </p:txBody>
      </p:sp>
      <p:sp>
        <p:nvSpPr>
          <p:cNvPr id="14" name="Text 12"/>
          <p:cNvSpPr/>
          <p:nvPr/>
        </p:nvSpPr>
        <p:spPr>
          <a:xfrm>
            <a:off x="2961638" y="3954884"/>
            <a:ext cx="2030152" cy="825475"/>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the same customers, deals and employees in every system</a:t>
            </a:r>
            <a:endParaRPr lang="en-US" sz="1500" dirty="0"/>
          </a:p>
        </p:txBody>
      </p:sp>
      <p:sp>
        <p:nvSpPr>
          <p:cNvPr id="15" name="Shape 13"/>
          <p:cNvSpPr/>
          <p:nvPr/>
        </p:nvSpPr>
        <p:spPr>
          <a:xfrm>
            <a:off x="5110468" y="3346177"/>
            <a:ext cx="1971022" cy="0"/>
          </a:xfrm>
          <a:prstGeom prst="line">
            <a:avLst/>
          </a:prstGeom>
          <a:noFill/>
          <a:ln w="12700">
            <a:solidFill>
              <a:srgbClr val="F0B44C"/>
            </a:solidFill>
            <a:prstDash val="solid"/>
          </a:ln>
        </p:spPr>
      </p:sp>
      <p:sp>
        <p:nvSpPr>
          <p:cNvPr id="16" name="Text 14"/>
          <p:cNvSpPr/>
          <p:nvPr/>
        </p:nvSpPr>
        <p:spPr>
          <a:xfrm>
            <a:off x="5110468" y="3477394"/>
            <a:ext cx="2030152" cy="238762"/>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ECEBE6"/>
                </a:solidFill>
                <a:latin typeface="Raleway" pitchFamily="34" charset="0"/>
                <a:ea typeface="Raleway" pitchFamily="34" charset="-122"/>
                <a:cs typeface="Raleway" pitchFamily="34" charset="-120"/>
              </a:rPr>
              <a:t>Years of history</a:t>
            </a:r>
            <a:endParaRPr lang="en-US" sz="1400" dirty="0"/>
          </a:p>
        </p:txBody>
      </p:sp>
      <p:sp>
        <p:nvSpPr>
          <p:cNvPr id="17" name="Text 15"/>
          <p:cNvSpPr/>
          <p:nvPr/>
        </p:nvSpPr>
        <p:spPr>
          <a:xfrm>
            <a:off x="5110468" y="3741539"/>
            <a:ext cx="2030152" cy="825475"/>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move the company forward, quarter by quarter</a:t>
            </a:r>
            <a:endParaRPr lang="en-US" sz="1500" dirty="0"/>
          </a:p>
        </p:txBody>
      </p:sp>
      <p:sp>
        <p:nvSpPr>
          <p:cNvPr id="18" name="Shape 16"/>
          <p:cNvSpPr/>
          <p:nvPr/>
        </p:nvSpPr>
        <p:spPr>
          <a:xfrm>
            <a:off x="7259298" y="3346177"/>
            <a:ext cx="1971022" cy="0"/>
          </a:xfrm>
          <a:prstGeom prst="line">
            <a:avLst/>
          </a:prstGeom>
          <a:noFill/>
          <a:ln w="12700">
            <a:solidFill>
              <a:srgbClr val="F0B44C"/>
            </a:solidFill>
            <a:prstDash val="solid"/>
          </a:ln>
        </p:spPr>
      </p:sp>
      <p:sp>
        <p:nvSpPr>
          <p:cNvPr id="19" name="Text 17"/>
          <p:cNvSpPr/>
          <p:nvPr/>
        </p:nvSpPr>
        <p:spPr>
          <a:xfrm>
            <a:off x="7259298" y="3477394"/>
            <a:ext cx="2030152" cy="238762"/>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ECEBE6"/>
                </a:solidFill>
                <a:latin typeface="Raleway" pitchFamily="34" charset="0"/>
                <a:ea typeface="Raleway" pitchFamily="34" charset="-122"/>
                <a:cs typeface="Raleway" pitchFamily="34" charset="-120"/>
              </a:rPr>
              <a:t>Synthetic</a:t>
            </a:r>
            <a:endParaRPr lang="en-US" sz="1400" dirty="0"/>
          </a:p>
        </p:txBody>
      </p:sp>
      <p:sp>
        <p:nvSpPr>
          <p:cNvPr id="20" name="Text 18"/>
          <p:cNvSpPr/>
          <p:nvPr/>
        </p:nvSpPr>
        <p:spPr>
          <a:xfrm>
            <a:off x="7259298" y="3741539"/>
            <a:ext cx="2030152" cy="1092167"/>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never scraped, sampled or derived from any real company’s data</a:t>
            </a:r>
            <a:endParaRPr lang="en-US" sz="1500" dirty="0"/>
          </a:p>
        </p:txBody>
      </p:sp>
      <p:sp>
        <p:nvSpPr>
          <p:cNvPr id="21" name="Shape 19"/>
          <p:cNvSpPr/>
          <p:nvPr/>
        </p:nvSpPr>
        <p:spPr>
          <a:xfrm>
            <a:off x="9408128" y="3346177"/>
            <a:ext cx="1971022" cy="0"/>
          </a:xfrm>
          <a:prstGeom prst="line">
            <a:avLst/>
          </a:prstGeom>
          <a:noFill/>
          <a:ln w="12700">
            <a:solidFill>
              <a:srgbClr val="F0B44C"/>
            </a:solidFill>
            <a:prstDash val="solid"/>
          </a:ln>
        </p:spPr>
      </p:sp>
      <p:sp>
        <p:nvSpPr>
          <p:cNvPr id="22" name="Text 20"/>
          <p:cNvSpPr/>
          <p:nvPr/>
        </p:nvSpPr>
        <p:spPr>
          <a:xfrm>
            <a:off x="9408128" y="3477394"/>
            <a:ext cx="2030152" cy="238762"/>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ECEBE6"/>
                </a:solidFill>
                <a:latin typeface="Raleway" pitchFamily="34" charset="0"/>
                <a:ea typeface="Raleway" pitchFamily="34" charset="-122"/>
                <a:cs typeface="Raleway" pitchFamily="34" charset="-120"/>
              </a:rPr>
              <a:t>Answers built in</a:t>
            </a:r>
            <a:endParaRPr lang="en-US" sz="1400" dirty="0"/>
          </a:p>
        </p:txBody>
      </p:sp>
      <p:sp>
        <p:nvSpPr>
          <p:cNvPr id="23" name="Text 21"/>
          <p:cNvSpPr/>
          <p:nvPr/>
        </p:nvSpPr>
        <p:spPr>
          <a:xfrm>
            <a:off x="9408128" y="3741539"/>
            <a:ext cx="2030152" cy="1092167"/>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IBM Plex Sans" pitchFamily="34" charset="0"/>
                <a:ea typeface="IBM Plex Sans" pitchFamily="34" charset="-122"/>
                <a:cs typeface="IBM Plex Sans" pitchFamily="34" charset="-120"/>
              </a:rPr>
              <a:t>planted benchmark records with precomputed correct answers</a:t>
            </a:r>
            <a:endParaRPr lang="en-US" sz="1500" dirty="0"/>
          </a:p>
        </p:txBody>
      </p:sp>
      <p:sp>
        <p:nvSpPr>
          <p:cNvPr id="24" name="Text 22"/>
          <p:cNvSpPr/>
          <p:nvPr/>
        </p:nvSpPr>
        <p:spPr>
          <a:xfrm>
            <a:off x="812767" y="5346675"/>
            <a:ext cx="10883374" cy="203167"/>
          </a:xfrm>
          <a:prstGeom prst="rect">
            <a:avLst/>
          </a:prstGeom>
          <a:noFill/>
          <a:ln/>
        </p:spPr>
        <p:txBody>
          <a:bodyPr wrap="square" lIns="0" tIns="0" rIns="0" bIns="0" rtlCol="0" anchor="t">
            <a:normAutofit/>
          </a:bodyPr>
          <a:lstStyle/>
          <a:p>
            <a:pPr algn="l" indent="0" marL="0">
              <a:lnSpc>
                <a:spcPts val="1400"/>
              </a:lnSpc>
              <a:buNone/>
            </a:pPr>
            <a:r>
              <a:rPr lang="en-US" sz="1000" spc="150" kern="0" dirty="0">
                <a:solidFill>
                  <a:srgbClr val="F0B44C"/>
                </a:solidFill>
                <a:latin typeface="JetBrains Mono" pitchFamily="49" charset="0"/>
                <a:ea typeface="JetBrains Mono" pitchFamily="49" charset="-122"/>
                <a:cs typeface="JetBrains Mono" pitchFamily="49" charset="-120"/>
              </a:rPr>
              <a:t>CONNECTORS · VENDOR-COMPATIBLE APIS AND MCP SERVERS</a:t>
            </a:r>
            <a:endParaRPr lang="en-US" sz="1000" dirty="0"/>
          </a:p>
        </p:txBody>
      </p:sp>
      <p:sp>
        <p:nvSpPr>
          <p:cNvPr id="25" name="Text 23"/>
          <p:cNvSpPr/>
          <p:nvPr/>
        </p:nvSpPr>
        <p:spPr>
          <a:xfrm>
            <a:off x="815942" y="5616550"/>
            <a:ext cx="994850"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Salesforce</a:t>
            </a:r>
            <a:endParaRPr lang="en-US" sz="1050" dirty="0"/>
          </a:p>
        </p:txBody>
      </p:sp>
      <p:sp>
        <p:nvSpPr>
          <p:cNvPr id="26" name="Text 24"/>
          <p:cNvSpPr/>
          <p:nvPr/>
        </p:nvSpPr>
        <p:spPr>
          <a:xfrm>
            <a:off x="1880642" y="5616550"/>
            <a:ext cx="754823"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HubSpot</a:t>
            </a:r>
            <a:endParaRPr lang="en-US" sz="1050" dirty="0"/>
          </a:p>
        </p:txBody>
      </p:sp>
      <p:sp>
        <p:nvSpPr>
          <p:cNvPr id="27" name="Text 25"/>
          <p:cNvSpPr/>
          <p:nvPr/>
        </p:nvSpPr>
        <p:spPr>
          <a:xfrm>
            <a:off x="2705315" y="5616550"/>
            <a:ext cx="754823"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Zendesk</a:t>
            </a:r>
            <a:endParaRPr lang="en-US" sz="1050" dirty="0"/>
          </a:p>
        </p:txBody>
      </p:sp>
      <p:sp>
        <p:nvSpPr>
          <p:cNvPr id="28" name="Text 26"/>
          <p:cNvSpPr/>
          <p:nvPr/>
        </p:nvSpPr>
        <p:spPr>
          <a:xfrm>
            <a:off x="3529988" y="5616550"/>
            <a:ext cx="514796"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Gong</a:t>
            </a:r>
            <a:endParaRPr lang="en-US" sz="1050" dirty="0"/>
          </a:p>
        </p:txBody>
      </p:sp>
      <p:sp>
        <p:nvSpPr>
          <p:cNvPr id="29" name="Text 27"/>
          <p:cNvSpPr/>
          <p:nvPr/>
        </p:nvSpPr>
        <p:spPr>
          <a:xfrm>
            <a:off x="4114635" y="5616550"/>
            <a:ext cx="514796"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Jira</a:t>
            </a:r>
            <a:endParaRPr lang="en-US" sz="1050" dirty="0"/>
          </a:p>
        </p:txBody>
      </p:sp>
      <p:sp>
        <p:nvSpPr>
          <p:cNvPr id="30" name="Text 28"/>
          <p:cNvSpPr/>
          <p:nvPr/>
        </p:nvSpPr>
        <p:spPr>
          <a:xfrm>
            <a:off x="4699281" y="5616550"/>
            <a:ext cx="594792"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Slack</a:t>
            </a:r>
            <a:endParaRPr lang="en-US" sz="1050" dirty="0"/>
          </a:p>
        </p:txBody>
      </p:sp>
      <p:sp>
        <p:nvSpPr>
          <p:cNvPr id="31" name="Text 29"/>
          <p:cNvSpPr/>
          <p:nvPr/>
        </p:nvSpPr>
        <p:spPr>
          <a:xfrm>
            <a:off x="5363923" y="5616550"/>
            <a:ext cx="994850"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SharePoint</a:t>
            </a:r>
            <a:endParaRPr lang="en-US" sz="1050" dirty="0"/>
          </a:p>
        </p:txBody>
      </p:sp>
      <p:sp>
        <p:nvSpPr>
          <p:cNvPr id="32" name="Text 30"/>
          <p:cNvSpPr/>
          <p:nvPr/>
        </p:nvSpPr>
        <p:spPr>
          <a:xfrm>
            <a:off x="6428622" y="5616550"/>
            <a:ext cx="594792"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Drive</a:t>
            </a:r>
            <a:endParaRPr lang="en-US" sz="1050" dirty="0"/>
          </a:p>
        </p:txBody>
      </p:sp>
      <p:sp>
        <p:nvSpPr>
          <p:cNvPr id="33" name="Text 31"/>
          <p:cNvSpPr/>
          <p:nvPr/>
        </p:nvSpPr>
        <p:spPr>
          <a:xfrm>
            <a:off x="7093264" y="5616550"/>
            <a:ext cx="514796"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Deel</a:t>
            </a:r>
            <a:endParaRPr lang="en-US" sz="1050" dirty="0"/>
          </a:p>
        </p:txBody>
      </p:sp>
      <p:sp>
        <p:nvSpPr>
          <p:cNvPr id="34" name="Text 32"/>
          <p:cNvSpPr/>
          <p:nvPr/>
        </p:nvSpPr>
        <p:spPr>
          <a:xfrm>
            <a:off x="7677910" y="5616550"/>
            <a:ext cx="434801"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Eon</a:t>
            </a:r>
            <a:endParaRPr lang="en-US" sz="1050" dirty="0"/>
          </a:p>
        </p:txBody>
      </p:sp>
      <p:sp>
        <p:nvSpPr>
          <p:cNvPr id="35" name="Shape 33"/>
          <p:cNvSpPr/>
          <p:nvPr/>
        </p:nvSpPr>
        <p:spPr>
          <a:xfrm>
            <a:off x="8179387" y="5661174"/>
            <a:ext cx="12692" cy="203192"/>
          </a:xfrm>
          <a:prstGeom prst="rect">
            <a:avLst/>
          </a:prstGeom>
          <a:solidFill>
            <a:srgbClr val="2A2F37"/>
          </a:solidFill>
          <a:ln/>
        </p:spPr>
      </p:sp>
      <p:sp>
        <p:nvSpPr>
          <p:cNvPr id="36" name="Text 34"/>
          <p:cNvSpPr/>
          <p:nvPr/>
        </p:nvSpPr>
        <p:spPr>
          <a:xfrm>
            <a:off x="8258753" y="5616550"/>
            <a:ext cx="754823"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AWS RDS</a:t>
            </a:r>
            <a:endParaRPr lang="en-US" sz="1050" dirty="0"/>
          </a:p>
        </p:txBody>
      </p:sp>
      <p:sp>
        <p:nvSpPr>
          <p:cNvPr id="37" name="Text 35"/>
          <p:cNvSpPr/>
          <p:nvPr/>
        </p:nvSpPr>
        <p:spPr>
          <a:xfrm>
            <a:off x="9083427" y="5616550"/>
            <a:ext cx="354765"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S3</a:t>
            </a:r>
            <a:endParaRPr lang="en-US" sz="1050" dirty="0"/>
          </a:p>
        </p:txBody>
      </p:sp>
      <p:sp>
        <p:nvSpPr>
          <p:cNvPr id="38" name="Text 36"/>
          <p:cNvSpPr/>
          <p:nvPr/>
        </p:nvSpPr>
        <p:spPr>
          <a:xfrm>
            <a:off x="9508041" y="5616550"/>
            <a:ext cx="434801" cy="292464"/>
          </a:xfrm>
          <a:prstGeom prst="roundRect">
            <a:avLst>
              <a:gd name="adj" fmla="val 50000"/>
            </a:avLst>
          </a:prstGeom>
          <a:solidFill>
            <a:srgbClr val="15181D"/>
          </a:solidFill>
          <a:ln w="6350">
            <a:solidFill>
              <a:srgbClr val="2A2F37"/>
            </a:solidFill>
            <a:prstDash val="solid"/>
          </a:ln>
        </p:spPr>
        <p:txBody>
          <a:bodyPr wrap="none" lIns="0" tIns="0" rIns="0" bIns="0" rtlCol="0" anchor="ctr">
            <a:normAutofit/>
          </a:bodyPr>
          <a:lstStyle/>
          <a:p>
            <a:pPr algn="ctr" indent="0" marL="0">
              <a:lnSpc>
                <a:spcPts val="1470"/>
              </a:lnSpc>
              <a:buNone/>
            </a:pPr>
            <a:r>
              <a:rPr lang="en-US" sz="1050" dirty="0">
                <a:solidFill>
                  <a:srgbClr val="ECEBE6"/>
                </a:solidFill>
                <a:latin typeface="JetBrains Mono" pitchFamily="49" charset="0"/>
                <a:ea typeface="JetBrains Mono" pitchFamily="49" charset="-122"/>
                <a:cs typeface="JetBrains Mono" pitchFamily="49" charset="-120"/>
              </a:rPr>
              <a:t>EC2</a:t>
            </a:r>
            <a:endParaRPr lang="en-US" sz="1050" dirty="0"/>
          </a:p>
        </p:txBody>
      </p:sp>
      <p:sp>
        <p:nvSpPr>
          <p:cNvPr id="39" name="Text 37"/>
          <p:cNvSpPr/>
          <p:nvPr/>
        </p:nvSpPr>
        <p:spPr>
          <a:xfrm>
            <a:off x="10012693" y="5616550"/>
            <a:ext cx="834818" cy="292464"/>
          </a:xfrm>
          <a:prstGeom prst="roundRect">
            <a:avLst>
              <a:gd name="adj" fmla="val 50000"/>
            </a:avLst>
          </a:prstGeom>
          <a:solidFill>
            <a:srgbClr val="15181D"/>
          </a:solidFill>
          <a:ln w="6350">
            <a:solidFill>
              <a:srgbClr val="2A2F37"/>
            </a:solidFill>
            <a:prstDash val="dash"/>
          </a:ln>
        </p:spPr>
        <p:txBody>
          <a:bodyPr wrap="none" lIns="0" tIns="0" rIns="0" bIns="0" rtlCol="0" anchor="ctr">
            <a:normAutofit/>
          </a:bodyPr>
          <a:lstStyle/>
          <a:p>
            <a:pPr algn="ctr" indent="0" marL="0">
              <a:lnSpc>
                <a:spcPts val="1470"/>
              </a:lnSpc>
              <a:buNone/>
            </a:pPr>
            <a:r>
              <a:rPr lang="en-US" sz="1050" dirty="0">
                <a:solidFill>
                  <a:srgbClr val="8A9099"/>
                </a:solidFill>
                <a:latin typeface="JetBrains Mono" pitchFamily="49" charset="0"/>
                <a:ea typeface="JetBrains Mono" pitchFamily="49" charset="-122"/>
                <a:cs typeface="JetBrains Mono" pitchFamily="49" charset="-120"/>
              </a:rPr>
              <a:t>and more</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228850"/>
            <a:ext cx="10883460" cy="2425626"/>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How is Era different from</a:t>
            </a:r>
            <a:endParaRPr lang="en-US" sz="6000" dirty="0"/>
          </a:p>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simulating a company with an LLM?</a:t>
            </a:r>
            <a:endParaRPr lang="en-US" sz="6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808"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High volume, behind real APIs</a:t>
            </a:r>
            <a:endParaRPr lang="en-US" sz="3200" dirty="0"/>
          </a:p>
        </p:txBody>
      </p:sp>
      <p:sp>
        <p:nvSpPr>
          <p:cNvPr id="3" name="Shape 1"/>
          <p:cNvSpPr/>
          <p:nvPr/>
        </p:nvSpPr>
        <p:spPr>
          <a:xfrm>
            <a:off x="2289175" y="1908944"/>
            <a:ext cx="7613650" cy="2188410"/>
          </a:xfrm>
          <a:prstGeom prst="roundRect">
            <a:avLst>
              <a:gd name="adj" fmla="val 4498"/>
            </a:avLst>
          </a:prstGeom>
          <a:solidFill>
            <a:srgbClr val="15181D"/>
          </a:solidFill>
          <a:ln w="6350">
            <a:solidFill>
              <a:srgbClr val="F0B44C"/>
            </a:solidFill>
            <a:prstDash val="solid"/>
          </a:ln>
        </p:spPr>
      </p:sp>
      <p:sp>
        <p:nvSpPr>
          <p:cNvPr id="4" name="Text 2"/>
          <p:cNvSpPr/>
          <p:nvPr/>
        </p:nvSpPr>
        <p:spPr>
          <a:xfrm>
            <a:off x="2646867" y="2190452"/>
            <a:ext cx="710521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 zendesk.list_tickets("Northwind")</a:t>
            </a:r>
            <a:endParaRPr lang="en-US" sz="1600" dirty="0"/>
          </a:p>
        </p:txBody>
      </p:sp>
      <p:sp>
        <p:nvSpPr>
          <p:cNvPr id="5" name="Text 3"/>
          <p:cNvSpPr/>
          <p:nvPr/>
        </p:nvSpPr>
        <p:spPr>
          <a:xfrm>
            <a:off x="2646867" y="2525688"/>
            <a:ext cx="710521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JetBrains Mono" pitchFamily="49" charset="0"/>
                <a:ea typeface="JetBrains Mono" pitchFamily="49" charset="-122"/>
                <a:cs typeface="JetBrains Mono" pitchFamily="49" charset="-120"/>
              </a:rPr>
              <a:t>←</a:t>
            </a:r>
            <a:endParaRPr lang="en-US" sz="1600" dirty="0"/>
          </a:p>
        </p:txBody>
      </p:sp>
      <p:sp>
        <p:nvSpPr>
          <p:cNvPr id="6" name="Text 4"/>
          <p:cNvSpPr/>
          <p:nvPr/>
        </p:nvSpPr>
        <p:spPr>
          <a:xfrm>
            <a:off x="2875467" y="2860923"/>
            <a:ext cx="6869756"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"count": 100,</a:t>
            </a:r>
            <a:endParaRPr lang="en-US" sz="1600" dirty="0"/>
          </a:p>
        </p:txBody>
      </p:sp>
      <p:sp>
        <p:nvSpPr>
          <p:cNvPr id="7" name="Text 5"/>
          <p:cNvSpPr/>
          <p:nvPr/>
        </p:nvSpPr>
        <p:spPr>
          <a:xfrm>
            <a:off x="2875467" y="3196158"/>
            <a:ext cx="6869756"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"total": </a:t>
            </a:r>
            <a:r>
              <a:rPr lang="en-US" sz="1600" dirty="0">
                <a:solidFill>
                  <a:srgbClr val="F0B44C"/>
                </a:solidFill>
                <a:latin typeface="JetBrains Mono" pitchFamily="49" charset="0"/>
                <a:ea typeface="JetBrains Mono" pitchFamily="49" charset="-122"/>
                <a:cs typeface="JetBrains Mono" pitchFamily="49" charset="-120"/>
              </a:rPr>
              <a:t>3412</a:t>
            </a:r>
            <a:r>
              <a:rPr lang="en-US" sz="1600" dirty="0">
                <a:solidFill>
                  <a:srgbClr val="ECEBE6"/>
                </a:solidFill>
                <a:latin typeface="JetBrains Mono" pitchFamily="49" charset="0"/>
                <a:ea typeface="JetBrains Mono" pitchFamily="49" charset="-122"/>
                <a:cs typeface="JetBrains Mono" pitchFamily="49" charset="-120"/>
              </a:rPr>
              <a:t>,</a:t>
            </a:r>
            <a:endParaRPr lang="en-US" sz="1600" dirty="0"/>
          </a:p>
        </p:txBody>
      </p:sp>
      <p:sp>
        <p:nvSpPr>
          <p:cNvPr id="8" name="Text 6"/>
          <p:cNvSpPr/>
          <p:nvPr/>
        </p:nvSpPr>
        <p:spPr>
          <a:xfrm>
            <a:off x="2875467" y="3531394"/>
            <a:ext cx="6869756"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JetBrains Mono" pitchFamily="49" charset="0"/>
                <a:ea typeface="JetBrains Mono" pitchFamily="49" charset="-122"/>
                <a:cs typeface="JetBrains Mono" pitchFamily="49" charset="-120"/>
              </a:rPr>
              <a:t>"next_cursor": </a:t>
            </a:r>
            <a:r>
              <a:rPr lang="en-US" sz="1600" dirty="0">
                <a:solidFill>
                  <a:srgbClr val="F0B44C"/>
                </a:solidFill>
                <a:latin typeface="JetBrains Mono" pitchFamily="49" charset="0"/>
                <a:ea typeface="JetBrains Mono" pitchFamily="49" charset="-122"/>
                <a:cs typeface="JetBrains Mono" pitchFamily="49" charset="-120"/>
              </a:rPr>
              <a:t>"eyJwIjoyfQ"</a:t>
            </a:r>
            <a:endParaRPr lang="en-US" sz="1600" dirty="0"/>
          </a:p>
        </p:txBody>
      </p:sp>
      <p:sp>
        <p:nvSpPr>
          <p:cNvPr id="9" name="Text 7"/>
          <p:cNvSpPr/>
          <p:nvPr/>
        </p:nvSpPr>
        <p:spPr>
          <a:xfrm>
            <a:off x="654312" y="4733999"/>
            <a:ext cx="10883374" cy="1198786"/>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Agents query Era the way they query production.</a:t>
            </a:r>
            <a:endParaRPr lang="en-US" sz="2200" dirty="0"/>
          </a:p>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Real requests, quantities, pagination and errors — </a:t>
            </a:r>
            <a:r>
              <a:rPr lang="en-US" sz="2200" dirty="0">
                <a:solidFill>
                  <a:srgbClr val="F0B44C"/>
                </a:solidFill>
                <a:latin typeface="Raleway" pitchFamily="34" charset="0"/>
                <a:ea typeface="Raleway" pitchFamily="34" charset="-122"/>
                <a:cs typeface="Raleway" pitchFamily="34" charset="-120"/>
              </a:rPr>
              <a:t>so the agent learns to page and aggregate.</a:t>
            </a:r>
            <a:endParaRPr lang="en-US" sz="2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E1013"/>
        </a:solidFill>
      </p:bgPr>
    </p:bg>
    <p:spTree>
      <p:nvGrpSpPr>
        <p:cNvPr id="1" name=""/>
        <p:cNvGrpSpPr/>
        <p:nvPr/>
      </p:nvGrpSpPr>
      <p:grpSpPr>
        <a:xfrm>
          <a:off x="0" y="0"/>
          <a:ext cx="0" cy="0"/>
          <a:chOff x="0" y="0"/>
          <a:chExt cx="0" cy="0"/>
        </a:xfrm>
      </p:grpSpPr>
      <p:pic>
        <p:nvPicPr>
          <p:cNvPr id="2" name="Image 0" descr="Four system lanes on one shared timeline, with one moment highlighted across all of them">    </p:cNvPr>
          <p:cNvPicPr>
            <a:picLocks noChangeAspect="1"/>
          </p:cNvPicPr>
          <p:nvPr/>
        </p:nvPicPr>
        <p:blipFill>
          <a:blip r:embed="rId1"/>
          <a:srcRect l="-38" r="-38" t="0" b="0"/>
          <a:stretch/>
        </p:blipFill>
        <p:spPr>
          <a:xfrm>
            <a:off x="2286041" y="1952203"/>
            <a:ext cx="9093191" cy="2032000"/>
          </a:xfrm>
          <a:prstGeom prst="rect">
            <a:avLst/>
          </a:prstGeom>
        </p:spPr>
      </p:pic>
      <p:sp>
        <p:nvSpPr>
          <p:cNvPr id="3" name="Text 0"/>
          <p:cNvSpPr/>
          <p:nvPr>
            <p:ph type="title"/>
          </p:nvPr>
        </p:nvSpPr>
        <p:spPr>
          <a:xfrm>
            <a:off x="812808"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One company, one clock</a:t>
            </a:r>
            <a:endParaRPr lang="en-US" sz="3200" dirty="0"/>
          </a:p>
        </p:txBody>
      </p:sp>
      <p:sp>
        <p:nvSpPr>
          <p:cNvPr id="4" name="Text 1"/>
          <p:cNvSpPr/>
          <p:nvPr/>
        </p:nvSpPr>
        <p:spPr>
          <a:xfrm>
            <a:off x="761967" y="1964903"/>
            <a:ext cx="1320800" cy="256538"/>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A3A9B1"/>
                </a:solidFill>
                <a:latin typeface="JetBrains Mono" pitchFamily="49" charset="0"/>
                <a:ea typeface="JetBrains Mono" pitchFamily="49" charset="-122"/>
                <a:cs typeface="JetBrains Mono" pitchFamily="49" charset="-120"/>
              </a:rPr>
              <a:t>Salesforce</a:t>
            </a:r>
            <a:endParaRPr lang="en-US" sz="1300" dirty="0"/>
          </a:p>
        </p:txBody>
      </p:sp>
      <p:sp>
        <p:nvSpPr>
          <p:cNvPr id="5" name="Text 2"/>
          <p:cNvSpPr/>
          <p:nvPr/>
        </p:nvSpPr>
        <p:spPr>
          <a:xfrm>
            <a:off x="761967" y="2536403"/>
            <a:ext cx="1320800" cy="256538"/>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A3A9B1"/>
                </a:solidFill>
                <a:latin typeface="JetBrains Mono" pitchFamily="49" charset="0"/>
                <a:ea typeface="JetBrains Mono" pitchFamily="49" charset="-122"/>
                <a:cs typeface="JetBrains Mono" pitchFamily="49" charset="-120"/>
              </a:rPr>
              <a:t>Gong</a:t>
            </a:r>
            <a:endParaRPr lang="en-US" sz="1300" dirty="0"/>
          </a:p>
        </p:txBody>
      </p:sp>
      <p:sp>
        <p:nvSpPr>
          <p:cNvPr id="6" name="Text 3"/>
          <p:cNvSpPr/>
          <p:nvPr/>
        </p:nvSpPr>
        <p:spPr>
          <a:xfrm>
            <a:off x="761967" y="3107903"/>
            <a:ext cx="1320800" cy="256538"/>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A3A9B1"/>
                </a:solidFill>
                <a:latin typeface="JetBrains Mono" pitchFamily="49" charset="0"/>
                <a:ea typeface="JetBrains Mono" pitchFamily="49" charset="-122"/>
                <a:cs typeface="JetBrains Mono" pitchFamily="49" charset="-120"/>
              </a:rPr>
              <a:t>Zendesk</a:t>
            </a:r>
            <a:endParaRPr lang="en-US" sz="1300" dirty="0"/>
          </a:p>
        </p:txBody>
      </p:sp>
      <p:sp>
        <p:nvSpPr>
          <p:cNvPr id="7" name="Text 4"/>
          <p:cNvSpPr/>
          <p:nvPr/>
        </p:nvSpPr>
        <p:spPr>
          <a:xfrm>
            <a:off x="761967" y="3679403"/>
            <a:ext cx="1320800" cy="256538"/>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A3A9B1"/>
                </a:solidFill>
                <a:latin typeface="JetBrains Mono" pitchFamily="49" charset="0"/>
                <a:ea typeface="JetBrains Mono" pitchFamily="49" charset="-122"/>
                <a:cs typeface="JetBrains Mono" pitchFamily="49" charset="-120"/>
              </a:rPr>
              <a:t>Slack</a:t>
            </a:r>
            <a:endParaRPr lang="en-US" sz="1300" dirty="0"/>
          </a:p>
        </p:txBody>
      </p:sp>
      <p:sp>
        <p:nvSpPr>
          <p:cNvPr id="8" name="Text 5"/>
          <p:cNvSpPr/>
          <p:nvPr/>
        </p:nvSpPr>
        <p:spPr>
          <a:xfrm>
            <a:off x="5095875" y="4111203"/>
            <a:ext cx="3270250" cy="487677"/>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Feb 20 · one moment, every system</a:t>
            </a:r>
            <a:endParaRPr lang="en-US" sz="1300" dirty="0"/>
          </a:p>
        </p:txBody>
      </p:sp>
      <p:sp>
        <p:nvSpPr>
          <p:cNvPr id="9" name="Text 6"/>
          <p:cNvSpPr/>
          <p:nvPr/>
        </p:nvSpPr>
        <p:spPr>
          <a:xfrm>
            <a:off x="654271" y="5143500"/>
            <a:ext cx="10883374" cy="807657"/>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Every system is generated on the same timeline. </a:t>
            </a:r>
            <a:endParaRPr lang="en-US" sz="2200" dirty="0"/>
          </a:p>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So all the systems </a:t>
            </a:r>
            <a:r>
              <a:rPr lang="en-US" sz="2200" dirty="0">
                <a:solidFill>
                  <a:srgbClr val="F0B44C"/>
                </a:solidFill>
                <a:latin typeface="Raleway" pitchFamily="34" charset="0"/>
                <a:ea typeface="Raleway" pitchFamily="34" charset="-122"/>
                <a:cs typeface="Raleway" pitchFamily="34" charset="-120"/>
              </a:rPr>
              <a:t>tell one consistent story.</a:t>
            </a:r>
            <a:endParaRPr lang="en-US" sz="2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E1013"/>
        </a:solidFill>
      </p:bgPr>
    </p:bg>
    <p:spTree>
      <p:nvGrpSpPr>
        <p:cNvPr id="1" name=""/>
        <p:cNvGrpSpPr/>
        <p:nvPr/>
      </p:nvGrpSpPr>
      <p:grpSpPr>
        <a:xfrm>
          <a:off x="0" y="0"/>
          <a:ext cx="0" cy="0"/>
          <a:chOff x="0" y="0"/>
          <a:chExt cx="0" cy="0"/>
        </a:xfrm>
      </p:grpSpPr>
      <p:pic>
        <p:nvPicPr>
          <p:cNvPr id="2" name="Image 0" descr="One employee at the center, linked to six systems that all reference the same person">    </p:cNvPr>
          <p:cNvPicPr>
            <a:picLocks noChangeAspect="1"/>
          </p:cNvPicPr>
          <p:nvPr/>
        </p:nvPicPr>
        <p:blipFill>
          <a:blip r:embed="rId1"/>
          <a:srcRect l="-19" r="-19" t="0" b="0"/>
          <a:stretch/>
        </p:blipFill>
        <p:spPr>
          <a:xfrm>
            <a:off x="812767" y="2286000"/>
            <a:ext cx="10566383" cy="3048000"/>
          </a:xfrm>
          <a:prstGeom prst="rect">
            <a:avLst/>
          </a:prstGeom>
        </p:spPr>
      </p:pic>
      <p:sp>
        <p:nvSpPr>
          <p:cNvPr id="3" name="Text 0"/>
          <p:cNvSpPr/>
          <p:nvPr>
            <p:ph type="title"/>
          </p:nvPr>
        </p:nvSpPr>
        <p:spPr>
          <a:xfrm>
            <a:off x="812767" y="1117575"/>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Siloed, yet connected</a:t>
            </a:r>
            <a:endParaRPr lang="en-US" sz="3200" dirty="0"/>
          </a:p>
        </p:txBody>
      </p:sp>
      <p:sp>
        <p:nvSpPr>
          <p:cNvPr id="4" name="Shape 1"/>
          <p:cNvSpPr/>
          <p:nvPr/>
        </p:nvSpPr>
        <p:spPr>
          <a:xfrm>
            <a:off x="815942" y="2339925"/>
            <a:ext cx="2533650" cy="890546"/>
          </a:xfrm>
          <a:prstGeom prst="roundRect">
            <a:avLst>
              <a:gd name="adj" fmla="val 11052"/>
            </a:avLst>
          </a:prstGeom>
          <a:solidFill>
            <a:srgbClr val="15181D"/>
          </a:solidFill>
          <a:ln w="6350">
            <a:solidFill>
              <a:srgbClr val="2A2F37"/>
            </a:solidFill>
            <a:prstDash val="solid"/>
          </a:ln>
        </p:spPr>
      </p:sp>
      <p:sp>
        <p:nvSpPr>
          <p:cNvPr id="5" name="Text 2"/>
          <p:cNvSpPr/>
          <p:nvPr/>
        </p:nvSpPr>
        <p:spPr>
          <a:xfrm>
            <a:off x="970442" y="2443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Salesforce</a:t>
            </a:r>
            <a:endParaRPr lang="en-US" sz="1400" dirty="0"/>
          </a:p>
        </p:txBody>
      </p:sp>
      <p:sp>
        <p:nvSpPr>
          <p:cNvPr id="6" name="Text 3"/>
          <p:cNvSpPr/>
          <p:nvPr/>
        </p:nvSpPr>
        <p:spPr>
          <a:xfrm>
            <a:off x="970442" y="2700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opportunity.owner</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9 deals</a:t>
            </a:r>
            <a:endParaRPr lang="en-US" sz="1200" dirty="0"/>
          </a:p>
        </p:txBody>
      </p:sp>
      <p:sp>
        <p:nvSpPr>
          <p:cNvPr id="7" name="Shape 4"/>
          <p:cNvSpPr/>
          <p:nvPr/>
        </p:nvSpPr>
        <p:spPr>
          <a:xfrm>
            <a:off x="815942" y="3482925"/>
            <a:ext cx="2533650" cy="890546"/>
          </a:xfrm>
          <a:prstGeom prst="roundRect">
            <a:avLst>
              <a:gd name="adj" fmla="val 11052"/>
            </a:avLst>
          </a:prstGeom>
          <a:solidFill>
            <a:srgbClr val="15181D"/>
          </a:solidFill>
          <a:ln w="6350">
            <a:solidFill>
              <a:srgbClr val="2A2F37"/>
            </a:solidFill>
            <a:prstDash val="solid"/>
          </a:ln>
        </p:spPr>
      </p:sp>
      <p:sp>
        <p:nvSpPr>
          <p:cNvPr id="8" name="Text 5"/>
          <p:cNvSpPr/>
          <p:nvPr/>
        </p:nvSpPr>
        <p:spPr>
          <a:xfrm>
            <a:off x="970442" y="3586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Gong</a:t>
            </a:r>
            <a:endParaRPr lang="en-US" sz="1400" dirty="0"/>
          </a:p>
        </p:txBody>
      </p:sp>
      <p:sp>
        <p:nvSpPr>
          <p:cNvPr id="9" name="Text 6"/>
          <p:cNvSpPr/>
          <p:nvPr/>
        </p:nvSpPr>
        <p:spPr>
          <a:xfrm>
            <a:off x="970442" y="3843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call.participants</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14 calls</a:t>
            </a:r>
            <a:endParaRPr lang="en-US" sz="1200" dirty="0"/>
          </a:p>
        </p:txBody>
      </p:sp>
      <p:sp>
        <p:nvSpPr>
          <p:cNvPr id="10" name="Shape 7"/>
          <p:cNvSpPr/>
          <p:nvPr/>
        </p:nvSpPr>
        <p:spPr>
          <a:xfrm>
            <a:off x="815942" y="4625925"/>
            <a:ext cx="2533650" cy="890546"/>
          </a:xfrm>
          <a:prstGeom prst="roundRect">
            <a:avLst>
              <a:gd name="adj" fmla="val 11052"/>
            </a:avLst>
          </a:prstGeom>
          <a:solidFill>
            <a:srgbClr val="15181D"/>
          </a:solidFill>
          <a:ln w="6350">
            <a:solidFill>
              <a:srgbClr val="2A2F37"/>
            </a:solidFill>
            <a:prstDash val="solid"/>
          </a:ln>
        </p:spPr>
      </p:sp>
      <p:sp>
        <p:nvSpPr>
          <p:cNvPr id="11" name="Text 8"/>
          <p:cNvSpPr/>
          <p:nvPr/>
        </p:nvSpPr>
        <p:spPr>
          <a:xfrm>
            <a:off x="970442" y="4729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Slack</a:t>
            </a:r>
            <a:endParaRPr lang="en-US" sz="1400" dirty="0"/>
          </a:p>
        </p:txBody>
      </p:sp>
      <p:sp>
        <p:nvSpPr>
          <p:cNvPr id="12" name="Text 9"/>
          <p:cNvSpPr/>
          <p:nvPr/>
        </p:nvSpPr>
        <p:spPr>
          <a:xfrm>
            <a:off x="970442" y="4986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@dana.k</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#deal-northwind</a:t>
            </a:r>
            <a:endParaRPr lang="en-US" sz="1200" dirty="0"/>
          </a:p>
        </p:txBody>
      </p:sp>
      <p:sp>
        <p:nvSpPr>
          <p:cNvPr id="13" name="Text 10"/>
          <p:cNvSpPr/>
          <p:nvPr/>
        </p:nvSpPr>
        <p:spPr>
          <a:xfrm>
            <a:off x="4699000" y="3594075"/>
            <a:ext cx="2794000" cy="426682"/>
          </a:xfrm>
          <a:prstGeom prst="roundRect">
            <a:avLst>
              <a:gd name="adj" fmla="val 50000"/>
            </a:avLst>
          </a:prstGeom>
          <a:solidFill>
            <a:srgbClr val="F0B44C"/>
          </a:solidFill>
          <a:ln/>
        </p:spPr>
        <p:txBody>
          <a:bodyPr wrap="square" lIns="78739" tIns="26415" rIns="78739" bIns="1015" rtlCol="0" anchor="t">
            <a:normAutofit/>
          </a:bodyPr>
          <a:lstStyle/>
          <a:p>
            <a:pPr algn="ctr" indent="0" marL="0">
              <a:lnSpc>
                <a:spcPts val="1960"/>
              </a:lnSpc>
              <a:buNone/>
            </a:pPr>
            <a:r>
              <a:rPr lang="en-US" sz="1400" dirty="0">
                <a:solidFill>
                  <a:srgbClr val="0E1013"/>
                </a:solidFill>
                <a:latin typeface="JetBrains Mono" pitchFamily="49" charset="0"/>
                <a:ea typeface="JetBrains Mono" pitchFamily="49" charset="-122"/>
                <a:cs typeface="JetBrains Mono" pitchFamily="49" charset="-120"/>
              </a:rPr>
              <a:t>dana.k@northwind.io</a:t>
            </a:r>
            <a:endParaRPr lang="en-US" sz="1400" dirty="0"/>
          </a:p>
        </p:txBody>
      </p:sp>
      <p:sp>
        <p:nvSpPr>
          <p:cNvPr id="14" name="Shape 11"/>
          <p:cNvSpPr/>
          <p:nvPr/>
        </p:nvSpPr>
        <p:spPr>
          <a:xfrm>
            <a:off x="8842366" y="2339925"/>
            <a:ext cx="2533650" cy="890546"/>
          </a:xfrm>
          <a:prstGeom prst="roundRect">
            <a:avLst>
              <a:gd name="adj" fmla="val 11052"/>
            </a:avLst>
          </a:prstGeom>
          <a:solidFill>
            <a:srgbClr val="15181D"/>
          </a:solidFill>
          <a:ln w="6350">
            <a:solidFill>
              <a:srgbClr val="2A2F37"/>
            </a:solidFill>
            <a:prstDash val="solid"/>
          </a:ln>
        </p:spPr>
      </p:sp>
      <p:sp>
        <p:nvSpPr>
          <p:cNvPr id="15" name="Text 12"/>
          <p:cNvSpPr/>
          <p:nvPr/>
        </p:nvSpPr>
        <p:spPr>
          <a:xfrm>
            <a:off x="8996866" y="2443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HubSpot</a:t>
            </a:r>
            <a:endParaRPr lang="en-US" sz="1400" dirty="0"/>
          </a:p>
        </p:txBody>
      </p:sp>
      <p:sp>
        <p:nvSpPr>
          <p:cNvPr id="16" name="Text 13"/>
          <p:cNvSpPr/>
          <p:nvPr/>
        </p:nvSpPr>
        <p:spPr>
          <a:xfrm>
            <a:off x="8996866" y="2700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contact.owner</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22 contacts</a:t>
            </a:r>
            <a:endParaRPr lang="en-US" sz="1200" dirty="0"/>
          </a:p>
        </p:txBody>
      </p:sp>
      <p:sp>
        <p:nvSpPr>
          <p:cNvPr id="17" name="Shape 14"/>
          <p:cNvSpPr/>
          <p:nvPr/>
        </p:nvSpPr>
        <p:spPr>
          <a:xfrm>
            <a:off x="8842366" y="3482925"/>
            <a:ext cx="2533650" cy="890546"/>
          </a:xfrm>
          <a:prstGeom prst="roundRect">
            <a:avLst>
              <a:gd name="adj" fmla="val 11052"/>
            </a:avLst>
          </a:prstGeom>
          <a:solidFill>
            <a:srgbClr val="15181D"/>
          </a:solidFill>
          <a:ln w="6350">
            <a:solidFill>
              <a:srgbClr val="2A2F37"/>
            </a:solidFill>
            <a:prstDash val="solid"/>
          </a:ln>
        </p:spPr>
      </p:sp>
      <p:sp>
        <p:nvSpPr>
          <p:cNvPr id="18" name="Text 15"/>
          <p:cNvSpPr/>
          <p:nvPr/>
        </p:nvSpPr>
        <p:spPr>
          <a:xfrm>
            <a:off x="8996866" y="3586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Zendesk</a:t>
            </a:r>
            <a:endParaRPr lang="en-US" sz="1400" dirty="0"/>
          </a:p>
        </p:txBody>
      </p:sp>
      <p:sp>
        <p:nvSpPr>
          <p:cNvPr id="19" name="Text 16"/>
          <p:cNvSpPr/>
          <p:nvPr/>
        </p:nvSpPr>
        <p:spPr>
          <a:xfrm>
            <a:off x="8996866" y="3843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ticket.cc</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31 tickets</a:t>
            </a:r>
            <a:endParaRPr lang="en-US" sz="1200" dirty="0"/>
          </a:p>
        </p:txBody>
      </p:sp>
      <p:sp>
        <p:nvSpPr>
          <p:cNvPr id="20" name="Shape 17"/>
          <p:cNvSpPr/>
          <p:nvPr/>
        </p:nvSpPr>
        <p:spPr>
          <a:xfrm>
            <a:off x="8842366" y="4625925"/>
            <a:ext cx="2533650" cy="890546"/>
          </a:xfrm>
          <a:prstGeom prst="roundRect">
            <a:avLst>
              <a:gd name="adj" fmla="val 11052"/>
            </a:avLst>
          </a:prstGeom>
          <a:solidFill>
            <a:srgbClr val="15181D"/>
          </a:solidFill>
          <a:ln w="6350">
            <a:solidFill>
              <a:srgbClr val="2A2F37"/>
            </a:solidFill>
            <a:prstDash val="solid"/>
          </a:ln>
        </p:spPr>
      </p:sp>
      <p:sp>
        <p:nvSpPr>
          <p:cNvPr id="21" name="Text 18"/>
          <p:cNvSpPr/>
          <p:nvPr/>
        </p:nvSpPr>
        <p:spPr>
          <a:xfrm>
            <a:off x="8996866" y="4729634"/>
            <a:ext cx="2291389" cy="256538"/>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ECEBE6"/>
                </a:solidFill>
                <a:latin typeface="Raleway" pitchFamily="34" charset="0"/>
                <a:ea typeface="Raleway" pitchFamily="34" charset="-122"/>
                <a:cs typeface="Raleway" pitchFamily="34" charset="-120"/>
              </a:rPr>
              <a:t>Jira</a:t>
            </a:r>
            <a:endParaRPr lang="en-US" sz="1400" dirty="0"/>
          </a:p>
        </p:txBody>
      </p:sp>
      <p:sp>
        <p:nvSpPr>
          <p:cNvPr id="22" name="Text 19"/>
          <p:cNvSpPr/>
          <p:nvPr/>
        </p:nvSpPr>
        <p:spPr>
          <a:xfrm>
            <a:off x="8996866" y="4986139"/>
            <a:ext cx="229138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issue.reporter</a:t>
            </a:r>
            <a:endParaRPr lang="en-US" sz="1200" dirty="0"/>
          </a:p>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4 bugs</a:t>
            </a:r>
            <a:endParaRPr lang="en-US" sz="1200" dirty="0"/>
          </a:p>
        </p:txBody>
      </p:sp>
      <p:sp>
        <p:nvSpPr>
          <p:cNvPr id="23" name="Text 20"/>
          <p:cNvSpPr/>
          <p:nvPr/>
        </p:nvSpPr>
        <p:spPr>
          <a:xfrm>
            <a:off x="654312" y="5654104"/>
            <a:ext cx="10883374" cy="416529"/>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One employee, generated once — </a:t>
            </a:r>
            <a:r>
              <a:rPr lang="en-US" sz="2200" dirty="0">
                <a:solidFill>
                  <a:srgbClr val="F0B44C"/>
                </a:solidFill>
                <a:latin typeface="Raleway" pitchFamily="34" charset="0"/>
                <a:ea typeface="Raleway" pitchFamily="34" charset="-122"/>
                <a:cs typeface="Raleway" pitchFamily="34" charset="-120"/>
              </a:rPr>
              <a:t>the same person in every system.</a:t>
            </a:r>
            <a:endParaRPr lang="en-US" sz="2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808"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A Simulated Mess</a:t>
            </a:r>
            <a:endParaRPr lang="en-US" sz="3200" dirty="0"/>
          </a:p>
        </p:txBody>
      </p:sp>
      <p:sp>
        <p:nvSpPr>
          <p:cNvPr id="3" name="Shape 1"/>
          <p:cNvSpPr/>
          <p:nvPr/>
        </p:nvSpPr>
        <p:spPr>
          <a:xfrm>
            <a:off x="815983" y="1704901"/>
            <a:ext cx="3380317" cy="1528151"/>
          </a:xfrm>
          <a:prstGeom prst="roundRect">
            <a:avLst>
              <a:gd name="adj" fmla="val 6441"/>
            </a:avLst>
          </a:prstGeom>
          <a:solidFill>
            <a:srgbClr val="15181D"/>
          </a:solidFill>
          <a:ln w="6350">
            <a:solidFill>
              <a:srgbClr val="2A2F37"/>
            </a:solidFill>
            <a:prstDash val="solid"/>
          </a:ln>
        </p:spPr>
      </p:sp>
      <p:sp>
        <p:nvSpPr>
          <p:cNvPr id="4" name="Text 2"/>
          <p:cNvSpPr/>
          <p:nvPr/>
        </p:nvSpPr>
        <p:spPr>
          <a:xfrm>
            <a:off x="1097483" y="1986384"/>
            <a:ext cx="2901836" cy="330167"/>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ECEBE6"/>
                </a:solidFill>
                <a:latin typeface="Raleway" pitchFamily="34" charset="0"/>
                <a:ea typeface="Raleway" pitchFamily="34" charset="-122"/>
                <a:cs typeface="Raleway" pitchFamily="34" charset="-120"/>
              </a:rPr>
              <a:t>Missing fields</a:t>
            </a:r>
            <a:endParaRPr lang="en-US" sz="2000" dirty="0"/>
          </a:p>
        </p:txBody>
      </p:sp>
      <p:sp>
        <p:nvSpPr>
          <p:cNvPr id="5" name="Text 3"/>
          <p:cNvSpPr/>
          <p:nvPr/>
        </p:nvSpPr>
        <p:spPr>
          <a:xfrm>
            <a:off x="1097483" y="2418159"/>
            <a:ext cx="290183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JetBrains Mono" pitchFamily="49" charset="0"/>
                <a:ea typeface="JetBrains Mono" pitchFamily="49" charset="-122"/>
                <a:cs typeface="JetBrains Mono" pitchFamily="49" charset="-120"/>
              </a:rPr>
              <a:t>"MRR__c": </a:t>
            </a:r>
            <a:r>
              <a:rPr lang="en-US" sz="1500" dirty="0">
                <a:solidFill>
                  <a:srgbClr val="F0B44C"/>
                </a:solidFill>
                <a:latin typeface="JetBrains Mono" pitchFamily="49" charset="0"/>
                <a:ea typeface="JetBrains Mono" pitchFamily="49" charset="-122"/>
                <a:cs typeface="JetBrains Mono" pitchFamily="49" charset="-120"/>
              </a:rPr>
              <a:t>null</a:t>
            </a:r>
            <a:endParaRPr lang="en-US" sz="1500" dirty="0"/>
          </a:p>
        </p:txBody>
      </p:sp>
      <p:sp>
        <p:nvSpPr>
          <p:cNvPr id="6" name="Shape 4"/>
          <p:cNvSpPr/>
          <p:nvPr/>
        </p:nvSpPr>
        <p:spPr>
          <a:xfrm>
            <a:off x="4405842" y="1704901"/>
            <a:ext cx="3380317" cy="1528151"/>
          </a:xfrm>
          <a:prstGeom prst="roundRect">
            <a:avLst>
              <a:gd name="adj" fmla="val 6441"/>
            </a:avLst>
          </a:prstGeom>
          <a:solidFill>
            <a:srgbClr val="15181D"/>
          </a:solidFill>
          <a:ln w="6350">
            <a:solidFill>
              <a:srgbClr val="2A2F37"/>
            </a:solidFill>
            <a:prstDash val="solid"/>
          </a:ln>
        </p:spPr>
      </p:sp>
      <p:sp>
        <p:nvSpPr>
          <p:cNvPr id="7" name="Text 5"/>
          <p:cNvSpPr/>
          <p:nvPr/>
        </p:nvSpPr>
        <p:spPr>
          <a:xfrm>
            <a:off x="4687342" y="1986384"/>
            <a:ext cx="2901836" cy="330167"/>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ECEBE6"/>
                </a:solidFill>
                <a:latin typeface="Raleway" pitchFamily="34" charset="0"/>
                <a:ea typeface="Raleway" pitchFamily="34" charset="-122"/>
                <a:cs typeface="Raleway" pitchFamily="34" charset="-120"/>
              </a:rPr>
              <a:t>Duplicate records</a:t>
            </a:r>
            <a:endParaRPr lang="en-US" sz="2000" dirty="0"/>
          </a:p>
        </p:txBody>
      </p:sp>
      <p:sp>
        <p:nvSpPr>
          <p:cNvPr id="8" name="Text 6"/>
          <p:cNvSpPr/>
          <p:nvPr/>
        </p:nvSpPr>
        <p:spPr>
          <a:xfrm>
            <a:off x="4687342" y="2418159"/>
            <a:ext cx="2901836" cy="558783"/>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JetBrains Mono" pitchFamily="49" charset="0"/>
                <a:ea typeface="JetBrains Mono" pitchFamily="49" charset="-122"/>
                <a:cs typeface="JetBrains Mono" pitchFamily="49" charset="-120"/>
              </a:rPr>
              <a:t>Northwind Inc.</a:t>
            </a:r>
            <a:endParaRPr lang="en-US" sz="1500" dirty="0"/>
          </a:p>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Northwind, Inc</a:t>
            </a:r>
            <a:endParaRPr lang="en-US" sz="1500" dirty="0"/>
          </a:p>
        </p:txBody>
      </p:sp>
      <p:sp>
        <p:nvSpPr>
          <p:cNvPr id="9" name="Shape 7"/>
          <p:cNvSpPr/>
          <p:nvPr/>
        </p:nvSpPr>
        <p:spPr>
          <a:xfrm>
            <a:off x="7995700" y="1704901"/>
            <a:ext cx="3380317" cy="1528151"/>
          </a:xfrm>
          <a:prstGeom prst="roundRect">
            <a:avLst>
              <a:gd name="adj" fmla="val 6441"/>
            </a:avLst>
          </a:prstGeom>
          <a:solidFill>
            <a:srgbClr val="15181D"/>
          </a:solidFill>
          <a:ln w="6350">
            <a:solidFill>
              <a:srgbClr val="2A2F37"/>
            </a:solidFill>
            <a:prstDash val="solid"/>
          </a:ln>
        </p:spPr>
      </p:sp>
      <p:sp>
        <p:nvSpPr>
          <p:cNvPr id="10" name="Text 8"/>
          <p:cNvSpPr/>
          <p:nvPr/>
        </p:nvSpPr>
        <p:spPr>
          <a:xfrm>
            <a:off x="8277200" y="1986384"/>
            <a:ext cx="2901836" cy="330167"/>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ECEBE6"/>
                </a:solidFill>
                <a:latin typeface="Raleway" pitchFamily="34" charset="0"/>
                <a:ea typeface="Raleway" pitchFamily="34" charset="-122"/>
                <a:cs typeface="Raleway" pitchFamily="34" charset="-120"/>
              </a:rPr>
              <a:t>Systems that disagree</a:t>
            </a:r>
            <a:endParaRPr lang="en-US" sz="2000" dirty="0"/>
          </a:p>
        </p:txBody>
      </p:sp>
      <p:sp>
        <p:nvSpPr>
          <p:cNvPr id="11" name="Text 9"/>
          <p:cNvSpPr/>
          <p:nvPr/>
        </p:nvSpPr>
        <p:spPr>
          <a:xfrm>
            <a:off x="8277200" y="2418159"/>
            <a:ext cx="2901836"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3A9B1"/>
                </a:solidFill>
                <a:latin typeface="JetBrains Mono" pitchFamily="49" charset="0"/>
                <a:ea typeface="JetBrains Mono" pitchFamily="49" charset="-122"/>
                <a:cs typeface="JetBrains Mono" pitchFamily="49" charset="-120"/>
              </a:rPr>
              <a:t>$120,000 vs </a:t>
            </a:r>
            <a:r>
              <a:rPr lang="en-US" sz="1500" dirty="0">
                <a:solidFill>
                  <a:srgbClr val="F0B44C"/>
                </a:solidFill>
                <a:latin typeface="JetBrains Mono" pitchFamily="49" charset="0"/>
                <a:ea typeface="JetBrains Mono" pitchFamily="49" charset="-122"/>
                <a:cs typeface="JetBrains Mono" pitchFamily="49" charset="-120"/>
              </a:rPr>
              <a:t>$118,500</a:t>
            </a:r>
            <a:endParaRPr lang="en-US" sz="1500" dirty="0"/>
          </a:p>
        </p:txBody>
      </p:sp>
      <p:sp>
        <p:nvSpPr>
          <p:cNvPr id="12" name="Text 10"/>
          <p:cNvSpPr/>
          <p:nvPr/>
        </p:nvSpPr>
        <p:spPr>
          <a:xfrm>
            <a:off x="654312" y="4024213"/>
            <a:ext cx="10883374" cy="807657"/>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Era generates the mess a real business has - on purpose.</a:t>
            </a:r>
            <a:endParaRPr lang="en-US" sz="2200" dirty="0"/>
          </a:p>
          <a:p>
            <a:pPr algn="ctr" indent="0" marL="0">
              <a:lnSpc>
                <a:spcPts val="3080"/>
              </a:lnSpc>
              <a:buNone/>
            </a:pPr>
            <a:r>
              <a:rPr lang="en-US" sz="2200" dirty="0">
                <a:solidFill>
                  <a:srgbClr val="ECEBE6"/>
                </a:solidFill>
                <a:latin typeface="Raleway" pitchFamily="34" charset="0"/>
                <a:ea typeface="Raleway" pitchFamily="34" charset="-122"/>
                <a:cs typeface="Raleway" pitchFamily="34" charset="-120"/>
              </a:rPr>
              <a:t>Because your agent </a:t>
            </a:r>
            <a:r>
              <a:rPr lang="en-US" sz="2200" dirty="0">
                <a:solidFill>
                  <a:srgbClr val="F0B44C"/>
                </a:solidFill>
                <a:latin typeface="Raleway" pitchFamily="34" charset="0"/>
                <a:ea typeface="Raleway" pitchFamily="34" charset="-122"/>
                <a:cs typeface="Raleway" pitchFamily="34" charset="-120"/>
              </a:rPr>
              <a:t>will meet all of it in production.</a:t>
            </a:r>
            <a:endParaRPr lang="en-US" sz="2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E1013"/>
        </a:solidFill>
      </p:bgPr>
    </p:bg>
    <p:spTree>
      <p:nvGrpSpPr>
        <p:cNvPr id="1" name=""/>
        <p:cNvGrpSpPr/>
        <p:nvPr/>
      </p:nvGrpSpPr>
      <p:grpSpPr>
        <a:xfrm>
          <a:off x="0" y="0"/>
          <a:ext cx="0" cy="0"/>
          <a:chOff x="0" y="0"/>
          <a:chExt cx="0" cy="0"/>
        </a:xfrm>
      </p:grpSpPr>
      <p:pic>
        <p:nvPicPr>
          <p:cNvPr id="2" name="Image 0" descr="Long-tail bar chart: a few customers dominate activity, followed by a long tail">    </p:cNvPr>
          <p:cNvPicPr>
            <a:picLocks noChangeAspect="1"/>
          </p:cNvPicPr>
          <p:nvPr/>
        </p:nvPicPr>
        <p:blipFill>
          <a:blip r:embed="rId1"/>
          <a:srcRect l="0" r="0" t="-9" b="-9"/>
          <a:stretch/>
        </p:blipFill>
        <p:spPr>
          <a:xfrm>
            <a:off x="812767" y="2540000"/>
            <a:ext cx="10566383" cy="2286000"/>
          </a:xfrm>
          <a:prstGeom prst="rect">
            <a:avLst/>
          </a:prstGeom>
        </p:spPr>
      </p:pic>
      <p:sp>
        <p:nvSpPr>
          <p:cNvPr id="3" name="Text 0"/>
          <p:cNvSpPr/>
          <p:nvPr>
            <p:ph type="title"/>
          </p:nvPr>
        </p:nvSpPr>
        <p:spPr>
          <a:xfrm>
            <a:off x="812767" y="1117575"/>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Skewed like a real company</a:t>
            </a:r>
            <a:endParaRPr lang="en-US" sz="3200" dirty="0"/>
          </a:p>
        </p:txBody>
      </p:sp>
      <p:sp>
        <p:nvSpPr>
          <p:cNvPr id="4" name="Text 1"/>
          <p:cNvSpPr/>
          <p:nvPr/>
        </p:nvSpPr>
        <p:spPr>
          <a:xfrm>
            <a:off x="812767" y="1701750"/>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Distributions come from real aggregated enterprise metadata.</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3028925"/>
            <a:ext cx="10883460" cy="825475"/>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Designed for Post training</a:t>
            </a:r>
            <a:endParaRPr lang="en-US" sz="6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E1013"/>
        </a:solidFill>
      </p:bgPr>
    </p:bg>
    <p:spTree>
      <p:nvGrpSpPr>
        <p:cNvPr id="1" name=""/>
        <p:cNvGrpSpPr/>
        <p:nvPr/>
      </p:nvGrpSpPr>
      <p:grpSpPr>
        <a:xfrm>
          <a:off x="0" y="0"/>
          <a:ext cx="0" cy="0"/>
          <a:chOff x="0" y="0"/>
          <a:chExt cx="0" cy="0"/>
        </a:xfrm>
      </p:grpSpPr>
      <p:pic>
        <p:nvPicPr>
          <p:cNvPr id="2" name="Image 0" descr="One large graph made of eleven disconnected components: ten gray training companies and one amber test company, with no edges between components">    </p:cNvPr>
          <p:cNvPicPr>
            <a:picLocks noChangeAspect="1"/>
          </p:cNvPicPr>
          <p:nvPr/>
        </p:nvPicPr>
        <p:blipFill>
          <a:blip r:embed="rId1"/>
          <a:srcRect l="-14" r="-14" t="0" b="0"/>
          <a:stretch/>
        </p:blipFill>
        <p:spPr>
          <a:xfrm>
            <a:off x="812767" y="2794000"/>
            <a:ext cx="10566383" cy="2728516"/>
          </a:xfrm>
          <a:prstGeom prst="rect">
            <a:avLst/>
          </a:prstGeom>
        </p:spPr>
      </p:pic>
      <p:sp>
        <p:nvSpPr>
          <p:cNvPr id="3" name="Text 0"/>
          <p:cNvSpPr/>
          <p:nvPr>
            <p:ph type="title"/>
          </p:nvPr>
        </p:nvSpPr>
        <p:spPr>
          <a:xfrm>
            <a:off x="812767" y="1117575"/>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Disjoint by design</a:t>
            </a:r>
            <a:endParaRPr lang="en-US" sz="3200" dirty="0"/>
          </a:p>
        </p:txBody>
      </p:sp>
      <p:sp>
        <p:nvSpPr>
          <p:cNvPr id="4" name="Text 1"/>
          <p:cNvSpPr/>
          <p:nvPr/>
        </p:nvSpPr>
        <p:spPr>
          <a:xfrm>
            <a:off x="654312" y="1925985"/>
            <a:ext cx="10883374" cy="683220"/>
          </a:xfrm>
          <a:prstGeom prst="rect">
            <a:avLst/>
          </a:prstGeom>
          <a:noFill/>
          <a:ln/>
        </p:spPr>
        <p:txBody>
          <a:bodyPr wrap="square" lIns="0" tIns="0" rIns="0" bIns="0" rtlCol="0" anchor="t">
            <a:normAutofit/>
          </a:bodyPr>
          <a:lstStyle/>
          <a:p>
            <a:pPr algn="ctr" indent="0" marL="0">
              <a:lnSpc>
                <a:spcPts val="2590"/>
              </a:lnSpc>
              <a:buNone/>
            </a:pPr>
            <a:r>
              <a:rPr lang="en-US" sz="1850" dirty="0">
                <a:solidFill>
                  <a:srgbClr val="A3A9B1"/>
                </a:solidFill>
                <a:latin typeface="IBM Plex Sans" pitchFamily="34" charset="0"/>
                <a:ea typeface="IBM Plex Sans" pitchFamily="34" charset="-122"/>
                <a:cs typeface="IBM Plex Sans" pitchFamily="34" charset="-120"/>
              </a:rPr>
              <a:t>Every company is generated from a seed. The same seed rebuilds the same company; a new seed builds a new one, with its own customers, contracts, tickets and calls.</a:t>
            </a:r>
            <a:endParaRPr lang="en-US" sz="1850" dirty="0"/>
          </a:p>
        </p:txBody>
      </p:sp>
      <p:sp>
        <p:nvSpPr>
          <p:cNvPr id="5" name="Shape 2"/>
          <p:cNvSpPr/>
          <p:nvPr/>
        </p:nvSpPr>
        <p:spPr>
          <a:xfrm>
            <a:off x="4104597" y="5760715"/>
            <a:ext cx="139692" cy="139692"/>
          </a:xfrm>
          <a:prstGeom prst="roundRect">
            <a:avLst>
              <a:gd name="adj" fmla="val 50000"/>
            </a:avLst>
          </a:prstGeom>
          <a:solidFill>
            <a:srgbClr val="5A616B"/>
          </a:solidFill>
          <a:ln/>
        </p:spPr>
      </p:sp>
      <p:sp>
        <p:nvSpPr>
          <p:cNvPr id="6" name="Text 3"/>
          <p:cNvSpPr/>
          <p:nvPr/>
        </p:nvSpPr>
        <p:spPr>
          <a:xfrm>
            <a:off x="4333172" y="5715000"/>
            <a:ext cx="2138660"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A3A9B1"/>
                </a:solidFill>
                <a:latin typeface="JetBrains Mono" pitchFamily="49" charset="0"/>
                <a:ea typeface="JetBrains Mono" pitchFamily="49" charset="-122"/>
                <a:cs typeface="JetBrains Mono" pitchFamily="49" charset="-120"/>
              </a:rPr>
              <a:t>train · seeds 1–10</a:t>
            </a:r>
            <a:endParaRPr lang="en-US" sz="1300" dirty="0"/>
          </a:p>
        </p:txBody>
      </p:sp>
      <p:sp>
        <p:nvSpPr>
          <p:cNvPr id="7" name="Shape 4"/>
          <p:cNvSpPr/>
          <p:nvPr/>
        </p:nvSpPr>
        <p:spPr>
          <a:xfrm>
            <a:off x="6471832" y="5760715"/>
            <a:ext cx="139692" cy="139692"/>
          </a:xfrm>
          <a:prstGeom prst="roundRect">
            <a:avLst>
              <a:gd name="adj" fmla="val 50000"/>
            </a:avLst>
          </a:prstGeom>
          <a:solidFill>
            <a:srgbClr val="F0B44C"/>
          </a:solidFill>
          <a:ln/>
        </p:spPr>
      </p:sp>
      <p:sp>
        <p:nvSpPr>
          <p:cNvPr id="8" name="Text 5"/>
          <p:cNvSpPr/>
          <p:nvPr/>
        </p:nvSpPr>
        <p:spPr>
          <a:xfrm>
            <a:off x="6700407" y="5715000"/>
            <a:ext cx="1664246"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test · seed 11</a:t>
            </a:r>
            <a:endParaRPr lang="en-US" sz="1300" dirty="0"/>
          </a:p>
        </p:txBody>
      </p:sp>
      <p:sp>
        <p:nvSpPr>
          <p:cNvPr id="9" name="Text 6"/>
          <p:cNvSpPr/>
          <p:nvPr/>
        </p:nvSpPr>
        <p:spPr>
          <a:xfrm>
            <a:off x="654312" y="6253262"/>
            <a:ext cx="10883374" cy="416529"/>
          </a:xfrm>
          <a:prstGeom prst="rect">
            <a:avLst/>
          </a:prstGeom>
          <a:noFill/>
          <a:ln/>
        </p:spPr>
        <p:txBody>
          <a:bodyPr wrap="square" lIns="0" tIns="0" rIns="0" bIns="0" rtlCol="0" anchor="t">
            <a:normAutofit/>
          </a:bodyPr>
          <a:lstStyle/>
          <a:p>
            <a:pPr algn="ctr" indent="0" marL="0">
              <a:lnSpc>
                <a:spcPts val="3080"/>
              </a:lnSpc>
              <a:buNone/>
            </a:pPr>
            <a:r>
              <a:rPr lang="en-US" sz="2200" dirty="0">
                <a:solidFill>
                  <a:srgbClr val="F0B44C"/>
                </a:solidFill>
                <a:latin typeface="Raleway" pitchFamily="34" charset="0"/>
                <a:ea typeface="Raleway" pitchFamily="34" charset="-122"/>
                <a:cs typeface="Raleway" pitchFamily="34" charset="-120"/>
              </a:rPr>
              <a:t>measure skill, not memory.</a:t>
            </a:r>
            <a:endParaRPr lang="en-US" sz="2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654270" y="2228850"/>
            <a:ext cx="10883460" cy="2425626"/>
          </a:xfrm>
          <a:prstGeom prst="rect">
            <a:avLst/>
          </a:prstGeom>
          <a:noFill/>
          <a:ln/>
        </p:spPr>
        <p:txBody>
          <a:bodyPr wrap="square" lIns="0" tIns="0" rIns="0" bIns="0" rtlCol="0" anchor="t">
            <a:normAutofit/>
          </a:bodyPr>
          <a:lstStyle/>
          <a:p>
            <a:pPr algn="ctr" indent="0" marL="0">
              <a:lnSpc>
                <a:spcPts val="6300"/>
              </a:lnSpc>
              <a:buNone/>
            </a:pPr>
            <a:r>
              <a:rPr lang="en-US" sz="6000" b="1" i="0" spc="-150" kern="0" dirty="0">
                <a:solidFill>
                  <a:srgbClr val="ECEBE6"/>
                </a:solidFill>
                <a:latin typeface="Raleway" pitchFamily="34" charset="0"/>
                <a:ea typeface="Raleway" pitchFamily="34" charset="-122"/>
                <a:cs typeface="Raleway" pitchFamily="34" charset="-120"/>
              </a:rPr>
              <a:t>With Era, you don’t infer the truth.</a:t>
            </a:r>
            <a:endParaRPr lang="en-US" sz="6000" dirty="0"/>
          </a:p>
          <a:p>
            <a:pPr algn="ctr" indent="0" marL="0">
              <a:lnSpc>
                <a:spcPts val="6300"/>
              </a:lnSpc>
              <a:buNone/>
            </a:pPr>
            <a:r>
              <a:rPr lang="en-US" sz="6000" b="1" i="0" spc="-150" kern="0" dirty="0">
                <a:solidFill>
                  <a:srgbClr val="F0B44C"/>
                </a:solidFill>
                <a:latin typeface="Raleway" pitchFamily="34" charset="0"/>
                <a:ea typeface="Raleway" pitchFamily="34" charset="-122"/>
                <a:cs typeface="Raleway" pitchFamily="34" charset="-120"/>
              </a:rPr>
              <a:t>You create it.</a:t>
            </a:r>
            <a:endParaRPr lang="en-US" sz="6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1117575"/>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Raleway" pitchFamily="34" charset="0"/>
                <a:ea typeface="Raleway" pitchFamily="34" charset="-122"/>
                <a:cs typeface="Raleway" pitchFamily="34" charset="-120"/>
              </a:rPr>
              <a:t>Create cases on ground truth</a:t>
            </a:r>
            <a:endParaRPr lang="en-US" sz="3200" dirty="0"/>
          </a:p>
        </p:txBody>
      </p:sp>
      <p:sp>
        <p:nvSpPr>
          <p:cNvPr id="3" name="Text 1"/>
          <p:cNvSpPr/>
          <p:nvPr/>
        </p:nvSpPr>
        <p:spPr>
          <a:xfrm>
            <a:off x="812767" y="2095500"/>
            <a:ext cx="2524607"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01</a:t>
            </a:r>
            <a:endParaRPr lang="en-US" sz="1300" dirty="0"/>
          </a:p>
        </p:txBody>
      </p:sp>
      <p:sp>
        <p:nvSpPr>
          <p:cNvPr id="4" name="Text 2"/>
          <p:cNvSpPr/>
          <p:nvPr/>
        </p:nvSpPr>
        <p:spPr>
          <a:xfrm>
            <a:off x="812767" y="2415505"/>
            <a:ext cx="2524607" cy="546092"/>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CEBE6"/>
                </a:solidFill>
                <a:latin typeface="Raleway" pitchFamily="34" charset="0"/>
                <a:ea typeface="Raleway" pitchFamily="34" charset="-122"/>
                <a:cs typeface="Raleway" pitchFamily="34" charset="-120"/>
              </a:rPr>
              <a:t>Pick the answer</a:t>
            </a:r>
            <a:endParaRPr lang="en-US" sz="1700" dirty="0"/>
          </a:p>
        </p:txBody>
      </p:sp>
      <p:sp>
        <p:nvSpPr>
          <p:cNvPr id="5" name="Shape 3"/>
          <p:cNvSpPr/>
          <p:nvPr/>
        </p:nvSpPr>
        <p:spPr>
          <a:xfrm>
            <a:off x="815942" y="3028255"/>
            <a:ext cx="2444725" cy="1581150"/>
          </a:xfrm>
          <a:prstGeom prst="roundRect">
            <a:avLst>
              <a:gd name="adj" fmla="val 6225"/>
            </a:avLst>
          </a:prstGeom>
          <a:solidFill>
            <a:srgbClr val="15181D"/>
          </a:solidFill>
          <a:ln w="6350">
            <a:solidFill>
              <a:srgbClr val="2A2F37"/>
            </a:solidFill>
            <a:prstDash val="solid"/>
          </a:ln>
        </p:spPr>
      </p:sp>
      <p:sp>
        <p:nvSpPr>
          <p:cNvPr id="6" name="Text 4"/>
          <p:cNvSpPr/>
          <p:nvPr/>
        </p:nvSpPr>
        <p:spPr>
          <a:xfrm>
            <a:off x="970442" y="3208139"/>
            <a:ext cx="2287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Q: Did Northwind renew?</a:t>
            </a:r>
            <a:endParaRPr lang="en-US" sz="1200" dirty="0"/>
          </a:p>
        </p:txBody>
      </p:sp>
      <p:sp>
        <p:nvSpPr>
          <p:cNvPr id="7" name="Text 5"/>
          <p:cNvSpPr/>
          <p:nvPr/>
        </p:nvSpPr>
        <p:spPr>
          <a:xfrm>
            <a:off x="970442" y="3472235"/>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key = "churned"</a:t>
            </a:r>
            <a:endParaRPr lang="en-US" sz="1200" dirty="0"/>
          </a:p>
        </p:txBody>
      </p:sp>
      <p:sp>
        <p:nvSpPr>
          <p:cNvPr id="8" name="Text 6"/>
          <p:cNvSpPr/>
          <p:nvPr/>
        </p:nvSpPr>
        <p:spPr>
          <a:xfrm>
            <a:off x="3517883" y="2095500"/>
            <a:ext cx="2524607"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02</a:t>
            </a:r>
            <a:endParaRPr lang="en-US" sz="1300" dirty="0"/>
          </a:p>
        </p:txBody>
      </p:sp>
      <p:sp>
        <p:nvSpPr>
          <p:cNvPr id="9" name="Text 7"/>
          <p:cNvSpPr/>
          <p:nvPr/>
        </p:nvSpPr>
        <p:spPr>
          <a:xfrm>
            <a:off x="3517883" y="2415505"/>
            <a:ext cx="2524607" cy="546092"/>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CEBE6"/>
                </a:solidFill>
                <a:latin typeface="Raleway" pitchFamily="34" charset="0"/>
                <a:ea typeface="Raleway" pitchFamily="34" charset="-122"/>
                <a:cs typeface="Raleway" pitchFamily="34" charset="-120"/>
              </a:rPr>
              <a:t>Plant the records</a:t>
            </a:r>
            <a:endParaRPr lang="en-US" sz="1700" dirty="0"/>
          </a:p>
        </p:txBody>
      </p:sp>
      <p:sp>
        <p:nvSpPr>
          <p:cNvPr id="10" name="Shape 8"/>
          <p:cNvSpPr/>
          <p:nvPr/>
        </p:nvSpPr>
        <p:spPr>
          <a:xfrm>
            <a:off x="3521058" y="3028255"/>
            <a:ext cx="2444725" cy="1581150"/>
          </a:xfrm>
          <a:prstGeom prst="roundRect">
            <a:avLst>
              <a:gd name="adj" fmla="val 6225"/>
            </a:avLst>
          </a:prstGeom>
          <a:solidFill>
            <a:srgbClr val="15181D"/>
          </a:solidFill>
          <a:ln w="6350">
            <a:solidFill>
              <a:srgbClr val="2A2F37"/>
            </a:solidFill>
            <a:prstDash val="solid"/>
          </a:ln>
        </p:spPr>
      </p:sp>
      <p:sp>
        <p:nvSpPr>
          <p:cNvPr id="11" name="Text 9"/>
          <p:cNvSpPr/>
          <p:nvPr/>
        </p:nvSpPr>
        <p:spPr>
          <a:xfrm>
            <a:off x="3675559" y="3208139"/>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salesforce:</a:t>
            </a:r>
            <a:endParaRPr lang="en-US" sz="1200" dirty="0"/>
          </a:p>
        </p:txBody>
      </p:sp>
      <p:sp>
        <p:nvSpPr>
          <p:cNvPr id="12" name="Text 10"/>
          <p:cNvSpPr/>
          <p:nvPr/>
        </p:nvSpPr>
        <p:spPr>
          <a:xfrm>
            <a:off x="3675559" y="3472235"/>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renewal → Closed Lost</a:t>
            </a:r>
            <a:endParaRPr lang="en-US" sz="1200" dirty="0"/>
          </a:p>
        </p:txBody>
      </p:sp>
      <p:sp>
        <p:nvSpPr>
          <p:cNvPr id="13" name="Text 11"/>
          <p:cNvSpPr/>
          <p:nvPr/>
        </p:nvSpPr>
        <p:spPr>
          <a:xfrm>
            <a:off x="3675559" y="3736330"/>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slack #deals:</a:t>
            </a:r>
            <a:endParaRPr lang="en-US" sz="1200" dirty="0"/>
          </a:p>
        </p:txBody>
      </p:sp>
      <p:sp>
        <p:nvSpPr>
          <p:cNvPr id="14" name="Text 12"/>
          <p:cNvSpPr/>
          <p:nvPr/>
        </p:nvSpPr>
        <p:spPr>
          <a:xfrm>
            <a:off x="3675559" y="4000401"/>
            <a:ext cx="22870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"Northwind is signing!"</a:t>
            </a:r>
            <a:endParaRPr lang="en-US" sz="1200" dirty="0"/>
          </a:p>
        </p:txBody>
      </p:sp>
      <p:sp>
        <p:nvSpPr>
          <p:cNvPr id="15" name="Text 13"/>
          <p:cNvSpPr/>
          <p:nvPr/>
        </p:nvSpPr>
        <p:spPr>
          <a:xfrm>
            <a:off x="6223000" y="2095500"/>
            <a:ext cx="2524607"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03</a:t>
            </a:r>
            <a:endParaRPr lang="en-US" sz="1300" dirty="0"/>
          </a:p>
        </p:txBody>
      </p:sp>
      <p:sp>
        <p:nvSpPr>
          <p:cNvPr id="16" name="Text 14"/>
          <p:cNvSpPr/>
          <p:nvPr/>
        </p:nvSpPr>
        <p:spPr>
          <a:xfrm>
            <a:off x="6223000" y="2415505"/>
            <a:ext cx="2524607" cy="546092"/>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CEBE6"/>
                </a:solidFill>
                <a:latin typeface="Raleway" pitchFamily="34" charset="0"/>
                <a:ea typeface="Raleway" pitchFamily="34" charset="-122"/>
                <a:cs typeface="Raleway" pitchFamily="34" charset="-120"/>
              </a:rPr>
              <a:t>Serve via APIs &amp; MCP</a:t>
            </a:r>
            <a:endParaRPr lang="en-US" sz="1700" dirty="0"/>
          </a:p>
        </p:txBody>
      </p:sp>
      <p:sp>
        <p:nvSpPr>
          <p:cNvPr id="17" name="Shape 15"/>
          <p:cNvSpPr/>
          <p:nvPr/>
        </p:nvSpPr>
        <p:spPr>
          <a:xfrm>
            <a:off x="6226175" y="3028255"/>
            <a:ext cx="2444725" cy="1581150"/>
          </a:xfrm>
          <a:prstGeom prst="roundRect">
            <a:avLst>
              <a:gd name="adj" fmla="val 6225"/>
            </a:avLst>
          </a:prstGeom>
          <a:solidFill>
            <a:srgbClr val="15181D"/>
          </a:solidFill>
          <a:ln w="6350">
            <a:solidFill>
              <a:srgbClr val="2A2F37"/>
            </a:solidFill>
            <a:prstDash val="solid"/>
          </a:ln>
        </p:spPr>
      </p:sp>
      <p:sp>
        <p:nvSpPr>
          <p:cNvPr id="18" name="Text 16"/>
          <p:cNvSpPr/>
          <p:nvPr/>
        </p:nvSpPr>
        <p:spPr>
          <a:xfrm>
            <a:off x="6380675" y="3208139"/>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616B"/>
                </a:solidFill>
                <a:latin typeface="JetBrains Mono" pitchFamily="49" charset="0"/>
                <a:ea typeface="JetBrains Mono" pitchFamily="49" charset="-122"/>
                <a:cs typeface="JetBrains Mono" pitchFamily="49" charset="-120"/>
              </a:rPr>
              <a:t>agent sees:</a:t>
            </a:r>
            <a:endParaRPr lang="en-US" sz="1200" dirty="0"/>
          </a:p>
        </p:txBody>
      </p:sp>
      <p:sp>
        <p:nvSpPr>
          <p:cNvPr id="19" name="Text 17"/>
          <p:cNvSpPr/>
          <p:nvPr/>
        </p:nvSpPr>
        <p:spPr>
          <a:xfrm>
            <a:off x="6380675" y="3472235"/>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salesforce, slack,</a:t>
            </a:r>
            <a:endParaRPr lang="en-US" sz="1200" dirty="0"/>
          </a:p>
        </p:txBody>
      </p:sp>
      <p:sp>
        <p:nvSpPr>
          <p:cNvPr id="20" name="Text 18"/>
          <p:cNvSpPr/>
          <p:nvPr/>
        </p:nvSpPr>
        <p:spPr>
          <a:xfrm>
            <a:off x="6380675" y="3736330"/>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gong, zendesk…</a:t>
            </a:r>
            <a:endParaRPr lang="en-US" sz="1200" dirty="0"/>
          </a:p>
        </p:txBody>
      </p:sp>
      <p:sp>
        <p:nvSpPr>
          <p:cNvPr id="21" name="Text 19"/>
          <p:cNvSpPr/>
          <p:nvPr/>
        </p:nvSpPr>
        <p:spPr>
          <a:xfrm>
            <a:off x="6380675" y="4000401"/>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key: hidden</a:t>
            </a:r>
            <a:endParaRPr lang="en-US" sz="1200" dirty="0"/>
          </a:p>
        </p:txBody>
      </p:sp>
      <p:sp>
        <p:nvSpPr>
          <p:cNvPr id="22" name="Text 20"/>
          <p:cNvSpPr/>
          <p:nvPr/>
        </p:nvSpPr>
        <p:spPr>
          <a:xfrm>
            <a:off x="8928075" y="2095500"/>
            <a:ext cx="2524607" cy="256538"/>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0B44C"/>
                </a:solidFill>
                <a:latin typeface="JetBrains Mono" pitchFamily="49" charset="0"/>
                <a:ea typeface="JetBrains Mono" pitchFamily="49" charset="-122"/>
                <a:cs typeface="JetBrains Mono" pitchFamily="49" charset="-120"/>
              </a:rPr>
              <a:t>04</a:t>
            </a:r>
            <a:endParaRPr lang="en-US" sz="1300" dirty="0"/>
          </a:p>
        </p:txBody>
      </p:sp>
      <p:sp>
        <p:nvSpPr>
          <p:cNvPr id="23" name="Text 21"/>
          <p:cNvSpPr/>
          <p:nvPr/>
        </p:nvSpPr>
        <p:spPr>
          <a:xfrm>
            <a:off x="8928075" y="2415505"/>
            <a:ext cx="2524607" cy="546092"/>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CEBE6"/>
                </a:solidFill>
                <a:latin typeface="Raleway" pitchFamily="34" charset="0"/>
                <a:ea typeface="Raleway" pitchFamily="34" charset="-122"/>
                <a:cs typeface="Raleway" pitchFamily="34" charset="-120"/>
              </a:rPr>
              <a:t>Grade in code</a:t>
            </a:r>
            <a:endParaRPr lang="en-US" sz="1700" dirty="0"/>
          </a:p>
        </p:txBody>
      </p:sp>
      <p:sp>
        <p:nvSpPr>
          <p:cNvPr id="24" name="Shape 22"/>
          <p:cNvSpPr/>
          <p:nvPr/>
        </p:nvSpPr>
        <p:spPr>
          <a:xfrm>
            <a:off x="8931250" y="3028255"/>
            <a:ext cx="2444725" cy="1581150"/>
          </a:xfrm>
          <a:prstGeom prst="roundRect">
            <a:avLst>
              <a:gd name="adj" fmla="val 6225"/>
            </a:avLst>
          </a:prstGeom>
          <a:solidFill>
            <a:srgbClr val="15181D"/>
          </a:solidFill>
          <a:ln w="6350">
            <a:solidFill>
              <a:srgbClr val="F0B44C"/>
            </a:solidFill>
            <a:prstDash val="solid"/>
          </a:ln>
        </p:spPr>
      </p:sp>
      <p:sp>
        <p:nvSpPr>
          <p:cNvPr id="25" name="Text 23"/>
          <p:cNvSpPr/>
          <p:nvPr/>
        </p:nvSpPr>
        <p:spPr>
          <a:xfrm>
            <a:off x="9085750" y="3208139"/>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CEBE6"/>
                </a:solidFill>
                <a:latin typeface="JetBrains Mono" pitchFamily="49" charset="0"/>
                <a:ea typeface="JetBrains Mono" pitchFamily="49" charset="-122"/>
                <a:cs typeface="JetBrains Mono" pitchFamily="49" charset="-120"/>
              </a:rPr>
              <a:t>mode: exact</a:t>
            </a:r>
            <a:endParaRPr lang="en-US" sz="1200" dirty="0"/>
          </a:p>
        </p:txBody>
      </p:sp>
      <p:sp>
        <p:nvSpPr>
          <p:cNvPr id="26" name="Text 24"/>
          <p:cNvSpPr/>
          <p:nvPr/>
        </p:nvSpPr>
        <p:spPr>
          <a:xfrm>
            <a:off x="9085750" y="3472235"/>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3A9B1"/>
                </a:solidFill>
                <a:latin typeface="JetBrains Mono" pitchFamily="49" charset="0"/>
                <a:ea typeface="JetBrains Mono" pitchFamily="49" charset="-122"/>
                <a:cs typeface="JetBrains Mono" pitchFamily="49" charset="-120"/>
              </a:rPr>
              <a:t>"renewed" → ✗</a:t>
            </a:r>
            <a:endParaRPr lang="en-US" sz="1200" dirty="0"/>
          </a:p>
        </p:txBody>
      </p:sp>
      <p:sp>
        <p:nvSpPr>
          <p:cNvPr id="27" name="Text 25"/>
          <p:cNvSpPr/>
          <p:nvPr/>
        </p:nvSpPr>
        <p:spPr>
          <a:xfrm>
            <a:off x="9085750" y="3736330"/>
            <a:ext cx="219979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0B44C"/>
                </a:solidFill>
                <a:latin typeface="JetBrains Mono" pitchFamily="49" charset="0"/>
                <a:ea typeface="JetBrains Mono" pitchFamily="49" charset="-122"/>
                <a:cs typeface="JetBrains Mono" pitchFamily="49" charset="-120"/>
              </a:rPr>
              <a:t>"churned" → ✓</a:t>
            </a:r>
            <a:endParaRPr lang="en-US" sz="1200" dirty="0"/>
          </a:p>
        </p:txBody>
      </p:sp>
      <p:sp>
        <p:nvSpPr>
          <p:cNvPr id="28" name="Text 26"/>
          <p:cNvSpPr/>
          <p:nvPr/>
        </p:nvSpPr>
        <p:spPr>
          <a:xfrm>
            <a:off x="654271" y="4902175"/>
            <a:ext cx="10883374" cy="380975"/>
          </a:xfrm>
          <a:prstGeom prst="rect">
            <a:avLst/>
          </a:prstGeom>
          <a:noFill/>
          <a:ln/>
        </p:spPr>
        <p:txBody>
          <a:bodyPr wrap="square" lIns="0" tIns="0" rIns="0" bIns="0" rtlCol="0" anchor="t">
            <a:normAutofit/>
          </a:bodyPr>
          <a:lstStyle/>
          <a:p>
            <a:pPr algn="ctr" indent="0" marL="0">
              <a:lnSpc>
                <a:spcPts val="2800"/>
              </a:lnSpc>
              <a:buNone/>
            </a:pPr>
            <a:r>
              <a:rPr lang="en-US" sz="2000" dirty="0">
                <a:solidFill>
                  <a:srgbClr val="ECEBE6"/>
                </a:solidFill>
                <a:latin typeface="Raleway" pitchFamily="34" charset="0"/>
                <a:ea typeface="Raleway" pitchFamily="34" charset="-122"/>
                <a:cs typeface="Raleway" pitchFamily="34" charset="-120"/>
              </a:rPr>
              <a:t>Never planted? Then </a:t>
            </a:r>
            <a:r>
              <a:rPr lang="en-US" sz="2000" dirty="0">
                <a:solidFill>
                  <a:srgbClr val="F0B44C"/>
                </a:solidFill>
                <a:latin typeface="Raleway" pitchFamily="34" charset="0"/>
                <a:ea typeface="Raleway" pitchFamily="34" charset="-122"/>
                <a:cs typeface="Raleway" pitchFamily="34" charset="-120"/>
              </a:rPr>
              <a:t>“I don’t know” is the right answer</a:t>
            </a:r>
            <a:r>
              <a:rPr lang="en-US" sz="2000" dirty="0">
                <a:solidFill>
                  <a:srgbClr val="ECEBE6"/>
                </a:solidFill>
                <a:latin typeface="Raleway" pitchFamily="34" charset="0"/>
                <a:ea typeface="Raleway" pitchFamily="34" charset="-122"/>
                <a:cs typeface="Raleway" pitchFamily="34" charset="-120"/>
              </a:rPr>
              <a:t> — and it’s graded too.</a:t>
            </a:r>
            <a:endParaRPr lang="en-US"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50"/>
            <a:ext cx="10883374"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Same accuracy. A fraction of the cost.</a:t>
            </a:r>
            <a:endParaRPr lang="en-US" sz="3200" dirty="0"/>
          </a:p>
        </p:txBody>
      </p:sp>
      <p:sp>
        <p:nvSpPr>
          <p:cNvPr id="3" name="Text 1"/>
          <p:cNvSpPr/>
          <p:nvPr/>
        </p:nvSpPr>
        <p:spPr>
          <a:xfrm>
            <a:off x="812808" y="1484709"/>
            <a:ext cx="10883374" cy="90919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A3A9B1"/>
                </a:solidFill>
                <a:latin typeface="IBM Plex Sans" pitchFamily="34" charset="0"/>
                <a:ea typeface="IBM Plex Sans" pitchFamily="34" charset="-122"/>
                <a:cs typeface="IBM Plex Sans" pitchFamily="34" charset="-120"/>
              </a:rPr>
              <a:t>An open-weights mixture-of-experts model, self-hosted on </a:t>
            </a:r>
            <a:r>
              <a:rPr lang="en-US" sz="1600" dirty="0">
                <a:solidFill>
                  <a:srgbClr val="ECEBE6"/>
                </a:solidFill>
                <a:latin typeface="IBM Plex Sans" pitchFamily="34" charset="0"/>
                <a:ea typeface="IBM Plex Sans" pitchFamily="34" charset="-122"/>
                <a:cs typeface="IBM Plex Sans" pitchFamily="34" charset="-120"/>
              </a:rPr>
              <a:t>one node of 8×H100</a:t>
            </a:r>
            <a:r>
              <a:rPr lang="en-US" sz="1600" dirty="0">
                <a:solidFill>
                  <a:srgbClr val="A3A9B1"/>
                </a:solidFill>
                <a:latin typeface="IBM Plex Sans" pitchFamily="34" charset="0"/>
                <a:ea typeface="IBM Plex Sans" pitchFamily="34" charset="-122"/>
                <a:cs typeface="IBM Plex Sans" pitchFamily="34" charset="-120"/>
              </a:rPr>
              <a:t> fine-tuned with </a:t>
            </a:r>
            <a:r>
              <a:rPr lang="en-US" sz="1600" dirty="0">
                <a:solidFill>
                  <a:srgbClr val="ECEBE6"/>
                </a:solidFill>
                <a:latin typeface="IBM Plex Sans" pitchFamily="34" charset="0"/>
                <a:ea typeface="IBM Plex Sans" pitchFamily="34" charset="-122"/>
                <a:cs typeface="IBM Plex Sans" pitchFamily="34" charset="-120"/>
              </a:rPr>
              <a:t>LoRA-SFT</a:t>
            </a:r>
            <a:r>
              <a:rPr lang="en-US" sz="1600" dirty="0">
                <a:solidFill>
                  <a:srgbClr val="A3A9B1"/>
                </a:solidFill>
                <a:latin typeface="IBM Plex Sans" pitchFamily="34" charset="0"/>
                <a:ea typeface="IBM Plex Sans" pitchFamily="34" charset="-122"/>
                <a:cs typeface="IBM Plex Sans" pitchFamily="34" charset="-120"/>
              </a:rPr>
              <a:t> (rank 32, base weights frozen) on </a:t>
            </a:r>
            <a:r>
              <a:rPr lang="en-US" sz="1600" dirty="0">
                <a:solidFill>
                  <a:srgbClr val="ECEBE6"/>
                </a:solidFill>
                <a:latin typeface="IBM Plex Sans" pitchFamily="34" charset="0"/>
                <a:ea typeface="IBM Plex Sans" pitchFamily="34" charset="-122"/>
                <a:cs typeface="IBM Plex Sans" pitchFamily="34" charset="-120"/>
              </a:rPr>
              <a:t>324 examples</a:t>
            </a:r>
            <a:r>
              <a:rPr lang="en-US" sz="1600" dirty="0">
                <a:solidFill>
                  <a:srgbClr val="A3A9B1"/>
                </a:solidFill>
                <a:latin typeface="IBM Plex Sans" pitchFamily="34" charset="0"/>
                <a:ea typeface="IBM Plex Sans" pitchFamily="34" charset="-122"/>
                <a:cs typeface="IBM Plex Sans" pitchFamily="34" charset="-120"/>
              </a:rPr>
              <a:t> taken from its own correct runs: 142 final answers, 61 re-reads of truncated results and </a:t>
            </a:r>
            <a:r>
              <a:rPr lang="en-US" sz="1600" dirty="0">
                <a:solidFill>
                  <a:srgbClr val="ECEBE6"/>
                </a:solidFill>
                <a:latin typeface="IBM Plex Sans" pitchFamily="34" charset="0"/>
                <a:ea typeface="IBM Plex Sans" pitchFamily="34" charset="-122"/>
                <a:cs typeface="IBM Plex Sans" pitchFamily="34" charset="-120"/>
              </a:rPr>
              <a:t>121 abstentions</a:t>
            </a:r>
            <a:r>
              <a:rPr lang="en-US" sz="1600" dirty="0">
                <a:solidFill>
                  <a:srgbClr val="A3A9B1"/>
                </a:solidFill>
                <a:latin typeface="IBM Plex Sans" pitchFamily="34" charset="0"/>
                <a:ea typeface="IBM Plex Sans" pitchFamily="34" charset="-122"/>
                <a:cs typeface="IBM Plex Sans" pitchFamily="34" charset="-120"/>
              </a:rPr>
              <a:t>. All the compute came to </a:t>
            </a:r>
            <a:r>
              <a:rPr lang="en-US" sz="1600" dirty="0">
                <a:solidFill>
                  <a:srgbClr val="ECEBE6"/>
                </a:solidFill>
                <a:latin typeface="IBM Plex Sans" pitchFamily="34" charset="0"/>
                <a:ea typeface="IBM Plex Sans" pitchFamily="34" charset="-122"/>
                <a:cs typeface="IBM Plex Sans" pitchFamily="34" charset="-120"/>
              </a:rPr>
              <a:t>$609</a:t>
            </a:r>
            <a:r>
              <a:rPr lang="en-US" sz="1600" dirty="0">
                <a:solidFill>
                  <a:srgbClr val="A3A9B1"/>
                </a:solidFill>
                <a:latin typeface="IBM Plex Sans" pitchFamily="34" charset="0"/>
                <a:ea typeface="IBM Plex Sans" pitchFamily="34" charset="-122"/>
                <a:cs typeface="IBM Plex Sans" pitchFamily="34" charset="-120"/>
              </a:rPr>
              <a:t>, over 29 hours and four iterations.</a:t>
            </a:r>
            <a:endParaRPr lang="en-US" sz="1600" dirty="0"/>
          </a:p>
        </p:txBody>
      </p:sp>
      <p:sp>
        <p:nvSpPr>
          <p:cNvPr id="4" name="Text 2"/>
          <p:cNvSpPr/>
          <p:nvPr/>
        </p:nvSpPr>
        <p:spPr>
          <a:xfrm>
            <a:off x="812808" y="3053035"/>
            <a:ext cx="10883374" cy="220944"/>
          </a:xfrm>
          <a:prstGeom prst="rect">
            <a:avLst/>
          </a:prstGeom>
          <a:noFill/>
          <a:ln/>
        </p:spPr>
        <p:txBody>
          <a:bodyPr wrap="square" lIns="0" tIns="0" rIns="0" bIns="0" rtlCol="0" anchor="t">
            <a:normAutofit/>
          </a:bodyPr>
          <a:lstStyle/>
          <a:p>
            <a:pPr algn="l" indent="0" marL="0">
              <a:lnSpc>
                <a:spcPts val="1540"/>
              </a:lnSpc>
              <a:buNone/>
            </a:pPr>
            <a:r>
              <a:rPr lang="en-US" sz="1100" spc="150" kern="0" dirty="0">
                <a:solidFill>
                  <a:srgbClr val="F0B44C"/>
                </a:solidFill>
                <a:latin typeface="JetBrains Mono" pitchFamily="49" charset="0"/>
                <a:ea typeface="JetBrains Mono" pitchFamily="49" charset="-122"/>
                <a:cs typeface="JetBrains Mono" pitchFamily="49" charset="-120"/>
              </a:rPr>
              <a:t>THE RESULT ON EVERYDAY ANALYST QUESTIONS, STRICT GRADING</a:t>
            </a:r>
            <a:endParaRPr lang="en-US" sz="11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3433" y="3368419"/>
          <a:ext cx="5577417" cy="1830255"/>
        </p:xfrm>
        <a:graphic>
          <a:graphicData uri="http://schemas.openxmlformats.org/drawingml/2006/table">
            <a:tbl>
              <a:tblPr/>
              <a:tblGrid>
                <a:gridCol w="2230967"/>
                <a:gridCol w="1673225"/>
                <a:gridCol w="1673225"/>
              </a:tblGrid>
              <a:tr h="457564">
                <a:tc>
                  <a:txBody>
                    <a:bodyPr/>
                    <a:lstStyle/>
                    <a:p>
                      <a:pPr indent="0" marL="0">
                        <a:lnSpc>
                          <a:spcPts val="2240"/>
                        </a:lnSpc>
                        <a:buNone/>
                      </a:pP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c>
                  <a:txBody>
                    <a:bodyPr/>
                    <a:lstStyle/>
                    <a:p>
                      <a:pPr indent="0" marL="0">
                        <a:lnSpc>
                          <a:spcPts val="2240"/>
                        </a:lnSpc>
                        <a:buNone/>
                      </a:pPr>
                      <a:r>
                        <a:rPr lang="en-US" sz="1600" b="1" dirty="0">
                          <a:solidFill>
                            <a:srgbClr val="F0B44C"/>
                          </a:solidFill>
                          <a:latin typeface="IBM Plex Sans" pitchFamily="34" charset="0"/>
                          <a:ea typeface="IBM Plex Sans" pitchFamily="34" charset="-122"/>
                          <a:cs typeface="IBM Plex Sans" pitchFamily="34" charset="-120"/>
                        </a:rPr>
                        <a:t>Open model</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515253"/>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c>
                  <a:txBody>
                    <a:bodyPr/>
                    <a:lstStyle/>
                    <a:p>
                      <a:pPr indent="0" marL="0">
                        <a:lnSpc>
                          <a:spcPts val="2240"/>
                        </a:lnSpc>
                        <a:buNone/>
                      </a:pPr>
                      <a:r>
                        <a:rPr lang="en-US" sz="1600" b="1" dirty="0">
                          <a:solidFill>
                            <a:srgbClr val="A3A9B1"/>
                          </a:solidFill>
                          <a:latin typeface="IBM Plex Sans" pitchFamily="34" charset="0"/>
                          <a:ea typeface="IBM Plex Sans" pitchFamily="34" charset="-122"/>
                          <a:cs typeface="IBM Plex Sans" pitchFamily="34" charset="-120"/>
                        </a:rPr>
                        <a:t>Frontier API</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515253"/>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r>
              <a:tr h="457564">
                <a:tc>
                  <a:txBody>
                    <a:bodyPr/>
                    <a:lstStyle/>
                    <a:p>
                      <a:pPr indent="0" marL="0">
                        <a:lnSpc>
                          <a:spcPts val="2240"/>
                        </a:lnSpc>
                        <a:buNone/>
                      </a:pPr>
                      <a:r>
                        <a:rPr lang="en-US" sz="1600" dirty="0">
                          <a:solidFill>
                            <a:srgbClr val="8A9099"/>
                          </a:solidFill>
                          <a:latin typeface="IBM Plex Sans" pitchFamily="34" charset="0"/>
                          <a:ea typeface="IBM Plex Sans" pitchFamily="34" charset="-122"/>
                          <a:cs typeface="IBM Plex Sans" pitchFamily="34" charset="-120"/>
                        </a:rPr>
                        <a:t>Accuracy</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ECEBE6"/>
                          </a:solidFill>
                          <a:latin typeface="IBM Plex Sans" pitchFamily="34" charset="0"/>
                          <a:ea typeface="IBM Plex Sans" pitchFamily="34" charset="-122"/>
                          <a:cs typeface="IBM Plex Sans" pitchFamily="34" charset="-120"/>
                        </a:rPr>
                        <a:t>88.9%</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88.9%</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57564">
                <a:tc>
                  <a:txBody>
                    <a:bodyPr/>
                    <a:lstStyle/>
                    <a:p>
                      <a:pPr indent="0" marL="0">
                        <a:lnSpc>
                          <a:spcPts val="2240"/>
                        </a:lnSpc>
                        <a:buNone/>
                      </a:pPr>
                      <a:r>
                        <a:rPr lang="en-US" sz="1600" dirty="0">
                          <a:solidFill>
                            <a:srgbClr val="8A9099"/>
                          </a:solidFill>
                          <a:latin typeface="IBM Plex Sans" pitchFamily="34" charset="0"/>
                          <a:ea typeface="IBM Plex Sans" pitchFamily="34" charset="-122"/>
                          <a:cs typeface="IBM Plex Sans" pitchFamily="34" charset="-120"/>
                        </a:rPr>
                        <a:t>$ per correct</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ECEBE6"/>
                          </a:solidFill>
                          <a:latin typeface="IBM Plex Sans" pitchFamily="34" charset="0"/>
                          <a:ea typeface="IBM Plex Sans" pitchFamily="34" charset="-122"/>
                          <a:cs typeface="IBM Plex Sans" pitchFamily="34" charset="-120"/>
                        </a:rPr>
                        <a:t>$0.067</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$1.80</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57564">
                <a:tc>
                  <a:txBody>
                    <a:bodyPr/>
                    <a:lstStyle/>
                    <a:p>
                      <a:pPr indent="0" marL="0">
                        <a:lnSpc>
                          <a:spcPts val="2240"/>
                        </a:lnSpc>
                        <a:buNone/>
                      </a:pPr>
                      <a:r>
                        <a:rPr lang="en-US" sz="1600" dirty="0">
                          <a:solidFill>
                            <a:srgbClr val="8A9099"/>
                          </a:solidFill>
                          <a:latin typeface="IBM Plex Sans" pitchFamily="34" charset="0"/>
                          <a:ea typeface="IBM Plex Sans" pitchFamily="34" charset="-122"/>
                          <a:cs typeface="IBM Plex Sans" pitchFamily="34" charset="-120"/>
                        </a:rPr>
                        <a:t>False refusals</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ECEBE6"/>
                          </a:solidFill>
                          <a:latin typeface="IBM Plex Sans" pitchFamily="34" charset="0"/>
                          <a:ea typeface="IBM Plex Sans" pitchFamily="34" charset="-122"/>
                          <a:cs typeface="IBM Plex Sans" pitchFamily="34" charset="-120"/>
                        </a:rPr>
                        <a:t>0</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240"/>
                        </a:lnSpc>
                        <a:buNone/>
                      </a:pPr>
                      <a:r>
                        <a:rPr lang="en-US" sz="1600" dirty="0">
                          <a:solidFill>
                            <a:srgbClr val="A3A9B1"/>
                          </a:solidFill>
                          <a:latin typeface="IBM Plex Sans" pitchFamily="34" charset="0"/>
                          <a:ea typeface="IBM Plex Sans" pitchFamily="34" charset="-122"/>
                          <a:cs typeface="IBM Plex Sans" pitchFamily="34" charset="-120"/>
                        </a:rPr>
                        <a:t>3</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bl>
          </a:graphicData>
        </a:graphic>
      </p:graphicFrame>
      <p:sp>
        <p:nvSpPr>
          <p:cNvPr id="6" name="Text 3"/>
          <p:cNvSpPr/>
          <p:nvPr/>
        </p:nvSpPr>
        <p:spPr>
          <a:xfrm>
            <a:off x="7112041" y="3256260"/>
            <a:ext cx="4395207" cy="1168400"/>
          </a:xfrm>
          <a:prstGeom prst="rect">
            <a:avLst/>
          </a:prstGeom>
          <a:noFill/>
          <a:ln/>
        </p:spPr>
        <p:txBody>
          <a:bodyPr wrap="square" lIns="0" tIns="0" rIns="0" bIns="0" rtlCol="0" anchor="t">
            <a:normAutofit/>
          </a:bodyPr>
          <a:lstStyle/>
          <a:p>
            <a:pPr algn="l" indent="0" marL="0">
              <a:lnSpc>
                <a:spcPts val="9000"/>
              </a:lnSpc>
              <a:buNone/>
            </a:pPr>
            <a:r>
              <a:rPr lang="en-US" sz="9000" b="1" spc="-250" kern="0" dirty="0">
                <a:solidFill>
                  <a:srgbClr val="F0B44C"/>
                </a:solidFill>
                <a:latin typeface="Space Grotesk" pitchFamily="34" charset="0"/>
                <a:ea typeface="Space Grotesk" pitchFamily="34" charset="-122"/>
                <a:cs typeface="Space Grotesk" pitchFamily="34" charset="-120"/>
              </a:rPr>
              <a:t>27×</a:t>
            </a:r>
            <a:endParaRPr lang="en-US" sz="9000" dirty="0"/>
          </a:p>
        </p:txBody>
      </p:sp>
      <p:sp>
        <p:nvSpPr>
          <p:cNvPr id="7" name="Text 4"/>
          <p:cNvSpPr/>
          <p:nvPr/>
        </p:nvSpPr>
        <p:spPr>
          <a:xfrm>
            <a:off x="7112041" y="4450035"/>
            <a:ext cx="4395207"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ECEBE6"/>
                </a:solidFill>
                <a:latin typeface="IBM Plex Sans" pitchFamily="34" charset="0"/>
                <a:ea typeface="IBM Plex Sans" pitchFamily="34" charset="-122"/>
                <a:cs typeface="IBM Plex Sans" pitchFamily="34" charset="-120"/>
              </a:rPr>
              <a:t>lower cost per correct answer</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812750"/>
            <a:ext cx="10883460" cy="472422"/>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ECEBE6"/>
                </a:solidFill>
                <a:latin typeface="Space Grotesk" pitchFamily="34" charset="0"/>
                <a:ea typeface="Space Grotesk" pitchFamily="34" charset="-122"/>
                <a:cs typeface="Space Grotesk" pitchFamily="34" charset="-120"/>
              </a:rPr>
              <a:t>Teaching the model to say “I don’t know”</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3350" y="1625939"/>
          <a:ext cx="10555883" cy="3246934"/>
        </p:xfrm>
        <a:graphic>
          <a:graphicData uri="http://schemas.openxmlformats.org/drawingml/2006/table">
            <a:tbl>
              <a:tblPr/>
              <a:tblGrid>
                <a:gridCol w="4855706"/>
                <a:gridCol w="2850088"/>
                <a:gridCol w="2850088"/>
              </a:tblGrid>
              <a:tr h="463848">
                <a:tc>
                  <a:txBody>
                    <a:bodyPr/>
                    <a:lstStyle/>
                    <a:p>
                      <a:pPr indent="0" marL="0">
                        <a:lnSpc>
                          <a:spcPts val="2380"/>
                        </a:lnSpc>
                        <a:buNone/>
                      </a:pP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c>
                  <a:txBody>
                    <a:bodyPr/>
                    <a:lstStyle/>
                    <a:p>
                      <a:pPr indent="0" marL="0">
                        <a:lnSpc>
                          <a:spcPts val="2380"/>
                        </a:lnSpc>
                        <a:buNone/>
                      </a:pPr>
                      <a:r>
                        <a:rPr lang="en-US" sz="1700" b="1" dirty="0">
                          <a:solidFill>
                            <a:srgbClr val="A3A9B1"/>
                          </a:solidFill>
                          <a:latin typeface="IBM Plex Sans" pitchFamily="34" charset="0"/>
                          <a:ea typeface="IBM Plex Sans" pitchFamily="34" charset="-122"/>
                          <a:cs typeface="IBM Plex Sans" pitchFamily="34" charset="-120"/>
                        </a:rPr>
                        <a:t>Before</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515253"/>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c>
                  <a:txBody>
                    <a:bodyPr/>
                    <a:lstStyle/>
                    <a:p>
                      <a:pPr indent="0" marL="0">
                        <a:lnSpc>
                          <a:spcPts val="2380"/>
                        </a:lnSpc>
                        <a:buNone/>
                      </a:pPr>
                      <a:r>
                        <a:rPr lang="en-US" sz="1700" b="1" dirty="0">
                          <a:solidFill>
                            <a:srgbClr val="F0B44C"/>
                          </a:solidFill>
                          <a:latin typeface="IBM Plex Sans" pitchFamily="34" charset="0"/>
                          <a:ea typeface="IBM Plex Sans" pitchFamily="34" charset="-122"/>
                          <a:cs typeface="IBM Plex Sans" pitchFamily="34" charset="-120"/>
                        </a:rPr>
                        <a:t>After LoRA-SFT</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515253"/>
                      </a:solidFill>
                      <a:prstDash val="solid"/>
                      <a:round/>
                      <a:headEnd type="none" w="med" len="med"/>
                      <a:tailEnd type="none" w="med" len="med"/>
                    </a:lnL>
                    <a:lnR w="12700" cap="flat" cmpd="sng" algn="ctr">
                      <a:solidFill>
                        <a:srgbClr val="515253"/>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515253"/>
                      </a:solidFill>
                      <a:prstDash val="solid"/>
                      <a:round/>
                      <a:headEnd type="none" w="med" len="med"/>
                      <a:tailEnd type="none" w="med" len="med"/>
                    </a:lnB>
                    <a:solidFill>
                      <a:srgbClr val="212325"/>
                    </a:solidFill>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Correct abstentions</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65 / 90</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74 / 90</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515253"/>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Malformed abstentions</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3</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0</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Empty fields answered right</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0 / 6</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2 / 6</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Context overflows</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6</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0</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Tokens per task</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1.96M</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1.20M</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r h="463848">
                <a:tc>
                  <a:txBody>
                    <a:bodyPr/>
                    <a:lstStyle/>
                    <a:p>
                      <a:pPr indent="0" marL="0">
                        <a:lnSpc>
                          <a:spcPts val="2380"/>
                        </a:lnSpc>
                        <a:buNone/>
                      </a:pPr>
                      <a:r>
                        <a:rPr lang="en-US" sz="1700" dirty="0">
                          <a:solidFill>
                            <a:srgbClr val="8A9099"/>
                          </a:solidFill>
                          <a:latin typeface="IBM Plex Sans" pitchFamily="34" charset="0"/>
                          <a:ea typeface="IBM Plex Sans" pitchFamily="34" charset="-122"/>
                          <a:cs typeface="IBM Plex Sans" pitchFamily="34" charset="-120"/>
                        </a:rPr>
                        <a:t>Cost per task (Spot)</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A3A9B1"/>
                          </a:solidFill>
                          <a:latin typeface="IBM Plex Sans" pitchFamily="34" charset="0"/>
                          <a:ea typeface="IBM Plex Sans" pitchFamily="34" charset="-122"/>
                          <a:cs typeface="IBM Plex Sans" pitchFamily="34" charset="-120"/>
                        </a:rPr>
                        <a:t>$0.26</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c>
                  <a:txBody>
                    <a:bodyPr/>
                    <a:lstStyle/>
                    <a:p>
                      <a:pPr indent="0" marL="0">
                        <a:lnSpc>
                          <a:spcPts val="2380"/>
                        </a:lnSpc>
                        <a:buNone/>
                      </a:pPr>
                      <a:r>
                        <a:rPr lang="en-US" sz="1700" dirty="0">
                          <a:solidFill>
                            <a:srgbClr val="ECEBE6"/>
                          </a:solidFill>
                          <a:latin typeface="IBM Plex Sans" pitchFamily="34" charset="0"/>
                          <a:ea typeface="IBM Plex Sans" pitchFamily="34" charset="-122"/>
                          <a:cs typeface="IBM Plex Sans" pitchFamily="34" charset="-120"/>
                        </a:rPr>
                        <a:t>$0.16</a:t>
                      </a:r>
                      <a:endParaRPr lang="en-US" sz="1700" dirty="0">
                        <a:latin typeface="IBM Plex Sans" charset="0"/>
                        <a:ea typeface="IBM Plex Sans" charset="0"/>
                        <a:cs typeface="IBM Plex Sans" charset="0"/>
                      </a:endParaRPr>
                    </a:p>
                  </a:txBody>
                  <a:tcPr marL="75565" marR="75565" marT="75565" marB="75565" anchor="t">
                    <a:lnL w="12700" cap="flat" cmpd="sng" algn="ctr">
                      <a:solidFill>
                        <a:srgbClr val="424345"/>
                      </a:solidFill>
                      <a:prstDash val="solid"/>
                      <a:round/>
                      <a:headEnd type="none" w="med" len="med"/>
                      <a:tailEnd type="none" w="med" len="med"/>
                    </a:lnL>
                    <a:lnR w="12700" cap="flat" cmpd="sng" algn="ctr">
                      <a:solidFill>
                        <a:srgbClr val="424345"/>
                      </a:solidFill>
                      <a:prstDash val="solid"/>
                      <a:round/>
                      <a:headEnd type="none" w="med" len="med"/>
                      <a:tailEnd type="none" w="med" len="med"/>
                    </a:lnR>
                    <a:lnT w="12700" cap="flat" cmpd="sng" algn="ctr">
                      <a:solidFill>
                        <a:srgbClr val="424345"/>
                      </a:solidFill>
                      <a:prstDash val="solid"/>
                      <a:round/>
                      <a:headEnd type="none" w="med" len="med"/>
                      <a:tailEnd type="none" w="med" len="med"/>
                    </a:lnT>
                    <a:lnB w="12700" cap="flat" cmpd="sng" algn="ctr">
                      <a:solidFill>
                        <a:srgbClr val="424345"/>
                      </a:solidFill>
                      <a:prstDash val="solid"/>
                      <a:round/>
                      <a:headEnd type="none" w="med" len="med"/>
                      <a:tailEnd type="none" w="med" len="med"/>
                    </a:lnB>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5181D"/>
        </a:solidFill>
      </p:bgPr>
    </p:bg>
    <p:spTree>
      <p:nvGrpSpPr>
        <p:cNvPr id="1" name=""/>
        <p:cNvGrpSpPr/>
        <p:nvPr/>
      </p:nvGrpSpPr>
      <p:grpSpPr>
        <a:xfrm>
          <a:off x="0" y="0"/>
          <a:ext cx="0" cy="0"/>
          <a:chOff x="0" y="0"/>
          <a:chExt cx="0" cy="0"/>
        </a:xfrm>
      </p:grpSpPr>
      <p:sp>
        <p:nvSpPr>
          <p:cNvPr id="2" name="Text 0"/>
          <p:cNvSpPr/>
          <p:nvPr>
            <p:ph type="title"/>
          </p:nvPr>
        </p:nvSpPr>
        <p:spPr>
          <a:xfrm>
            <a:off x="812767" y="2494310"/>
            <a:ext cx="10883460" cy="878847"/>
          </a:xfrm>
          <a:prstGeom prst="rect">
            <a:avLst/>
          </a:prstGeom>
          <a:noFill/>
          <a:ln/>
        </p:spPr>
        <p:txBody>
          <a:bodyPr wrap="square" lIns="0" tIns="0" rIns="0" bIns="0" rtlCol="0" anchor="t">
            <a:normAutofit/>
          </a:bodyPr>
          <a:lstStyle/>
          <a:p>
            <a:pPr algn="l" indent="0" marL="0">
              <a:lnSpc>
                <a:spcPts val="6720"/>
              </a:lnSpc>
              <a:buNone/>
            </a:pPr>
            <a:r>
              <a:rPr lang="en-US" sz="6400" b="1" i="0" spc="-150" kern="0" dirty="0">
                <a:solidFill>
                  <a:srgbClr val="F0B44C"/>
                </a:solidFill>
                <a:latin typeface="Space Grotesk" pitchFamily="34" charset="0"/>
                <a:ea typeface="Space Grotesk" pitchFamily="34" charset="-122"/>
                <a:cs typeface="Space Grotesk" pitchFamily="34" charset="-120"/>
              </a:rPr>
              <a:t>Ground truth is the unlock.</a:t>
            </a:r>
            <a:endParaRPr lang="en-US" sz="6400" dirty="0"/>
          </a:p>
        </p:txBody>
      </p:sp>
      <p:sp>
        <p:nvSpPr>
          <p:cNvPr id="3" name="Text 1"/>
          <p:cNvSpPr/>
          <p:nvPr/>
        </p:nvSpPr>
        <p:spPr>
          <a:xfrm>
            <a:off x="812767" y="3652515"/>
            <a:ext cx="10883460" cy="73655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ECEBE6"/>
                </a:solidFill>
                <a:latin typeface="IBM Plex Sans" pitchFamily="34" charset="0"/>
                <a:ea typeface="IBM Plex Sans" pitchFamily="34" charset="-122"/>
                <a:cs typeface="IBM Plex Sans" pitchFamily="34" charset="-120"/>
              </a:rPr>
              <a:t>A deterministic grader is a benchmark, a label factory and a reward function — the same code.</a:t>
            </a:r>
            <a:endParaRPr lang="en-US"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0E1013"/>
        </a:solidFill>
      </p:bgPr>
    </p:bg>
    <p:spTree>
      <p:nvGrpSpPr>
        <p:cNvPr id="1" name=""/>
        <p:cNvGrpSpPr/>
        <p:nvPr/>
      </p:nvGrpSpPr>
      <p:grpSpPr>
        <a:xfrm>
          <a:off x="0" y="0"/>
          <a:ext cx="0" cy="0"/>
          <a:chOff x="0" y="0"/>
          <a:chExt cx="0" cy="0"/>
        </a:xfrm>
      </p:grpSpPr>
      <p:sp>
        <p:nvSpPr>
          <p:cNvPr id="2" name="Text 0"/>
          <p:cNvSpPr/>
          <p:nvPr>
            <p:ph type="title"/>
          </p:nvPr>
        </p:nvSpPr>
        <p:spPr>
          <a:xfrm>
            <a:off x="812767" y="2311375"/>
            <a:ext cx="10883460" cy="1041400"/>
          </a:xfrm>
          <a:prstGeom prst="rect">
            <a:avLst/>
          </a:prstGeom>
          <a:noFill/>
          <a:ln/>
        </p:spPr>
        <p:txBody>
          <a:bodyPr wrap="square" lIns="0" tIns="0" rIns="0" bIns="0" rtlCol="0" anchor="t">
            <a:normAutofit/>
          </a:bodyPr>
          <a:lstStyle/>
          <a:p>
            <a:pPr algn="l" indent="0" marL="0">
              <a:lnSpc>
                <a:spcPts val="8000"/>
              </a:lnSpc>
              <a:buNone/>
            </a:pPr>
            <a:r>
              <a:rPr lang="en-US" sz="8000" b="1" i="0" spc="-200" kern="0" dirty="0">
                <a:solidFill>
                  <a:srgbClr val="ECEBE6"/>
                </a:solidFill>
                <a:latin typeface="Space Grotesk" pitchFamily="34" charset="0"/>
                <a:ea typeface="Space Grotesk" pitchFamily="34" charset="-122"/>
                <a:cs typeface="Space Grotesk" pitchFamily="34" charset="-120"/>
              </a:rPr>
              <a:t>Thank you</a:t>
            </a:r>
            <a:endParaRPr lang="en-US" sz="8000" dirty="0"/>
          </a:p>
        </p:txBody>
      </p:sp>
      <p:sp>
        <p:nvSpPr>
          <p:cNvPr id="3" name="Text 1"/>
          <p:cNvSpPr/>
          <p:nvPr/>
        </p:nvSpPr>
        <p:spPr>
          <a:xfrm>
            <a:off x="812767" y="3682950"/>
            <a:ext cx="10883460"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X</a:t>
            </a:r>
            <a:r>
              <a:rPr lang="en-US" sz="1500" dirty="0">
                <a:solidFill>
                  <a:srgbClr val="A3A9B1"/>
                </a:solidFill>
                <a:latin typeface="JetBrains Mono" pitchFamily="49" charset="0"/>
                <a:ea typeface="JetBrains Mono" pitchFamily="49" charset="-122"/>
                <a:cs typeface="JetBrains Mono" pitchFamily="49" charset="-120"/>
              </a:rPr>
              <a:t> @ariel_shulman_</a:t>
            </a:r>
            <a:endParaRPr lang="en-US" sz="1500" dirty="0"/>
          </a:p>
        </p:txBody>
      </p:sp>
      <p:sp>
        <p:nvSpPr>
          <p:cNvPr id="4" name="Text 2"/>
          <p:cNvSpPr/>
          <p:nvPr/>
        </p:nvSpPr>
        <p:spPr>
          <a:xfrm>
            <a:off x="812767" y="4076650"/>
            <a:ext cx="10883460" cy="292092"/>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0B44C"/>
                </a:solidFill>
                <a:latin typeface="JetBrains Mono" pitchFamily="49" charset="0"/>
                <a:ea typeface="JetBrains Mono" pitchFamily="49" charset="-122"/>
                <a:cs typeface="JetBrains Mono" pitchFamily="49" charset="-120"/>
              </a:rPr>
              <a:t>in</a:t>
            </a:r>
            <a:r>
              <a:rPr lang="en-US" sz="1500" dirty="0">
                <a:solidFill>
                  <a:srgbClr val="A3A9B1"/>
                </a:solidFill>
                <a:latin typeface="JetBrains Mono" pitchFamily="49" charset="0"/>
                <a:ea typeface="JetBrains Mono" pitchFamily="49" charset="-122"/>
                <a:cs typeface="JetBrains Mono" pitchFamily="49" charset="-120"/>
              </a:rPr>
              <a:t> linkedin.com/in/ariel-shulman</a:t>
            </a:r>
            <a:endParaRPr lang="en-US" sz="1500" dirty="0"/>
          </a:p>
        </p:txBody>
      </p:sp>
      <p:sp>
        <p:nvSpPr>
          <p:cNvPr id="5" name="Text 3"/>
          <p:cNvSpPr/>
          <p:nvPr/>
        </p:nvSpPr>
        <p:spPr>
          <a:xfrm>
            <a:off x="812767" y="6167140"/>
            <a:ext cx="10883374" cy="309868"/>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8A9099"/>
                </a:solidFill>
                <a:latin typeface="IBM Plex Sans" pitchFamily="34" charset="0"/>
                <a:ea typeface="IBM Plex Sans" pitchFamily="34" charset="-122"/>
                <a:cs typeface="IBM Plex Sans" pitchFamily="34" charset="-120"/>
              </a:rPr>
              <a:t>The views represented are my own and do not represent those of my current or former employers.</a:t>
            </a:r>
            <a:endParaRPr lang="en-US" sz="1600" dirty="0"/>
          </a:p>
        </p:txBody>
      </p:sp>
    </p:spTree>
  </p:cSld>
  <p:clrMapOvr>
    <a:masterClrMapping/>
  </p:clrMapOvr>
</p:sld>
</file>

<file path=ppt/theme/theme1.xml><?xml version="1.0" encoding="utf-8"?>
<a:theme xmlns:a="http://schemas.openxmlformats.org/drawingml/2006/main" name="Post-Training is Back!">
  <a:themeElements>
    <a:clrScheme name="Post-Training is Back!">
      <a:dk1>
        <a:srgbClr val="0E1013"/>
      </a:dk1>
      <a:lt1>
        <a:srgbClr val="ECEBE6"/>
      </a:lt1>
      <a:dk2>
        <a:srgbClr val="242628"/>
      </a:dk2>
      <a:lt2>
        <a:srgbClr val="B5B4B1"/>
      </a:lt2>
      <a:accent1>
        <a:srgbClr val="F0B44C"/>
      </a:accent1>
      <a:accent2>
        <a:srgbClr val="A3A9B1"/>
      </a:accent2>
      <a:accent3>
        <a:srgbClr val="8A9099"/>
      </a:accent3>
      <a:accent4>
        <a:srgbClr val="5A616B"/>
      </a:accent4>
      <a:accent5>
        <a:srgbClr val="2A2F37"/>
      </a:accent5>
      <a:accent6>
        <a:srgbClr val="3A404A"/>
      </a:accent6>
      <a:hlink>
        <a:srgbClr val="0563C1"/>
      </a:hlink>
      <a:folHlink>
        <a:srgbClr val="954F72"/>
      </a:folHlink>
    </a:clrScheme>
    <a:fontScheme name="Post-Training is Back!">
      <a:majorFont>
        <a:latin typeface="Ralew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JetBrains Mon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Post-Training is Back!</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JetBrains Mono
Copyright 2020 The JetBrains Mono Project Authors (https://github.com/JetBrains/JetBrainsMono)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Space Grotesk
Copyright 2020 The Space Grotesk Project Authors (https://github.com/floriankarsten/space-grotesk)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2026-10-22T19:43:57Z</dcterms:created>
  <dcterms:modified xsi:type="dcterms:W3CDTF">2026-10-22T19:43:57Z</dcterms:modified>
</cp:coreProperties>
</file>