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945600" cy="3291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370">
          <p15:clr>
            <a:srgbClr val="A4A3A4"/>
          </p15:clr>
        </p15:guide>
        <p15:guide id="2" pos="691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49">
          <p15:clr>
            <a:srgbClr val="A4A3A4"/>
          </p15:clr>
        </p15:guide>
        <p15:guide id="2" pos="1703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i7bKGiPeGRMSylRx4qZwARA8lc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1346"/>
    <a:srgbClr val="9D052E"/>
    <a:srgbClr val="DC0043"/>
    <a:srgbClr val="00CD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640"/>
  </p:normalViewPr>
  <p:slideViewPr>
    <p:cSldViewPr snapToGrid="0">
      <p:cViewPr>
        <p:scale>
          <a:sx n="45" d="100"/>
          <a:sy n="45" d="100"/>
        </p:scale>
        <p:origin x="1896" y="200"/>
      </p:cViewPr>
      <p:guideLst>
        <p:guide orient="horz" pos="10370"/>
        <p:guide pos="691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4549"/>
        <p:guide pos="17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6545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6545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n"/>
          <p:cNvSpPr>
            <a:spLocks noGrp="1" noRot="1" noChangeAspect="1"/>
          </p:cNvSpPr>
          <p:nvPr>
            <p:ph type="sldImg" idx="3"/>
          </p:nvPr>
        </p:nvSpPr>
        <p:spPr>
          <a:xfrm>
            <a:off x="2285084" y="685800"/>
            <a:ext cx="2281200" cy="34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Google Shape;10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0050" cy="4108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163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8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6545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6545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0050" cy="4108450"/>
          </a:xfrm>
          <a:prstGeom prst="rect">
            <a:avLst/>
          </a:prstGeom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lvl="0" indent="0" algn="l" rtl="0">
              <a:spcBef>
                <a:spcPts val="1163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" name="Google Shape;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4413" y="685800"/>
            <a:ext cx="2281237" cy="3422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6713800" y="0"/>
            <a:ext cx="139038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 anchorCtr="0">
            <a:noAutofit/>
          </a:bodyPr>
          <a:lstStyle>
            <a:lvl1pPr marR="0" lv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83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68">
          <p15:clr>
            <a:srgbClr val="FBAE40"/>
          </p15:clr>
        </p15:guide>
        <p15:guide id="2" pos="691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" title="pytorchcon_na26_postertemplate-01.png"/>
          <p:cNvPicPr preferRelativeResize="0"/>
          <p:nvPr/>
        </p:nvPicPr>
        <p:blipFill rotWithShape="1">
          <a:blip r:embed="rId3">
            <a:alphaModFix/>
          </a:blip>
          <a:srcRect t="30" b="30"/>
          <a:stretch/>
        </p:blipFill>
        <p:spPr>
          <a:xfrm>
            <a:off x="-19200" y="-1"/>
            <a:ext cx="21964800" cy="249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6713800" y="0"/>
            <a:ext cx="139038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 anchorCtr="0">
            <a:noAutofit/>
          </a:bodyPr>
          <a:lstStyle>
            <a:lvl1pPr marR="0" lvl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83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097284" y="8778248"/>
            <a:ext cx="18602700" cy="19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81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819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81000"/>
              </a:lnSpc>
              <a:spcBef>
                <a:spcPts val="237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751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81000"/>
              </a:lnSpc>
              <a:spcBef>
                <a:spcPts val="2033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14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/>
          <p:nvPr/>
        </p:nvSpPr>
        <p:spPr>
          <a:xfrm>
            <a:off x="7143757" y="31866860"/>
            <a:ext cx="11121300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1"/>
              <a:buFont typeface="Times New Roman"/>
              <a:buNone/>
            </a:pPr>
            <a:endParaRPr sz="1675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2" title="pytorchcon_na26_postertemplate-0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600" y="-206795"/>
            <a:ext cx="5454397" cy="38644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18" Type="http://schemas.openxmlformats.org/officeDocument/2006/relationships/hyperlink" Target="https://github.com/VishalVakil/AugVein" TargetMode="External"/><Relationship Id="rId3" Type="http://schemas.openxmlformats.org/officeDocument/2006/relationships/image" Target="../media/image3.jpg"/><Relationship Id="rId7" Type="http://schemas.openxmlformats.org/officeDocument/2006/relationships/image" Target="../media/image7.jfif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universe.roboflow.com/ismail-681lq/dorsal-hand-vein-images-database-multiclass-db2" TargetMode="External"/><Relationship Id="rId20" Type="http://schemas.openxmlformats.org/officeDocument/2006/relationships/hyperlink" Target="https://www.linkedin.com/in/hkkapadi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jpg"/><Relationship Id="rId19" Type="http://schemas.openxmlformats.org/officeDocument/2006/relationships/hyperlink" Target="https://www.linkedin.com/in/vishal-vakil/" TargetMode="External"/><Relationship Id="rId4" Type="http://schemas.openxmlformats.org/officeDocument/2006/relationships/image" Target="../media/image4.jp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/>
          <p:cNvSpPr txBox="1">
            <a:spLocks noGrp="1"/>
          </p:cNvSpPr>
          <p:nvPr>
            <p:ph type="title"/>
          </p:nvPr>
        </p:nvSpPr>
        <p:spPr>
          <a:xfrm>
            <a:off x="6734541" y="81062"/>
            <a:ext cx="11735565" cy="3459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 anchorCtr="0">
            <a:noAutofit/>
          </a:bodyPr>
          <a:lstStyle/>
          <a:p>
            <a:r>
              <a:rPr lang="en-US" sz="6600" b="1" dirty="0"/>
              <a:t>AugVein - Vein detection through Augmented Reality</a:t>
            </a:r>
            <a:br>
              <a:rPr lang="en-US" sz="7200" b="1" dirty="0"/>
            </a:br>
            <a:br>
              <a:rPr kumimoji="0" lang="en-US" sz="36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Presenters: Vishal Jaimin Vakil, Dr. Harsh Kapadia</a:t>
            </a:r>
            <a:b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Facilitator: Jaimin Vakil, Plus Medica (India)</a:t>
            </a:r>
            <a:endParaRPr sz="6830" i="1" dirty="0"/>
          </a:p>
        </p:txBody>
      </p:sp>
      <p:sp>
        <p:nvSpPr>
          <p:cNvPr id="26" name="Rounded Rectangle 25"/>
          <p:cNvSpPr/>
          <p:nvPr/>
        </p:nvSpPr>
        <p:spPr>
          <a:xfrm>
            <a:off x="914400" y="4206240"/>
            <a:ext cx="9692640" cy="685800"/>
          </a:xfrm>
          <a:prstGeom prst="roundRect">
            <a:avLst/>
          </a:prstGeom>
          <a:solidFill>
            <a:srgbClr val="DA13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rtlCol="0" anchor="ctr"/>
          <a:lstStyle/>
          <a:p>
            <a:pPr algn="ctr"/>
            <a:r>
              <a:rPr sz="3000" b="1" dirty="0">
                <a:solidFill>
                  <a:schemeClr val="bg1"/>
                </a:solidFill>
                <a:latin typeface="Arial"/>
              </a:rPr>
              <a:t>INTRODUCTION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029200"/>
            <a:ext cx="969264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Accurate vein identification is crucial during venipuncture. Much of a medic's time is wasted locating veins, and incorrect venipuncture can cause painful complications such as permanent nerve damage from bruising. Advanced vein detectors use Augmented Reality and image processing, but their </a:t>
            </a:r>
            <a:r>
              <a:rPr lang="en-US" sz="1900" dirty="0">
                <a:solidFill>
                  <a:srgbClr val="1A1A1A"/>
                </a:solidFill>
                <a:latin typeface="Arial"/>
              </a:rPr>
              <a:t>high-cost</a:t>
            </a:r>
            <a:r>
              <a:rPr sz="1900" dirty="0">
                <a:solidFill>
                  <a:srgbClr val="1A1A1A"/>
                </a:solidFill>
                <a:latin typeface="Arial"/>
              </a:rPr>
              <a:t> pushes hospitals toward cheaper, less capable devices. AugVein is a low-cost accurate vein identifier that enhances the patient's veins in a live stream, displaying them darker for clear venipuncture guidance.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4400" y="7059262"/>
            <a:ext cx="9692640" cy="685800"/>
          </a:xfrm>
          <a:prstGeom prst="roundRect">
            <a:avLst/>
          </a:prstGeom>
          <a:solidFill>
            <a:srgbClr val="DA13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rtlCol="0" anchor="ctr"/>
          <a:lstStyle/>
          <a:p>
            <a:pPr algn="ctr"/>
            <a:r>
              <a:rPr sz="3000" b="1" dirty="0">
                <a:solidFill>
                  <a:srgbClr val="FFFFFF"/>
                </a:solidFill>
                <a:latin typeface="Arial"/>
              </a:rPr>
              <a:t>MAJOR OBJECTIVES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7882222"/>
            <a:ext cx="9692640" cy="1816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900">
                <a:solidFill>
                  <a:srgbClr val="1A1A1A"/>
                </a:solidFill>
                <a:latin typeface="Arial"/>
              </a:rPr>
              <a:t>Develop a low-cost device that identifies veins fast and accurately.</a:t>
            </a:r>
          </a:p>
          <a:p>
            <a:pPr>
              <a:spcAft>
                <a:spcPts val="600"/>
              </a:spcAft>
            </a:pPr>
            <a:r>
              <a:rPr sz="1900">
                <a:solidFill>
                  <a:srgbClr val="1A1A1A"/>
                </a:solidFill>
                <a:latin typeface="Arial"/>
              </a:rPr>
              <a:t>•  Identify the veins.</a:t>
            </a:r>
          </a:p>
          <a:p>
            <a:pPr>
              <a:spcAft>
                <a:spcPts val="600"/>
              </a:spcAft>
            </a:pPr>
            <a:r>
              <a:rPr sz="1900">
                <a:solidFill>
                  <a:srgbClr val="1A1A1A"/>
                </a:solidFill>
                <a:latin typeface="Arial"/>
              </a:rPr>
              <a:t>•  Enhance the veins so they appear darker.</a:t>
            </a:r>
          </a:p>
          <a:p>
            <a:pPr>
              <a:spcAft>
                <a:spcPts val="600"/>
              </a:spcAft>
            </a:pPr>
            <a:r>
              <a:rPr sz="1900">
                <a:solidFill>
                  <a:srgbClr val="1A1A1A"/>
                </a:solidFill>
                <a:latin typeface="Arial"/>
              </a:rPr>
              <a:t>•  Back-project the veins for an augmented-reality view on the patient's hand.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14400" y="13674619"/>
            <a:ext cx="9692640" cy="685800"/>
          </a:xfrm>
          <a:prstGeom prst="roundRect">
            <a:avLst/>
          </a:prstGeom>
          <a:solidFill>
            <a:srgbClr val="DA13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rtlCol="0" anchor="ctr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CONCEPT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14497579"/>
            <a:ext cx="9692640" cy="2077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The idea is based on light absorption.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Veins carry deoxygenated blood which absorbs IR light, so in the reflected image veins appear darker than surrounding tissue.</a:t>
            </a:r>
            <a:endParaRPr lang="en-US" sz="1900" dirty="0">
              <a:solidFill>
                <a:srgbClr val="1A1A1A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r>
              <a:rPr lang="en-US" sz="1900" dirty="0">
                <a:solidFill>
                  <a:srgbClr val="1A1A1A"/>
                </a:solidFill>
              </a:rPr>
              <a:t>Approach:</a:t>
            </a:r>
            <a:endParaRPr lang="en-US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3333CC"/>
                </a:solidFill>
                <a:latin typeface="Arial"/>
              </a:rPr>
              <a:t>Capture Image </a:t>
            </a:r>
            <a:r>
              <a:rPr lang="en-US" sz="1800" b="1" dirty="0">
                <a:solidFill>
                  <a:srgbClr val="3333CC"/>
                </a:solidFill>
                <a:latin typeface="Arial"/>
                <a:sym typeface="Wingdings" pitchFamily="2" charset="2"/>
              </a:rPr>
              <a:t> </a:t>
            </a:r>
            <a:r>
              <a:rPr sz="1800" b="1" dirty="0">
                <a:solidFill>
                  <a:srgbClr val="3333CC"/>
                </a:solidFill>
                <a:latin typeface="Arial"/>
              </a:rPr>
              <a:t>Enhancements through Filters</a:t>
            </a:r>
            <a:r>
              <a:rPr lang="en-US" sz="1800" b="1" dirty="0">
                <a:solidFill>
                  <a:srgbClr val="3333CC"/>
                </a:solidFill>
                <a:latin typeface="Arial"/>
              </a:rPr>
              <a:t> </a:t>
            </a:r>
            <a:r>
              <a:rPr lang="en-US" sz="1800" b="1" dirty="0">
                <a:solidFill>
                  <a:srgbClr val="3333CC"/>
                </a:solidFill>
                <a:latin typeface="Arial"/>
                <a:sym typeface="Wingdings" pitchFamily="2" charset="2"/>
              </a:rPr>
              <a:t> Image Processing  Feeding to an AI model  Back Projecting</a:t>
            </a:r>
            <a:endParaRPr sz="1800" b="1" dirty="0">
              <a:solidFill>
                <a:srgbClr val="3333CC"/>
              </a:solidFill>
              <a:latin typeface="Arial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1338560" y="4206240"/>
            <a:ext cx="9692640" cy="685800"/>
          </a:xfrm>
          <a:prstGeom prst="roundRect">
            <a:avLst/>
          </a:prstGeom>
          <a:solidFill>
            <a:srgbClr val="DA13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rtlCol="0" anchor="ctr"/>
          <a:lstStyle/>
          <a:p>
            <a:pPr algn="ctr"/>
            <a:r>
              <a:rPr sz="3000" b="1" dirty="0">
                <a:solidFill>
                  <a:srgbClr val="FFFFFF"/>
                </a:solidFill>
                <a:latin typeface="Arial"/>
              </a:rPr>
              <a:t>HARDWARE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338560" y="5029200"/>
            <a:ext cx="9692640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Raspberry Pi 4B (8GB)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850nm IR LEDs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NoIR Camera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7-inch LCD display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Aluminum sections </a:t>
            </a:r>
            <a:r>
              <a:rPr lang="en-US" sz="1900" dirty="0">
                <a:solidFill>
                  <a:srgbClr val="1A1A1A"/>
                </a:solidFill>
              </a:rPr>
              <a:t>for adjustable length via screws, so height and distance can be tuned. They provide strong support for the camera, Raspberry Pi, and lights.</a:t>
            </a:r>
            <a:endParaRPr sz="1900" dirty="0">
              <a:solidFill>
                <a:srgbClr val="1A1A1A"/>
              </a:solidFill>
              <a:latin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473328" y="11449563"/>
            <a:ext cx="32908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i="1" dirty="0">
                <a:solidFill>
                  <a:srgbClr val="555555"/>
                </a:solidFill>
                <a:latin typeface="Arial"/>
              </a:rPr>
              <a:t>IR </a:t>
            </a:r>
            <a:r>
              <a:rPr sz="1500" i="1" dirty="0">
                <a:solidFill>
                  <a:srgbClr val="555555"/>
                </a:solidFill>
                <a:latin typeface="Arial"/>
              </a:rPr>
              <a:t>LED </a:t>
            </a:r>
            <a:r>
              <a:rPr lang="en-US" sz="1500" i="1" dirty="0">
                <a:solidFill>
                  <a:srgbClr val="555555"/>
                </a:solidFill>
                <a:latin typeface="Arial"/>
              </a:rPr>
              <a:t>Lights</a:t>
            </a:r>
            <a:endParaRPr sz="1500" i="1" dirty="0">
              <a:solidFill>
                <a:srgbClr val="555555"/>
              </a:solidFill>
              <a:latin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534939" y="19889324"/>
            <a:ext cx="342566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i="1" dirty="0">
                <a:solidFill>
                  <a:srgbClr val="555555"/>
                </a:solidFill>
                <a:latin typeface="Arial"/>
              </a:rPr>
              <a:t>Aluminum mechanical frame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14400" y="16763577"/>
            <a:ext cx="9692640" cy="685800"/>
          </a:xfrm>
          <a:prstGeom prst="roundRect">
            <a:avLst/>
          </a:prstGeom>
          <a:solidFill>
            <a:srgbClr val="DA13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rtlCol="0" anchor="ctr"/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METHODOLOGY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4400" y="17624422"/>
            <a:ext cx="9692640" cy="260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Project IR light onto the patient's hand.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Camera captures the live video.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Raspberry Pi enhances veins through filters.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Image processing extracts the veins.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Highlight the extracted vein layer in red.</a:t>
            </a:r>
          </a:p>
          <a:p>
            <a:pPr>
              <a:spcAft>
                <a:spcPts val="600"/>
              </a:spcAft>
            </a:pPr>
            <a:r>
              <a:rPr sz="1900" dirty="0">
                <a:solidFill>
                  <a:srgbClr val="1A1A1A"/>
                </a:solidFill>
                <a:latin typeface="Arial"/>
              </a:rPr>
              <a:t>•  Display the red-enhanced veins in the live output.</a:t>
            </a:r>
            <a:endParaRPr lang="en-US" sz="1900" dirty="0">
              <a:solidFill>
                <a:srgbClr val="1A1A1A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900" dirty="0">
                <a:solidFill>
                  <a:srgbClr val="1A1A1A"/>
                </a:solidFill>
              </a:rPr>
              <a:t>•  Back project the veins on the hand.</a:t>
            </a:r>
            <a:endParaRPr lang="en-US" sz="1900" dirty="0">
              <a:solidFill>
                <a:srgbClr val="1A1A1A"/>
              </a:solidFill>
              <a:latin typeface="Arial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914400" y="20377618"/>
            <a:ext cx="20116800" cy="685800"/>
          </a:xfrm>
          <a:prstGeom prst="roundRect">
            <a:avLst/>
          </a:prstGeom>
          <a:solidFill>
            <a:srgbClr val="DA13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rtlCol="0" anchor="ctr"/>
          <a:lstStyle/>
          <a:p>
            <a:pPr algn="ctr"/>
            <a:r>
              <a:rPr sz="3000" b="1" dirty="0">
                <a:solidFill>
                  <a:srgbClr val="FFFFFF"/>
                </a:solidFill>
                <a:latin typeface="Arial"/>
              </a:rPr>
              <a:t>IMAGE PROCESSING</a:t>
            </a:r>
            <a:r>
              <a:rPr lang="en-US" sz="3000" b="1" dirty="0">
                <a:solidFill>
                  <a:srgbClr val="FFFFFF"/>
                </a:solidFill>
                <a:latin typeface="Arial"/>
              </a:rPr>
              <a:t>,</a:t>
            </a:r>
            <a:r>
              <a:rPr sz="3000" b="1" dirty="0">
                <a:solidFill>
                  <a:srgbClr val="FFFFFF"/>
                </a:solidFill>
                <a:latin typeface="Arial"/>
              </a:rPr>
              <a:t> FILTER ENHANCEMENTS</a:t>
            </a:r>
            <a:r>
              <a:rPr lang="en-US" sz="3000" b="1" dirty="0">
                <a:solidFill>
                  <a:srgbClr val="FFFFFF"/>
                </a:solidFill>
                <a:latin typeface="Arial"/>
              </a:rPr>
              <a:t> &amp; Classification</a:t>
            </a:r>
            <a:endParaRPr sz="3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12102" y="25612624"/>
            <a:ext cx="468630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i="1" dirty="0">
                <a:solidFill>
                  <a:srgbClr val="555555"/>
                </a:solidFill>
                <a:latin typeface="Arial"/>
              </a:rPr>
              <a:t>Captured image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73400" y="25612624"/>
            <a:ext cx="468630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i="1" dirty="0">
                <a:solidFill>
                  <a:srgbClr val="555555"/>
                </a:solidFill>
                <a:latin typeface="Arial"/>
              </a:rPr>
              <a:t>Processed image</a:t>
            </a:r>
          </a:p>
        </p:txBody>
      </p:sp>
      <p:pic>
        <p:nvPicPr>
          <p:cNvPr id="51" name="Picture 50" descr="pic_136_Picture1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0707" y="21618759"/>
            <a:ext cx="3905017" cy="3905017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10910065" y="25672903"/>
            <a:ext cx="468630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i="1" dirty="0">
                <a:solidFill>
                  <a:srgbClr val="555555"/>
                </a:solidFill>
                <a:latin typeface="Arial"/>
              </a:rPr>
              <a:t>Filter enhancement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6281633" y="25684407"/>
            <a:ext cx="4170410" cy="355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i="1" dirty="0">
                <a:solidFill>
                  <a:srgbClr val="555555"/>
                </a:solidFill>
                <a:latin typeface="Arial"/>
              </a:rPr>
              <a:t>Extracted veins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14400" y="26168868"/>
            <a:ext cx="20116800" cy="685800"/>
          </a:xfrm>
          <a:prstGeom prst="roundRect">
            <a:avLst/>
          </a:prstGeom>
          <a:solidFill>
            <a:srgbClr val="DA13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rtlCol="0" anchor="ctr"/>
          <a:lstStyle/>
          <a:p>
            <a:pPr algn="ctr"/>
            <a:r>
              <a:rPr lang="en-US" sz="3000" b="1" dirty="0">
                <a:solidFill>
                  <a:srgbClr val="FFFFFF"/>
                </a:solidFill>
                <a:latin typeface="Arial"/>
              </a:rPr>
              <a:t>Model used &amp; Back Projection</a:t>
            </a:r>
            <a:endParaRPr sz="3000" b="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" name="Picture 1" descr="pic_80_Picture79.jpg">
            <a:extLst>
              <a:ext uri="{FF2B5EF4-FFF2-40B4-BE49-F238E27FC236}">
                <a16:creationId xmlns:a16="http://schemas.microsoft.com/office/drawing/2014/main" id="{EC05BDB4-55CE-C440-6767-3194F2FF8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550" y="9534360"/>
            <a:ext cx="4828920" cy="36216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EF2699-B0D0-FEA5-992A-2EF82B1811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8004" y="11930470"/>
            <a:ext cx="4686300" cy="21845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ED1393-4B69-7AF4-7478-3D69927DE4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761813" y="10630111"/>
            <a:ext cx="2184544" cy="47852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16C38F-A97C-849F-0B11-1E4B32DA7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3016" y="7240320"/>
            <a:ext cx="3260829" cy="3260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BD911F-CC24-B8C1-56B8-4E743F90334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6" r="1373" b="31558"/>
          <a:stretch/>
        </p:blipFill>
        <p:spPr>
          <a:xfrm>
            <a:off x="11473328" y="7240320"/>
            <a:ext cx="3290896" cy="40766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68B3BC-785F-0773-4034-CC5BA401E4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92667" y="7257252"/>
            <a:ext cx="2761637" cy="40766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79C85C-6236-57BE-93A0-0213C1F13019}"/>
              </a:ext>
            </a:extLst>
          </p:cNvPr>
          <p:cNvSpPr txBox="1"/>
          <p:nvPr/>
        </p:nvSpPr>
        <p:spPr>
          <a:xfrm>
            <a:off x="14901771" y="11449562"/>
            <a:ext cx="32908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i="1" dirty="0">
                <a:solidFill>
                  <a:srgbClr val="555555"/>
                </a:solidFill>
                <a:latin typeface="Arial"/>
              </a:rPr>
              <a:t>Raspberry Pi</a:t>
            </a:r>
            <a:endParaRPr sz="1500" i="1" dirty="0">
              <a:solidFill>
                <a:srgbClr val="555555"/>
              </a:solidFill>
              <a:latin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A4414D-13CD-A098-ABBD-D8E9BFED7EF0}"/>
              </a:ext>
            </a:extLst>
          </p:cNvPr>
          <p:cNvSpPr txBox="1"/>
          <p:nvPr/>
        </p:nvSpPr>
        <p:spPr>
          <a:xfrm>
            <a:off x="18192667" y="11467927"/>
            <a:ext cx="276163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i="1" dirty="0">
                <a:solidFill>
                  <a:srgbClr val="555555"/>
                </a:solidFill>
                <a:latin typeface="Arial"/>
              </a:rPr>
              <a:t>LED</a:t>
            </a:r>
            <a:r>
              <a:rPr lang="en-US" sz="1500" i="1" dirty="0">
                <a:solidFill>
                  <a:srgbClr val="555555"/>
                </a:solidFill>
                <a:latin typeface="Arial"/>
              </a:rPr>
              <a:t> lights</a:t>
            </a:r>
            <a:r>
              <a:rPr sz="1500" i="1" dirty="0">
                <a:solidFill>
                  <a:srgbClr val="555555"/>
                </a:solidFill>
                <a:latin typeface="Arial"/>
              </a:rPr>
              <a:t> connections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C7BC09-924E-EF87-30D4-EDD2212F12C2}"/>
              </a:ext>
            </a:extLst>
          </p:cNvPr>
          <p:cNvSpPr txBox="1"/>
          <p:nvPr/>
        </p:nvSpPr>
        <p:spPr>
          <a:xfrm>
            <a:off x="11899574" y="14182032"/>
            <a:ext cx="32908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i="1" dirty="0">
                <a:solidFill>
                  <a:srgbClr val="555555"/>
                </a:solidFill>
                <a:latin typeface="Arial"/>
              </a:rPr>
              <a:t>Touchscreen Display</a:t>
            </a:r>
            <a:endParaRPr sz="1500" i="1" dirty="0">
              <a:solidFill>
                <a:srgbClr val="555555"/>
              </a:solidFill>
              <a:latin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F22A18-C177-FF3C-A299-C5414788213B}"/>
              </a:ext>
            </a:extLst>
          </p:cNvPr>
          <p:cNvSpPr txBox="1"/>
          <p:nvPr/>
        </p:nvSpPr>
        <p:spPr>
          <a:xfrm>
            <a:off x="16965706" y="14176299"/>
            <a:ext cx="32908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i="1" dirty="0">
                <a:solidFill>
                  <a:srgbClr val="555555"/>
                </a:solidFill>
                <a:latin typeface="Arial"/>
              </a:rPr>
              <a:t>NoIR Camera</a:t>
            </a:r>
            <a:endParaRPr sz="1500" i="1" dirty="0">
              <a:solidFill>
                <a:srgbClr val="555555"/>
              </a:solidFill>
              <a:latin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FDCB2E-F8FC-5B2C-FCFF-49CCE09E8AA5}"/>
              </a:ext>
            </a:extLst>
          </p:cNvPr>
          <p:cNvSpPr txBox="1"/>
          <p:nvPr/>
        </p:nvSpPr>
        <p:spPr>
          <a:xfrm>
            <a:off x="3955252" y="13217419"/>
            <a:ext cx="32908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i="1" dirty="0">
                <a:solidFill>
                  <a:srgbClr val="555555"/>
                </a:solidFill>
                <a:latin typeface="Arial"/>
              </a:rPr>
              <a:t>Expected Outcome</a:t>
            </a:r>
            <a:endParaRPr sz="1500" i="1" dirty="0">
              <a:solidFill>
                <a:srgbClr val="555555"/>
              </a:solidFill>
              <a:latin typeface="Arial"/>
            </a:endParaRPr>
          </a:p>
        </p:txBody>
      </p:sp>
      <p:pic>
        <p:nvPicPr>
          <p:cNvPr id="16" name="Picture 15" descr="pic_130_Picture129.jpg">
            <a:extLst>
              <a:ext uri="{FF2B5EF4-FFF2-40B4-BE49-F238E27FC236}">
                <a16:creationId xmlns:a16="http://schemas.microsoft.com/office/drawing/2014/main" id="{41599C40-92E9-BF6B-4A1A-1F55101E70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07784" y="21611005"/>
            <a:ext cx="5212117" cy="3905016"/>
          </a:xfrm>
          <a:prstGeom prst="rect">
            <a:avLst/>
          </a:prstGeom>
        </p:spPr>
      </p:pic>
      <p:pic>
        <p:nvPicPr>
          <p:cNvPr id="17" name="Picture 16" descr="pic_129_Picture128.jpg">
            <a:extLst>
              <a:ext uri="{FF2B5EF4-FFF2-40B4-BE49-F238E27FC236}">
                <a16:creationId xmlns:a16="http://schemas.microsoft.com/office/drawing/2014/main" id="{B0C40776-A196-0E17-12A7-E2323E2FFE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0687" y="21588460"/>
            <a:ext cx="4591726" cy="39050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80829DF-1D18-C722-D206-448799D994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02324" y="14620999"/>
            <a:ext cx="3290895" cy="511174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CF91DFE-6F96-3786-B7B8-B16989C77D0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439113" y="14620999"/>
            <a:ext cx="2917293" cy="518629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EF91192-2B1E-E799-CC4E-E93517B19B68}"/>
              </a:ext>
            </a:extLst>
          </p:cNvPr>
          <p:cNvSpPr txBox="1"/>
          <p:nvPr/>
        </p:nvSpPr>
        <p:spPr>
          <a:xfrm>
            <a:off x="17439112" y="19917293"/>
            <a:ext cx="28848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i="1" dirty="0">
                <a:solidFill>
                  <a:srgbClr val="555555"/>
                </a:solidFill>
              </a:rPr>
              <a:t>Final Setup</a:t>
            </a:r>
            <a:endParaRPr sz="1500" i="1" dirty="0">
              <a:solidFill>
                <a:srgbClr val="555555"/>
              </a:solidFill>
              <a:latin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54DE638-E19C-24A6-92F2-E1363EB7F7C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50362" t="-314" b="1"/>
          <a:stretch>
            <a:fillRect/>
          </a:stretch>
        </p:blipFill>
        <p:spPr>
          <a:xfrm>
            <a:off x="15893219" y="21616632"/>
            <a:ext cx="4947239" cy="389226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8AD473E-BC1A-6FA5-187C-EE4185D693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07784" y="27031129"/>
            <a:ext cx="7248045" cy="438909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C57141B-D37F-BAAE-3D2B-69E8B324E09B}"/>
              </a:ext>
            </a:extLst>
          </p:cNvPr>
          <p:cNvSpPr txBox="1"/>
          <p:nvPr/>
        </p:nvSpPr>
        <p:spPr>
          <a:xfrm>
            <a:off x="8882894" y="26963616"/>
            <a:ext cx="12037754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900" dirty="0">
                <a:solidFill>
                  <a:srgbClr val="1A1A1A"/>
                </a:solidFill>
                <a:latin typeface="Arial"/>
              </a:rPr>
              <a:t>•  </a:t>
            </a:r>
            <a:r>
              <a:rPr lang="en-US" sz="1900" b="1" dirty="0">
                <a:solidFill>
                  <a:srgbClr val="1A1A1A"/>
                </a:solidFill>
              </a:rPr>
              <a:t>U-Net</a:t>
            </a:r>
            <a:r>
              <a:rPr lang="en-US" sz="1900" dirty="0">
                <a:solidFill>
                  <a:srgbClr val="1A1A1A"/>
                </a:solidFill>
              </a:rPr>
              <a:t> — a compact (~7.76M-param) encoder–decoder CNN with skip connections, built from scratch in </a:t>
            </a:r>
            <a:r>
              <a:rPr lang="en-US" sz="1900" b="1" dirty="0">
                <a:solidFill>
                  <a:srgbClr val="1A1A1A"/>
                </a:solidFill>
              </a:rPr>
              <a:t>PyTorch</a:t>
            </a:r>
            <a:r>
              <a:rPr lang="en-US" sz="1900" dirty="0">
                <a:solidFill>
                  <a:srgbClr val="1A1A1A"/>
                </a:solidFill>
              </a:rPr>
              <a:t>, that segments veins pixel-by-pixel from NIR images.</a:t>
            </a:r>
          </a:p>
          <a:p>
            <a:pPr>
              <a:spcAft>
                <a:spcPts val="600"/>
              </a:spcAft>
            </a:pPr>
            <a:r>
              <a:rPr lang="en-US" sz="1900" dirty="0">
                <a:solidFill>
                  <a:srgbClr val="1A1A1A"/>
                </a:solidFill>
              </a:rPr>
              <a:t>•  The encoder learns what a vein looks like while the decoder + skip connections recover where they are, outputting a per-pixel vein mask (256×256 input, runs on-device on a Raspberry Pi).</a:t>
            </a:r>
          </a:p>
          <a:p>
            <a:pPr>
              <a:spcAft>
                <a:spcPts val="600"/>
              </a:spcAft>
            </a:pPr>
            <a:r>
              <a:rPr lang="en-US" sz="1900" dirty="0">
                <a:solidFill>
                  <a:srgbClr val="1A1A1A"/>
                </a:solidFill>
              </a:rPr>
              <a:t>•  Trained in </a:t>
            </a:r>
            <a:r>
              <a:rPr lang="en-US" sz="1900" b="1" dirty="0">
                <a:solidFill>
                  <a:srgbClr val="1A1A1A"/>
                </a:solidFill>
              </a:rPr>
              <a:t>PyTorch</a:t>
            </a:r>
            <a:r>
              <a:rPr lang="en-US" sz="1900" dirty="0">
                <a:solidFill>
                  <a:srgbClr val="1A1A1A"/>
                </a:solidFill>
              </a:rPr>
              <a:t> with a BCE + Dice loss and GPU acceleration, then INT8-quantized for efficient edge inference.</a:t>
            </a:r>
          </a:p>
          <a:p>
            <a:pPr>
              <a:spcAft>
                <a:spcPts val="600"/>
              </a:spcAft>
            </a:pPr>
            <a:r>
              <a:rPr lang="en-US" sz="1900" dirty="0">
                <a:solidFill>
                  <a:srgbClr val="1A1A1A"/>
                </a:solidFill>
              </a:rPr>
              <a:t>• </a:t>
            </a:r>
            <a:r>
              <a:rPr lang="en-US" sz="1900" dirty="0">
                <a:solidFill>
                  <a:srgbClr val="1A1A1A"/>
                </a:solidFill>
                <a:latin typeface="Arial"/>
              </a:rPr>
              <a:t>Detected mask → upscaled &amp; re-aligned to the live frame → projected back onto the arm by a calibrated projector, overlaying veins directly on the skin (AR).</a:t>
            </a:r>
          </a:p>
          <a:p>
            <a:pPr>
              <a:spcAft>
                <a:spcPts val="600"/>
              </a:spcAft>
            </a:pPr>
            <a:r>
              <a:rPr lang="en-US" sz="1900" dirty="0">
                <a:solidFill>
                  <a:srgbClr val="1A1A1A"/>
                </a:solidFill>
              </a:rPr>
              <a:t>• Trained on</a:t>
            </a:r>
            <a:r>
              <a:rPr lang="en-US" sz="1900" dirty="0">
                <a:solidFill>
                  <a:schemeClr val="tx1"/>
                </a:solidFill>
              </a:rPr>
              <a:t>: </a:t>
            </a:r>
            <a:r>
              <a:rPr lang="en-US" sz="1900" dirty="0">
                <a:solidFill>
                  <a:schemeClr val="tx1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https://universe.roboflow.com/ismail-681lq/dorsal-hand-vein-images-database-multiclass-db2</a:t>
            </a:r>
            <a:r>
              <a:rPr lang="en-US" sz="1900" dirty="0">
                <a:solidFill>
                  <a:schemeClr val="tx1"/>
                </a:solidFill>
              </a:rPr>
              <a:t> Dataset</a:t>
            </a:r>
          </a:p>
          <a:p>
            <a:pPr>
              <a:spcAft>
                <a:spcPts val="600"/>
              </a:spcAft>
            </a:pPr>
            <a:endParaRPr lang="en-US" sz="1900" dirty="0">
              <a:solidFill>
                <a:srgbClr val="1A1A1A"/>
              </a:solidFill>
            </a:endParaRPr>
          </a:p>
          <a:p>
            <a:pPr>
              <a:spcAft>
                <a:spcPts val="600"/>
              </a:spcAft>
            </a:pPr>
            <a:endParaRPr lang="en-US" sz="1900" dirty="0">
              <a:solidFill>
                <a:srgbClr val="1A1A1A"/>
              </a:solidFill>
              <a:latin typeface="Arial"/>
            </a:endParaRPr>
          </a:p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9B8B7CB-6572-891C-CCC7-BFE7720822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46347" y="29985042"/>
            <a:ext cx="9310847" cy="2327712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C49AD7D-9CA8-7B09-841A-8DD68C9354BE}"/>
              </a:ext>
            </a:extLst>
          </p:cNvPr>
          <p:cNvSpPr txBox="1"/>
          <p:nvPr/>
        </p:nvSpPr>
        <p:spPr>
          <a:xfrm>
            <a:off x="3993709" y="31569685"/>
            <a:ext cx="2076209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500" i="1" dirty="0">
                <a:solidFill>
                  <a:srgbClr val="555555"/>
                </a:solidFill>
                <a:latin typeface="Arial"/>
              </a:rPr>
              <a:t>Input vs Output Image</a:t>
            </a:r>
            <a:endParaRPr sz="1500" i="1" dirty="0">
              <a:solidFill>
                <a:srgbClr val="555555"/>
              </a:solidFill>
              <a:latin typeface="Arial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6968877-3BAA-CADE-70A6-C5EE4506CF21}"/>
              </a:ext>
            </a:extLst>
          </p:cNvPr>
          <p:cNvSpPr txBox="1"/>
          <p:nvPr/>
        </p:nvSpPr>
        <p:spPr>
          <a:xfrm>
            <a:off x="10372307" y="32381967"/>
            <a:ext cx="9058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555555"/>
                </a:solidFill>
              </a:rPr>
              <a:t>NIR capture to vein map: U-Net probability heatmap → binary mask → red overlay.</a:t>
            </a:r>
          </a:p>
          <a:p>
            <a:pPr algn="ctr"/>
            <a:endParaRPr lang="en-US" i="1" dirty="0">
              <a:solidFill>
                <a:srgbClr val="555555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7883C33-2912-FF6A-A07E-E5EE2D6674FE}"/>
              </a:ext>
            </a:extLst>
          </p:cNvPr>
          <p:cNvSpPr txBox="1"/>
          <p:nvPr/>
        </p:nvSpPr>
        <p:spPr>
          <a:xfrm>
            <a:off x="1066821" y="31904950"/>
            <a:ext cx="7955672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i="1" dirty="0">
                <a:solidFill>
                  <a:schemeClr val="tx1"/>
                </a:solidFill>
              </a:rPr>
              <a:t>Code: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https://github.com/VishalVakil/AugVein</a:t>
            </a:r>
            <a:endParaRPr lang="en-US" i="1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n-US" b="1" i="1" dirty="0">
                <a:solidFill>
                  <a:schemeClr val="tx1"/>
                </a:solidFill>
              </a:rPr>
              <a:t>Contact: </a:t>
            </a:r>
            <a:r>
              <a:rPr lang="en-US" i="1" dirty="0">
                <a:solidFill>
                  <a:schemeClr val="tx1"/>
                </a:solidFill>
              </a:rPr>
              <a:t>Vishal Vakil (</a:t>
            </a:r>
            <a:r>
              <a:rPr lang="en-US" i="1" dirty="0">
                <a:solidFill>
                  <a:schemeClr val="tx1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linkedin.com/in/vishal-vakil</a:t>
            </a:r>
            <a:r>
              <a:rPr lang="en-US" i="1" dirty="0">
                <a:solidFill>
                  <a:schemeClr val="tx1"/>
                </a:solidFill>
              </a:rPr>
              <a:t>), Dr. Harsh Kapadia (</a:t>
            </a:r>
            <a:r>
              <a:rPr lang="en-US" i="1" dirty="0">
                <a:solidFill>
                  <a:schemeClr val="tx1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linkedin.com/in/hkkapadia</a:t>
            </a:r>
            <a:r>
              <a:rPr lang="en-US" i="1" dirty="0">
                <a:solidFill>
                  <a:schemeClr val="tx1"/>
                </a:solidFill>
              </a:rPr>
              <a:t>)</a:t>
            </a:r>
            <a:br>
              <a:rPr lang="en-US" i="1" dirty="0">
                <a:solidFill>
                  <a:schemeClr val="tx1"/>
                </a:solidFill>
              </a:rPr>
            </a:br>
            <a:endParaRPr lang="en-US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542</Words>
  <Application>Microsoft Macintosh PowerPoint</Application>
  <PresentationFormat>Custom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Office Theme</vt:lpstr>
      <vt:lpstr>AugVein - Vein detection through Augmented Reality  Presenters: Vishal Jaimin Vakil, Dr. Harsh Kapadia Facilitator: Jaimin Vakil, Plus Medica (India)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Rowand, Frank</dc:creator>
  <cp:lastModifiedBy>Vakil, Vishal Jaimin</cp:lastModifiedBy>
  <cp:revision>20</cp:revision>
  <cp:lastPrinted>2026-10-07T03:05:44Z</cp:lastPrinted>
  <dcterms:created xsi:type="dcterms:W3CDTF">1601-01-01T00:00:00Z</dcterms:created>
  <dcterms:modified xsi:type="dcterms:W3CDTF">2026-10-07T03:06:01Z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">
    <vt:lpwstr>1</vt:lpwstr>
  </property>
  <property fmtid="{D5CDD505-2E9C-101B-9397-08002B2CF9AE}" pid="3" name="SecurityClass">
    <vt:lpwstr>Confidential</vt:lpwstr>
  </property>
  <property fmtid="{D5CDD505-2E9C-101B-9397-08002B2CF9AE}" pid="4" name="Prepared">
    <vt:lpwstr/>
  </property>
  <property fmtid="{D5CDD505-2E9C-101B-9397-08002B2CF9AE}" pid="5" name="Checked">
    <vt:lpwstr/>
  </property>
  <property fmtid="{D5CDD505-2E9C-101B-9397-08002B2CF9AE}" pid="6" name="Date">
    <vt:lpwstr>8/26/2014</vt:lpwstr>
  </property>
  <property fmtid="{D5CDD505-2E9C-101B-9397-08002B2CF9AE}" pid="7" name="Revision">
    <vt:lpwstr>PA1</vt:lpwstr>
  </property>
  <property fmtid="{D5CDD505-2E9C-101B-9397-08002B2CF9AE}" pid="8" name="Title">
    <vt:lpwstr/>
  </property>
  <property fmtid="{D5CDD505-2E9C-101B-9397-08002B2CF9AE}" pid="9" name="DocName">
    <vt:lpwstr/>
  </property>
  <property fmtid="{D5CDD505-2E9C-101B-9397-08002B2CF9AE}" pid="10" name="DocNo">
    <vt:lpwstr/>
  </property>
  <property fmtid="{D5CDD505-2E9C-101B-9397-08002B2CF9AE}" pid="11" name="ApprovedBy">
    <vt:lpwstr/>
  </property>
  <property fmtid="{D5CDD505-2E9C-101B-9397-08002B2CF9AE}" pid="12" name="Reference">
    <vt:lpwstr/>
  </property>
  <property fmtid="{D5CDD505-2E9C-101B-9397-08002B2CF9AE}" pid="13" name="Keyword">
    <vt:lpwstr/>
  </property>
  <property fmtid="{D5CDD505-2E9C-101B-9397-08002B2CF9AE}" pid="14" name="LeftFooterField">
    <vt:lpwstr>DocNo</vt:lpwstr>
  </property>
  <property fmtid="{D5CDD505-2E9C-101B-9397-08002B2CF9AE}" pid="15" name="RightFooterField">
    <vt:lpwstr>Title</vt:lpwstr>
  </property>
  <property fmtid="{D5CDD505-2E9C-101B-9397-08002B2CF9AE}" pid="16" name="MiddleFooterField">
    <vt:lpwstr>Date</vt:lpwstr>
  </property>
  <property fmtid="{D5CDD505-2E9C-101B-9397-08002B2CF9AE}" pid="17" name="SecClassViewType">
    <vt:lpwstr>False</vt:lpwstr>
  </property>
  <property fmtid="{D5CDD505-2E9C-101B-9397-08002B2CF9AE}" pid="18" name="FooterType">
    <vt:lpwstr>CVL</vt:lpwstr>
  </property>
  <property fmtid="{D5CDD505-2E9C-101B-9397-08002B2CF9AE}" pid="19" name="DocumentType">
    <vt:lpwstr/>
  </property>
  <property fmtid="{D5CDD505-2E9C-101B-9397-08002B2CF9AE}" pid="20" name="TemplateName">
    <vt:lpwstr/>
  </property>
  <property fmtid="{D5CDD505-2E9C-101B-9397-08002B2CF9AE}" pid="21" name="TemplateVersion">
    <vt:lpwstr/>
  </property>
  <property fmtid="{D5CDD505-2E9C-101B-9397-08002B2CF9AE}" pid="22" name="TotalNumb">
    <vt:lpwstr>False</vt:lpwstr>
  </property>
  <property fmtid="{D5CDD505-2E9C-101B-9397-08002B2CF9AE}" pid="23" name="MSIP_Label_19e68092-05df-4271-8e3e-b2a4c82ba797_Enabled">
    <vt:lpwstr>true</vt:lpwstr>
  </property>
  <property fmtid="{D5CDD505-2E9C-101B-9397-08002B2CF9AE}" pid="24" name="MSIP_Label_19e68092-05df-4271-8e3e-b2a4c82ba797_SetDate">
    <vt:lpwstr>2026-10-06T06:58:32Z</vt:lpwstr>
  </property>
  <property fmtid="{D5CDD505-2E9C-101B-9397-08002B2CF9AE}" pid="25" name="MSIP_Label_19e68092-05df-4271-8e3e-b2a4c82ba797_Method">
    <vt:lpwstr>Standard</vt:lpwstr>
  </property>
  <property fmtid="{D5CDD505-2E9C-101B-9397-08002B2CF9AE}" pid="26" name="MSIP_Label_19e68092-05df-4271-8e3e-b2a4c82ba797_Name">
    <vt:lpwstr>Amazon Confidential</vt:lpwstr>
  </property>
  <property fmtid="{D5CDD505-2E9C-101B-9397-08002B2CF9AE}" pid="27" name="MSIP_Label_19e68092-05df-4271-8e3e-b2a4c82ba797_SiteId">
    <vt:lpwstr>5280104a-472d-4538-9ccf-1e1d0efe8b1b</vt:lpwstr>
  </property>
  <property fmtid="{D5CDD505-2E9C-101B-9397-08002B2CF9AE}" pid="28" name="MSIP_Label_19e68092-05df-4271-8e3e-b2a4c82ba797_ActionId">
    <vt:lpwstr>27a8fc1b-033b-4fe7-b22e-454e23b28244</vt:lpwstr>
  </property>
  <property fmtid="{D5CDD505-2E9C-101B-9397-08002B2CF9AE}" pid="29" name="MSIP_Label_19e68092-05df-4271-8e3e-b2a4c82ba797_ContentBits">
    <vt:lpwstr>0</vt:lpwstr>
  </property>
  <property fmtid="{D5CDD505-2E9C-101B-9397-08002B2CF9AE}" pid="30" name="MSIP_Label_19e68092-05df-4271-8e3e-b2a4c82ba797_Tag">
    <vt:lpwstr>50, 3, 0, 1</vt:lpwstr>
  </property>
</Properties>
</file>