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5143500" cx="9144000"/>
  <p:notesSz cx="6858000" cy="9144000"/>
  <p:embeddedFontLst>
    <p:embeddedFont>
      <p:font typeface="Roboto Mono"/>
      <p:regular r:id="rId35"/>
      <p:bold r:id="rId36"/>
      <p:italic r:id="rId37"/>
      <p:boldItalic r:id="rId38"/>
    </p:embeddedFont>
    <p:embeddedFont>
      <p:font typeface="Nunito Sans"/>
      <p:regular r:id="rId39"/>
      <p:bold r:id="rId40"/>
      <p:italic r:id="rId41"/>
      <p:boldItalic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Clement Anthonioz Blanc"/>
  <p:cmAuthor clrIdx="1" id="1" initials="" lastIdx="1" name="Joe Isaacson"/>
  <p:cmAuthor clrIdx="2" id="2" initials="" lastIdx="1" name="Kaiming Cheng"/>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NunitoSans-bold.fntdata"/><Relationship Id="rId20" Type="http://schemas.openxmlformats.org/officeDocument/2006/relationships/slide" Target="slides/slide14.xml"/><Relationship Id="rId42" Type="http://schemas.openxmlformats.org/officeDocument/2006/relationships/font" Target="fonts/NunitoSans-boldItalic.fntdata"/><Relationship Id="rId41" Type="http://schemas.openxmlformats.org/officeDocument/2006/relationships/font" Target="fonts/NunitoSans-italic.fnt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font" Target="fonts/RobotoMono-regular.fntdata"/><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font" Target="fonts/RobotoMono-italic.fntdata"/><Relationship Id="rId14" Type="http://schemas.openxmlformats.org/officeDocument/2006/relationships/slide" Target="slides/slide8.xml"/><Relationship Id="rId36" Type="http://schemas.openxmlformats.org/officeDocument/2006/relationships/font" Target="fonts/RobotoMono-bold.fntdata"/><Relationship Id="rId17" Type="http://schemas.openxmlformats.org/officeDocument/2006/relationships/slide" Target="slides/slide11.xml"/><Relationship Id="rId39" Type="http://schemas.openxmlformats.org/officeDocument/2006/relationships/font" Target="fonts/NunitoSans-regular.fntdata"/><Relationship Id="rId16" Type="http://schemas.openxmlformats.org/officeDocument/2006/relationships/slide" Target="slides/slide10.xml"/><Relationship Id="rId38" Type="http://schemas.openxmlformats.org/officeDocument/2006/relationships/font" Target="fonts/RobotoMono-boldItalic.fntdata"/><Relationship Id="rId19" Type="http://schemas.openxmlformats.org/officeDocument/2006/relationships/slide" Target="slides/slide13.xml"/><Relationship Id="rId18"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10-13T15:58:28.654">
    <p:pos x="6000" y="0"/>
    <p:text>Great presentation imo @kaimingcheng@meta.com @leyuan@meta.com, very clear and visual
1 total reaction
Kaiming Cheng reacted with ❤️ at 10/13/2026, 3:58 PM UTC</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1" idx="1" dt="2026-10-13T15:58:05.380">
    <p:pos x="2997" y="2511"/>
    <p:text>is this a public PR?</p:text>
  </p:cm>
  <p:cm authorId="2" idx="1" dt="2026-10-13T15:58:05.380">
    <p:pos x="2997" y="2511"/>
    <p:text>no this is meta's internal tpu repo</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h44aff3bb806dc816_0_12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h44aff3bb806dc816_0_12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h44aff3bb806dc816_0_1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h44aff3bb806dc816_0_11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Why do we need an agent for kernels? Every new model brings new ops and new shapes. Every new chip needs those ops again, in a new language. Multiply ops, dtypes, shapes, and backends, and you get more kernels than any team of experts can write. The pain shows up in four places. Coverage: ops fall back to CPU, or worse, run on the wrong kernel. Performance: generic kernels sit far from the roofline. Integration: fast code that nobody can review does not ship. Portability: each backend has its own language, profiler, and quirks. The rest of this talk takes these four problems one at a time.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h44aff3bb806dc816_0_14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 name="Google Shape;94;h44aff3bb806dc816_0_14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KernelAgent is an agentic harness for kernel work. It takes a PyTorch reference, which can be an op, a model, or a slow kernel, plus a target chip and a goal. Inside, a model with tools and kernel expert knowledge runs the same loop a kernel engineer runs: generate a kernel, validate it against the reference, profile it, improve it, ship it, and learn from the result. The knowledge covers roofline analysis, hardware specs, and guides for each kernel language. What comes out is a verified kernel, a diff that a reviewer can merge, and lessons that make the next run better. The same loop works on NVIDIA, AMD, TPU, and MTIA.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h44aff3bb806dc816_0_1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 name="Google Shape;145;h44aff3bb806dc816_0_12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KernelAgent runs one loop: generate a kernel, verify it, profile it, improve it, and ship it. We will show that loop applied to the four problems. First, generate: close coverage gaps, so ops run on the device instead of the CPU. Second, optimize: let the profiler choose the next change. One fused inference kernel got 3.6 times faster. Third, integrate: write code that reviewers can merge. Same performance, 85 percent less code, one review round. Fourth, port: the same loop runs on NVIDIA, AMD, TPU, and MTIA.</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h44aff3bb806dc816_0_2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h44aff3bb806dc816_0_2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h44aff3bb806dc816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0" name="Google Shape;180;h44aff3bb806dc816_0_3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When a model runs on a new accelerator, each PyTorch op goes to the device dispatcher. There are three outcomes. Green: a device kernel exists and it is correct. Amber: no kernel, so the op falls back to CPU. The result is correct, but we pay two copies and lose the device graph. Red is the dangerous one: a kernel for a similar op claims this op and gives a wrong answer with no error. The long tail of ops is where this work lives. A coverage diff has two jobs: move ops from amber to green, and close every red path it finds on the way.</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h44aff3bb806dc816_0_3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8" name="Google Shape;208;h44aff3bb806dc816_0_3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This is the loop the agent runs for each op. Find: start from an op that falls back, or from a path that is wrong. Learn: read the kernels next to it. For complex FFT, the agent copied the structure of the existing real-to-complex and complex-to-real kernels. Write: correctness first. Each worker owns its own outputs, so there are no races and no atomics. Route: the host decides which inputs go to the device. Everything else falls back to CPU on purpose. Prove: run on real silicon against a CPU reference, and check that the op really ran on the device. The result is a full diff that a kernel owner can review.</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h44aff3bb806dc816_0_4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9" name="Google Shape;249;h44aff3bb806dc816_0_4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First example: transposed convolution. Before this diff, a stride-1 transposed conv in eager mode reached the forward conv kernel. That kernel uses the wrong output-channel formula and has no place for output_padding, so the answer was wrong with no error. Graph mode and backward had the same problem. After: eager runs on a new device kernel. Graph mode and backward fall back on purpose, because there is no correct device path for them yet. The kernel uses an output-owned gather. For each output position, it asks which input and which kernel tap can reach it. Each output only reads, so there are no races and no atomics. The agent tested 24 configs on silicon across three dtypes and eight edge cases, with plain forward conv as the control.</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h44aff3bb806dc816_0_4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h44aff3bb806dc816_0_4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Second example: complex-to-complex FFT. It used to fall back to CPU. The agent followed the structure of the existing real FFT kernels. Complex numbers go to the device as pairs of floats. Each output is an independent sum, with Kahan compensation and a phase reduced mod N to keep accuracy. The host side keeps parity with CPU and CUDA, and big transforms stay on the fast CPU FFT. The right side is the part I like most. The agent found a test that passed by running nothing: complex64 was missing from a dtype map, so zero configs were made and CI reported success. It also found that a direction-blind reference would let a wrong inverse FFT pass. Results: 7 configs on silicon, 107 to 144 dB QSNR against torch.fft. Graph mode is a compiler gap, and the diff says so.</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h44aff3bb806dc816_0_4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4" name="Google Shape;304;h44aff3bb806dc816_0_4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Here is where the lines go in the two diffs. The kernel is 43 percent of the conv diff and 54 percent of the FFT diff. The rest is dispatch, safety guards, tests, and build entries. This is why coverage is a harness problem and not only a code-generation problem. The tests do two things: they check values against CPU, and they count CPU fallbacks, so an op that quietly runs on CPU fails. And when something is out of scope, the agent falls back on purpose and writes the gap down.</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h44aff3bb806dc816_0_2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8" name="Google Shape;338;h44aff3bb806dc816_0_2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h44aff3bb806dc816_0_5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3" name="Google Shape;343;h44aff3bb806dc816_0_5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Slides 8 and 9 showed the optimization loop. This slide shows what goes into it. Each row is a real step from our MTIA kernels. The left column is what the profiler showed. The middle column is the change the agent made. The right column is the measured result. First row: one cache-invalidate call took 82 of 146 microseconds, on every worker, even on workers that never read that data. Scoping it cut the kernel by 45 percent. Third row: the loads were 86 percent busy, so skipping only the math would buy nothing. The agent skips the tile before it is loaded. The point: the agent does not guess. It reads the trace, names the bottleneck, and changes one thing.</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h44aff3bb806dc816_0_5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3" name="Google Shape;373;h44aff3bb806dc816_0_5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This is one kernel: QK-norm, rotary embedding, and the KV-cache write, fused for production LLM inference on MTIA. At 16K-token prefill it started at 146 microseconds. Eight profile-guided steps took it to 41. That is 3.6 times faster. The first step was the cache-invalidate fix from the last slide. Then the bottleneck moved to the V group, then to the work split, then to the cost model. The agent re-profiled after every step. Two habits matter. Some changes do not help alone. The bulk scatter cut DMA descriptors ten times, but latency did not move until the split was re-fit. And when a change regresses a shape, the agent gates it. Step values after 128-token tiles are measured medians; run-to-run spread is about one microsecond.</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h44aff3bb806dc816_0_6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1" name="Google Shape;411;h44aff3bb806dc816_0_6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Speculative decoding has many small kernels. Each one runs in about 12 microseconds, so the gains are small and noise is large. On the left: the compiler fuses a four-op chain into one launch, and each drafter pass now runs one agent-written kernel. On the right is the ledger of agent candidates. Two kept: skipping non-owned updates saved 7 percent at 18 sigma, and pipelining the gather loads saved 1.6 percent at 5 sigma. Two rejected: one was correct but slower at 9 sigma, and one deadlocked the worker. The protocol is the key. A device reset alone moves the mean by 1.3 microseconds, which is bigger than most of these gains. So we bracket each candidate between two baseline arms and keep only gains above 3 sigma. Then we confirm end-to-end accuracy.</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h44aff3bb806dc816_0_6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0" name="Google Shape;450;h44aff3bb806dc816_0_6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Training example: sliding-window attention backward on MTIA. The first finding was a correctness bug, not a speed problem. The backward kernel dropped the window and returned full-causal gradients, with no error. The agent added a windowed kernel and routed windowed calls to it. Then it made it fast. The profiler showed loads 86 percent busy, so the agent prunes tile pairs before they are loaded. That gave 1.86 times, 81 percent of the ideal. A loop interchange gave 1.11 times more, and caching the two boundary masks gave another 1.11 times. In total, 1883 to 823 microseconds, about 2.3 times, and now correct. The agent also fixed the roofline FLOP model, which overcounted packed variable-length batches by about 4 times. We then ran the fused forward and backward in 64-rank RL post-training. Every gradient check was finite. Step time was about 1 percent lower, because that run is dominated by generation, not attention.</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h44aff3bb806dc816_0_2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5" name="Google Shape;485;h44aff3bb806dc816_0_2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h44aff3bb806dc816_0_7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0" name="Google Shape;490;h44aff3bb806dc816_0_7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Getting a kernel into production has four gates: correct, fast, reviewable, and landed. Our agent kernels already passed the first two. The fused MoE norm kernel matched bf16 parity and ran near 90 percent of HBM roofline. But the first version was about two thousand lines, and it needed several review rounds. Reviewers had to re-derive the intent, check duplicated helpers, and read through defensive code on every pass. So the bottleneck moved from the GPU to the review queue. For us, reviewability is not a nice-to-have. It is a measure of code consistency.</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h44aff3bb806dc816_0_7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3" name="Google Shape;523;h44aff3bb806dc816_0_7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We re-ran the same generation with the same model, temperature schedule, and compute budget. The new kernel is about three hundred lines instead of two thousand. That is 85 percent less code. The performance did not move: still 4.22x over torch.compile at peak, about 6.3 terabytes per second, and bf16 parity. What we removed were exactly the parts that made review expensive: defensive shims, repeated dtype checks, re-derived tile metadata, local layout helpers, and verbose wrappers. The old version needed several review rounds. This one cleared review in one round.</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h44aff3bb806dc816_0_8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0" name="Google Shape;550;h44aff3bb806dc816_0_8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This is the loop that made the difference. A human reviewer finds something that works but does not look like our code. The harness encodes that correction. The next kernel starts closer to the codebase norm. We used four levers, and none of them is the model. Prompts say which patterns not to emit. Canonical primitives say what to reuse instead of re-deriving. The skill library retrieves compact production kernels as exemplars. And when two candidates are equally fast, the ranking tie-break picks the more consistent one. So a review comment stops being local PR feedback and becomes global pressure toward the codebase norm.</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h44aff3bb806dc816_0_8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0" name="Google Shape;590;h44aff3bb806dc816_0_8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Why do we call this a harness result? Because we held the model, the temperature schedule, and the compute budget fixed. Only the harness changed: prompts, exemplars, primitives, and tie-breaks. The performance chart is the same before and after the rewrite. That is the point: it is boring. At one token the kernel is launch-bound, so the gain is small. At large shapes it reaches about 4x over torch.compile and about 6.3 terabytes per second, which is close to 90 percent of HBM roofline on GB300. The lesson: we can encode review feedback into the generation loop, and get kernels that are fast and also belong in the repository.</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h44aff3bb806dc816_0_2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0" name="Google Shape;620;h44aff3bb806dc816_0_2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h44aff3bb806dc816_0_9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5" name="Google Shape;625;h44aff3bb806dc816_0_9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KernelAgent has one core loop: generate a kernel, profile it, diagnose the bottleneck, optimize, validate against a PyTorch reference, and remember what worked and what failed. That loop does not change across hardware. What changes is the hardware understanding. Each backend needs its own kernel language, its own profiler signal, its own knowledge, and its own device rules. On NVIDIA we use Triton or CuTeDSL with Nsight Compute. On AMD we use HIP C++ with the ROCm profiler. On TPU we use Pallas with XProf traces and TPU-specific error classes. On MTIA we write C++ device kernels or Triton, with on-device counters and a simulator for chips that do not exist yet.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h44aff3bb806dc816_0_9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3" name="Google Shape;673;h44aff3bb806dc816_0_9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Here are the results on four hardware targets. On NVIDIA, the H100 Triton loop gave 1.56 times over torch.compile and reached 89 percent of roofline. On Blackwell, the CuTeDSL kernels beat Quack, an expert library, and the fused residual plus RMSNorm reached about 93 percent of measured HBM peak. That kernel is upstream in vLLM. On AMD MI350X, a HIP C++ fused norm-residual kernel is about 5 times faster than eager and 57 percent faster than autotuned Triton in the production regime. It landed in our production inference stack. On TPU v7, the first KernelAgent-generated Pallas kernel is merged. On MTIA, a fused attention-preprocessing kernel is 13 percent faster than a GPU baseline on prefill, and the same loop tuned kernels for two next-generation chips before silicon exists.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h44aff3bb806dc816_0_9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7" name="Google Shape;707;h44aff3bb806dc816_0_9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This is the loop in miniature, on a bf16 GEMM for AMD GPUs. The baseline was correct but conservative, at 778 TFLOP/s. Async copy with an XOR swizzle took it to about 1,000. A coarse 8-wave pipeline took it to about 1,250. The final 8-wave ping-pong schedule reached about 1,420, on par with hand-written assembly. The right side is the part I like. The first faithful ping-pong schedule only reached 681, and it looked like the schedule needed hand-tuned ISA. The agent kept profiling. One step made it worse, 608. The next step reached 1,369. Then it removed a change that looked smart but cost time, and reached 1,420. Keep only what helps.</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h44aff3bb806dc816_0_10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1" name="Google Shape;741;h44aff3bb806dc816_0_10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What does it take to add a new backend? Six adapters. A platform config with guidance for the device. A test harness that sets up the device and compares with a PyTorch reference. A timer the device supports: on MTIA, CUDA events do not work, so we use wall clock plus a device synchronize. A profiler adapter that sends a few curated metrics, not a raw dump. A knowledge base and failure classes. And device scheduling: one MTIA device accepts one process, so we run one seed with a device lease. With those six pieces, the same loop took an MTIA RMSNorm from 0.298 to 0.048 milliseconds, 6.2 times faster.</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h44aff3bb806dc816_0_13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5" name="Google Shape;775;h44aff3bb806dc816_0_13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Six lessons. One: correct before fast. We found real silent-wrong paths, so we fix those first and fall back on purpose. Two: measure like a skeptic. Our first TPU headline was 1.63x. After we removed barrier noise and fixed the device order, it was 1.22x. We now bracket every run and gate on 3 sigma or 3 percent. Three: let the profile pick the change, one change at a time. Four: reviewability is a target. Put review feedback into the harness. Five: the harness matters more than the model. The same model gave very different code. Six: hardware knowledge is what you port. The loop stays the same.</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h44aff3bb806dc816_0_12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5" name="Google Shape;805;h44aff3bb806dc816_0_12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 sz="1100" u="none" cap="none" strike="noStrike">
                <a:solidFill>
                  <a:srgbClr val="000000"/>
                </a:solidFill>
                <a:latin typeface="Arial"/>
                <a:ea typeface="Arial"/>
                <a:cs typeface="Arial"/>
                <a:sym typeface="Arial"/>
              </a:rPr>
              <a:t>Three takeaways. First, agents can close the kernel long tail, if you give them correctness gates and honest fallbacks. Our agent-written kernels now land on four kinds of hardware. Second, make the harness opinionated. Encode how you measure and what your reviewers want, so every new kernel starts closer to production code. Third, when you add hardware, invest in adapters, not rewrites. The loop stays the same. KernelAgent is open source. Please try it, and tell us what breaks.</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609000" y="2563775"/>
            <a:ext cx="7926000" cy="10860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1pPr>
            <a:lvl2pPr lvl="1"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2pPr>
            <a:lvl3pPr lvl="2"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3pPr>
            <a:lvl4pPr lvl="3"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4pPr>
            <a:lvl5pPr lvl="4"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5pPr>
            <a:lvl6pPr lvl="5"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6pPr>
            <a:lvl7pPr lvl="6"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7pPr>
            <a:lvl8pPr lvl="7"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8pPr>
            <a:lvl9pPr lvl="8"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9pPr>
          </a:lstStyle>
          <a:p/>
        </p:txBody>
      </p:sp>
      <p:sp>
        <p:nvSpPr>
          <p:cNvPr id="11" name="Google Shape;11;p2"/>
          <p:cNvSpPr txBox="1"/>
          <p:nvPr>
            <p:ph idx="1" type="subTitle"/>
          </p:nvPr>
        </p:nvSpPr>
        <p:spPr>
          <a:xfrm>
            <a:off x="609000" y="3649625"/>
            <a:ext cx="79260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1pPr>
            <a:lvl2pPr lvl="1"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2pPr>
            <a:lvl3pPr lvl="2"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3pPr>
            <a:lvl4pPr lvl="3"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4pPr>
            <a:lvl5pPr lvl="4"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5pPr>
            <a:lvl6pPr lvl="5"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6pPr>
            <a:lvl7pPr lvl="6"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7pPr>
            <a:lvl8pPr lvl="7"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8pPr>
            <a:lvl9pPr lvl="8"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9pPr>
          </a:lstStyle>
          <a:p/>
        </p:txBody>
      </p:sp>
      <p:pic>
        <p:nvPicPr>
          <p:cNvPr id="12" name="Google Shape;12;p2"/>
          <p:cNvPicPr preferRelativeResize="0"/>
          <p:nvPr/>
        </p:nvPicPr>
        <p:blipFill rotWithShape="1">
          <a:blip r:embed="rId3">
            <a:alphaModFix/>
          </a:blip>
          <a:srcRect b="0" l="0" r="0" t="0"/>
          <a:stretch/>
        </p:blipFill>
        <p:spPr>
          <a:xfrm>
            <a:off x="3720136" y="114337"/>
            <a:ext cx="3810000" cy="2333625"/>
          </a:xfrm>
          <a:prstGeom prst="rect">
            <a:avLst/>
          </a:prstGeom>
          <a:noFill/>
          <a:ln>
            <a:noFill/>
          </a:ln>
        </p:spPr>
      </p:pic>
      <p:pic>
        <p:nvPicPr>
          <p:cNvPr id="13" name="Google Shape;13;p2"/>
          <p:cNvPicPr preferRelativeResize="0"/>
          <p:nvPr/>
        </p:nvPicPr>
        <p:blipFill rotWithShape="1">
          <a:blip r:embed="rId4">
            <a:alphaModFix/>
          </a:blip>
          <a:srcRect b="0" l="0" r="0" t="0"/>
          <a:stretch/>
        </p:blipFill>
        <p:spPr>
          <a:xfrm>
            <a:off x="2667000" y="114336"/>
            <a:ext cx="3810000" cy="23336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14" name="Shape 14"/>
        <p:cNvGrpSpPr/>
        <p:nvPr/>
      </p:nvGrpSpPr>
      <p:grpSpPr>
        <a:xfrm>
          <a:off x="0" y="0"/>
          <a:ext cx="0" cy="0"/>
          <a:chOff x="0" y="0"/>
          <a:chExt cx="0" cy="0"/>
        </a:xfrm>
      </p:grpSpPr>
      <p:sp>
        <p:nvSpPr>
          <p:cNvPr id="15" name="Google Shape;15;p3"/>
          <p:cNvSpPr txBox="1"/>
          <p:nvPr>
            <p:ph type="ctrTitle"/>
          </p:nvPr>
        </p:nvSpPr>
        <p:spPr>
          <a:xfrm>
            <a:off x="609000" y="2181150"/>
            <a:ext cx="7926000" cy="10860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1pPr>
            <a:lvl2pPr lvl="1"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2pPr>
            <a:lvl3pPr lvl="2"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3pPr>
            <a:lvl4pPr lvl="3"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4pPr>
            <a:lvl5pPr lvl="4"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5pPr>
            <a:lvl6pPr lvl="5"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6pPr>
            <a:lvl7pPr lvl="6"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7pPr>
            <a:lvl8pPr lvl="7"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8pPr>
            <a:lvl9pPr lvl="8"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Blank)">
  <p:cSld name="TITLE_AND_BODY_1">
    <p:bg>
      <p:bgPr>
        <a:blipFill>
          <a:blip r:embed="rId2">
            <a:alphaModFix/>
          </a:blip>
          <a:stretch>
            <a:fillRect/>
          </a:stretch>
        </a:blipFill>
      </p:bgPr>
    </p:bg>
    <p:spTree>
      <p:nvGrpSpPr>
        <p:cNvPr id="16" name="Shape 16"/>
        <p:cNvGrpSpPr/>
        <p:nvPr/>
      </p:nvGrpSpPr>
      <p:grpSpPr>
        <a:xfrm>
          <a:off x="0" y="0"/>
          <a:ext cx="0" cy="0"/>
          <a:chOff x="0" y="0"/>
          <a:chExt cx="0" cy="0"/>
        </a:xfrm>
      </p:grpSpPr>
      <p:sp>
        <p:nvSpPr>
          <p:cNvPr id="17" name="Google Shape;17;p4"/>
          <p:cNvSpPr/>
          <p:nvPr/>
        </p:nvSpPr>
        <p:spPr>
          <a:xfrm>
            <a:off x="0" y="0"/>
            <a:ext cx="9144000" cy="444587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 name="Google Shape;18;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4"/>
          <p:cNvSpPr txBox="1"/>
          <p:nvPr>
            <p:ph idx="1" type="body"/>
          </p:nvPr>
        </p:nvSpPr>
        <p:spPr>
          <a:xfrm>
            <a:off x="311700" y="1152474"/>
            <a:ext cx="8520600" cy="3224033"/>
          </a:xfrm>
          <a:prstGeom prst="rect">
            <a:avLst/>
          </a:prstGeom>
          <a:noFill/>
          <a:ln>
            <a:noFill/>
          </a:ln>
        </p:spPr>
        <p:txBody>
          <a:bodyPr anchorCtr="0" anchor="t" bIns="91425" lIns="91425" spcFirstLastPara="1" rIns="91425" wrap="square" tIns="91425">
            <a:normAutofit/>
          </a:bodyPr>
          <a:lstStyle>
            <a:lvl1pPr indent="-342900" lvl="0" marL="457200" marR="0" algn="l">
              <a:lnSpc>
                <a:spcPct val="115000"/>
              </a:lnSpc>
              <a:spcBef>
                <a:spcPts val="0"/>
              </a:spcBef>
              <a:spcAft>
                <a:spcPts val="0"/>
              </a:spcAft>
              <a:buSzPts val="1800"/>
              <a:buFont typeface="Avenir"/>
              <a:buChar char="●"/>
              <a:defRPr i="0" sz="1800" u="none" cap="none" strike="noStrike">
                <a:latin typeface="Avenir"/>
                <a:ea typeface="Avenir"/>
                <a:cs typeface="Avenir"/>
                <a:sym typeface="Avenir"/>
              </a:defRPr>
            </a:lvl1pPr>
            <a:lvl2pPr indent="-317500" lvl="1" marL="9144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2pPr>
            <a:lvl3pPr indent="-317500" lvl="2" marL="13716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3pPr>
            <a:lvl4pPr indent="-317500" lvl="3" marL="18288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4pPr>
            <a:lvl5pPr indent="-317500" lvl="4" marL="22860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5pPr>
            <a:lvl6pPr indent="-317500" lvl="5" marL="27432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6pPr>
            <a:lvl7pPr indent="-317500" lvl="6" marL="32004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7pPr>
            <a:lvl8pPr indent="-317500" lvl="7" marL="36576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8pPr>
            <a:lvl9pPr indent="-317500" lvl="8" marL="41148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9pPr>
          </a:lstStyle>
          <a:p/>
        </p:txBody>
      </p:sp>
      <p:sp>
        <p:nvSpPr>
          <p:cNvPr id="20" name="Google Shape;20;p4"/>
          <p:cNvSpPr txBox="1"/>
          <p:nvPr>
            <p:ph idx="12" type="sldNum"/>
          </p:nvPr>
        </p:nvSpPr>
        <p:spPr>
          <a:xfrm>
            <a:off x="8320058" y="4590005"/>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21" name="Google Shape;21;p4"/>
          <p:cNvPicPr preferRelativeResize="0"/>
          <p:nvPr/>
        </p:nvPicPr>
        <p:blipFill rotWithShape="1">
          <a:blip r:embed="rId3">
            <a:alphaModFix/>
          </a:blip>
          <a:srcRect b="0" l="0" r="0" t="0"/>
          <a:stretch/>
        </p:blipFill>
        <p:spPr>
          <a:xfrm>
            <a:off x="311700" y="4478744"/>
            <a:ext cx="978681" cy="59944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blipFill>
          <a:blip r:embed="rId2">
            <a:alphaModFix/>
          </a:blip>
          <a:stretch>
            <a:fillRect/>
          </a:stretch>
        </a:blipFill>
      </p:bgPr>
    </p:bg>
    <p:spTree>
      <p:nvGrpSpPr>
        <p:cNvPr id="22" name="Shape 22"/>
        <p:cNvGrpSpPr/>
        <p:nvPr/>
      </p:nvGrpSpPr>
      <p:grpSpPr>
        <a:xfrm>
          <a:off x="0" y="0"/>
          <a:ext cx="0" cy="0"/>
          <a:chOff x="0" y="0"/>
          <a:chExt cx="0" cy="0"/>
        </a:xfrm>
      </p:grpSpPr>
      <p:sp>
        <p:nvSpPr>
          <p:cNvPr id="23" name="Google Shape;23;p5"/>
          <p:cNvSpPr/>
          <p:nvPr/>
        </p:nvSpPr>
        <p:spPr>
          <a:xfrm>
            <a:off x="0" y="0"/>
            <a:ext cx="9144000" cy="444587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 name="Google Shape;24;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5" name="Google Shape;25;p5"/>
          <p:cNvSpPr txBox="1"/>
          <p:nvPr>
            <p:ph idx="1" type="body"/>
          </p:nvPr>
        </p:nvSpPr>
        <p:spPr>
          <a:xfrm>
            <a:off x="311700" y="1152475"/>
            <a:ext cx="3999900" cy="3217726"/>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6" name="Google Shape;26;p5"/>
          <p:cNvSpPr txBox="1"/>
          <p:nvPr>
            <p:ph idx="2" type="body"/>
          </p:nvPr>
        </p:nvSpPr>
        <p:spPr>
          <a:xfrm>
            <a:off x="4832400" y="1152475"/>
            <a:ext cx="3999900" cy="3217726"/>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p5"/>
          <p:cNvSpPr txBox="1"/>
          <p:nvPr>
            <p:ph idx="12" type="sldNum"/>
          </p:nvPr>
        </p:nvSpPr>
        <p:spPr>
          <a:xfrm>
            <a:off x="8320058" y="4590005"/>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28" name="Google Shape;28;p5"/>
          <p:cNvPicPr preferRelativeResize="0"/>
          <p:nvPr/>
        </p:nvPicPr>
        <p:blipFill rotWithShape="1">
          <a:blip r:embed="rId3">
            <a:alphaModFix/>
          </a:blip>
          <a:srcRect b="0" l="0" r="0" t="0"/>
          <a:stretch/>
        </p:blipFill>
        <p:spPr>
          <a:xfrm>
            <a:off x="311700" y="4478744"/>
            <a:ext cx="978681" cy="59944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29" name="Shape 29"/>
        <p:cNvGrpSpPr/>
        <p:nvPr/>
      </p:nvGrpSpPr>
      <p:grpSpPr>
        <a:xfrm>
          <a:off x="0" y="0"/>
          <a:ext cx="0" cy="0"/>
          <a:chOff x="0" y="0"/>
          <a:chExt cx="0" cy="0"/>
        </a:xfrm>
      </p:grpSpPr>
      <p:sp>
        <p:nvSpPr>
          <p:cNvPr id="30" name="Google Shape;30;p6"/>
          <p:cNvSpPr txBox="1"/>
          <p:nvPr>
            <p:ph idx="12" type="sldNum"/>
          </p:nvPr>
        </p:nvSpPr>
        <p:spPr>
          <a:xfrm>
            <a:off x="8320058" y="4590005"/>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31" name="Google Shape;31;p6"/>
          <p:cNvPicPr preferRelativeResize="0"/>
          <p:nvPr/>
        </p:nvPicPr>
        <p:blipFill rotWithShape="1">
          <a:blip r:embed="rId3">
            <a:alphaModFix/>
          </a:blip>
          <a:srcRect b="0" l="0" r="0" t="0"/>
          <a:stretch/>
        </p:blipFill>
        <p:spPr>
          <a:xfrm>
            <a:off x="311700" y="4478744"/>
            <a:ext cx="978681" cy="59944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blipFill>
          <a:blip r:embed="rId2">
            <a:alphaModFix/>
          </a:blip>
          <a:stretch>
            <a:fillRect/>
          </a:stretch>
        </a:blipFill>
      </p:bgPr>
    </p:bg>
    <p:spTree>
      <p:nvGrpSpPr>
        <p:cNvPr id="32" name="Shape 32"/>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Blank)">
  <p:cSld name="1_Title and Body (Blank)">
    <p:bg>
      <p:bgPr>
        <a:blipFill>
          <a:blip r:embed="rId2">
            <a:alphaModFix/>
          </a:blip>
          <a:stretch>
            <a:fillRect/>
          </a:stretch>
        </a:blipFill>
      </p:bgPr>
    </p:bg>
    <p:spTree>
      <p:nvGrpSpPr>
        <p:cNvPr id="33" name="Shape 33"/>
        <p:cNvGrpSpPr/>
        <p:nvPr/>
      </p:nvGrpSpPr>
      <p:grpSpPr>
        <a:xfrm>
          <a:off x="0" y="0"/>
          <a:ext cx="0" cy="0"/>
          <a:chOff x="0" y="0"/>
          <a:chExt cx="0" cy="0"/>
        </a:xfrm>
      </p:grpSpPr>
      <p:sp>
        <p:nvSpPr>
          <p:cNvPr id="34" name="Google Shape;34;p8"/>
          <p:cNvSpPr/>
          <p:nvPr/>
        </p:nvSpPr>
        <p:spPr>
          <a:xfrm>
            <a:off x="0" y="0"/>
            <a:ext cx="9144000" cy="444587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5" name="Google Shape;35;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6" name="Google Shape;36;p8"/>
          <p:cNvSpPr txBox="1"/>
          <p:nvPr>
            <p:ph idx="1" type="body"/>
          </p:nvPr>
        </p:nvSpPr>
        <p:spPr>
          <a:xfrm>
            <a:off x="311700" y="1152474"/>
            <a:ext cx="8520600" cy="3224033"/>
          </a:xfrm>
          <a:prstGeom prst="rect">
            <a:avLst/>
          </a:prstGeom>
          <a:noFill/>
          <a:ln>
            <a:noFill/>
          </a:ln>
        </p:spPr>
        <p:txBody>
          <a:bodyPr anchorCtr="0" anchor="t" bIns="91425" lIns="91425" spcFirstLastPara="1" rIns="91425" wrap="square" tIns="91425">
            <a:normAutofit/>
          </a:bodyPr>
          <a:lstStyle>
            <a:lvl1pPr indent="-342900" lvl="0" marL="457200" marR="0" algn="l">
              <a:lnSpc>
                <a:spcPct val="115000"/>
              </a:lnSpc>
              <a:spcBef>
                <a:spcPts val="0"/>
              </a:spcBef>
              <a:spcAft>
                <a:spcPts val="0"/>
              </a:spcAft>
              <a:buSzPts val="1800"/>
              <a:buFont typeface="Avenir"/>
              <a:buChar char="●"/>
              <a:defRPr i="0" sz="1800" u="none" cap="none" strike="noStrike">
                <a:latin typeface="Avenir"/>
                <a:ea typeface="Avenir"/>
                <a:cs typeface="Avenir"/>
                <a:sym typeface="Avenir"/>
              </a:defRPr>
            </a:lvl1pPr>
            <a:lvl2pPr indent="-317500" lvl="1" marL="9144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2pPr>
            <a:lvl3pPr indent="-317500" lvl="2" marL="13716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3pPr>
            <a:lvl4pPr indent="-317500" lvl="3" marL="18288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4pPr>
            <a:lvl5pPr indent="-317500" lvl="4" marL="22860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5pPr>
            <a:lvl6pPr indent="-317500" lvl="5" marL="27432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6pPr>
            <a:lvl7pPr indent="-317500" lvl="6" marL="32004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7pPr>
            <a:lvl8pPr indent="-317500" lvl="7" marL="36576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8pPr>
            <a:lvl9pPr indent="-317500" lvl="8" marL="41148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9pPr>
          </a:lstStyle>
          <a:p/>
        </p:txBody>
      </p:sp>
      <p:sp>
        <p:nvSpPr>
          <p:cNvPr id="37" name="Google Shape;37;p8"/>
          <p:cNvSpPr txBox="1"/>
          <p:nvPr>
            <p:ph idx="12" type="sldNum"/>
          </p:nvPr>
        </p:nvSpPr>
        <p:spPr>
          <a:xfrm>
            <a:off x="8320058" y="4590005"/>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38" name="Google Shape;38;p8"/>
          <p:cNvPicPr preferRelativeResize="0"/>
          <p:nvPr/>
        </p:nvPicPr>
        <p:blipFill rotWithShape="1">
          <a:blip r:embed="rId3">
            <a:alphaModFix/>
          </a:blip>
          <a:srcRect b="0" l="0" r="0" t="0"/>
          <a:stretch/>
        </p:blipFill>
        <p:spPr>
          <a:xfrm>
            <a:off x="311700" y="4478744"/>
            <a:ext cx="978681" cy="59944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1_Title and Two Columns">
    <p:bg>
      <p:bgPr>
        <a:blipFill>
          <a:blip r:embed="rId2">
            <a:alphaModFix/>
          </a:blip>
          <a:stretch>
            <a:fillRect/>
          </a:stretch>
        </a:blipFill>
      </p:bgPr>
    </p:bg>
    <p:spTree>
      <p:nvGrpSpPr>
        <p:cNvPr id="39" name="Shape 39"/>
        <p:cNvGrpSpPr/>
        <p:nvPr/>
      </p:nvGrpSpPr>
      <p:grpSpPr>
        <a:xfrm>
          <a:off x="0" y="0"/>
          <a:ext cx="0" cy="0"/>
          <a:chOff x="0" y="0"/>
          <a:chExt cx="0" cy="0"/>
        </a:xfrm>
      </p:grpSpPr>
      <p:sp>
        <p:nvSpPr>
          <p:cNvPr id="40" name="Google Shape;40;p9"/>
          <p:cNvSpPr/>
          <p:nvPr/>
        </p:nvSpPr>
        <p:spPr>
          <a:xfrm>
            <a:off x="0" y="0"/>
            <a:ext cx="9144000" cy="444587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1" name="Google Shape;41;p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2" name="Google Shape;42;p9"/>
          <p:cNvSpPr txBox="1"/>
          <p:nvPr>
            <p:ph idx="1" type="body"/>
          </p:nvPr>
        </p:nvSpPr>
        <p:spPr>
          <a:xfrm>
            <a:off x="311700" y="1152475"/>
            <a:ext cx="3999900" cy="3217726"/>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3" name="Google Shape;43;p9"/>
          <p:cNvSpPr txBox="1"/>
          <p:nvPr>
            <p:ph idx="2" type="body"/>
          </p:nvPr>
        </p:nvSpPr>
        <p:spPr>
          <a:xfrm>
            <a:off x="4832400" y="1152475"/>
            <a:ext cx="3999900" cy="3217726"/>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4" name="Google Shape;44;p9"/>
          <p:cNvSpPr txBox="1"/>
          <p:nvPr>
            <p:ph idx="12" type="sldNum"/>
          </p:nvPr>
        </p:nvSpPr>
        <p:spPr>
          <a:xfrm>
            <a:off x="8320058" y="4590005"/>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45" name="Google Shape;45;p9"/>
          <p:cNvPicPr preferRelativeResize="0"/>
          <p:nvPr/>
        </p:nvPicPr>
        <p:blipFill rotWithShape="1">
          <a:blip r:embed="rId3">
            <a:alphaModFix/>
          </a:blip>
          <a:srcRect b="0" l="0" r="0" t="0"/>
          <a:stretch/>
        </p:blipFill>
        <p:spPr>
          <a:xfrm>
            <a:off x="311700" y="4478744"/>
            <a:ext cx="978681" cy="59944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bg>
      <p:bgPr>
        <a:solidFill>
          <a:schemeClr val="lt1"/>
        </a:solidFill>
      </p:bgPr>
    </p:bg>
    <p:spTree>
      <p:nvGrpSpPr>
        <p:cNvPr id="46" name="Shape 46"/>
        <p:cNvGrpSpPr/>
        <p:nvPr/>
      </p:nvGrpSpPr>
      <p:grpSpPr>
        <a:xfrm>
          <a:off x="0" y="0"/>
          <a:ext cx="0" cy="0"/>
          <a:chOff x="0" y="0"/>
          <a:chExt cx="0" cy="0"/>
        </a:xfrm>
      </p:grpSpPr>
      <p:sp>
        <p:nvSpPr>
          <p:cNvPr id="47" name="Google Shape;47;p10"/>
          <p:cNvSpPr txBox="1"/>
          <p:nvPr>
            <p:ph type="title"/>
          </p:nvPr>
        </p:nvSpPr>
        <p:spPr>
          <a:xfrm>
            <a:off x="311700" y="445025"/>
            <a:ext cx="85206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a:solidFill>
                  <a:srgbClr val="083E4F"/>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8" name="Google Shape;48;p10"/>
          <p:cNvSpPr txBox="1"/>
          <p:nvPr>
            <p:ph idx="12" type="sldNum"/>
          </p:nvPr>
        </p:nvSpPr>
        <p:spPr>
          <a:xfrm>
            <a:off x="8283600"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49" name="Google Shape;49;p10"/>
          <p:cNvPicPr preferRelativeResize="0"/>
          <p:nvPr/>
        </p:nvPicPr>
        <p:blipFill rotWithShape="1">
          <a:blip r:embed="rId2">
            <a:alphaModFix/>
          </a:blip>
          <a:srcRect b="0" l="0" r="0" t="0"/>
          <a:stretch/>
        </p:blipFill>
        <p:spPr>
          <a:xfrm>
            <a:off x="311700" y="4612899"/>
            <a:ext cx="2323132" cy="379951"/>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1" Type="http://schemas.openxmlformats.org/officeDocument/2006/relationships/theme" Target="../theme/theme1.xml"/><Relationship Id="rId10" Type="http://schemas.openxmlformats.org/officeDocument/2006/relationships/slideLayout" Target="../slideLayouts/slideLayout9.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9pPr>
          </a:lstStyle>
          <a:p/>
        </p:txBody>
      </p:sp>
      <p:sp>
        <p:nvSpPr>
          <p:cNvPr id="7" name="Google Shape;7;p1"/>
          <p:cNvSpPr txBox="1"/>
          <p:nvPr>
            <p:ph idx="1" type="body"/>
          </p:nvPr>
        </p:nvSpPr>
        <p:spPr>
          <a:xfrm>
            <a:off x="311700" y="1152475"/>
            <a:ext cx="8520600" cy="31287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1"/>
              </a:buClr>
              <a:buSzPts val="1800"/>
              <a:buFont typeface="Avenir"/>
              <a:buChar char="●"/>
              <a:defRPr b="0" i="0" sz="1800" u="none" cap="none" strike="noStrike">
                <a:solidFill>
                  <a:schemeClr val="dk1"/>
                </a:solidFill>
                <a:latin typeface="Avenir"/>
                <a:ea typeface="Avenir"/>
                <a:cs typeface="Avenir"/>
                <a:sym typeface="Avenir"/>
              </a:defRPr>
            </a:lvl1pPr>
            <a:lvl2pPr indent="-317500" lvl="1" marL="914400" marR="0" rtl="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2pPr>
            <a:lvl3pPr indent="-317500" lvl="2" marL="1371600" marR="0" rtl="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3pPr>
            <a:lvl4pPr indent="-317500" lvl="3" marL="1828800" marR="0" rtl="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4pPr>
            <a:lvl5pPr indent="-317500" lvl="4" marL="2286000" marR="0" rtl="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5pPr>
            <a:lvl6pPr indent="-317500" lvl="5" marL="2743200" marR="0" rtl="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6pPr>
            <a:lvl7pPr indent="-317500" lvl="6" marL="3200400" marR="0" rtl="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7pPr>
            <a:lvl8pPr indent="-317500" lvl="7" marL="3657600" marR="0" rtl="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8pPr>
            <a:lvl9pPr indent="-317500" lvl="8" marL="4114800" marR="0" rtl="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9pPr>
          </a:lstStyle>
          <a:p/>
        </p:txBody>
      </p:sp>
      <p:sp>
        <p:nvSpPr>
          <p:cNvPr id="8" name="Google Shape;8;p1"/>
          <p:cNvSpPr txBox="1"/>
          <p:nvPr>
            <p:ph idx="12" type="sldNum"/>
          </p:nvPr>
        </p:nvSpPr>
        <p:spPr>
          <a:xfrm>
            <a:off x="8320058" y="4590005"/>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1pPr>
            <a:lvl2pPr indent="0" lvl="1"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2pPr>
            <a:lvl3pPr indent="0" lvl="2"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3pPr>
            <a:lvl4pPr indent="0" lvl="3"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4pPr>
            <a:lvl5pPr indent="0" lvl="4"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5pPr>
            <a:lvl6pPr indent="0" lvl="5"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6pPr>
            <a:lvl7pPr indent="0" lvl="6"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7pPr>
            <a:lvl8pPr indent="0" lvl="7"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8pPr>
            <a:lvl9pPr indent="0" lvl="8"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19.png"/><Relationship Id="rId5" Type="http://schemas.openxmlformats.org/officeDocument/2006/relationships/image" Target="../media/image16.png"/><Relationship Id="rId6" Type="http://schemas.openxmlformats.org/officeDocument/2006/relationships/image" Target="../media/image2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12.png"/><Relationship Id="rId5" Type="http://schemas.openxmlformats.org/officeDocument/2006/relationships/image" Target="../media/image16.png"/><Relationship Id="rId6" Type="http://schemas.openxmlformats.org/officeDocument/2006/relationships/image" Target="../media/image6.png"/><Relationship Id="rId7"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1.png"/><Relationship Id="rId4" Type="http://schemas.openxmlformats.org/officeDocument/2006/relationships/image" Target="../media/image6.png"/><Relationship Id="rId5"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6.png"/><Relationship Id="rId4" Type="http://schemas.openxmlformats.org/officeDocument/2006/relationships/image" Target="../media/image6.png"/><Relationship Id="rId5" Type="http://schemas.openxmlformats.org/officeDocument/2006/relationships/image" Target="../media/image18.png"/><Relationship Id="rId6"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comments" Target="../comments/commen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8.png"/><Relationship Id="rId4" Type="http://schemas.openxmlformats.org/officeDocument/2006/relationships/image" Target="../media/image22.png"/><Relationship Id="rId5" Type="http://schemas.openxmlformats.org/officeDocument/2006/relationships/image" Target="../media/image19.png"/><Relationship Id="rId6" Type="http://schemas.openxmlformats.org/officeDocument/2006/relationships/image" Target="../media/image16.png"/><Relationship Id="rId7" Type="http://schemas.openxmlformats.org/officeDocument/2006/relationships/image" Target="../media/image12.png"/><Relationship Id="rId8"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1"/>
          <p:cNvSpPr txBox="1"/>
          <p:nvPr>
            <p:ph type="ctrTitle"/>
          </p:nvPr>
        </p:nvSpPr>
        <p:spPr>
          <a:xfrm>
            <a:off x="609000" y="2501550"/>
            <a:ext cx="7926000" cy="1086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4050"/>
              <a:buNone/>
            </a:pPr>
            <a:r>
              <a:rPr lang="en" sz="3050"/>
              <a:t>KernelAgent: Hardware-Guided Kernel Opt</a:t>
            </a:r>
            <a:r>
              <a:rPr lang="en" sz="3050"/>
              <a:t>imization via Multi-Agent Orchestration</a:t>
            </a:r>
            <a:endParaRPr sz="3050"/>
          </a:p>
        </p:txBody>
      </p:sp>
      <p:sp>
        <p:nvSpPr>
          <p:cNvPr id="55" name="Google Shape;55;p11"/>
          <p:cNvSpPr txBox="1"/>
          <p:nvPr>
            <p:ph idx="1" type="subTitle"/>
          </p:nvPr>
        </p:nvSpPr>
        <p:spPr>
          <a:xfrm>
            <a:off x="609000" y="3760250"/>
            <a:ext cx="7926000" cy="792600"/>
          </a:xfrm>
          <a:prstGeom prst="rect">
            <a:avLst/>
          </a:prstGeom>
          <a:noFill/>
          <a:ln>
            <a:noFill/>
          </a:ln>
        </p:spPr>
        <p:txBody>
          <a:bodyPr anchorCtr="0" anchor="t" bIns="91425" lIns="91425" spcFirstLastPara="1" rIns="91425" wrap="square" tIns="91425">
            <a:normAutofit lnSpcReduction="20000"/>
          </a:bodyPr>
          <a:lstStyle/>
          <a:p>
            <a:pPr indent="0" lvl="0" marL="0" rtl="0" algn="ctr">
              <a:lnSpc>
                <a:spcPct val="100000"/>
              </a:lnSpc>
              <a:spcBef>
                <a:spcPts val="0"/>
              </a:spcBef>
              <a:spcAft>
                <a:spcPts val="0"/>
              </a:spcAft>
              <a:buSzPts val="2500"/>
              <a:buNone/>
            </a:pPr>
            <a:r>
              <a:rPr lang="en"/>
              <a:t>Kaiming Cheng, Laura Wang </a:t>
            </a:r>
            <a:endParaRPr/>
          </a:p>
          <a:p>
            <a:pPr indent="0" lvl="0" marL="0" rtl="0" algn="ctr">
              <a:lnSpc>
                <a:spcPct val="100000"/>
              </a:lnSpc>
              <a:spcBef>
                <a:spcPts val="0"/>
              </a:spcBef>
              <a:spcAft>
                <a:spcPts val="0"/>
              </a:spcAft>
              <a:buSzPts val="2500"/>
              <a:buNone/>
            </a:pPr>
            <a:r>
              <a:rPr lang="en"/>
              <a:t>Meta Superintelligence Labs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2"/>
          <p:cNvSpPr txBox="1"/>
          <p:nvPr>
            <p:ph type="ctrTitle"/>
          </p:nvPr>
        </p:nvSpPr>
        <p:spPr>
          <a:xfrm>
            <a:off x="609000" y="2181150"/>
            <a:ext cx="7926000" cy="10860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Clr>
                <a:srgbClr val="000000"/>
              </a:buClr>
              <a:buSzPct val="100000"/>
              <a:buFont typeface="Arial"/>
              <a:buNone/>
            </a:pPr>
            <a:r>
              <a:rPr lang="en"/>
              <a:t>Demand for </a:t>
            </a:r>
            <a:r>
              <a:rPr lang="en"/>
              <a:t>Kernel Authoring is Growing</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Motivation</a:t>
            </a:r>
            <a:endParaRPr/>
          </a:p>
        </p:txBody>
      </p:sp>
      <p:sp>
        <p:nvSpPr>
          <p:cNvPr id="66" name="Google Shape;66;p13"/>
          <p:cNvSpPr txBox="1"/>
          <p:nvPr/>
        </p:nvSpPr>
        <p:spPr>
          <a:xfrm>
            <a:off x="356616" y="969264"/>
            <a:ext cx="8412600" cy="2925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300" u="none" cap="none" strike="noStrike">
                <a:solidFill>
                  <a:srgbClr val="E12353"/>
                </a:solidFill>
                <a:latin typeface="Avenir"/>
                <a:ea typeface="Avenir"/>
                <a:cs typeface="Avenir"/>
                <a:sym typeface="Avenir"/>
              </a:rPr>
              <a:t>New ops, new shapes, new hardware: the demand for kernels is grow</a:t>
            </a:r>
            <a:r>
              <a:rPr lang="en" sz="1300">
                <a:solidFill>
                  <a:srgbClr val="E12353"/>
                </a:solidFill>
                <a:latin typeface="Avenir"/>
                <a:ea typeface="Avenir"/>
                <a:cs typeface="Avenir"/>
                <a:sym typeface="Avenir"/>
              </a:rPr>
              <a:t>ing</a:t>
            </a:r>
            <a:r>
              <a:rPr b="0" i="0" lang="en" sz="1300" u="none" cap="none" strike="noStrike">
                <a:solidFill>
                  <a:srgbClr val="E12353"/>
                </a:solidFill>
                <a:latin typeface="Avenir"/>
                <a:ea typeface="Avenir"/>
                <a:cs typeface="Avenir"/>
                <a:sym typeface="Avenir"/>
              </a:rPr>
              <a:t> faster than before.</a:t>
            </a:r>
            <a:endParaRPr/>
          </a:p>
        </p:txBody>
      </p:sp>
      <p:sp>
        <p:nvSpPr>
          <p:cNvPr id="67" name="Google Shape;67;p13"/>
          <p:cNvSpPr/>
          <p:nvPr/>
        </p:nvSpPr>
        <p:spPr>
          <a:xfrm>
            <a:off x="411480" y="1444752"/>
            <a:ext cx="960000" cy="457200"/>
          </a:xfrm>
          <a:prstGeom prst="roundRect">
            <a:avLst>
              <a:gd fmla="val 25000" name="adj"/>
            </a:avLst>
          </a:prstGeom>
          <a:solidFill>
            <a:srgbClr val="FCF2F9"/>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1300" u="none" cap="none" strike="noStrike">
                <a:solidFill>
                  <a:srgbClr val="1C2B33"/>
                </a:solidFill>
                <a:latin typeface="Nunito Sans"/>
                <a:ea typeface="Nunito Sans"/>
                <a:cs typeface="Nunito Sans"/>
                <a:sym typeface="Nunito Sans"/>
              </a:rPr>
              <a:t>ops</a:t>
            </a:r>
            <a:endParaRPr/>
          </a:p>
        </p:txBody>
      </p:sp>
      <p:sp>
        <p:nvSpPr>
          <p:cNvPr id="68" name="Google Shape;68;p13"/>
          <p:cNvSpPr txBox="1"/>
          <p:nvPr/>
        </p:nvSpPr>
        <p:spPr>
          <a:xfrm>
            <a:off x="1371600" y="1444752"/>
            <a:ext cx="329100" cy="457200"/>
          </a:xfrm>
          <a:prstGeom prst="rect">
            <a:avLst/>
          </a:prstGeom>
          <a:no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0" i="0" lang="en" sz="1800" u="none" cap="none" strike="noStrike">
                <a:solidFill>
                  <a:srgbClr val="595959"/>
                </a:solidFill>
                <a:latin typeface="Avenir"/>
                <a:ea typeface="Avenir"/>
                <a:cs typeface="Avenir"/>
                <a:sym typeface="Avenir"/>
              </a:rPr>
              <a:t>×</a:t>
            </a:r>
            <a:endParaRPr/>
          </a:p>
        </p:txBody>
      </p:sp>
      <p:sp>
        <p:nvSpPr>
          <p:cNvPr id="69" name="Google Shape;69;p13"/>
          <p:cNvSpPr/>
          <p:nvPr/>
        </p:nvSpPr>
        <p:spPr>
          <a:xfrm>
            <a:off x="1700784" y="1444752"/>
            <a:ext cx="960000" cy="457200"/>
          </a:xfrm>
          <a:prstGeom prst="roundRect">
            <a:avLst>
              <a:gd fmla="val 25000" name="adj"/>
            </a:avLst>
          </a:prstGeom>
          <a:solidFill>
            <a:srgbClr val="FCF2F9"/>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1300" u="none" cap="none" strike="noStrike">
                <a:solidFill>
                  <a:srgbClr val="1C2B33"/>
                </a:solidFill>
                <a:latin typeface="Nunito Sans"/>
                <a:ea typeface="Nunito Sans"/>
                <a:cs typeface="Nunito Sans"/>
                <a:sym typeface="Nunito Sans"/>
              </a:rPr>
              <a:t>dtypes</a:t>
            </a:r>
            <a:endParaRPr/>
          </a:p>
        </p:txBody>
      </p:sp>
      <p:sp>
        <p:nvSpPr>
          <p:cNvPr id="70" name="Google Shape;70;p13"/>
          <p:cNvSpPr txBox="1"/>
          <p:nvPr/>
        </p:nvSpPr>
        <p:spPr>
          <a:xfrm>
            <a:off x="2660904" y="1444752"/>
            <a:ext cx="329100" cy="457200"/>
          </a:xfrm>
          <a:prstGeom prst="rect">
            <a:avLst/>
          </a:prstGeom>
          <a:no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0" i="0" lang="en" sz="1800" u="none" cap="none" strike="noStrike">
                <a:solidFill>
                  <a:srgbClr val="595959"/>
                </a:solidFill>
                <a:latin typeface="Avenir"/>
                <a:ea typeface="Avenir"/>
                <a:cs typeface="Avenir"/>
                <a:sym typeface="Avenir"/>
              </a:rPr>
              <a:t>×</a:t>
            </a:r>
            <a:endParaRPr/>
          </a:p>
        </p:txBody>
      </p:sp>
      <p:sp>
        <p:nvSpPr>
          <p:cNvPr id="71" name="Google Shape;71;p13"/>
          <p:cNvSpPr/>
          <p:nvPr/>
        </p:nvSpPr>
        <p:spPr>
          <a:xfrm>
            <a:off x="2990088" y="1444752"/>
            <a:ext cx="960000" cy="457200"/>
          </a:xfrm>
          <a:prstGeom prst="roundRect">
            <a:avLst>
              <a:gd fmla="val 25000" name="adj"/>
            </a:avLst>
          </a:prstGeom>
          <a:solidFill>
            <a:srgbClr val="FCF2F9"/>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1300" u="none" cap="none" strike="noStrike">
                <a:solidFill>
                  <a:srgbClr val="1C2B33"/>
                </a:solidFill>
                <a:latin typeface="Nunito Sans"/>
                <a:ea typeface="Nunito Sans"/>
                <a:cs typeface="Nunito Sans"/>
                <a:sym typeface="Nunito Sans"/>
              </a:rPr>
              <a:t>shapes</a:t>
            </a:r>
            <a:endParaRPr/>
          </a:p>
        </p:txBody>
      </p:sp>
      <p:sp>
        <p:nvSpPr>
          <p:cNvPr id="72" name="Google Shape;72;p13"/>
          <p:cNvSpPr txBox="1"/>
          <p:nvPr/>
        </p:nvSpPr>
        <p:spPr>
          <a:xfrm>
            <a:off x="3950208" y="1444752"/>
            <a:ext cx="329100" cy="457200"/>
          </a:xfrm>
          <a:prstGeom prst="rect">
            <a:avLst/>
          </a:prstGeom>
          <a:no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0" i="0" lang="en" sz="1800" u="none" cap="none" strike="noStrike">
                <a:solidFill>
                  <a:srgbClr val="595959"/>
                </a:solidFill>
                <a:latin typeface="Avenir"/>
                <a:ea typeface="Avenir"/>
                <a:cs typeface="Avenir"/>
                <a:sym typeface="Avenir"/>
              </a:rPr>
              <a:t>×</a:t>
            </a:r>
            <a:endParaRPr/>
          </a:p>
        </p:txBody>
      </p:sp>
      <p:sp>
        <p:nvSpPr>
          <p:cNvPr id="73" name="Google Shape;73;p13"/>
          <p:cNvSpPr/>
          <p:nvPr/>
        </p:nvSpPr>
        <p:spPr>
          <a:xfrm>
            <a:off x="4279392" y="1444752"/>
            <a:ext cx="960000" cy="457200"/>
          </a:xfrm>
          <a:prstGeom prst="roundRect">
            <a:avLst>
              <a:gd fmla="val 25000" name="adj"/>
            </a:avLst>
          </a:prstGeom>
          <a:solidFill>
            <a:srgbClr val="FCF2F9"/>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1300" u="none" cap="none" strike="noStrike">
                <a:solidFill>
                  <a:srgbClr val="1C2B33"/>
                </a:solidFill>
                <a:latin typeface="Nunito Sans"/>
                <a:ea typeface="Nunito Sans"/>
                <a:cs typeface="Nunito Sans"/>
                <a:sym typeface="Nunito Sans"/>
              </a:rPr>
              <a:t>backends</a:t>
            </a:r>
            <a:endParaRPr/>
          </a:p>
        </p:txBody>
      </p:sp>
      <p:sp>
        <p:nvSpPr>
          <p:cNvPr id="74" name="Google Shape;74;p13"/>
          <p:cNvSpPr txBox="1"/>
          <p:nvPr/>
        </p:nvSpPr>
        <p:spPr>
          <a:xfrm>
            <a:off x="5239512" y="1444752"/>
            <a:ext cx="365700" cy="457200"/>
          </a:xfrm>
          <a:prstGeom prst="rect">
            <a:avLst/>
          </a:prstGeom>
          <a:no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0" i="0" lang="en" sz="1800" u="none" cap="none" strike="noStrike">
                <a:solidFill>
                  <a:srgbClr val="595959"/>
                </a:solidFill>
                <a:latin typeface="Avenir"/>
                <a:ea typeface="Avenir"/>
                <a:cs typeface="Avenir"/>
                <a:sym typeface="Avenir"/>
              </a:rPr>
              <a:t>=</a:t>
            </a:r>
            <a:endParaRPr/>
          </a:p>
        </p:txBody>
      </p:sp>
      <p:sp>
        <p:nvSpPr>
          <p:cNvPr id="75" name="Google Shape;75;p13"/>
          <p:cNvSpPr/>
          <p:nvPr/>
        </p:nvSpPr>
        <p:spPr>
          <a:xfrm>
            <a:off x="5623560" y="1444752"/>
            <a:ext cx="3154800" cy="457200"/>
          </a:xfrm>
          <a:prstGeom prst="roundRect">
            <a:avLst>
              <a:gd fmla="val 25000" name="adj"/>
            </a:avLst>
          </a:prstGeom>
          <a:solidFill>
            <a:srgbClr val="E12353"/>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lang="en" sz="1150">
                <a:solidFill>
                  <a:srgbClr val="FFFFFF"/>
                </a:solidFill>
                <a:latin typeface="Nunito Sans"/>
                <a:ea typeface="Nunito Sans"/>
                <a:cs typeface="Nunito Sans"/>
                <a:sym typeface="Nunito Sans"/>
              </a:rPr>
              <a:t>Growing need for </a:t>
            </a:r>
            <a:r>
              <a:rPr b="1" i="0" lang="en" sz="1150" u="none" cap="none" strike="noStrike">
                <a:solidFill>
                  <a:srgbClr val="FFFFFF"/>
                </a:solidFill>
                <a:latin typeface="Nunito Sans"/>
                <a:ea typeface="Nunito Sans"/>
                <a:cs typeface="Nunito Sans"/>
                <a:sym typeface="Nunito Sans"/>
              </a:rPr>
              <a:t>more kernels </a:t>
            </a:r>
            <a:endParaRPr/>
          </a:p>
        </p:txBody>
      </p:sp>
      <p:sp>
        <p:nvSpPr>
          <p:cNvPr id="76" name="Google Shape;76;p13"/>
          <p:cNvSpPr/>
          <p:nvPr/>
        </p:nvSpPr>
        <p:spPr>
          <a:xfrm>
            <a:off x="411480" y="2176272"/>
            <a:ext cx="1984200" cy="2194500"/>
          </a:xfrm>
          <a:prstGeom prst="roundRect">
            <a:avLst>
              <a:gd fmla="val 6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7" name="Google Shape;77;p13"/>
          <p:cNvSpPr/>
          <p:nvPr/>
        </p:nvSpPr>
        <p:spPr>
          <a:xfrm>
            <a:off x="411480" y="2176272"/>
            <a:ext cx="1984200" cy="54900"/>
          </a:xfrm>
          <a:prstGeom prst="rect">
            <a:avLst/>
          </a:prstGeom>
          <a:solidFill>
            <a:srgbClr val="8D2E9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35_4.2_3.3.png" id="78" name="Google Shape;78;p13"/>
          <p:cNvPicPr preferRelativeResize="0"/>
          <p:nvPr/>
        </p:nvPicPr>
        <p:blipFill rotWithShape="1">
          <a:blip r:embed="rId3">
            <a:alphaModFix/>
          </a:blip>
          <a:srcRect b="0" l="0" r="0" t="0"/>
          <a:stretch/>
        </p:blipFill>
        <p:spPr>
          <a:xfrm>
            <a:off x="539496" y="2377440"/>
            <a:ext cx="457200" cy="457200"/>
          </a:xfrm>
          <a:prstGeom prst="rect">
            <a:avLst/>
          </a:prstGeom>
          <a:noFill/>
          <a:ln>
            <a:noFill/>
          </a:ln>
        </p:spPr>
      </p:pic>
      <p:sp>
        <p:nvSpPr>
          <p:cNvPr id="79" name="Google Shape;79;p13"/>
          <p:cNvSpPr txBox="1"/>
          <p:nvPr/>
        </p:nvSpPr>
        <p:spPr>
          <a:xfrm>
            <a:off x="539496" y="2907792"/>
            <a:ext cx="1728300" cy="3108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400" u="none" cap="none" strike="noStrike">
                <a:solidFill>
                  <a:srgbClr val="1C2B33"/>
                </a:solidFill>
                <a:latin typeface="Nunito Sans"/>
                <a:ea typeface="Nunito Sans"/>
                <a:cs typeface="Nunito Sans"/>
                <a:sym typeface="Nunito Sans"/>
              </a:rPr>
              <a:t>Coverage</a:t>
            </a:r>
            <a:endParaRPr/>
          </a:p>
        </p:txBody>
      </p:sp>
      <p:sp>
        <p:nvSpPr>
          <p:cNvPr id="80" name="Google Shape;80;p13"/>
          <p:cNvSpPr/>
          <p:nvPr/>
        </p:nvSpPr>
        <p:spPr>
          <a:xfrm>
            <a:off x="2539288" y="2176272"/>
            <a:ext cx="1984200" cy="2194500"/>
          </a:xfrm>
          <a:prstGeom prst="roundRect">
            <a:avLst>
              <a:gd fmla="val 6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1" name="Google Shape;81;p13"/>
          <p:cNvSpPr/>
          <p:nvPr/>
        </p:nvSpPr>
        <p:spPr>
          <a:xfrm>
            <a:off x="2539288" y="2176272"/>
            <a:ext cx="1984200" cy="54900"/>
          </a:xfrm>
          <a:prstGeom prst="rect">
            <a:avLst/>
          </a:prstGeom>
          <a:solidFill>
            <a:srgbClr val="CC2FA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31_4.2_1.5.png" id="82" name="Google Shape;82;p13"/>
          <p:cNvPicPr preferRelativeResize="0"/>
          <p:nvPr/>
        </p:nvPicPr>
        <p:blipFill rotWithShape="1">
          <a:blip r:embed="rId4">
            <a:alphaModFix/>
          </a:blip>
          <a:srcRect b="0" l="0" r="0" t="0"/>
          <a:stretch/>
        </p:blipFill>
        <p:spPr>
          <a:xfrm>
            <a:off x="2667304" y="2377440"/>
            <a:ext cx="457200" cy="457200"/>
          </a:xfrm>
          <a:prstGeom prst="rect">
            <a:avLst/>
          </a:prstGeom>
          <a:noFill/>
          <a:ln>
            <a:noFill/>
          </a:ln>
        </p:spPr>
      </p:pic>
      <p:sp>
        <p:nvSpPr>
          <p:cNvPr id="83" name="Google Shape;83;p13"/>
          <p:cNvSpPr txBox="1"/>
          <p:nvPr/>
        </p:nvSpPr>
        <p:spPr>
          <a:xfrm>
            <a:off x="2667304" y="2907792"/>
            <a:ext cx="1728300" cy="3108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400" u="none" cap="none" strike="noStrike">
                <a:solidFill>
                  <a:srgbClr val="1C2B33"/>
                </a:solidFill>
                <a:latin typeface="Nunito Sans"/>
                <a:ea typeface="Nunito Sans"/>
                <a:cs typeface="Nunito Sans"/>
                <a:sym typeface="Nunito Sans"/>
              </a:rPr>
              <a:t>Performance</a:t>
            </a:r>
            <a:endParaRPr/>
          </a:p>
        </p:txBody>
      </p:sp>
      <p:sp>
        <p:nvSpPr>
          <p:cNvPr id="84" name="Google Shape;84;p13"/>
          <p:cNvSpPr/>
          <p:nvPr/>
        </p:nvSpPr>
        <p:spPr>
          <a:xfrm>
            <a:off x="4667097" y="2176272"/>
            <a:ext cx="1984200" cy="2194500"/>
          </a:xfrm>
          <a:prstGeom prst="roundRect">
            <a:avLst>
              <a:gd fmla="val 6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5" name="Google Shape;85;p13"/>
          <p:cNvSpPr/>
          <p:nvPr/>
        </p:nvSpPr>
        <p:spPr>
          <a:xfrm>
            <a:off x="4667097" y="2176272"/>
            <a:ext cx="1984200" cy="54900"/>
          </a:xfrm>
          <a:prstGeom prst="rect">
            <a:avLst/>
          </a:prstGeom>
          <a:solidFill>
            <a:srgbClr val="E1235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48_6.2_1.5.png" id="86" name="Google Shape;86;p13"/>
          <p:cNvPicPr preferRelativeResize="0"/>
          <p:nvPr/>
        </p:nvPicPr>
        <p:blipFill rotWithShape="1">
          <a:blip r:embed="rId5">
            <a:alphaModFix/>
          </a:blip>
          <a:srcRect b="0" l="0" r="0" t="0"/>
          <a:stretch/>
        </p:blipFill>
        <p:spPr>
          <a:xfrm>
            <a:off x="4795113" y="2377440"/>
            <a:ext cx="457200" cy="457200"/>
          </a:xfrm>
          <a:prstGeom prst="rect">
            <a:avLst/>
          </a:prstGeom>
          <a:noFill/>
          <a:ln>
            <a:noFill/>
          </a:ln>
        </p:spPr>
      </p:pic>
      <p:sp>
        <p:nvSpPr>
          <p:cNvPr id="87" name="Google Shape;87;p13"/>
          <p:cNvSpPr txBox="1"/>
          <p:nvPr/>
        </p:nvSpPr>
        <p:spPr>
          <a:xfrm>
            <a:off x="4795113" y="2907792"/>
            <a:ext cx="1728300" cy="3108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400" u="none" cap="none" strike="noStrike">
                <a:solidFill>
                  <a:srgbClr val="1C2B33"/>
                </a:solidFill>
                <a:latin typeface="Nunito Sans"/>
                <a:ea typeface="Nunito Sans"/>
                <a:cs typeface="Nunito Sans"/>
                <a:sym typeface="Nunito Sans"/>
              </a:rPr>
              <a:t>Integration</a:t>
            </a:r>
            <a:endParaRPr/>
          </a:p>
        </p:txBody>
      </p:sp>
      <p:sp>
        <p:nvSpPr>
          <p:cNvPr id="88" name="Google Shape;88;p13"/>
          <p:cNvSpPr/>
          <p:nvPr/>
        </p:nvSpPr>
        <p:spPr>
          <a:xfrm>
            <a:off x="6794906" y="2176272"/>
            <a:ext cx="1984200" cy="2194500"/>
          </a:xfrm>
          <a:prstGeom prst="roundRect">
            <a:avLst>
              <a:gd fmla="val 6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9" name="Google Shape;89;p13"/>
          <p:cNvSpPr/>
          <p:nvPr/>
        </p:nvSpPr>
        <p:spPr>
          <a:xfrm>
            <a:off x="6794906" y="2176272"/>
            <a:ext cx="1984200" cy="54900"/>
          </a:xfrm>
          <a:prstGeom prst="rect">
            <a:avLst/>
          </a:prstGeom>
          <a:solidFill>
            <a:srgbClr val="EE3B2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20_2.2_0.6.png" id="90" name="Google Shape;90;p13"/>
          <p:cNvPicPr preferRelativeResize="0"/>
          <p:nvPr/>
        </p:nvPicPr>
        <p:blipFill rotWithShape="1">
          <a:blip r:embed="rId6">
            <a:alphaModFix/>
          </a:blip>
          <a:srcRect b="0" l="0" r="0" t="0"/>
          <a:stretch/>
        </p:blipFill>
        <p:spPr>
          <a:xfrm>
            <a:off x="6922922" y="2377440"/>
            <a:ext cx="457200" cy="457200"/>
          </a:xfrm>
          <a:prstGeom prst="rect">
            <a:avLst/>
          </a:prstGeom>
          <a:noFill/>
          <a:ln>
            <a:noFill/>
          </a:ln>
        </p:spPr>
      </p:pic>
      <p:sp>
        <p:nvSpPr>
          <p:cNvPr id="91" name="Google Shape;91;p13"/>
          <p:cNvSpPr txBox="1"/>
          <p:nvPr/>
        </p:nvSpPr>
        <p:spPr>
          <a:xfrm>
            <a:off x="6922922" y="2907792"/>
            <a:ext cx="1728300" cy="3108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400" u="none" cap="none" strike="noStrike">
                <a:solidFill>
                  <a:srgbClr val="1C2B33"/>
                </a:solidFill>
                <a:latin typeface="Nunito Sans"/>
                <a:ea typeface="Nunito Sans"/>
                <a:cs typeface="Nunito Sans"/>
                <a:sym typeface="Nunito Sans"/>
              </a:rPr>
              <a:t>Portability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What is KernelAgent</a:t>
            </a:r>
            <a:endParaRPr/>
          </a:p>
        </p:txBody>
      </p:sp>
      <p:sp>
        <p:nvSpPr>
          <p:cNvPr id="97" name="Google Shape;97;p14"/>
          <p:cNvSpPr txBox="1"/>
          <p:nvPr/>
        </p:nvSpPr>
        <p:spPr>
          <a:xfrm>
            <a:off x="356616" y="969264"/>
            <a:ext cx="8412600" cy="2925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300" u="none" cap="none" strike="noStrike">
                <a:solidFill>
                  <a:srgbClr val="E12353"/>
                </a:solidFill>
                <a:latin typeface="Avenir"/>
                <a:ea typeface="Avenir"/>
                <a:cs typeface="Avenir"/>
                <a:sym typeface="Avenir"/>
              </a:rPr>
              <a:t>An agentic harness that runs the kernel engineer's loop, on any hardware we target.</a:t>
            </a:r>
            <a:endParaRPr/>
          </a:p>
        </p:txBody>
      </p:sp>
      <p:sp>
        <p:nvSpPr>
          <p:cNvPr id="98" name="Google Shape;98;p14"/>
          <p:cNvSpPr txBox="1"/>
          <p:nvPr/>
        </p:nvSpPr>
        <p:spPr>
          <a:xfrm>
            <a:off x="411480" y="1371600"/>
            <a:ext cx="1783200" cy="2559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100" u="none" cap="none" strike="noStrike">
                <a:solidFill>
                  <a:srgbClr val="595959"/>
                </a:solidFill>
                <a:latin typeface="Nunito Sans"/>
                <a:ea typeface="Nunito Sans"/>
                <a:cs typeface="Nunito Sans"/>
                <a:sym typeface="Nunito Sans"/>
              </a:rPr>
              <a:t>In</a:t>
            </a:r>
            <a:endParaRPr/>
          </a:p>
        </p:txBody>
      </p:sp>
      <p:sp>
        <p:nvSpPr>
          <p:cNvPr id="99" name="Google Shape;99;p14"/>
          <p:cNvSpPr/>
          <p:nvPr/>
        </p:nvSpPr>
        <p:spPr>
          <a:xfrm>
            <a:off x="411480" y="1645920"/>
            <a:ext cx="1783200" cy="822900"/>
          </a:xfrm>
          <a:prstGeom prst="roundRect">
            <a:avLst>
              <a:gd fmla="val 10000" name="adj"/>
            </a:avLst>
          </a:prstGeom>
          <a:solidFill>
            <a:srgbClr val="FFFFFF"/>
          </a:solidFill>
          <a:ln cap="flat" cmpd="sng" w="12700">
            <a:solidFill>
              <a:srgbClr val="E8C6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0" name="Google Shape;100;p14"/>
          <p:cNvSpPr/>
          <p:nvPr/>
        </p:nvSpPr>
        <p:spPr>
          <a:xfrm>
            <a:off x="411480" y="1755648"/>
            <a:ext cx="45600" cy="603600"/>
          </a:xfrm>
          <a:prstGeom prst="rect">
            <a:avLst/>
          </a:prstGeom>
          <a:solidFill>
            <a:srgbClr val="8D2E9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 name="Google Shape;101;p14"/>
          <p:cNvSpPr txBox="1"/>
          <p:nvPr/>
        </p:nvSpPr>
        <p:spPr>
          <a:xfrm>
            <a:off x="539496" y="1719072"/>
            <a:ext cx="15819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150" u="none" cap="none" strike="noStrike">
                <a:solidFill>
                  <a:srgbClr val="1C2B33"/>
                </a:solidFill>
                <a:latin typeface="Nunito Sans"/>
                <a:ea typeface="Nunito Sans"/>
                <a:cs typeface="Nunito Sans"/>
                <a:sym typeface="Nunito Sans"/>
              </a:rPr>
              <a:t>PyTorch reference</a:t>
            </a:r>
            <a:endParaRPr/>
          </a:p>
        </p:txBody>
      </p:sp>
      <p:sp>
        <p:nvSpPr>
          <p:cNvPr id="102" name="Google Shape;102;p14"/>
          <p:cNvSpPr txBox="1"/>
          <p:nvPr/>
        </p:nvSpPr>
        <p:spPr>
          <a:xfrm>
            <a:off x="539496" y="1993392"/>
            <a:ext cx="1581900" cy="4389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950" u="none" cap="none" strike="noStrike">
                <a:solidFill>
                  <a:srgbClr val="595959"/>
                </a:solidFill>
                <a:latin typeface="Avenir"/>
                <a:ea typeface="Avenir"/>
                <a:cs typeface="Avenir"/>
                <a:sym typeface="Avenir"/>
              </a:rPr>
              <a:t>an op, a model, or a slow kernel</a:t>
            </a:r>
            <a:endParaRPr/>
          </a:p>
        </p:txBody>
      </p:sp>
      <p:sp>
        <p:nvSpPr>
          <p:cNvPr id="103" name="Google Shape;103;p14"/>
          <p:cNvSpPr/>
          <p:nvPr/>
        </p:nvSpPr>
        <p:spPr>
          <a:xfrm>
            <a:off x="411480" y="2542032"/>
            <a:ext cx="1783200" cy="822900"/>
          </a:xfrm>
          <a:prstGeom prst="roundRect">
            <a:avLst>
              <a:gd fmla="val 10000" name="adj"/>
            </a:avLst>
          </a:prstGeom>
          <a:solidFill>
            <a:srgbClr val="FFFFFF"/>
          </a:solidFill>
          <a:ln cap="flat" cmpd="sng" w="12700">
            <a:solidFill>
              <a:srgbClr val="E8C6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 name="Google Shape;104;p14"/>
          <p:cNvSpPr/>
          <p:nvPr/>
        </p:nvSpPr>
        <p:spPr>
          <a:xfrm>
            <a:off x="411480" y="2651760"/>
            <a:ext cx="45600" cy="603600"/>
          </a:xfrm>
          <a:prstGeom prst="rect">
            <a:avLst/>
          </a:prstGeom>
          <a:solidFill>
            <a:srgbClr val="8D2E9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5" name="Google Shape;105;p14"/>
          <p:cNvSpPr txBox="1"/>
          <p:nvPr/>
        </p:nvSpPr>
        <p:spPr>
          <a:xfrm>
            <a:off x="539496" y="2615184"/>
            <a:ext cx="15819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150" u="none" cap="none" strike="noStrike">
                <a:solidFill>
                  <a:srgbClr val="1C2B33"/>
                </a:solidFill>
                <a:latin typeface="Nunito Sans"/>
                <a:ea typeface="Nunito Sans"/>
                <a:cs typeface="Nunito Sans"/>
                <a:sym typeface="Nunito Sans"/>
              </a:rPr>
              <a:t>Target hardware</a:t>
            </a:r>
            <a:endParaRPr/>
          </a:p>
        </p:txBody>
      </p:sp>
      <p:sp>
        <p:nvSpPr>
          <p:cNvPr id="106" name="Google Shape;106;p14"/>
          <p:cNvSpPr txBox="1"/>
          <p:nvPr/>
        </p:nvSpPr>
        <p:spPr>
          <a:xfrm>
            <a:off x="539496" y="2889504"/>
            <a:ext cx="1581900" cy="4389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950" u="none" cap="none" strike="noStrike">
                <a:solidFill>
                  <a:srgbClr val="595959"/>
                </a:solidFill>
                <a:latin typeface="Avenir"/>
                <a:ea typeface="Avenir"/>
                <a:cs typeface="Avenir"/>
                <a:sym typeface="Avenir"/>
              </a:rPr>
              <a:t>NVIDIA · AMD · TPU · MTIA</a:t>
            </a:r>
            <a:endParaRPr/>
          </a:p>
        </p:txBody>
      </p:sp>
      <p:sp>
        <p:nvSpPr>
          <p:cNvPr id="107" name="Google Shape;107;p14"/>
          <p:cNvSpPr/>
          <p:nvPr/>
        </p:nvSpPr>
        <p:spPr>
          <a:xfrm>
            <a:off x="411480" y="3438144"/>
            <a:ext cx="1783200" cy="822900"/>
          </a:xfrm>
          <a:prstGeom prst="roundRect">
            <a:avLst>
              <a:gd fmla="val 10000" name="adj"/>
            </a:avLst>
          </a:prstGeom>
          <a:solidFill>
            <a:srgbClr val="FFFFFF"/>
          </a:solidFill>
          <a:ln cap="flat" cmpd="sng" w="12700">
            <a:solidFill>
              <a:srgbClr val="E8C6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8" name="Google Shape;108;p14"/>
          <p:cNvSpPr/>
          <p:nvPr/>
        </p:nvSpPr>
        <p:spPr>
          <a:xfrm>
            <a:off x="411480" y="3547872"/>
            <a:ext cx="45600" cy="603600"/>
          </a:xfrm>
          <a:prstGeom prst="rect">
            <a:avLst/>
          </a:prstGeom>
          <a:solidFill>
            <a:srgbClr val="8D2E9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9" name="Google Shape;109;p14"/>
          <p:cNvSpPr txBox="1"/>
          <p:nvPr/>
        </p:nvSpPr>
        <p:spPr>
          <a:xfrm>
            <a:off x="539496" y="3511296"/>
            <a:ext cx="15819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150" u="none" cap="none" strike="noStrike">
                <a:solidFill>
                  <a:srgbClr val="1C2B33"/>
                </a:solidFill>
                <a:latin typeface="Nunito Sans"/>
                <a:ea typeface="Nunito Sans"/>
                <a:cs typeface="Nunito Sans"/>
                <a:sym typeface="Nunito Sans"/>
              </a:rPr>
              <a:t>Goal</a:t>
            </a:r>
            <a:endParaRPr/>
          </a:p>
        </p:txBody>
      </p:sp>
      <p:sp>
        <p:nvSpPr>
          <p:cNvPr id="110" name="Google Shape;110;p14"/>
          <p:cNvSpPr txBox="1"/>
          <p:nvPr/>
        </p:nvSpPr>
        <p:spPr>
          <a:xfrm>
            <a:off x="539496" y="3785615"/>
            <a:ext cx="1581900" cy="4389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950" u="none" cap="none" strike="noStrike">
                <a:solidFill>
                  <a:srgbClr val="595959"/>
                </a:solidFill>
                <a:latin typeface="Avenir"/>
                <a:ea typeface="Avenir"/>
                <a:cs typeface="Avenir"/>
                <a:sym typeface="Avenir"/>
              </a:rPr>
              <a:t>correct, then fast, then reviewable</a:t>
            </a:r>
            <a:endParaRPr/>
          </a:p>
        </p:txBody>
      </p:sp>
      <p:sp>
        <p:nvSpPr>
          <p:cNvPr id="111" name="Google Shape;111;p14"/>
          <p:cNvSpPr txBox="1"/>
          <p:nvPr/>
        </p:nvSpPr>
        <p:spPr>
          <a:xfrm>
            <a:off x="6995159" y="1371600"/>
            <a:ext cx="1783200" cy="2559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100" u="none" cap="none" strike="noStrike">
                <a:solidFill>
                  <a:srgbClr val="595959"/>
                </a:solidFill>
                <a:latin typeface="Nunito Sans"/>
                <a:ea typeface="Nunito Sans"/>
                <a:cs typeface="Nunito Sans"/>
                <a:sym typeface="Nunito Sans"/>
              </a:rPr>
              <a:t>Out</a:t>
            </a:r>
            <a:endParaRPr/>
          </a:p>
        </p:txBody>
      </p:sp>
      <p:sp>
        <p:nvSpPr>
          <p:cNvPr id="112" name="Google Shape;112;p14"/>
          <p:cNvSpPr/>
          <p:nvPr/>
        </p:nvSpPr>
        <p:spPr>
          <a:xfrm>
            <a:off x="6995159" y="1645920"/>
            <a:ext cx="1783200" cy="822900"/>
          </a:xfrm>
          <a:prstGeom prst="roundRect">
            <a:avLst>
              <a:gd fmla="val 10000" name="adj"/>
            </a:avLst>
          </a:prstGeom>
          <a:solidFill>
            <a:srgbClr val="FFFFFF"/>
          </a:solidFill>
          <a:ln cap="flat" cmpd="sng" w="12700">
            <a:solidFill>
              <a:srgbClr val="E8C6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3" name="Google Shape;113;p14"/>
          <p:cNvSpPr/>
          <p:nvPr/>
        </p:nvSpPr>
        <p:spPr>
          <a:xfrm>
            <a:off x="6995159" y="1755648"/>
            <a:ext cx="45600" cy="603600"/>
          </a:xfrm>
          <a:prstGeom prst="rect">
            <a:avLst/>
          </a:prstGeom>
          <a:solidFill>
            <a:srgbClr val="E1235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4" name="Google Shape;114;p14"/>
          <p:cNvSpPr txBox="1"/>
          <p:nvPr/>
        </p:nvSpPr>
        <p:spPr>
          <a:xfrm>
            <a:off x="7123175" y="1719072"/>
            <a:ext cx="15819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150" u="none" cap="none" strike="noStrike">
                <a:solidFill>
                  <a:srgbClr val="1C2B33"/>
                </a:solidFill>
                <a:latin typeface="Nunito Sans"/>
                <a:ea typeface="Nunito Sans"/>
                <a:cs typeface="Nunito Sans"/>
                <a:sym typeface="Nunito Sans"/>
              </a:rPr>
              <a:t>Verified kernel</a:t>
            </a:r>
            <a:endParaRPr/>
          </a:p>
        </p:txBody>
      </p:sp>
      <p:sp>
        <p:nvSpPr>
          <p:cNvPr id="115" name="Google Shape;115;p14"/>
          <p:cNvSpPr txBox="1"/>
          <p:nvPr/>
        </p:nvSpPr>
        <p:spPr>
          <a:xfrm>
            <a:off x="7123175" y="1993392"/>
            <a:ext cx="1581900" cy="4389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950" u="none" cap="none" strike="noStrike">
                <a:solidFill>
                  <a:srgbClr val="595959"/>
                </a:solidFill>
                <a:latin typeface="Avenir"/>
                <a:ea typeface="Avenir"/>
                <a:cs typeface="Avenir"/>
                <a:sym typeface="Avenir"/>
              </a:rPr>
              <a:t>matches the reference; timed on the device</a:t>
            </a:r>
            <a:endParaRPr/>
          </a:p>
        </p:txBody>
      </p:sp>
      <p:sp>
        <p:nvSpPr>
          <p:cNvPr id="116" name="Google Shape;116;p14"/>
          <p:cNvSpPr/>
          <p:nvPr/>
        </p:nvSpPr>
        <p:spPr>
          <a:xfrm>
            <a:off x="6995159" y="2542032"/>
            <a:ext cx="1783200" cy="822900"/>
          </a:xfrm>
          <a:prstGeom prst="roundRect">
            <a:avLst>
              <a:gd fmla="val 10000" name="adj"/>
            </a:avLst>
          </a:prstGeom>
          <a:solidFill>
            <a:srgbClr val="FFFFFF"/>
          </a:solidFill>
          <a:ln cap="flat" cmpd="sng" w="12700">
            <a:solidFill>
              <a:srgbClr val="E8C6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7" name="Google Shape;117;p14"/>
          <p:cNvSpPr/>
          <p:nvPr/>
        </p:nvSpPr>
        <p:spPr>
          <a:xfrm>
            <a:off x="6995159" y="2651760"/>
            <a:ext cx="45600" cy="603600"/>
          </a:xfrm>
          <a:prstGeom prst="rect">
            <a:avLst/>
          </a:prstGeom>
          <a:solidFill>
            <a:srgbClr val="E1235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8" name="Google Shape;118;p14"/>
          <p:cNvSpPr txBox="1"/>
          <p:nvPr/>
        </p:nvSpPr>
        <p:spPr>
          <a:xfrm>
            <a:off x="7123175" y="2615184"/>
            <a:ext cx="15819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150" u="none" cap="none" strike="noStrike">
                <a:solidFill>
                  <a:srgbClr val="1C2B33"/>
                </a:solidFill>
                <a:latin typeface="Nunito Sans"/>
                <a:ea typeface="Nunito Sans"/>
                <a:cs typeface="Nunito Sans"/>
                <a:sym typeface="Nunito Sans"/>
              </a:rPr>
              <a:t>Reviewable diff</a:t>
            </a:r>
            <a:endParaRPr/>
          </a:p>
        </p:txBody>
      </p:sp>
      <p:sp>
        <p:nvSpPr>
          <p:cNvPr id="119" name="Google Shape;119;p14"/>
          <p:cNvSpPr txBox="1"/>
          <p:nvPr/>
        </p:nvSpPr>
        <p:spPr>
          <a:xfrm>
            <a:off x="7123175" y="2889504"/>
            <a:ext cx="1581900" cy="4389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950" u="none" cap="none" strike="noStrike">
                <a:solidFill>
                  <a:srgbClr val="595959"/>
                </a:solidFill>
                <a:latin typeface="Avenir"/>
                <a:ea typeface="Avenir"/>
                <a:cs typeface="Avenir"/>
                <a:sym typeface="Avenir"/>
              </a:rPr>
              <a:t>tests, fallbacks, test plan, known gaps</a:t>
            </a:r>
            <a:endParaRPr/>
          </a:p>
        </p:txBody>
      </p:sp>
      <p:sp>
        <p:nvSpPr>
          <p:cNvPr id="120" name="Google Shape;120;p14"/>
          <p:cNvSpPr/>
          <p:nvPr/>
        </p:nvSpPr>
        <p:spPr>
          <a:xfrm>
            <a:off x="6995159" y="3438144"/>
            <a:ext cx="1783200" cy="822900"/>
          </a:xfrm>
          <a:prstGeom prst="roundRect">
            <a:avLst>
              <a:gd fmla="val 10000" name="adj"/>
            </a:avLst>
          </a:prstGeom>
          <a:solidFill>
            <a:srgbClr val="FFFFFF"/>
          </a:solidFill>
          <a:ln cap="flat" cmpd="sng" w="12700">
            <a:solidFill>
              <a:srgbClr val="E8C6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1" name="Google Shape;121;p14"/>
          <p:cNvSpPr/>
          <p:nvPr/>
        </p:nvSpPr>
        <p:spPr>
          <a:xfrm>
            <a:off x="6995159" y="3547872"/>
            <a:ext cx="45600" cy="603600"/>
          </a:xfrm>
          <a:prstGeom prst="rect">
            <a:avLst/>
          </a:prstGeom>
          <a:solidFill>
            <a:srgbClr val="E1235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2" name="Google Shape;122;p14"/>
          <p:cNvSpPr txBox="1"/>
          <p:nvPr/>
        </p:nvSpPr>
        <p:spPr>
          <a:xfrm>
            <a:off x="7123175" y="3511296"/>
            <a:ext cx="15819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150" u="none" cap="none" strike="noStrike">
                <a:solidFill>
                  <a:srgbClr val="1C2B33"/>
                </a:solidFill>
                <a:latin typeface="Nunito Sans"/>
                <a:ea typeface="Nunito Sans"/>
                <a:cs typeface="Nunito Sans"/>
                <a:sym typeface="Nunito Sans"/>
              </a:rPr>
              <a:t>Lessons kept</a:t>
            </a:r>
            <a:endParaRPr/>
          </a:p>
        </p:txBody>
      </p:sp>
      <p:sp>
        <p:nvSpPr>
          <p:cNvPr id="123" name="Google Shape;123;p14"/>
          <p:cNvSpPr txBox="1"/>
          <p:nvPr/>
        </p:nvSpPr>
        <p:spPr>
          <a:xfrm>
            <a:off x="7123175" y="3785615"/>
            <a:ext cx="1581900" cy="4389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950" u="none" cap="none" strike="noStrike">
                <a:solidFill>
                  <a:srgbClr val="595959"/>
                </a:solidFill>
                <a:latin typeface="Avenir"/>
                <a:ea typeface="Avenir"/>
                <a:cs typeface="Avenir"/>
                <a:sym typeface="Avenir"/>
              </a:rPr>
              <a:t>wins, failures, and review feedback</a:t>
            </a:r>
            <a:endParaRPr/>
          </a:p>
        </p:txBody>
      </p:sp>
      <p:sp>
        <p:nvSpPr>
          <p:cNvPr id="124" name="Google Shape;124;p14"/>
          <p:cNvSpPr/>
          <p:nvPr/>
        </p:nvSpPr>
        <p:spPr>
          <a:xfrm>
            <a:off x="2395728" y="1371600"/>
            <a:ext cx="4352400" cy="2999100"/>
          </a:xfrm>
          <a:prstGeom prst="roundRect">
            <a:avLst>
              <a:gd fmla="val 5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5" name="Google Shape;125;p14"/>
          <p:cNvSpPr txBox="1"/>
          <p:nvPr/>
        </p:nvSpPr>
        <p:spPr>
          <a:xfrm>
            <a:off x="2523744" y="1444752"/>
            <a:ext cx="2011800" cy="2559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100" u="none" cap="none" strike="noStrike">
                <a:solidFill>
                  <a:srgbClr val="CC2FAA"/>
                </a:solidFill>
                <a:latin typeface="Nunito Sans"/>
                <a:ea typeface="Nunito Sans"/>
                <a:cs typeface="Nunito Sans"/>
                <a:sym typeface="Nunito Sans"/>
              </a:rPr>
              <a:t>KernelAgent harness</a:t>
            </a:r>
            <a:endParaRPr/>
          </a:p>
        </p:txBody>
      </p:sp>
      <p:cxnSp>
        <p:nvCxnSpPr>
          <p:cNvPr id="126" name="Google Shape;126;p14"/>
          <p:cNvCxnSpPr/>
          <p:nvPr/>
        </p:nvCxnSpPr>
        <p:spPr>
          <a:xfrm>
            <a:off x="2221991" y="2926080"/>
            <a:ext cx="155400" cy="0"/>
          </a:xfrm>
          <a:prstGeom prst="straightConnector1">
            <a:avLst/>
          </a:prstGeom>
          <a:noFill/>
          <a:ln cap="flat" cmpd="sng" w="22225">
            <a:solidFill>
              <a:srgbClr val="CC2FAA"/>
            </a:solidFill>
            <a:prstDash val="solid"/>
            <a:round/>
            <a:headEnd len="sm" w="sm" type="none"/>
            <a:tailEnd len="med" w="med" type="triangle"/>
          </a:ln>
        </p:spPr>
      </p:cxnSp>
      <p:cxnSp>
        <p:nvCxnSpPr>
          <p:cNvPr id="127" name="Google Shape;127;p14"/>
          <p:cNvCxnSpPr/>
          <p:nvPr/>
        </p:nvCxnSpPr>
        <p:spPr>
          <a:xfrm>
            <a:off x="6766559" y="2926080"/>
            <a:ext cx="201300" cy="0"/>
          </a:xfrm>
          <a:prstGeom prst="straightConnector1">
            <a:avLst/>
          </a:prstGeom>
          <a:noFill/>
          <a:ln cap="flat" cmpd="sng" w="22225">
            <a:solidFill>
              <a:srgbClr val="CC2FAA"/>
            </a:solidFill>
            <a:prstDash val="solid"/>
            <a:round/>
            <a:headEnd len="sm" w="sm" type="none"/>
            <a:tailEnd len="med" w="med" type="triangle"/>
          </a:ln>
        </p:spPr>
      </p:cxnSp>
      <p:sp>
        <p:nvSpPr>
          <p:cNvPr id="128" name="Google Shape;128;p14"/>
          <p:cNvSpPr/>
          <p:nvPr/>
        </p:nvSpPr>
        <p:spPr>
          <a:xfrm>
            <a:off x="3200400" y="1938528"/>
            <a:ext cx="2743200" cy="1975200"/>
          </a:xfrm>
          <a:prstGeom prst="ellipse">
            <a:avLst/>
          </a:prstGeom>
          <a:noFill/>
          <a:ln cap="flat" cmpd="sng" w="15875">
            <a:solidFill>
              <a:srgbClr val="CC2FAA"/>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9" name="Google Shape;129;p14"/>
          <p:cNvSpPr/>
          <p:nvPr/>
        </p:nvSpPr>
        <p:spPr>
          <a:xfrm>
            <a:off x="4023360" y="1737360"/>
            <a:ext cx="1097400" cy="402300"/>
          </a:xfrm>
          <a:prstGeom prst="roundRect">
            <a:avLst>
              <a:gd fmla="val 50000" name="adj"/>
            </a:avLst>
          </a:prstGeom>
          <a:solidFill>
            <a:srgbClr val="1C2B33"/>
          </a:solidFill>
          <a:ln>
            <a:noFill/>
          </a:ln>
        </p:spPr>
        <p:txBody>
          <a:bodyPr anchorCtr="0" anchor="ctr" bIns="18275" lIns="18275" spcFirstLastPara="1" rIns="18275" wrap="square" tIns="18275">
            <a:noAutofit/>
          </a:bodyPr>
          <a:lstStyle/>
          <a:p>
            <a:pPr indent="0" lvl="0" marL="0" marR="0" rtl="0" algn="ctr">
              <a:lnSpc>
                <a:spcPct val="100000"/>
              </a:lnSpc>
              <a:spcBef>
                <a:spcPts val="0"/>
              </a:spcBef>
              <a:spcAft>
                <a:spcPts val="0"/>
              </a:spcAft>
              <a:buNone/>
            </a:pPr>
            <a:r>
              <a:rPr b="0" i="0" lang="en" sz="1100" u="none" cap="none" strike="noStrike">
                <a:solidFill>
                  <a:srgbClr val="F7A8C4"/>
                </a:solidFill>
                <a:latin typeface="Avenir"/>
                <a:ea typeface="Avenir"/>
                <a:cs typeface="Avenir"/>
                <a:sym typeface="Avenir"/>
              </a:rPr>
              <a:t>1 </a:t>
            </a:r>
            <a:r>
              <a:rPr b="1" i="0" lang="en" sz="1100" u="none" cap="none" strike="noStrike">
                <a:solidFill>
                  <a:srgbClr val="FFFFFF"/>
                </a:solidFill>
                <a:latin typeface="Nunito Sans"/>
                <a:ea typeface="Nunito Sans"/>
                <a:cs typeface="Nunito Sans"/>
                <a:sym typeface="Nunito Sans"/>
              </a:rPr>
              <a:t>Generate</a:t>
            </a:r>
            <a:endParaRPr/>
          </a:p>
        </p:txBody>
      </p:sp>
      <p:sp>
        <p:nvSpPr>
          <p:cNvPr id="130" name="Google Shape;130;p14"/>
          <p:cNvSpPr/>
          <p:nvPr/>
        </p:nvSpPr>
        <p:spPr>
          <a:xfrm rot="6753188">
            <a:off x="5198351" y="2011419"/>
            <a:ext cx="118892" cy="118892"/>
          </a:xfrm>
          <a:prstGeom prst="triangle">
            <a:avLst>
              <a:gd fmla="val 50000" name="adj"/>
            </a:avLst>
          </a:prstGeom>
          <a:solidFill>
            <a:srgbClr val="CC2FA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1" name="Google Shape;131;p14"/>
          <p:cNvSpPr/>
          <p:nvPr/>
        </p:nvSpPr>
        <p:spPr>
          <a:xfrm>
            <a:off x="5211200" y="2231136"/>
            <a:ext cx="1097400" cy="402300"/>
          </a:xfrm>
          <a:prstGeom prst="roundRect">
            <a:avLst>
              <a:gd fmla="val 50000" name="adj"/>
            </a:avLst>
          </a:prstGeom>
          <a:solidFill>
            <a:srgbClr val="FFFFFF"/>
          </a:solidFill>
          <a:ln cap="flat" cmpd="sng" w="12700">
            <a:solidFill>
              <a:srgbClr val="CC2FAA"/>
            </a:solidFill>
            <a:prstDash val="solid"/>
            <a:round/>
            <a:headEnd len="sm" w="sm" type="none"/>
            <a:tailEnd len="sm" w="sm" type="none"/>
          </a:ln>
        </p:spPr>
        <p:txBody>
          <a:bodyPr anchorCtr="0" anchor="ctr" bIns="18275" lIns="18275" spcFirstLastPara="1" rIns="18275" wrap="square" tIns="18275">
            <a:noAutofit/>
          </a:bodyPr>
          <a:lstStyle/>
          <a:p>
            <a:pPr indent="0" lvl="0" marL="0" marR="0" rtl="0" algn="ctr">
              <a:lnSpc>
                <a:spcPct val="100000"/>
              </a:lnSpc>
              <a:spcBef>
                <a:spcPts val="0"/>
              </a:spcBef>
              <a:spcAft>
                <a:spcPts val="0"/>
              </a:spcAft>
              <a:buNone/>
            </a:pPr>
            <a:r>
              <a:rPr b="0" i="0" lang="en" sz="1100" u="none" cap="none" strike="noStrike">
                <a:solidFill>
                  <a:srgbClr val="CC2FAA"/>
                </a:solidFill>
                <a:latin typeface="Avenir"/>
                <a:ea typeface="Avenir"/>
                <a:cs typeface="Avenir"/>
                <a:sym typeface="Avenir"/>
              </a:rPr>
              <a:t>2 </a:t>
            </a:r>
            <a:r>
              <a:rPr b="1" i="0" lang="en" sz="1100" u="none" cap="none" strike="noStrike">
                <a:solidFill>
                  <a:srgbClr val="1C2B33"/>
                </a:solidFill>
                <a:latin typeface="Nunito Sans"/>
                <a:ea typeface="Nunito Sans"/>
                <a:cs typeface="Nunito Sans"/>
                <a:sym typeface="Nunito Sans"/>
              </a:rPr>
              <a:t>Validate</a:t>
            </a:r>
            <a:endParaRPr/>
          </a:p>
        </p:txBody>
      </p:sp>
      <p:sp>
        <p:nvSpPr>
          <p:cNvPr id="132" name="Google Shape;132;p14"/>
          <p:cNvSpPr/>
          <p:nvPr/>
        </p:nvSpPr>
        <p:spPr>
          <a:xfrm rot="10800000">
            <a:off x="5884236" y="2866716"/>
            <a:ext cx="118800" cy="118800"/>
          </a:xfrm>
          <a:prstGeom prst="triangle">
            <a:avLst>
              <a:gd fmla="val 50000" name="adj"/>
            </a:avLst>
          </a:prstGeom>
          <a:solidFill>
            <a:srgbClr val="CC2FA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3" name="Google Shape;133;p14"/>
          <p:cNvSpPr/>
          <p:nvPr/>
        </p:nvSpPr>
        <p:spPr>
          <a:xfrm>
            <a:off x="5211200" y="3218688"/>
            <a:ext cx="1097400" cy="402300"/>
          </a:xfrm>
          <a:prstGeom prst="roundRect">
            <a:avLst>
              <a:gd fmla="val 50000" name="adj"/>
            </a:avLst>
          </a:prstGeom>
          <a:solidFill>
            <a:srgbClr val="FFFFFF"/>
          </a:solidFill>
          <a:ln cap="flat" cmpd="sng" w="12700">
            <a:solidFill>
              <a:srgbClr val="CC2FAA"/>
            </a:solidFill>
            <a:prstDash val="solid"/>
            <a:round/>
            <a:headEnd len="sm" w="sm" type="none"/>
            <a:tailEnd len="sm" w="sm" type="none"/>
          </a:ln>
        </p:spPr>
        <p:txBody>
          <a:bodyPr anchorCtr="0" anchor="ctr" bIns="18275" lIns="18275" spcFirstLastPara="1" rIns="18275" wrap="square" tIns="18275">
            <a:noAutofit/>
          </a:bodyPr>
          <a:lstStyle/>
          <a:p>
            <a:pPr indent="0" lvl="0" marL="0" marR="0" rtl="0" algn="ctr">
              <a:lnSpc>
                <a:spcPct val="100000"/>
              </a:lnSpc>
              <a:spcBef>
                <a:spcPts val="0"/>
              </a:spcBef>
              <a:spcAft>
                <a:spcPts val="0"/>
              </a:spcAft>
              <a:buNone/>
            </a:pPr>
            <a:r>
              <a:rPr b="0" i="0" lang="en" sz="1100" u="none" cap="none" strike="noStrike">
                <a:solidFill>
                  <a:srgbClr val="CC2FAA"/>
                </a:solidFill>
                <a:latin typeface="Avenir"/>
                <a:ea typeface="Avenir"/>
                <a:cs typeface="Avenir"/>
                <a:sym typeface="Avenir"/>
              </a:rPr>
              <a:t>3 </a:t>
            </a:r>
            <a:r>
              <a:rPr b="1" i="0" lang="en" sz="1100" u="none" cap="none" strike="noStrike">
                <a:solidFill>
                  <a:srgbClr val="1C2B33"/>
                </a:solidFill>
                <a:latin typeface="Nunito Sans"/>
                <a:ea typeface="Nunito Sans"/>
                <a:cs typeface="Nunito Sans"/>
                <a:sym typeface="Nunito Sans"/>
              </a:rPr>
              <a:t>Profile</a:t>
            </a:r>
            <a:endParaRPr/>
          </a:p>
        </p:txBody>
      </p:sp>
      <p:sp>
        <p:nvSpPr>
          <p:cNvPr id="134" name="Google Shape;134;p14"/>
          <p:cNvSpPr/>
          <p:nvPr/>
        </p:nvSpPr>
        <p:spPr>
          <a:xfrm rot="-6753188">
            <a:off x="5198385" y="3721876"/>
            <a:ext cx="118892" cy="118892"/>
          </a:xfrm>
          <a:prstGeom prst="triangle">
            <a:avLst>
              <a:gd fmla="val 50000" name="adj"/>
            </a:avLst>
          </a:prstGeom>
          <a:solidFill>
            <a:srgbClr val="CC2FA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5" name="Google Shape;135;p14"/>
          <p:cNvSpPr/>
          <p:nvPr/>
        </p:nvSpPr>
        <p:spPr>
          <a:xfrm>
            <a:off x="4023360" y="3712464"/>
            <a:ext cx="1097400" cy="402300"/>
          </a:xfrm>
          <a:prstGeom prst="roundRect">
            <a:avLst>
              <a:gd fmla="val 50000" name="adj"/>
            </a:avLst>
          </a:prstGeom>
          <a:solidFill>
            <a:srgbClr val="FFFFFF"/>
          </a:solidFill>
          <a:ln cap="flat" cmpd="sng" w="12700">
            <a:solidFill>
              <a:srgbClr val="CC2FAA"/>
            </a:solidFill>
            <a:prstDash val="solid"/>
            <a:round/>
            <a:headEnd len="sm" w="sm" type="none"/>
            <a:tailEnd len="sm" w="sm" type="none"/>
          </a:ln>
        </p:spPr>
        <p:txBody>
          <a:bodyPr anchorCtr="0" anchor="ctr" bIns="18275" lIns="18275" spcFirstLastPara="1" rIns="18275" wrap="square" tIns="18275">
            <a:noAutofit/>
          </a:bodyPr>
          <a:lstStyle/>
          <a:p>
            <a:pPr indent="0" lvl="0" marL="0" marR="0" rtl="0" algn="ctr">
              <a:lnSpc>
                <a:spcPct val="100000"/>
              </a:lnSpc>
              <a:spcBef>
                <a:spcPts val="0"/>
              </a:spcBef>
              <a:spcAft>
                <a:spcPts val="0"/>
              </a:spcAft>
              <a:buNone/>
            </a:pPr>
            <a:r>
              <a:rPr b="0" i="0" lang="en" sz="1100" u="none" cap="none" strike="noStrike">
                <a:solidFill>
                  <a:srgbClr val="CC2FAA"/>
                </a:solidFill>
                <a:latin typeface="Avenir"/>
                <a:ea typeface="Avenir"/>
                <a:cs typeface="Avenir"/>
                <a:sym typeface="Avenir"/>
              </a:rPr>
              <a:t>4 </a:t>
            </a:r>
            <a:r>
              <a:rPr b="1" i="0" lang="en" sz="1100" u="none" cap="none" strike="noStrike">
                <a:solidFill>
                  <a:srgbClr val="1C2B33"/>
                </a:solidFill>
                <a:latin typeface="Nunito Sans"/>
                <a:ea typeface="Nunito Sans"/>
                <a:cs typeface="Nunito Sans"/>
                <a:sym typeface="Nunito Sans"/>
              </a:rPr>
              <a:t>Improve</a:t>
            </a:r>
            <a:endParaRPr/>
          </a:p>
        </p:txBody>
      </p:sp>
      <p:sp>
        <p:nvSpPr>
          <p:cNvPr id="136" name="Google Shape;136;p14"/>
          <p:cNvSpPr/>
          <p:nvPr/>
        </p:nvSpPr>
        <p:spPr>
          <a:xfrm rot="-4046812">
            <a:off x="3826755" y="3721847"/>
            <a:ext cx="118892" cy="118892"/>
          </a:xfrm>
          <a:prstGeom prst="triangle">
            <a:avLst>
              <a:gd fmla="val 50000" name="adj"/>
            </a:avLst>
          </a:prstGeom>
          <a:solidFill>
            <a:srgbClr val="CC2FA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7" name="Google Shape;137;p14"/>
          <p:cNvSpPr/>
          <p:nvPr/>
        </p:nvSpPr>
        <p:spPr>
          <a:xfrm>
            <a:off x="2835519" y="3218688"/>
            <a:ext cx="1097400" cy="402300"/>
          </a:xfrm>
          <a:prstGeom prst="roundRect">
            <a:avLst>
              <a:gd fmla="val 50000" name="adj"/>
            </a:avLst>
          </a:prstGeom>
          <a:solidFill>
            <a:srgbClr val="FFFFFF"/>
          </a:solidFill>
          <a:ln cap="flat" cmpd="sng" w="12700">
            <a:solidFill>
              <a:srgbClr val="CC2FAA"/>
            </a:solidFill>
            <a:prstDash val="solid"/>
            <a:round/>
            <a:headEnd len="sm" w="sm" type="none"/>
            <a:tailEnd len="sm" w="sm" type="none"/>
          </a:ln>
        </p:spPr>
        <p:txBody>
          <a:bodyPr anchorCtr="0" anchor="ctr" bIns="18275" lIns="18275" spcFirstLastPara="1" rIns="18275" wrap="square" tIns="18275">
            <a:noAutofit/>
          </a:bodyPr>
          <a:lstStyle/>
          <a:p>
            <a:pPr indent="0" lvl="0" marL="0" marR="0" rtl="0" algn="ctr">
              <a:lnSpc>
                <a:spcPct val="100000"/>
              </a:lnSpc>
              <a:spcBef>
                <a:spcPts val="0"/>
              </a:spcBef>
              <a:spcAft>
                <a:spcPts val="0"/>
              </a:spcAft>
              <a:buNone/>
            </a:pPr>
            <a:r>
              <a:rPr b="0" i="0" lang="en" sz="1100" u="none" cap="none" strike="noStrike">
                <a:solidFill>
                  <a:srgbClr val="CC2FAA"/>
                </a:solidFill>
                <a:latin typeface="Avenir"/>
                <a:ea typeface="Avenir"/>
                <a:cs typeface="Avenir"/>
                <a:sym typeface="Avenir"/>
              </a:rPr>
              <a:t>5 </a:t>
            </a:r>
            <a:r>
              <a:rPr b="1" i="0" lang="en" sz="1100" u="none" cap="none" strike="noStrike">
                <a:solidFill>
                  <a:srgbClr val="1C2B33"/>
                </a:solidFill>
                <a:latin typeface="Nunito Sans"/>
                <a:ea typeface="Nunito Sans"/>
                <a:cs typeface="Nunito Sans"/>
                <a:sym typeface="Nunito Sans"/>
              </a:rPr>
              <a:t>Ship</a:t>
            </a:r>
            <a:endParaRPr/>
          </a:p>
        </p:txBody>
      </p:sp>
      <p:sp>
        <p:nvSpPr>
          <p:cNvPr id="138" name="Google Shape;138;p14"/>
          <p:cNvSpPr/>
          <p:nvPr/>
        </p:nvSpPr>
        <p:spPr>
          <a:xfrm>
            <a:off x="3140964" y="2866644"/>
            <a:ext cx="118800" cy="118800"/>
          </a:xfrm>
          <a:prstGeom prst="triangle">
            <a:avLst>
              <a:gd fmla="val 50000" name="adj"/>
            </a:avLst>
          </a:prstGeom>
          <a:solidFill>
            <a:srgbClr val="CC2FA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9" name="Google Shape;139;p14"/>
          <p:cNvSpPr/>
          <p:nvPr/>
        </p:nvSpPr>
        <p:spPr>
          <a:xfrm>
            <a:off x="2835519" y="2231136"/>
            <a:ext cx="1097400" cy="402300"/>
          </a:xfrm>
          <a:prstGeom prst="roundRect">
            <a:avLst>
              <a:gd fmla="val 50000" name="adj"/>
            </a:avLst>
          </a:prstGeom>
          <a:solidFill>
            <a:srgbClr val="FFFFFF"/>
          </a:solidFill>
          <a:ln cap="flat" cmpd="sng" w="12700">
            <a:solidFill>
              <a:srgbClr val="CC2FAA"/>
            </a:solidFill>
            <a:prstDash val="solid"/>
            <a:round/>
            <a:headEnd len="sm" w="sm" type="none"/>
            <a:tailEnd len="sm" w="sm" type="none"/>
          </a:ln>
        </p:spPr>
        <p:txBody>
          <a:bodyPr anchorCtr="0" anchor="ctr" bIns="18275" lIns="18275" spcFirstLastPara="1" rIns="18275" wrap="square" tIns="18275">
            <a:noAutofit/>
          </a:bodyPr>
          <a:lstStyle/>
          <a:p>
            <a:pPr indent="0" lvl="0" marL="0" marR="0" rtl="0" algn="ctr">
              <a:lnSpc>
                <a:spcPct val="100000"/>
              </a:lnSpc>
              <a:spcBef>
                <a:spcPts val="0"/>
              </a:spcBef>
              <a:spcAft>
                <a:spcPts val="0"/>
              </a:spcAft>
              <a:buNone/>
            </a:pPr>
            <a:r>
              <a:rPr b="0" i="0" lang="en" sz="1100" u="none" cap="none" strike="noStrike">
                <a:solidFill>
                  <a:srgbClr val="CC2FAA"/>
                </a:solidFill>
                <a:latin typeface="Avenir"/>
                <a:ea typeface="Avenir"/>
                <a:cs typeface="Avenir"/>
                <a:sym typeface="Avenir"/>
              </a:rPr>
              <a:t>6 </a:t>
            </a:r>
            <a:r>
              <a:rPr b="1" i="0" lang="en" sz="1100" u="none" cap="none" strike="noStrike">
                <a:solidFill>
                  <a:srgbClr val="1C2B33"/>
                </a:solidFill>
                <a:latin typeface="Nunito Sans"/>
                <a:ea typeface="Nunito Sans"/>
                <a:cs typeface="Nunito Sans"/>
                <a:sym typeface="Nunito Sans"/>
              </a:rPr>
              <a:t>Learn</a:t>
            </a:r>
            <a:endParaRPr/>
          </a:p>
        </p:txBody>
      </p:sp>
      <p:sp>
        <p:nvSpPr>
          <p:cNvPr id="140" name="Google Shape;140;p14"/>
          <p:cNvSpPr/>
          <p:nvPr/>
        </p:nvSpPr>
        <p:spPr>
          <a:xfrm rot="4046812">
            <a:off x="3826721" y="2011390"/>
            <a:ext cx="118892" cy="118892"/>
          </a:xfrm>
          <a:prstGeom prst="triangle">
            <a:avLst>
              <a:gd fmla="val 50000" name="adj"/>
            </a:avLst>
          </a:prstGeom>
          <a:solidFill>
            <a:srgbClr val="CC2FA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1" name="Google Shape;141;p14"/>
          <p:cNvSpPr txBox="1"/>
          <p:nvPr/>
        </p:nvSpPr>
        <p:spPr>
          <a:xfrm>
            <a:off x="3703320" y="2596896"/>
            <a:ext cx="1737300" cy="658500"/>
          </a:xfrm>
          <a:prstGeom prst="rect">
            <a:avLst/>
          </a:prstGeom>
          <a:no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1250" u="none" cap="none" strike="noStrike">
                <a:solidFill>
                  <a:srgbClr val="1C2B33"/>
                </a:solidFill>
                <a:latin typeface="Nunito Sans"/>
                <a:ea typeface="Nunito Sans"/>
                <a:cs typeface="Nunito Sans"/>
                <a:sym typeface="Nunito Sans"/>
              </a:rPr>
              <a:t>LLM + tools</a:t>
            </a:r>
            <a:endParaRPr/>
          </a:p>
          <a:p>
            <a:pPr indent="0" lvl="0" marL="0" marR="0" rtl="0" algn="ctr">
              <a:lnSpc>
                <a:spcPct val="100000"/>
              </a:lnSpc>
              <a:spcBef>
                <a:spcPts val="0"/>
              </a:spcBef>
              <a:spcAft>
                <a:spcPts val="0"/>
              </a:spcAft>
              <a:buNone/>
            </a:pPr>
            <a:r>
              <a:rPr b="0" i="0" lang="en" sz="950" u="none" cap="none" strike="noStrike">
                <a:solidFill>
                  <a:srgbClr val="595959"/>
                </a:solidFill>
                <a:latin typeface="Avenir"/>
                <a:ea typeface="Avenir"/>
                <a:cs typeface="Avenir"/>
                <a:sym typeface="Avenir"/>
              </a:rPr>
              <a:t>+ kernel expert knowledge</a:t>
            </a:r>
            <a:endParaRPr/>
          </a:p>
          <a:p>
            <a:pPr indent="0" lvl="0" marL="0" marR="0" rtl="0" algn="ctr">
              <a:lnSpc>
                <a:spcPct val="100000"/>
              </a:lnSpc>
              <a:spcBef>
                <a:spcPts val="0"/>
              </a:spcBef>
              <a:spcAft>
                <a:spcPts val="0"/>
              </a:spcAft>
              <a:buNone/>
            </a:pPr>
            <a:r>
              <a:rPr b="0" i="1" lang="en" sz="900" u="none" cap="none" strike="noStrike">
                <a:solidFill>
                  <a:srgbClr val="8D2E9B"/>
                </a:solidFill>
                <a:latin typeface="Avenir"/>
                <a:ea typeface="Avenir"/>
                <a:cs typeface="Avenir"/>
                <a:sym typeface="Avenir"/>
              </a:rPr>
              <a:t>roofline · specs · DSL guides</a:t>
            </a:r>
            <a:endParaRPr/>
          </a:p>
        </p:txBody>
      </p:sp>
      <p:pic>
        <p:nvPicPr>
          <p:cNvPr id="142" name="Google Shape;142;p14"/>
          <p:cNvPicPr preferRelativeResize="0"/>
          <p:nvPr/>
        </p:nvPicPr>
        <p:blipFill>
          <a:blip r:embed="rId3">
            <a:alphaModFix/>
          </a:blip>
          <a:stretch>
            <a:fillRect/>
          </a:stretch>
        </p:blipFill>
        <p:spPr>
          <a:xfrm>
            <a:off x="7147274" y="146719"/>
            <a:ext cx="1581899" cy="113330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Four ways KernelAgent helps</a:t>
            </a:r>
            <a:endParaRPr/>
          </a:p>
        </p:txBody>
      </p:sp>
      <p:sp>
        <p:nvSpPr>
          <p:cNvPr id="148" name="Google Shape;148;p15"/>
          <p:cNvSpPr txBox="1"/>
          <p:nvPr/>
        </p:nvSpPr>
        <p:spPr>
          <a:xfrm>
            <a:off x="356616" y="969264"/>
            <a:ext cx="8412600" cy="2925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300" u="none" cap="none" strike="noStrike">
                <a:solidFill>
                  <a:srgbClr val="E12353"/>
                </a:solidFill>
                <a:latin typeface="Avenir"/>
                <a:ea typeface="Avenir"/>
                <a:cs typeface="Avenir"/>
                <a:sym typeface="Avenir"/>
              </a:rPr>
              <a:t>One agentic loop: generate, verify, profile, improve, ship. Applied to four problems.</a:t>
            </a:r>
            <a:endParaRPr/>
          </a:p>
        </p:txBody>
      </p:sp>
      <p:sp>
        <p:nvSpPr>
          <p:cNvPr id="149" name="Google Shape;149;p15"/>
          <p:cNvSpPr/>
          <p:nvPr/>
        </p:nvSpPr>
        <p:spPr>
          <a:xfrm>
            <a:off x="411480" y="1417320"/>
            <a:ext cx="1984200" cy="2953500"/>
          </a:xfrm>
          <a:prstGeom prst="roundRect">
            <a:avLst>
              <a:gd fmla="val 6000" name="adj"/>
            </a:avLst>
          </a:prstGeom>
          <a:solidFill>
            <a:srgbClr val="FFFFFF"/>
          </a:solidFill>
          <a:ln cap="flat" cmpd="sng" w="12700">
            <a:solidFill>
              <a:srgbClr val="E8C6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0" name="Google Shape;150;p15"/>
          <p:cNvSpPr/>
          <p:nvPr/>
        </p:nvSpPr>
        <p:spPr>
          <a:xfrm>
            <a:off x="411480" y="1417320"/>
            <a:ext cx="1984200" cy="567000"/>
          </a:xfrm>
          <a:prstGeom prst="roundRect">
            <a:avLst>
              <a:gd fmla="val 14000" name="adj"/>
            </a:avLst>
          </a:prstGeom>
          <a:solidFill>
            <a:srgbClr val="8D2E9B"/>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0" i="0" lang="en" sz="1200" u="none" cap="none" strike="noStrike">
                <a:solidFill>
                  <a:srgbClr val="F7A8C4"/>
                </a:solidFill>
                <a:latin typeface="Avenir"/>
                <a:ea typeface="Avenir"/>
                <a:cs typeface="Avenir"/>
                <a:sym typeface="Avenir"/>
              </a:rPr>
              <a:t>01  </a:t>
            </a:r>
            <a:r>
              <a:rPr b="1" i="0" lang="en" sz="1600" u="none" cap="none" strike="noStrike">
                <a:solidFill>
                  <a:srgbClr val="FFFFFF"/>
                </a:solidFill>
                <a:latin typeface="Nunito Sans"/>
                <a:ea typeface="Nunito Sans"/>
                <a:cs typeface="Nunito Sans"/>
                <a:sym typeface="Nunito Sans"/>
              </a:rPr>
              <a:t>Generate</a:t>
            </a:r>
            <a:endParaRPr/>
          </a:p>
        </p:txBody>
      </p:sp>
      <p:sp>
        <p:nvSpPr>
          <p:cNvPr id="151" name="Google Shape;151;p15"/>
          <p:cNvSpPr txBox="1"/>
          <p:nvPr/>
        </p:nvSpPr>
        <p:spPr>
          <a:xfrm>
            <a:off x="502920" y="2057400"/>
            <a:ext cx="1801500" cy="2742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0" i="1" lang="en" sz="1100" u="none" cap="none" strike="noStrike">
                <a:solidFill>
                  <a:srgbClr val="595959"/>
                </a:solidFill>
                <a:latin typeface="Avenir"/>
                <a:ea typeface="Avenir"/>
                <a:cs typeface="Avenir"/>
                <a:sym typeface="Avenir"/>
              </a:rPr>
              <a:t>Close coverage gaps</a:t>
            </a:r>
            <a:endParaRPr/>
          </a:p>
        </p:txBody>
      </p:sp>
      <p:sp>
        <p:nvSpPr>
          <p:cNvPr id="152" name="Google Shape;152;p15"/>
          <p:cNvSpPr txBox="1"/>
          <p:nvPr/>
        </p:nvSpPr>
        <p:spPr>
          <a:xfrm>
            <a:off x="502920" y="2395728"/>
            <a:ext cx="1801500" cy="567000"/>
          </a:xfrm>
          <a:prstGeom prst="rect">
            <a:avLst/>
          </a:prstGeom>
          <a:no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2400" u="none" cap="none" strike="noStrike">
                <a:solidFill>
                  <a:srgbClr val="8D2E9B"/>
                </a:solidFill>
                <a:latin typeface="Nunito Sans"/>
                <a:ea typeface="Nunito Sans"/>
                <a:cs typeface="Nunito Sans"/>
                <a:sym typeface="Nunito Sans"/>
              </a:rPr>
              <a:t>On device</a:t>
            </a:r>
            <a:endParaRPr/>
          </a:p>
        </p:txBody>
      </p:sp>
      <p:cxnSp>
        <p:nvCxnSpPr>
          <p:cNvPr id="153" name="Google Shape;153;p15"/>
          <p:cNvCxnSpPr/>
          <p:nvPr/>
        </p:nvCxnSpPr>
        <p:spPr>
          <a:xfrm>
            <a:off x="640080" y="3072384"/>
            <a:ext cx="1527000" cy="0"/>
          </a:xfrm>
          <a:prstGeom prst="straightConnector1">
            <a:avLst/>
          </a:prstGeom>
          <a:noFill/>
          <a:ln cap="flat" cmpd="sng" w="9525">
            <a:solidFill>
              <a:srgbClr val="E8C6DA"/>
            </a:solidFill>
            <a:prstDash val="solid"/>
            <a:round/>
            <a:headEnd len="sm" w="sm" type="none"/>
            <a:tailEnd len="sm" w="sm" type="none"/>
          </a:ln>
        </p:spPr>
      </p:cxnSp>
      <p:sp>
        <p:nvSpPr>
          <p:cNvPr id="154" name="Google Shape;154;p15"/>
          <p:cNvSpPr txBox="1"/>
          <p:nvPr/>
        </p:nvSpPr>
        <p:spPr>
          <a:xfrm>
            <a:off x="539496" y="3145536"/>
            <a:ext cx="1728300" cy="1143000"/>
          </a:xfrm>
          <a:prstGeom prst="rect">
            <a:avLst/>
          </a:prstGeom>
          <a:noFill/>
          <a:ln>
            <a:noFill/>
          </a:ln>
        </p:spPr>
        <p:txBody>
          <a:bodyPr anchorCtr="0" anchor="t" bIns="18275" lIns="36575" spcFirstLastPara="1" rIns="36575" wrap="square" tIns="18275">
            <a:noAutofit/>
          </a:bodyPr>
          <a:lstStyle/>
          <a:p>
            <a:pPr indent="0" lvl="0" marL="0" marR="0" rtl="0" algn="ctr">
              <a:lnSpc>
                <a:spcPct val="105000"/>
              </a:lnSpc>
              <a:spcBef>
                <a:spcPts val="0"/>
              </a:spcBef>
              <a:spcAft>
                <a:spcPts val="0"/>
              </a:spcAft>
              <a:buNone/>
            </a:pPr>
            <a:r>
              <a:rPr lang="en" sz="1000">
                <a:solidFill>
                  <a:srgbClr val="1C2B33"/>
                </a:solidFill>
                <a:latin typeface="Avenir"/>
                <a:ea typeface="Avenir"/>
                <a:cs typeface="Avenir"/>
                <a:sym typeface="Avenir"/>
              </a:rPr>
              <a:t>Kernel coverage for </a:t>
            </a:r>
            <a:r>
              <a:rPr b="0" i="0" lang="en" sz="1000" u="none" cap="none" strike="noStrike">
                <a:solidFill>
                  <a:srgbClr val="1C2B33"/>
                </a:solidFill>
                <a:latin typeface="Avenir"/>
                <a:ea typeface="Avenir"/>
                <a:cs typeface="Avenir"/>
                <a:sym typeface="Avenir"/>
              </a:rPr>
              <a:t>MTIA, verified on silicon, with explicit fallbacks.</a:t>
            </a:r>
            <a:endParaRPr/>
          </a:p>
        </p:txBody>
      </p:sp>
      <p:sp>
        <p:nvSpPr>
          <p:cNvPr id="155" name="Google Shape;155;p15"/>
          <p:cNvSpPr/>
          <p:nvPr/>
        </p:nvSpPr>
        <p:spPr>
          <a:xfrm>
            <a:off x="2539288" y="1417320"/>
            <a:ext cx="1984200" cy="2953500"/>
          </a:xfrm>
          <a:prstGeom prst="roundRect">
            <a:avLst>
              <a:gd fmla="val 6000" name="adj"/>
            </a:avLst>
          </a:prstGeom>
          <a:solidFill>
            <a:srgbClr val="FFFFFF"/>
          </a:solidFill>
          <a:ln cap="flat" cmpd="sng" w="12700">
            <a:solidFill>
              <a:srgbClr val="E8C6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sz="1000">
              <a:solidFill>
                <a:srgbClr val="1C2B33"/>
              </a:solidFill>
              <a:latin typeface="Avenir"/>
              <a:ea typeface="Avenir"/>
              <a:cs typeface="Avenir"/>
              <a:sym typeface="Avenir"/>
            </a:endParaRPr>
          </a:p>
        </p:txBody>
      </p:sp>
      <p:sp>
        <p:nvSpPr>
          <p:cNvPr id="156" name="Google Shape;156;p15"/>
          <p:cNvSpPr/>
          <p:nvPr/>
        </p:nvSpPr>
        <p:spPr>
          <a:xfrm>
            <a:off x="2539288" y="1417320"/>
            <a:ext cx="1984200" cy="567000"/>
          </a:xfrm>
          <a:prstGeom prst="roundRect">
            <a:avLst>
              <a:gd fmla="val 14000" name="adj"/>
            </a:avLst>
          </a:prstGeom>
          <a:solidFill>
            <a:srgbClr val="CC2FAA"/>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0" i="0" lang="en" sz="1200" u="none" cap="none" strike="noStrike">
                <a:solidFill>
                  <a:srgbClr val="F7A8C4"/>
                </a:solidFill>
                <a:latin typeface="Avenir"/>
                <a:ea typeface="Avenir"/>
                <a:cs typeface="Avenir"/>
                <a:sym typeface="Avenir"/>
              </a:rPr>
              <a:t>02  </a:t>
            </a:r>
            <a:r>
              <a:rPr b="1" i="0" lang="en" sz="1600" u="none" cap="none" strike="noStrike">
                <a:solidFill>
                  <a:srgbClr val="FFFFFF"/>
                </a:solidFill>
                <a:latin typeface="Nunito Sans"/>
                <a:ea typeface="Nunito Sans"/>
                <a:cs typeface="Nunito Sans"/>
                <a:sym typeface="Nunito Sans"/>
              </a:rPr>
              <a:t>Optimize</a:t>
            </a:r>
            <a:endParaRPr/>
          </a:p>
        </p:txBody>
      </p:sp>
      <p:sp>
        <p:nvSpPr>
          <p:cNvPr id="157" name="Google Shape;157;p15"/>
          <p:cNvSpPr txBox="1"/>
          <p:nvPr/>
        </p:nvSpPr>
        <p:spPr>
          <a:xfrm>
            <a:off x="2630728" y="2057400"/>
            <a:ext cx="1801500" cy="2742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0" i="1" lang="en" sz="1100" u="none" cap="none" strike="noStrike">
                <a:solidFill>
                  <a:srgbClr val="595959"/>
                </a:solidFill>
                <a:latin typeface="Avenir"/>
                <a:ea typeface="Avenir"/>
                <a:cs typeface="Avenir"/>
                <a:sym typeface="Avenir"/>
              </a:rPr>
              <a:t>Follow the profile</a:t>
            </a:r>
            <a:endParaRPr/>
          </a:p>
        </p:txBody>
      </p:sp>
      <p:sp>
        <p:nvSpPr>
          <p:cNvPr id="158" name="Google Shape;158;p15"/>
          <p:cNvSpPr txBox="1"/>
          <p:nvPr/>
        </p:nvSpPr>
        <p:spPr>
          <a:xfrm>
            <a:off x="2630728" y="2395728"/>
            <a:ext cx="1801500" cy="567000"/>
          </a:xfrm>
          <a:prstGeom prst="rect">
            <a:avLst/>
          </a:prstGeom>
          <a:noFill/>
          <a:ln>
            <a:noFill/>
          </a:ln>
        </p:spPr>
        <p:txBody>
          <a:bodyPr anchorCtr="0" anchor="ctr" bIns="18275" lIns="36575" spcFirstLastPara="1" rIns="36575" wrap="square" tIns="18275">
            <a:noAutofit/>
          </a:bodyPr>
          <a:lstStyle/>
          <a:p>
            <a:pPr indent="0" lvl="0" marL="0" rtl="0" algn="ctr">
              <a:spcBef>
                <a:spcPts val="0"/>
              </a:spcBef>
              <a:spcAft>
                <a:spcPts val="0"/>
              </a:spcAft>
              <a:buClr>
                <a:schemeClr val="dk1"/>
              </a:buClr>
              <a:buFont typeface="Arial"/>
              <a:buNone/>
            </a:pPr>
            <a:r>
              <a:rPr b="1" lang="en" sz="2400">
                <a:solidFill>
                  <a:schemeClr val="accent4"/>
                </a:solidFill>
                <a:latin typeface="Nunito Sans"/>
                <a:ea typeface="Nunito Sans"/>
                <a:cs typeface="Nunito Sans"/>
                <a:sym typeface="Nunito Sans"/>
              </a:rPr>
              <a:t>Hill-climb</a:t>
            </a:r>
            <a:endParaRPr>
              <a:solidFill>
                <a:schemeClr val="dk1"/>
              </a:solidFill>
            </a:endParaRPr>
          </a:p>
        </p:txBody>
      </p:sp>
      <p:cxnSp>
        <p:nvCxnSpPr>
          <p:cNvPr id="159" name="Google Shape;159;p15"/>
          <p:cNvCxnSpPr/>
          <p:nvPr/>
        </p:nvCxnSpPr>
        <p:spPr>
          <a:xfrm>
            <a:off x="2767888" y="3072384"/>
            <a:ext cx="1527000" cy="0"/>
          </a:xfrm>
          <a:prstGeom prst="straightConnector1">
            <a:avLst/>
          </a:prstGeom>
          <a:noFill/>
          <a:ln cap="flat" cmpd="sng" w="9525">
            <a:solidFill>
              <a:srgbClr val="E8C6DA"/>
            </a:solidFill>
            <a:prstDash val="solid"/>
            <a:round/>
            <a:headEnd len="sm" w="sm" type="none"/>
            <a:tailEnd len="sm" w="sm" type="none"/>
          </a:ln>
        </p:spPr>
      </p:cxnSp>
      <p:sp>
        <p:nvSpPr>
          <p:cNvPr id="160" name="Google Shape;160;p15"/>
          <p:cNvSpPr txBox="1"/>
          <p:nvPr/>
        </p:nvSpPr>
        <p:spPr>
          <a:xfrm>
            <a:off x="2667304" y="3145536"/>
            <a:ext cx="1728300" cy="1143000"/>
          </a:xfrm>
          <a:prstGeom prst="rect">
            <a:avLst/>
          </a:prstGeom>
          <a:noFill/>
          <a:ln>
            <a:noFill/>
          </a:ln>
        </p:spPr>
        <p:txBody>
          <a:bodyPr anchorCtr="0" anchor="t" bIns="18275" lIns="36575" spcFirstLastPara="1" rIns="36575" wrap="square" tIns="18275">
            <a:noAutofit/>
          </a:bodyPr>
          <a:lstStyle/>
          <a:p>
            <a:pPr indent="0" lvl="0" marL="0" marR="0" rtl="0" algn="ctr">
              <a:lnSpc>
                <a:spcPct val="105000"/>
              </a:lnSpc>
              <a:spcBef>
                <a:spcPts val="0"/>
              </a:spcBef>
              <a:spcAft>
                <a:spcPts val="0"/>
              </a:spcAft>
              <a:buNone/>
            </a:pPr>
            <a:r>
              <a:rPr lang="en" sz="1000">
                <a:solidFill>
                  <a:srgbClr val="1C2B33"/>
                </a:solidFill>
                <a:latin typeface="Avenir"/>
                <a:ea typeface="Avenir"/>
                <a:cs typeface="Avenir"/>
                <a:sym typeface="Avenir"/>
              </a:rPr>
              <a:t>Improving kernel performance to hill-climb the hardware roofline</a:t>
            </a:r>
            <a:endParaRPr sz="1000">
              <a:solidFill>
                <a:srgbClr val="1C2B33"/>
              </a:solidFill>
              <a:latin typeface="Avenir"/>
              <a:ea typeface="Avenir"/>
              <a:cs typeface="Avenir"/>
              <a:sym typeface="Avenir"/>
            </a:endParaRPr>
          </a:p>
        </p:txBody>
      </p:sp>
      <p:sp>
        <p:nvSpPr>
          <p:cNvPr id="161" name="Google Shape;161;p15"/>
          <p:cNvSpPr/>
          <p:nvPr/>
        </p:nvSpPr>
        <p:spPr>
          <a:xfrm>
            <a:off x="4667097" y="1417320"/>
            <a:ext cx="1984200" cy="2953500"/>
          </a:xfrm>
          <a:prstGeom prst="roundRect">
            <a:avLst>
              <a:gd fmla="val 6000" name="adj"/>
            </a:avLst>
          </a:prstGeom>
          <a:solidFill>
            <a:srgbClr val="FFFFFF"/>
          </a:solidFill>
          <a:ln cap="flat" cmpd="sng" w="12700">
            <a:solidFill>
              <a:srgbClr val="E8C6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2" name="Google Shape;162;p15"/>
          <p:cNvSpPr/>
          <p:nvPr/>
        </p:nvSpPr>
        <p:spPr>
          <a:xfrm>
            <a:off x="4667097" y="1417320"/>
            <a:ext cx="1984200" cy="567000"/>
          </a:xfrm>
          <a:prstGeom prst="roundRect">
            <a:avLst>
              <a:gd fmla="val 14000" name="adj"/>
            </a:avLst>
          </a:prstGeom>
          <a:solidFill>
            <a:srgbClr val="E12353"/>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0" i="0" lang="en" sz="1200" u="none" cap="none" strike="noStrike">
                <a:solidFill>
                  <a:srgbClr val="F7A8C4"/>
                </a:solidFill>
                <a:latin typeface="Avenir"/>
                <a:ea typeface="Avenir"/>
                <a:cs typeface="Avenir"/>
                <a:sym typeface="Avenir"/>
              </a:rPr>
              <a:t>03  </a:t>
            </a:r>
            <a:r>
              <a:rPr b="1" i="0" lang="en" sz="1600" u="none" cap="none" strike="noStrike">
                <a:solidFill>
                  <a:srgbClr val="FFFFFF"/>
                </a:solidFill>
                <a:latin typeface="Nunito Sans"/>
                <a:ea typeface="Nunito Sans"/>
                <a:cs typeface="Nunito Sans"/>
                <a:sym typeface="Nunito Sans"/>
              </a:rPr>
              <a:t>Integrate</a:t>
            </a:r>
            <a:endParaRPr/>
          </a:p>
        </p:txBody>
      </p:sp>
      <p:sp>
        <p:nvSpPr>
          <p:cNvPr id="163" name="Google Shape;163;p15"/>
          <p:cNvSpPr txBox="1"/>
          <p:nvPr/>
        </p:nvSpPr>
        <p:spPr>
          <a:xfrm>
            <a:off x="4758537" y="2057400"/>
            <a:ext cx="1801500" cy="2742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0" i="1" lang="en" sz="1100" u="none" cap="none" strike="noStrike">
                <a:solidFill>
                  <a:srgbClr val="595959"/>
                </a:solidFill>
                <a:latin typeface="Avenir"/>
                <a:ea typeface="Avenir"/>
                <a:cs typeface="Avenir"/>
                <a:sym typeface="Avenir"/>
              </a:rPr>
              <a:t>Write code that lands</a:t>
            </a:r>
            <a:endParaRPr/>
          </a:p>
        </p:txBody>
      </p:sp>
      <p:sp>
        <p:nvSpPr>
          <p:cNvPr id="164" name="Google Shape;164;p15"/>
          <p:cNvSpPr txBox="1"/>
          <p:nvPr/>
        </p:nvSpPr>
        <p:spPr>
          <a:xfrm>
            <a:off x="4758537" y="2395728"/>
            <a:ext cx="1801500" cy="567000"/>
          </a:xfrm>
          <a:prstGeom prst="rect">
            <a:avLst/>
          </a:prstGeom>
          <a:no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2400" u="none" cap="none" strike="noStrike">
                <a:solidFill>
                  <a:srgbClr val="E12353"/>
                </a:solidFill>
                <a:latin typeface="Nunito Sans"/>
                <a:ea typeface="Nunito Sans"/>
                <a:cs typeface="Nunito Sans"/>
                <a:sym typeface="Nunito Sans"/>
              </a:rPr>
              <a:t>−85% code</a:t>
            </a:r>
            <a:endParaRPr/>
          </a:p>
        </p:txBody>
      </p:sp>
      <p:cxnSp>
        <p:nvCxnSpPr>
          <p:cNvPr id="165" name="Google Shape;165;p15"/>
          <p:cNvCxnSpPr/>
          <p:nvPr/>
        </p:nvCxnSpPr>
        <p:spPr>
          <a:xfrm>
            <a:off x="4895697" y="3072384"/>
            <a:ext cx="1527000" cy="0"/>
          </a:xfrm>
          <a:prstGeom prst="straightConnector1">
            <a:avLst/>
          </a:prstGeom>
          <a:noFill/>
          <a:ln cap="flat" cmpd="sng" w="9525">
            <a:solidFill>
              <a:srgbClr val="E8C6DA"/>
            </a:solidFill>
            <a:prstDash val="solid"/>
            <a:round/>
            <a:headEnd len="sm" w="sm" type="none"/>
            <a:tailEnd len="sm" w="sm" type="none"/>
          </a:ln>
        </p:spPr>
      </p:cxnSp>
      <p:sp>
        <p:nvSpPr>
          <p:cNvPr id="166" name="Google Shape;166;p15"/>
          <p:cNvSpPr txBox="1"/>
          <p:nvPr/>
        </p:nvSpPr>
        <p:spPr>
          <a:xfrm>
            <a:off x="4795113" y="3145536"/>
            <a:ext cx="1728300" cy="1143000"/>
          </a:xfrm>
          <a:prstGeom prst="rect">
            <a:avLst/>
          </a:prstGeom>
          <a:noFill/>
          <a:ln>
            <a:noFill/>
          </a:ln>
        </p:spPr>
        <p:txBody>
          <a:bodyPr anchorCtr="0" anchor="t" bIns="18275" lIns="36575" spcFirstLastPara="1" rIns="36575" wrap="square" tIns="18275">
            <a:noAutofit/>
          </a:bodyPr>
          <a:lstStyle/>
          <a:p>
            <a:pPr indent="0" lvl="0" marL="0" marR="0" rtl="0" algn="ctr">
              <a:lnSpc>
                <a:spcPct val="105000"/>
              </a:lnSpc>
              <a:spcBef>
                <a:spcPts val="0"/>
              </a:spcBef>
              <a:spcAft>
                <a:spcPts val="0"/>
              </a:spcAft>
              <a:buNone/>
            </a:pPr>
            <a:r>
              <a:rPr b="0" i="0" lang="en" sz="1000" u="none" cap="none" strike="noStrike">
                <a:solidFill>
                  <a:srgbClr val="1C2B33"/>
                </a:solidFill>
                <a:latin typeface="Avenir"/>
                <a:ea typeface="Avenir"/>
                <a:cs typeface="Avenir"/>
                <a:sym typeface="Avenir"/>
              </a:rPr>
              <a:t>Same roofline perf, one review round. Review feedback becomes harness knowledge.</a:t>
            </a:r>
            <a:endParaRPr/>
          </a:p>
        </p:txBody>
      </p:sp>
      <p:sp>
        <p:nvSpPr>
          <p:cNvPr id="167" name="Google Shape;167;p15"/>
          <p:cNvSpPr/>
          <p:nvPr/>
        </p:nvSpPr>
        <p:spPr>
          <a:xfrm>
            <a:off x="6794906" y="1417320"/>
            <a:ext cx="1984200" cy="2953500"/>
          </a:xfrm>
          <a:prstGeom prst="roundRect">
            <a:avLst>
              <a:gd fmla="val 6000" name="adj"/>
            </a:avLst>
          </a:prstGeom>
          <a:solidFill>
            <a:srgbClr val="FFFFFF"/>
          </a:solidFill>
          <a:ln cap="flat" cmpd="sng" w="12700">
            <a:solidFill>
              <a:srgbClr val="E8C6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8" name="Google Shape;168;p15"/>
          <p:cNvSpPr/>
          <p:nvPr/>
        </p:nvSpPr>
        <p:spPr>
          <a:xfrm>
            <a:off x="6794906" y="1417320"/>
            <a:ext cx="1984200" cy="567000"/>
          </a:xfrm>
          <a:prstGeom prst="roundRect">
            <a:avLst>
              <a:gd fmla="val 14000" name="adj"/>
            </a:avLst>
          </a:prstGeom>
          <a:solidFill>
            <a:srgbClr val="EE3B24"/>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0" i="0" lang="en" sz="1200" u="none" cap="none" strike="noStrike">
                <a:solidFill>
                  <a:srgbClr val="F7A8C4"/>
                </a:solidFill>
                <a:latin typeface="Avenir"/>
                <a:ea typeface="Avenir"/>
                <a:cs typeface="Avenir"/>
                <a:sym typeface="Avenir"/>
              </a:rPr>
              <a:t>04  </a:t>
            </a:r>
            <a:r>
              <a:rPr b="1" i="0" lang="en" sz="1600" u="none" cap="none" strike="noStrike">
                <a:solidFill>
                  <a:srgbClr val="FFFFFF"/>
                </a:solidFill>
                <a:latin typeface="Nunito Sans"/>
                <a:ea typeface="Nunito Sans"/>
                <a:cs typeface="Nunito Sans"/>
                <a:sym typeface="Nunito Sans"/>
              </a:rPr>
              <a:t>Port</a:t>
            </a:r>
            <a:endParaRPr/>
          </a:p>
        </p:txBody>
      </p:sp>
      <p:sp>
        <p:nvSpPr>
          <p:cNvPr id="169" name="Google Shape;169;p15"/>
          <p:cNvSpPr txBox="1"/>
          <p:nvPr/>
        </p:nvSpPr>
        <p:spPr>
          <a:xfrm>
            <a:off x="6886346" y="2057400"/>
            <a:ext cx="1801500" cy="2742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0" i="1" lang="en" sz="1100" u="none" cap="none" strike="noStrike">
                <a:solidFill>
                  <a:srgbClr val="595959"/>
                </a:solidFill>
                <a:latin typeface="Avenir"/>
                <a:ea typeface="Avenir"/>
                <a:cs typeface="Avenir"/>
                <a:sym typeface="Avenir"/>
              </a:rPr>
              <a:t>One loop, many backends</a:t>
            </a:r>
            <a:endParaRPr/>
          </a:p>
        </p:txBody>
      </p:sp>
      <p:sp>
        <p:nvSpPr>
          <p:cNvPr id="170" name="Google Shape;170;p15"/>
          <p:cNvSpPr txBox="1"/>
          <p:nvPr/>
        </p:nvSpPr>
        <p:spPr>
          <a:xfrm>
            <a:off x="6886346" y="2395728"/>
            <a:ext cx="1801500" cy="567000"/>
          </a:xfrm>
          <a:prstGeom prst="rect">
            <a:avLst/>
          </a:prstGeom>
          <a:no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2400" u="none" cap="none" strike="noStrike">
                <a:solidFill>
                  <a:srgbClr val="EE3B24"/>
                </a:solidFill>
                <a:latin typeface="Nunito Sans"/>
                <a:ea typeface="Nunito Sans"/>
                <a:cs typeface="Nunito Sans"/>
                <a:sym typeface="Nunito Sans"/>
              </a:rPr>
              <a:t>4 backends</a:t>
            </a:r>
            <a:endParaRPr/>
          </a:p>
        </p:txBody>
      </p:sp>
      <p:cxnSp>
        <p:nvCxnSpPr>
          <p:cNvPr id="171" name="Google Shape;171;p15"/>
          <p:cNvCxnSpPr/>
          <p:nvPr/>
        </p:nvCxnSpPr>
        <p:spPr>
          <a:xfrm>
            <a:off x="7023506" y="3072384"/>
            <a:ext cx="1527000" cy="0"/>
          </a:xfrm>
          <a:prstGeom prst="straightConnector1">
            <a:avLst/>
          </a:prstGeom>
          <a:noFill/>
          <a:ln cap="flat" cmpd="sng" w="9525">
            <a:solidFill>
              <a:srgbClr val="E8C6DA"/>
            </a:solidFill>
            <a:prstDash val="solid"/>
            <a:round/>
            <a:headEnd len="sm" w="sm" type="none"/>
            <a:tailEnd len="sm" w="sm" type="none"/>
          </a:ln>
        </p:spPr>
      </p:cxnSp>
      <p:sp>
        <p:nvSpPr>
          <p:cNvPr id="172" name="Google Shape;172;p15"/>
          <p:cNvSpPr txBox="1"/>
          <p:nvPr/>
        </p:nvSpPr>
        <p:spPr>
          <a:xfrm>
            <a:off x="6922922" y="3145536"/>
            <a:ext cx="1728300" cy="1143000"/>
          </a:xfrm>
          <a:prstGeom prst="rect">
            <a:avLst/>
          </a:prstGeom>
          <a:noFill/>
          <a:ln>
            <a:noFill/>
          </a:ln>
        </p:spPr>
        <p:txBody>
          <a:bodyPr anchorCtr="0" anchor="t" bIns="18275" lIns="36575" spcFirstLastPara="1" rIns="36575" wrap="square" tIns="18275">
            <a:noAutofit/>
          </a:bodyPr>
          <a:lstStyle/>
          <a:p>
            <a:pPr indent="0" lvl="0" marL="0" marR="0" rtl="0" algn="ctr">
              <a:lnSpc>
                <a:spcPct val="105000"/>
              </a:lnSpc>
              <a:spcBef>
                <a:spcPts val="0"/>
              </a:spcBef>
              <a:spcAft>
                <a:spcPts val="0"/>
              </a:spcAft>
              <a:buNone/>
            </a:pPr>
            <a:r>
              <a:rPr b="0" i="0" lang="en" sz="1000" u="none" cap="none" strike="noStrike">
                <a:solidFill>
                  <a:srgbClr val="1C2B33"/>
                </a:solidFill>
                <a:latin typeface="Avenir"/>
                <a:ea typeface="Avenir"/>
                <a:cs typeface="Avenir"/>
                <a:sym typeface="Avenir"/>
              </a:rPr>
              <a:t>NVIDIA, AMD, TPU, and MTIA share the loop; adapters carry the hardware knowledge.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16"/>
          <p:cNvSpPr txBox="1"/>
          <p:nvPr>
            <p:ph type="ctrTitle"/>
          </p:nvPr>
        </p:nvSpPr>
        <p:spPr>
          <a:xfrm>
            <a:off x="609000" y="2181150"/>
            <a:ext cx="7926000" cy="10860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3600"/>
              <a:buNone/>
            </a:pPr>
            <a:r>
              <a:rPr lang="en"/>
              <a:t>Generating Kernel with KernelAgent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The coverage gap on a new accelerator</a:t>
            </a:r>
            <a:endParaRPr/>
          </a:p>
        </p:txBody>
      </p:sp>
      <p:sp>
        <p:nvSpPr>
          <p:cNvPr id="183" name="Google Shape;183;p17"/>
          <p:cNvSpPr txBox="1"/>
          <p:nvPr/>
        </p:nvSpPr>
        <p:spPr>
          <a:xfrm>
            <a:off x="356616" y="969264"/>
            <a:ext cx="8412600" cy="2925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300" u="none" cap="none" strike="noStrike">
                <a:solidFill>
                  <a:srgbClr val="E12353"/>
                </a:solidFill>
                <a:latin typeface="Avenir"/>
                <a:ea typeface="Avenir"/>
                <a:cs typeface="Avenir"/>
                <a:sym typeface="Avenir"/>
              </a:rPr>
              <a:t>Every PyTorch op without a correct device kernel takes one of three paths.</a:t>
            </a:r>
            <a:endParaRPr/>
          </a:p>
        </p:txBody>
      </p:sp>
      <p:sp>
        <p:nvSpPr>
          <p:cNvPr id="184" name="Google Shape;184;p17"/>
          <p:cNvSpPr/>
          <p:nvPr/>
        </p:nvSpPr>
        <p:spPr>
          <a:xfrm>
            <a:off x="411480" y="2231136"/>
            <a:ext cx="1326000" cy="768000"/>
          </a:xfrm>
          <a:prstGeom prst="roundRect">
            <a:avLst>
              <a:gd fmla="val 8000" name="adj"/>
            </a:avLst>
          </a:prstGeom>
          <a:solidFill>
            <a:srgbClr val="FCF2F9"/>
          </a:solidFill>
          <a:ln cap="flat" cmpd="sng" w="12700">
            <a:solidFill>
              <a:srgbClr val="CC2FAA"/>
            </a:solidFill>
            <a:prstDash val="solid"/>
            <a:round/>
            <a:headEnd len="sm" w="sm" type="none"/>
            <a:tailEnd len="sm" w="sm" type="none"/>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1100" u="none" cap="none" strike="noStrike">
                <a:solidFill>
                  <a:srgbClr val="1C2B33"/>
                </a:solidFill>
                <a:latin typeface="Nunito Sans"/>
                <a:ea typeface="Nunito Sans"/>
                <a:cs typeface="Nunito Sans"/>
                <a:sym typeface="Nunito Sans"/>
              </a:rPr>
              <a:t>aten op</a:t>
            </a:r>
            <a:endParaRPr/>
          </a:p>
          <a:p>
            <a:pPr indent="0" lvl="0" marL="0" marR="0" rtl="0" algn="ctr">
              <a:lnSpc>
                <a:spcPct val="100000"/>
              </a:lnSpc>
              <a:spcBef>
                <a:spcPts val="0"/>
              </a:spcBef>
              <a:spcAft>
                <a:spcPts val="0"/>
              </a:spcAft>
              <a:buNone/>
            </a:pPr>
            <a:r>
              <a:rPr b="0" i="0" lang="en" sz="1100" u="none" cap="none" strike="noStrike">
                <a:solidFill>
                  <a:srgbClr val="1C2B33"/>
                </a:solidFill>
                <a:latin typeface="Avenir"/>
                <a:ea typeface="Avenir"/>
                <a:cs typeface="Avenir"/>
                <a:sym typeface="Avenir"/>
              </a:rPr>
              <a:t>on an MTIA tensor</a:t>
            </a:r>
            <a:endParaRPr/>
          </a:p>
        </p:txBody>
      </p:sp>
      <p:sp>
        <p:nvSpPr>
          <p:cNvPr id="185" name="Google Shape;185;p17"/>
          <p:cNvSpPr/>
          <p:nvPr/>
        </p:nvSpPr>
        <p:spPr>
          <a:xfrm>
            <a:off x="2103120" y="2231136"/>
            <a:ext cx="1234500" cy="768000"/>
          </a:xfrm>
          <a:prstGeom prst="roundRect">
            <a:avLst>
              <a:gd fmla="val 8000" name="adj"/>
            </a:avLst>
          </a:prstGeom>
          <a:solidFill>
            <a:srgbClr val="1C2B33"/>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1100" u="none" cap="none" strike="noStrike">
                <a:solidFill>
                  <a:srgbClr val="FFFFFF"/>
                </a:solidFill>
                <a:latin typeface="Nunito Sans"/>
                <a:ea typeface="Nunito Sans"/>
                <a:cs typeface="Nunito Sans"/>
                <a:sym typeface="Nunito Sans"/>
              </a:rPr>
              <a:t>MTIA</a:t>
            </a:r>
            <a:endParaRPr/>
          </a:p>
          <a:p>
            <a:pPr indent="0" lvl="0" marL="0" marR="0" rtl="0" algn="ctr">
              <a:lnSpc>
                <a:spcPct val="100000"/>
              </a:lnSpc>
              <a:spcBef>
                <a:spcPts val="0"/>
              </a:spcBef>
              <a:spcAft>
                <a:spcPts val="0"/>
              </a:spcAft>
              <a:buNone/>
            </a:pPr>
            <a:r>
              <a:rPr b="0" i="0" lang="en" sz="1100" u="none" cap="none" strike="noStrike">
                <a:solidFill>
                  <a:srgbClr val="FFFFFF"/>
                </a:solidFill>
                <a:latin typeface="Avenir"/>
                <a:ea typeface="Avenir"/>
                <a:cs typeface="Avenir"/>
                <a:sym typeface="Avenir"/>
              </a:rPr>
              <a:t>dispatch</a:t>
            </a:r>
            <a:endParaRPr/>
          </a:p>
        </p:txBody>
      </p:sp>
      <p:cxnSp>
        <p:nvCxnSpPr>
          <p:cNvPr id="186" name="Google Shape;186;p17"/>
          <p:cNvCxnSpPr/>
          <p:nvPr/>
        </p:nvCxnSpPr>
        <p:spPr>
          <a:xfrm>
            <a:off x="1737360" y="2615184"/>
            <a:ext cx="365700" cy="0"/>
          </a:xfrm>
          <a:prstGeom prst="straightConnector1">
            <a:avLst/>
          </a:prstGeom>
          <a:noFill/>
          <a:ln cap="flat" cmpd="sng" w="15875">
            <a:solidFill>
              <a:srgbClr val="595959"/>
            </a:solidFill>
            <a:prstDash val="solid"/>
            <a:round/>
            <a:headEnd len="sm" w="sm" type="none"/>
            <a:tailEnd len="med" w="med" type="triangle"/>
          </a:ln>
        </p:spPr>
      </p:cxnSp>
      <p:sp>
        <p:nvSpPr>
          <p:cNvPr id="187" name="Google Shape;187;p17"/>
          <p:cNvSpPr/>
          <p:nvPr/>
        </p:nvSpPr>
        <p:spPr>
          <a:xfrm>
            <a:off x="3794760" y="1371600"/>
            <a:ext cx="4983600" cy="768000"/>
          </a:xfrm>
          <a:prstGeom prst="roundRect">
            <a:avLst>
              <a:gd fmla="val 8000" name="adj"/>
            </a:avLst>
          </a:prstGeom>
          <a:solidFill>
            <a:srgbClr val="E6F5E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8" name="Google Shape;188;p17"/>
          <p:cNvSpPr/>
          <p:nvPr/>
        </p:nvSpPr>
        <p:spPr>
          <a:xfrm>
            <a:off x="3794760" y="1371600"/>
            <a:ext cx="1417200" cy="768000"/>
          </a:xfrm>
          <a:prstGeom prst="roundRect">
            <a:avLst>
              <a:gd fmla="val 8000" name="adj"/>
            </a:avLst>
          </a:prstGeom>
          <a:solidFill>
            <a:srgbClr val="1E9E6A"/>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1400" u="none" cap="none" strike="noStrike">
                <a:solidFill>
                  <a:srgbClr val="FFFFFF"/>
                </a:solidFill>
                <a:latin typeface="Nunito Sans"/>
                <a:ea typeface="Nunito Sans"/>
                <a:cs typeface="Nunito Sans"/>
                <a:sym typeface="Nunito Sans"/>
              </a:rPr>
              <a:t>✓  </a:t>
            </a:r>
            <a:r>
              <a:rPr b="1" i="0" lang="en" sz="1200" u="none" cap="none" strike="noStrike">
                <a:solidFill>
                  <a:srgbClr val="FFFFFF"/>
                </a:solidFill>
                <a:latin typeface="Nunito Sans"/>
                <a:ea typeface="Nunito Sans"/>
                <a:cs typeface="Nunito Sans"/>
                <a:sym typeface="Nunito Sans"/>
              </a:rPr>
              <a:t>Device kernel</a:t>
            </a:r>
            <a:endParaRPr/>
          </a:p>
        </p:txBody>
      </p:sp>
      <p:sp>
        <p:nvSpPr>
          <p:cNvPr id="189" name="Google Shape;189;p17"/>
          <p:cNvSpPr txBox="1"/>
          <p:nvPr/>
        </p:nvSpPr>
        <p:spPr>
          <a:xfrm>
            <a:off x="5303520" y="1371600"/>
            <a:ext cx="3383400" cy="7680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0" i="0" lang="en" sz="1100" u="none" cap="none" strike="noStrike">
                <a:solidFill>
                  <a:srgbClr val="1C2B33"/>
                </a:solidFill>
                <a:latin typeface="Avenir"/>
                <a:ea typeface="Avenir"/>
                <a:cs typeface="Avenir"/>
                <a:sym typeface="Avenir"/>
              </a:rPr>
              <a:t>Runs on the accelerator. This is the goal.</a:t>
            </a:r>
            <a:endParaRPr/>
          </a:p>
        </p:txBody>
      </p:sp>
      <p:cxnSp>
        <p:nvCxnSpPr>
          <p:cNvPr id="190" name="Google Shape;190;p17"/>
          <p:cNvCxnSpPr/>
          <p:nvPr/>
        </p:nvCxnSpPr>
        <p:spPr>
          <a:xfrm>
            <a:off x="3337560" y="2615184"/>
            <a:ext cx="228600" cy="0"/>
          </a:xfrm>
          <a:prstGeom prst="straightConnector1">
            <a:avLst/>
          </a:prstGeom>
          <a:noFill/>
          <a:ln cap="flat" cmpd="sng" w="15875">
            <a:solidFill>
              <a:srgbClr val="595959"/>
            </a:solidFill>
            <a:prstDash val="solid"/>
            <a:round/>
            <a:headEnd len="sm" w="sm" type="none"/>
            <a:tailEnd len="sm" w="sm" type="none"/>
          </a:ln>
        </p:spPr>
      </p:cxnSp>
      <p:cxnSp>
        <p:nvCxnSpPr>
          <p:cNvPr id="191" name="Google Shape;191;p17"/>
          <p:cNvCxnSpPr/>
          <p:nvPr/>
        </p:nvCxnSpPr>
        <p:spPr>
          <a:xfrm rot="10800000">
            <a:off x="3566160" y="1755684"/>
            <a:ext cx="0" cy="859500"/>
          </a:xfrm>
          <a:prstGeom prst="straightConnector1">
            <a:avLst/>
          </a:prstGeom>
          <a:noFill/>
          <a:ln cap="flat" cmpd="sng" w="15875">
            <a:solidFill>
              <a:srgbClr val="595959"/>
            </a:solidFill>
            <a:prstDash val="solid"/>
            <a:round/>
            <a:headEnd len="sm" w="sm" type="none"/>
            <a:tailEnd len="sm" w="sm" type="none"/>
          </a:ln>
        </p:spPr>
      </p:cxnSp>
      <p:cxnSp>
        <p:nvCxnSpPr>
          <p:cNvPr id="192" name="Google Shape;192;p17"/>
          <p:cNvCxnSpPr/>
          <p:nvPr/>
        </p:nvCxnSpPr>
        <p:spPr>
          <a:xfrm>
            <a:off x="3566160" y="1755648"/>
            <a:ext cx="228600" cy="0"/>
          </a:xfrm>
          <a:prstGeom prst="straightConnector1">
            <a:avLst/>
          </a:prstGeom>
          <a:noFill/>
          <a:ln cap="flat" cmpd="sng" w="15875">
            <a:solidFill>
              <a:srgbClr val="595959"/>
            </a:solidFill>
            <a:prstDash val="solid"/>
            <a:round/>
            <a:headEnd len="sm" w="sm" type="none"/>
            <a:tailEnd len="med" w="med" type="triangle"/>
          </a:ln>
        </p:spPr>
      </p:cxnSp>
      <p:sp>
        <p:nvSpPr>
          <p:cNvPr id="193" name="Google Shape;193;p17"/>
          <p:cNvSpPr/>
          <p:nvPr/>
        </p:nvSpPr>
        <p:spPr>
          <a:xfrm>
            <a:off x="3794760" y="2231136"/>
            <a:ext cx="4983600" cy="768000"/>
          </a:xfrm>
          <a:prstGeom prst="roundRect">
            <a:avLst>
              <a:gd fmla="val 8000" name="adj"/>
            </a:avLst>
          </a:prstGeom>
          <a:solidFill>
            <a:srgbClr val="FDF3E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4" name="Google Shape;194;p17"/>
          <p:cNvSpPr/>
          <p:nvPr/>
        </p:nvSpPr>
        <p:spPr>
          <a:xfrm>
            <a:off x="3794760" y="2231136"/>
            <a:ext cx="1417200" cy="768000"/>
          </a:xfrm>
          <a:prstGeom prst="roundRect">
            <a:avLst>
              <a:gd fmla="val 8000" name="adj"/>
            </a:avLst>
          </a:prstGeom>
          <a:solidFill>
            <a:srgbClr val="D98E04"/>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1400" u="none" cap="none" strike="noStrike">
                <a:solidFill>
                  <a:srgbClr val="FFFFFF"/>
                </a:solidFill>
                <a:latin typeface="Nunito Sans"/>
                <a:ea typeface="Nunito Sans"/>
                <a:cs typeface="Nunito Sans"/>
                <a:sym typeface="Nunito Sans"/>
              </a:rPr>
              <a:t>↺  </a:t>
            </a:r>
            <a:r>
              <a:rPr b="1" i="0" lang="en" sz="1200" u="none" cap="none" strike="noStrike">
                <a:solidFill>
                  <a:srgbClr val="FFFFFF"/>
                </a:solidFill>
                <a:latin typeface="Nunito Sans"/>
                <a:ea typeface="Nunito Sans"/>
                <a:cs typeface="Nunito Sans"/>
                <a:sym typeface="Nunito Sans"/>
              </a:rPr>
              <a:t>CPU fallback</a:t>
            </a:r>
            <a:endParaRPr/>
          </a:p>
        </p:txBody>
      </p:sp>
      <p:sp>
        <p:nvSpPr>
          <p:cNvPr id="195" name="Google Shape;195;p17"/>
          <p:cNvSpPr txBox="1"/>
          <p:nvPr/>
        </p:nvSpPr>
        <p:spPr>
          <a:xfrm>
            <a:off x="5303520" y="2231136"/>
            <a:ext cx="3383400" cy="7680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0" i="0" lang="en" sz="1100" u="none" cap="none" strike="noStrike">
                <a:solidFill>
                  <a:srgbClr val="1C2B33"/>
                </a:solidFill>
                <a:latin typeface="Avenir"/>
                <a:ea typeface="Avenir"/>
                <a:cs typeface="Avenir"/>
                <a:sym typeface="Avenir"/>
              </a:rPr>
              <a:t>Copy to host, run on CPU, copy back. Correct, but slow, and it splits the device graph.</a:t>
            </a:r>
            <a:endParaRPr/>
          </a:p>
        </p:txBody>
      </p:sp>
      <p:cxnSp>
        <p:nvCxnSpPr>
          <p:cNvPr id="196" name="Google Shape;196;p17"/>
          <p:cNvCxnSpPr/>
          <p:nvPr/>
        </p:nvCxnSpPr>
        <p:spPr>
          <a:xfrm>
            <a:off x="3337560" y="2615184"/>
            <a:ext cx="228600" cy="0"/>
          </a:xfrm>
          <a:prstGeom prst="straightConnector1">
            <a:avLst/>
          </a:prstGeom>
          <a:noFill/>
          <a:ln cap="flat" cmpd="sng" w="15875">
            <a:solidFill>
              <a:srgbClr val="595959"/>
            </a:solidFill>
            <a:prstDash val="solid"/>
            <a:round/>
            <a:headEnd len="sm" w="sm" type="none"/>
            <a:tailEnd len="sm" w="sm" type="none"/>
          </a:ln>
        </p:spPr>
      </p:cxnSp>
      <p:cxnSp>
        <p:nvCxnSpPr>
          <p:cNvPr id="197" name="Google Shape;197;p17"/>
          <p:cNvCxnSpPr/>
          <p:nvPr/>
        </p:nvCxnSpPr>
        <p:spPr>
          <a:xfrm>
            <a:off x="3566160" y="2615184"/>
            <a:ext cx="0" cy="0"/>
          </a:xfrm>
          <a:prstGeom prst="straightConnector1">
            <a:avLst/>
          </a:prstGeom>
          <a:noFill/>
          <a:ln cap="flat" cmpd="sng" w="15875">
            <a:solidFill>
              <a:srgbClr val="595959"/>
            </a:solidFill>
            <a:prstDash val="solid"/>
            <a:round/>
            <a:headEnd len="sm" w="sm" type="none"/>
            <a:tailEnd len="sm" w="sm" type="none"/>
          </a:ln>
        </p:spPr>
      </p:cxnSp>
      <p:cxnSp>
        <p:nvCxnSpPr>
          <p:cNvPr id="198" name="Google Shape;198;p17"/>
          <p:cNvCxnSpPr/>
          <p:nvPr/>
        </p:nvCxnSpPr>
        <p:spPr>
          <a:xfrm>
            <a:off x="3566160" y="2615184"/>
            <a:ext cx="228600" cy="0"/>
          </a:xfrm>
          <a:prstGeom prst="straightConnector1">
            <a:avLst/>
          </a:prstGeom>
          <a:noFill/>
          <a:ln cap="flat" cmpd="sng" w="15875">
            <a:solidFill>
              <a:srgbClr val="595959"/>
            </a:solidFill>
            <a:prstDash val="solid"/>
            <a:round/>
            <a:headEnd len="sm" w="sm" type="none"/>
            <a:tailEnd len="med" w="med" type="triangle"/>
          </a:ln>
        </p:spPr>
      </p:cxnSp>
      <p:sp>
        <p:nvSpPr>
          <p:cNvPr id="199" name="Google Shape;199;p17"/>
          <p:cNvSpPr/>
          <p:nvPr/>
        </p:nvSpPr>
        <p:spPr>
          <a:xfrm>
            <a:off x="3794760" y="3090672"/>
            <a:ext cx="4983600" cy="768000"/>
          </a:xfrm>
          <a:prstGeom prst="roundRect">
            <a:avLst>
              <a:gd fmla="val 8000" name="adj"/>
            </a:avLst>
          </a:prstGeom>
          <a:solidFill>
            <a:srgbClr val="FDE8E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0" name="Google Shape;200;p17"/>
          <p:cNvSpPr/>
          <p:nvPr/>
        </p:nvSpPr>
        <p:spPr>
          <a:xfrm>
            <a:off x="3794760" y="3090672"/>
            <a:ext cx="1417200" cy="768000"/>
          </a:xfrm>
          <a:prstGeom prst="roundRect">
            <a:avLst>
              <a:gd fmla="val 8000" name="adj"/>
            </a:avLst>
          </a:prstGeom>
          <a:solidFill>
            <a:srgbClr val="E12353"/>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1400" u="none" cap="none" strike="noStrike">
                <a:solidFill>
                  <a:srgbClr val="FFFFFF"/>
                </a:solidFill>
                <a:latin typeface="Nunito Sans"/>
                <a:ea typeface="Nunito Sans"/>
                <a:cs typeface="Nunito Sans"/>
                <a:sym typeface="Nunito Sans"/>
              </a:rPr>
              <a:t>✗  </a:t>
            </a:r>
            <a:r>
              <a:rPr b="1" i="0" lang="en" sz="1200" u="none" cap="none" strike="noStrike">
                <a:solidFill>
                  <a:srgbClr val="FFFFFF"/>
                </a:solidFill>
                <a:latin typeface="Nunito Sans"/>
                <a:ea typeface="Nunito Sans"/>
                <a:cs typeface="Nunito Sans"/>
                <a:sym typeface="Nunito Sans"/>
              </a:rPr>
              <a:t>Wrong kernel</a:t>
            </a:r>
            <a:endParaRPr/>
          </a:p>
        </p:txBody>
      </p:sp>
      <p:sp>
        <p:nvSpPr>
          <p:cNvPr id="201" name="Google Shape;201;p17"/>
          <p:cNvSpPr txBox="1"/>
          <p:nvPr/>
        </p:nvSpPr>
        <p:spPr>
          <a:xfrm>
            <a:off x="5303520" y="3090672"/>
            <a:ext cx="3383400" cy="7680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0" i="0" lang="en" sz="1100" u="none" cap="none" strike="noStrike">
                <a:solidFill>
                  <a:srgbClr val="1C2B33"/>
                </a:solidFill>
                <a:latin typeface="Avenir"/>
                <a:ea typeface="Avenir"/>
                <a:cs typeface="Avenir"/>
                <a:sym typeface="Avenir"/>
              </a:rPr>
              <a:t>A near-miss kernel claims the op. Wrong shape or values, and no error. Example: transposed conv run as forward conv.</a:t>
            </a:r>
            <a:endParaRPr/>
          </a:p>
        </p:txBody>
      </p:sp>
      <p:cxnSp>
        <p:nvCxnSpPr>
          <p:cNvPr id="202" name="Google Shape;202;p17"/>
          <p:cNvCxnSpPr/>
          <p:nvPr/>
        </p:nvCxnSpPr>
        <p:spPr>
          <a:xfrm>
            <a:off x="3337560" y="2615184"/>
            <a:ext cx="228600" cy="0"/>
          </a:xfrm>
          <a:prstGeom prst="straightConnector1">
            <a:avLst/>
          </a:prstGeom>
          <a:noFill/>
          <a:ln cap="flat" cmpd="sng" w="15875">
            <a:solidFill>
              <a:srgbClr val="595959"/>
            </a:solidFill>
            <a:prstDash val="solid"/>
            <a:round/>
            <a:headEnd len="sm" w="sm" type="none"/>
            <a:tailEnd len="sm" w="sm" type="none"/>
          </a:ln>
        </p:spPr>
      </p:cxnSp>
      <p:cxnSp>
        <p:nvCxnSpPr>
          <p:cNvPr id="203" name="Google Shape;203;p17"/>
          <p:cNvCxnSpPr/>
          <p:nvPr/>
        </p:nvCxnSpPr>
        <p:spPr>
          <a:xfrm>
            <a:off x="3566160" y="2615184"/>
            <a:ext cx="0" cy="859500"/>
          </a:xfrm>
          <a:prstGeom prst="straightConnector1">
            <a:avLst/>
          </a:prstGeom>
          <a:noFill/>
          <a:ln cap="flat" cmpd="sng" w="15875">
            <a:solidFill>
              <a:srgbClr val="595959"/>
            </a:solidFill>
            <a:prstDash val="solid"/>
            <a:round/>
            <a:headEnd len="sm" w="sm" type="none"/>
            <a:tailEnd len="sm" w="sm" type="none"/>
          </a:ln>
        </p:spPr>
      </p:cxnSp>
      <p:cxnSp>
        <p:nvCxnSpPr>
          <p:cNvPr id="204" name="Google Shape;204;p17"/>
          <p:cNvCxnSpPr/>
          <p:nvPr/>
        </p:nvCxnSpPr>
        <p:spPr>
          <a:xfrm>
            <a:off x="3566160" y="3474720"/>
            <a:ext cx="228600" cy="0"/>
          </a:xfrm>
          <a:prstGeom prst="straightConnector1">
            <a:avLst/>
          </a:prstGeom>
          <a:noFill/>
          <a:ln cap="flat" cmpd="sng" w="15875">
            <a:solidFill>
              <a:srgbClr val="595959"/>
            </a:solidFill>
            <a:prstDash val="solid"/>
            <a:round/>
            <a:headEnd len="sm" w="sm" type="none"/>
            <a:tailEnd len="med" w="med" type="triangle"/>
          </a:ln>
        </p:spPr>
      </p:cxnSp>
      <p:sp>
        <p:nvSpPr>
          <p:cNvPr id="205" name="Google Shape;205;p17"/>
          <p:cNvSpPr/>
          <p:nvPr/>
        </p:nvSpPr>
        <p:spPr>
          <a:xfrm>
            <a:off x="411480" y="4041648"/>
            <a:ext cx="8366700" cy="329100"/>
          </a:xfrm>
          <a:prstGeom prst="roundRect">
            <a:avLst>
              <a:gd fmla="val 8000" name="adj"/>
            </a:avLst>
          </a:prstGeom>
          <a:solidFill>
            <a:srgbClr val="FCF2F9"/>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1150" u="none" cap="none" strike="noStrike">
                <a:solidFill>
                  <a:srgbClr val="1C2B33"/>
                </a:solidFill>
                <a:latin typeface="Nunito Sans"/>
                <a:ea typeface="Nunito Sans"/>
                <a:cs typeface="Nunito Sans"/>
                <a:sym typeface="Nunito Sans"/>
              </a:rPr>
              <a:t>A coverage diff </a:t>
            </a:r>
            <a:r>
              <a:rPr b="0" i="0" lang="en" sz="1150" u="none" cap="none" strike="noStrike">
                <a:solidFill>
                  <a:srgbClr val="1C2B33"/>
                </a:solidFill>
                <a:latin typeface="Avenir"/>
                <a:ea typeface="Avenir"/>
                <a:cs typeface="Avenir"/>
                <a:sym typeface="Avenir"/>
              </a:rPr>
              <a:t>moves ops from fallback to device, and closes every wrong-kernel path it finds.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How KernelAgent closes a coverage gap</a:t>
            </a:r>
            <a:endParaRPr/>
          </a:p>
        </p:txBody>
      </p:sp>
      <p:sp>
        <p:nvSpPr>
          <p:cNvPr id="211" name="Google Shape;211;p18"/>
          <p:cNvSpPr txBox="1"/>
          <p:nvPr/>
        </p:nvSpPr>
        <p:spPr>
          <a:xfrm>
            <a:off x="356616" y="969264"/>
            <a:ext cx="8412600" cy="2925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300" u="none" cap="none" strike="noStrike">
                <a:solidFill>
                  <a:srgbClr val="E12353"/>
                </a:solidFill>
                <a:latin typeface="Avenir"/>
                <a:ea typeface="Avenir"/>
                <a:cs typeface="Avenir"/>
                <a:sym typeface="Avenir"/>
              </a:rPr>
              <a:t>One op at a time. The output is a reviewable diff, not only a kernel.</a:t>
            </a:r>
            <a:endParaRPr/>
          </a:p>
        </p:txBody>
      </p:sp>
      <p:sp>
        <p:nvSpPr>
          <p:cNvPr id="212" name="Google Shape;212;p18"/>
          <p:cNvSpPr/>
          <p:nvPr/>
        </p:nvSpPr>
        <p:spPr>
          <a:xfrm>
            <a:off x="411480" y="1417320"/>
            <a:ext cx="1554600" cy="2395800"/>
          </a:xfrm>
          <a:prstGeom prst="roundRect">
            <a:avLst>
              <a:gd fmla="val 6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25_6.2_4.2.png" id="213" name="Google Shape;213;p18"/>
          <p:cNvPicPr preferRelativeResize="0"/>
          <p:nvPr/>
        </p:nvPicPr>
        <p:blipFill rotWithShape="1">
          <a:blip r:embed="rId3">
            <a:alphaModFix/>
          </a:blip>
          <a:srcRect b="0" l="0" r="0" t="0"/>
          <a:stretch/>
        </p:blipFill>
        <p:spPr>
          <a:xfrm>
            <a:off x="521208" y="1545336"/>
            <a:ext cx="438912" cy="438912"/>
          </a:xfrm>
          <a:prstGeom prst="rect">
            <a:avLst/>
          </a:prstGeom>
          <a:noFill/>
          <a:ln>
            <a:noFill/>
          </a:ln>
        </p:spPr>
      </p:pic>
      <p:sp>
        <p:nvSpPr>
          <p:cNvPr id="214" name="Google Shape;214;p18"/>
          <p:cNvSpPr txBox="1"/>
          <p:nvPr/>
        </p:nvSpPr>
        <p:spPr>
          <a:xfrm>
            <a:off x="1014984" y="1581912"/>
            <a:ext cx="914400" cy="3840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1" i="0" lang="en" sz="1500" u="none" cap="none" strike="noStrike">
                <a:solidFill>
                  <a:srgbClr val="CC2FAA"/>
                </a:solidFill>
                <a:latin typeface="Nunito Sans"/>
                <a:ea typeface="Nunito Sans"/>
                <a:cs typeface="Nunito Sans"/>
                <a:sym typeface="Nunito Sans"/>
              </a:rPr>
              <a:t>1  </a:t>
            </a:r>
            <a:r>
              <a:rPr b="1" i="0" lang="en" sz="1500" u="none" cap="none" strike="noStrike">
                <a:solidFill>
                  <a:srgbClr val="1C2B33"/>
                </a:solidFill>
                <a:latin typeface="Nunito Sans"/>
                <a:ea typeface="Nunito Sans"/>
                <a:cs typeface="Nunito Sans"/>
                <a:sym typeface="Nunito Sans"/>
              </a:rPr>
              <a:t>Find</a:t>
            </a:r>
            <a:endParaRPr/>
          </a:p>
        </p:txBody>
      </p:sp>
      <p:sp>
        <p:nvSpPr>
          <p:cNvPr id="215" name="Google Shape;215;p18"/>
          <p:cNvSpPr txBox="1"/>
          <p:nvPr/>
        </p:nvSpPr>
        <p:spPr>
          <a:xfrm>
            <a:off x="502920" y="2075688"/>
            <a:ext cx="1371600" cy="1005900"/>
          </a:xfrm>
          <a:prstGeom prst="rect">
            <a:avLst/>
          </a:prstGeom>
          <a:noFill/>
          <a:ln>
            <a:noFill/>
          </a:ln>
        </p:spPr>
        <p:txBody>
          <a:bodyPr anchorCtr="0" anchor="t" bIns="18275" lIns="36575" spcFirstLastPara="1" rIns="36575" wrap="square" tIns="18275">
            <a:noAutofit/>
          </a:bodyPr>
          <a:lstStyle/>
          <a:p>
            <a:pPr indent="0" lvl="0" marL="0" marR="0" rtl="0" algn="l">
              <a:lnSpc>
                <a:spcPct val="105000"/>
              </a:lnSpc>
              <a:spcBef>
                <a:spcPts val="0"/>
              </a:spcBef>
              <a:spcAft>
                <a:spcPts val="0"/>
              </a:spcAft>
              <a:buNone/>
            </a:pPr>
            <a:r>
              <a:rPr b="0" i="0" lang="en" sz="1050" u="none" cap="none" strike="noStrike">
                <a:solidFill>
                  <a:srgbClr val="1C2B33"/>
                </a:solidFill>
                <a:latin typeface="Avenir"/>
                <a:ea typeface="Avenir"/>
                <a:cs typeface="Avenir"/>
                <a:sym typeface="Avenir"/>
              </a:rPr>
              <a:t>Pick an op that falls back to CPU or takes a wrong path.</a:t>
            </a:r>
            <a:endParaRPr/>
          </a:p>
        </p:txBody>
      </p:sp>
      <p:cxnSp>
        <p:nvCxnSpPr>
          <p:cNvPr id="216" name="Google Shape;216;p18"/>
          <p:cNvCxnSpPr/>
          <p:nvPr/>
        </p:nvCxnSpPr>
        <p:spPr>
          <a:xfrm>
            <a:off x="521208" y="3099816"/>
            <a:ext cx="1335000" cy="0"/>
          </a:xfrm>
          <a:prstGeom prst="straightConnector1">
            <a:avLst/>
          </a:prstGeom>
          <a:noFill/>
          <a:ln cap="flat" cmpd="sng" w="9525">
            <a:solidFill>
              <a:srgbClr val="E8C6DA"/>
            </a:solidFill>
            <a:prstDash val="solid"/>
            <a:round/>
            <a:headEnd len="sm" w="sm" type="none"/>
            <a:tailEnd len="sm" w="sm" type="none"/>
          </a:ln>
        </p:spPr>
      </p:cxnSp>
      <p:sp>
        <p:nvSpPr>
          <p:cNvPr id="217" name="Google Shape;217;p18"/>
          <p:cNvSpPr txBox="1"/>
          <p:nvPr/>
        </p:nvSpPr>
        <p:spPr>
          <a:xfrm>
            <a:off x="502920" y="3154680"/>
            <a:ext cx="1371600" cy="6219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1" lang="en" sz="950" u="none" cap="none" strike="noStrike">
                <a:solidFill>
                  <a:srgbClr val="8D2E9B"/>
                </a:solidFill>
                <a:latin typeface="Avenir"/>
                <a:ea typeface="Avenir"/>
                <a:cs typeface="Avenir"/>
                <a:sym typeface="Avenir"/>
              </a:rPr>
              <a:t>conv_transpose 1D/2D/3D, complex FFT</a:t>
            </a:r>
            <a:endParaRPr/>
          </a:p>
        </p:txBody>
      </p:sp>
      <p:sp>
        <p:nvSpPr>
          <p:cNvPr id="218" name="Google Shape;218;p18"/>
          <p:cNvSpPr/>
          <p:nvPr/>
        </p:nvSpPr>
        <p:spPr>
          <a:xfrm rot="5400000">
            <a:off x="1997916" y="2532828"/>
            <a:ext cx="96000" cy="164700"/>
          </a:xfrm>
          <a:prstGeom prst="triangle">
            <a:avLst>
              <a:gd fmla="val 50000" name="adj"/>
            </a:avLst>
          </a:prstGeom>
          <a:solidFill>
            <a:srgbClr val="CC2FA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9" name="Google Shape;219;p18"/>
          <p:cNvSpPr/>
          <p:nvPr/>
        </p:nvSpPr>
        <p:spPr>
          <a:xfrm>
            <a:off x="2125980" y="1417320"/>
            <a:ext cx="1554600" cy="2395800"/>
          </a:xfrm>
          <a:prstGeom prst="roundRect">
            <a:avLst>
              <a:gd fmla="val 6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04_0.2_0.6.png" id="220" name="Google Shape;220;p18"/>
          <p:cNvPicPr preferRelativeResize="0"/>
          <p:nvPr/>
        </p:nvPicPr>
        <p:blipFill rotWithShape="1">
          <a:blip r:embed="rId4">
            <a:alphaModFix/>
          </a:blip>
          <a:srcRect b="0" l="0" r="0" t="0"/>
          <a:stretch/>
        </p:blipFill>
        <p:spPr>
          <a:xfrm>
            <a:off x="2235708" y="1545336"/>
            <a:ext cx="438912" cy="438912"/>
          </a:xfrm>
          <a:prstGeom prst="rect">
            <a:avLst/>
          </a:prstGeom>
          <a:noFill/>
          <a:ln>
            <a:noFill/>
          </a:ln>
        </p:spPr>
      </p:pic>
      <p:sp>
        <p:nvSpPr>
          <p:cNvPr id="221" name="Google Shape;221;p18"/>
          <p:cNvSpPr txBox="1"/>
          <p:nvPr/>
        </p:nvSpPr>
        <p:spPr>
          <a:xfrm>
            <a:off x="2729484" y="1581912"/>
            <a:ext cx="914400" cy="3840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1" i="0" lang="en" sz="1500" u="none" cap="none" strike="noStrike">
                <a:solidFill>
                  <a:srgbClr val="CC2FAA"/>
                </a:solidFill>
                <a:latin typeface="Nunito Sans"/>
                <a:ea typeface="Nunito Sans"/>
                <a:cs typeface="Nunito Sans"/>
                <a:sym typeface="Nunito Sans"/>
              </a:rPr>
              <a:t>2  </a:t>
            </a:r>
            <a:r>
              <a:rPr b="1" i="0" lang="en" sz="1500" u="none" cap="none" strike="noStrike">
                <a:solidFill>
                  <a:srgbClr val="1C2B33"/>
                </a:solidFill>
                <a:latin typeface="Nunito Sans"/>
                <a:ea typeface="Nunito Sans"/>
                <a:cs typeface="Nunito Sans"/>
                <a:sym typeface="Nunito Sans"/>
              </a:rPr>
              <a:t>Learn</a:t>
            </a:r>
            <a:endParaRPr/>
          </a:p>
        </p:txBody>
      </p:sp>
      <p:sp>
        <p:nvSpPr>
          <p:cNvPr id="222" name="Google Shape;222;p18"/>
          <p:cNvSpPr txBox="1"/>
          <p:nvPr/>
        </p:nvSpPr>
        <p:spPr>
          <a:xfrm>
            <a:off x="2217420" y="2075688"/>
            <a:ext cx="1371600" cy="1005900"/>
          </a:xfrm>
          <a:prstGeom prst="rect">
            <a:avLst/>
          </a:prstGeom>
          <a:noFill/>
          <a:ln>
            <a:noFill/>
          </a:ln>
        </p:spPr>
        <p:txBody>
          <a:bodyPr anchorCtr="0" anchor="t" bIns="18275" lIns="36575" spcFirstLastPara="1" rIns="36575" wrap="square" tIns="18275">
            <a:noAutofit/>
          </a:bodyPr>
          <a:lstStyle/>
          <a:p>
            <a:pPr indent="0" lvl="0" marL="0" marR="0" rtl="0" algn="l">
              <a:lnSpc>
                <a:spcPct val="105000"/>
              </a:lnSpc>
              <a:spcBef>
                <a:spcPts val="0"/>
              </a:spcBef>
              <a:spcAft>
                <a:spcPts val="0"/>
              </a:spcAft>
              <a:buNone/>
            </a:pPr>
            <a:r>
              <a:rPr b="0" i="0" lang="en" sz="1050" u="none" cap="none" strike="noStrike">
                <a:solidFill>
                  <a:srgbClr val="1C2B33"/>
                </a:solidFill>
                <a:latin typeface="Avenir"/>
                <a:ea typeface="Avenir"/>
                <a:cs typeface="Avenir"/>
                <a:sym typeface="Avenir"/>
              </a:rPr>
              <a:t>Read sibling kernels and runtime rules before writing code.</a:t>
            </a:r>
            <a:endParaRPr/>
          </a:p>
        </p:txBody>
      </p:sp>
      <p:cxnSp>
        <p:nvCxnSpPr>
          <p:cNvPr id="223" name="Google Shape;223;p18"/>
          <p:cNvCxnSpPr/>
          <p:nvPr/>
        </p:nvCxnSpPr>
        <p:spPr>
          <a:xfrm>
            <a:off x="2235708" y="3099816"/>
            <a:ext cx="1335000" cy="0"/>
          </a:xfrm>
          <a:prstGeom prst="straightConnector1">
            <a:avLst/>
          </a:prstGeom>
          <a:noFill/>
          <a:ln cap="flat" cmpd="sng" w="9525">
            <a:solidFill>
              <a:srgbClr val="E8C6DA"/>
            </a:solidFill>
            <a:prstDash val="solid"/>
            <a:round/>
            <a:headEnd len="sm" w="sm" type="none"/>
            <a:tailEnd len="sm" w="sm" type="none"/>
          </a:ln>
        </p:spPr>
      </p:cxnSp>
      <p:sp>
        <p:nvSpPr>
          <p:cNvPr id="224" name="Google Shape;224;p18"/>
          <p:cNvSpPr txBox="1"/>
          <p:nvPr/>
        </p:nvSpPr>
        <p:spPr>
          <a:xfrm>
            <a:off x="2217420" y="3154680"/>
            <a:ext cx="1371600" cy="6219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1" lang="en" sz="950" u="none" cap="none" strike="noStrike">
                <a:solidFill>
                  <a:srgbClr val="8D2E9B"/>
                </a:solidFill>
                <a:latin typeface="Avenir"/>
                <a:ea typeface="Avenir"/>
                <a:cs typeface="Avenir"/>
                <a:sym typeface="Avenir"/>
              </a:rPr>
              <a:t>FFT c2c follows the existing r2c / c2r kernels</a:t>
            </a:r>
            <a:endParaRPr/>
          </a:p>
        </p:txBody>
      </p:sp>
      <p:sp>
        <p:nvSpPr>
          <p:cNvPr id="225" name="Google Shape;225;p18"/>
          <p:cNvSpPr/>
          <p:nvPr/>
        </p:nvSpPr>
        <p:spPr>
          <a:xfrm rot="5400000">
            <a:off x="3712416" y="2532828"/>
            <a:ext cx="96000" cy="164700"/>
          </a:xfrm>
          <a:prstGeom prst="triangle">
            <a:avLst>
              <a:gd fmla="val 50000" name="adj"/>
            </a:avLst>
          </a:prstGeom>
          <a:solidFill>
            <a:srgbClr val="CC2FA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26" name="Google Shape;226;p18"/>
          <p:cNvSpPr/>
          <p:nvPr/>
        </p:nvSpPr>
        <p:spPr>
          <a:xfrm>
            <a:off x="3840480" y="1417320"/>
            <a:ext cx="1554600" cy="2395800"/>
          </a:xfrm>
          <a:prstGeom prst="roundRect">
            <a:avLst>
              <a:gd fmla="val 6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48_6.2_1.5.png" id="227" name="Google Shape;227;p18"/>
          <p:cNvPicPr preferRelativeResize="0"/>
          <p:nvPr/>
        </p:nvPicPr>
        <p:blipFill rotWithShape="1">
          <a:blip r:embed="rId5">
            <a:alphaModFix/>
          </a:blip>
          <a:srcRect b="0" l="0" r="0" t="0"/>
          <a:stretch/>
        </p:blipFill>
        <p:spPr>
          <a:xfrm>
            <a:off x="3950208" y="1545336"/>
            <a:ext cx="438912" cy="438912"/>
          </a:xfrm>
          <a:prstGeom prst="rect">
            <a:avLst/>
          </a:prstGeom>
          <a:noFill/>
          <a:ln>
            <a:noFill/>
          </a:ln>
        </p:spPr>
      </p:pic>
      <p:sp>
        <p:nvSpPr>
          <p:cNvPr id="228" name="Google Shape;228;p18"/>
          <p:cNvSpPr txBox="1"/>
          <p:nvPr/>
        </p:nvSpPr>
        <p:spPr>
          <a:xfrm>
            <a:off x="4443984" y="1581912"/>
            <a:ext cx="914400" cy="3840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1" i="0" lang="en" sz="1500" u="none" cap="none" strike="noStrike">
                <a:solidFill>
                  <a:srgbClr val="CC2FAA"/>
                </a:solidFill>
                <a:latin typeface="Nunito Sans"/>
                <a:ea typeface="Nunito Sans"/>
                <a:cs typeface="Nunito Sans"/>
                <a:sym typeface="Nunito Sans"/>
              </a:rPr>
              <a:t>3  </a:t>
            </a:r>
            <a:r>
              <a:rPr b="1" i="0" lang="en" sz="1500" u="none" cap="none" strike="noStrike">
                <a:solidFill>
                  <a:srgbClr val="1C2B33"/>
                </a:solidFill>
                <a:latin typeface="Nunito Sans"/>
                <a:ea typeface="Nunito Sans"/>
                <a:cs typeface="Nunito Sans"/>
                <a:sym typeface="Nunito Sans"/>
              </a:rPr>
              <a:t>Write</a:t>
            </a:r>
            <a:endParaRPr/>
          </a:p>
        </p:txBody>
      </p:sp>
      <p:sp>
        <p:nvSpPr>
          <p:cNvPr id="229" name="Google Shape;229;p18"/>
          <p:cNvSpPr txBox="1"/>
          <p:nvPr/>
        </p:nvSpPr>
        <p:spPr>
          <a:xfrm>
            <a:off x="3931920" y="2075688"/>
            <a:ext cx="1371600" cy="1005900"/>
          </a:xfrm>
          <a:prstGeom prst="rect">
            <a:avLst/>
          </a:prstGeom>
          <a:noFill/>
          <a:ln>
            <a:noFill/>
          </a:ln>
        </p:spPr>
        <p:txBody>
          <a:bodyPr anchorCtr="0" anchor="t" bIns="18275" lIns="36575" spcFirstLastPara="1" rIns="36575" wrap="square" tIns="18275">
            <a:noAutofit/>
          </a:bodyPr>
          <a:lstStyle/>
          <a:p>
            <a:pPr indent="0" lvl="0" marL="0" marR="0" rtl="0" algn="l">
              <a:lnSpc>
                <a:spcPct val="105000"/>
              </a:lnSpc>
              <a:spcBef>
                <a:spcPts val="0"/>
              </a:spcBef>
              <a:spcAft>
                <a:spcPts val="0"/>
              </a:spcAft>
              <a:buNone/>
            </a:pPr>
            <a:r>
              <a:rPr b="0" i="0" lang="en" sz="1050" u="none" cap="none" strike="noStrike">
                <a:solidFill>
                  <a:srgbClr val="1C2B33"/>
                </a:solidFill>
                <a:latin typeface="Avenir"/>
                <a:ea typeface="Avenir"/>
                <a:cs typeface="Avenir"/>
                <a:sym typeface="Avenir"/>
              </a:rPr>
              <a:t>Correctness-first kernel. Each worker owns its outputs; FP32 accumulate.</a:t>
            </a:r>
            <a:endParaRPr/>
          </a:p>
        </p:txBody>
      </p:sp>
      <p:cxnSp>
        <p:nvCxnSpPr>
          <p:cNvPr id="230" name="Google Shape;230;p18"/>
          <p:cNvCxnSpPr/>
          <p:nvPr/>
        </p:nvCxnSpPr>
        <p:spPr>
          <a:xfrm>
            <a:off x="3950208" y="3099816"/>
            <a:ext cx="1335000" cy="0"/>
          </a:xfrm>
          <a:prstGeom prst="straightConnector1">
            <a:avLst/>
          </a:prstGeom>
          <a:noFill/>
          <a:ln cap="flat" cmpd="sng" w="9525">
            <a:solidFill>
              <a:srgbClr val="E8C6DA"/>
            </a:solidFill>
            <a:prstDash val="solid"/>
            <a:round/>
            <a:headEnd len="sm" w="sm" type="none"/>
            <a:tailEnd len="sm" w="sm" type="none"/>
          </a:ln>
        </p:spPr>
      </p:cxnSp>
      <p:sp>
        <p:nvSpPr>
          <p:cNvPr id="231" name="Google Shape;231;p18"/>
          <p:cNvSpPr txBox="1"/>
          <p:nvPr/>
        </p:nvSpPr>
        <p:spPr>
          <a:xfrm>
            <a:off x="3931920" y="3154680"/>
            <a:ext cx="1371600" cy="6219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1" lang="en" sz="950" u="none" cap="none" strike="noStrike">
                <a:solidFill>
                  <a:srgbClr val="8D2E9B"/>
                </a:solidFill>
                <a:latin typeface="Avenir"/>
                <a:ea typeface="Avenir"/>
                <a:cs typeface="Avenir"/>
                <a:sym typeface="Avenir"/>
              </a:rPr>
              <a:t>No atomics, no shared cache lines</a:t>
            </a:r>
            <a:endParaRPr/>
          </a:p>
        </p:txBody>
      </p:sp>
      <p:sp>
        <p:nvSpPr>
          <p:cNvPr id="232" name="Google Shape;232;p18"/>
          <p:cNvSpPr/>
          <p:nvPr/>
        </p:nvSpPr>
        <p:spPr>
          <a:xfrm rot="5400000">
            <a:off x="5426916" y="2532828"/>
            <a:ext cx="96000" cy="164700"/>
          </a:xfrm>
          <a:prstGeom prst="triangle">
            <a:avLst>
              <a:gd fmla="val 50000" name="adj"/>
            </a:avLst>
          </a:prstGeom>
          <a:solidFill>
            <a:srgbClr val="CC2FA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33" name="Google Shape;233;p18"/>
          <p:cNvSpPr/>
          <p:nvPr/>
        </p:nvSpPr>
        <p:spPr>
          <a:xfrm>
            <a:off x="5554980" y="1417320"/>
            <a:ext cx="1554600" cy="2395800"/>
          </a:xfrm>
          <a:prstGeom prst="roundRect">
            <a:avLst>
              <a:gd fmla="val 6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35_4.2_3.3.png" id="234" name="Google Shape;234;p18"/>
          <p:cNvPicPr preferRelativeResize="0"/>
          <p:nvPr/>
        </p:nvPicPr>
        <p:blipFill rotWithShape="1">
          <a:blip r:embed="rId6">
            <a:alphaModFix/>
          </a:blip>
          <a:srcRect b="0" l="0" r="0" t="0"/>
          <a:stretch/>
        </p:blipFill>
        <p:spPr>
          <a:xfrm>
            <a:off x="5664708" y="1545336"/>
            <a:ext cx="438912" cy="438912"/>
          </a:xfrm>
          <a:prstGeom prst="rect">
            <a:avLst/>
          </a:prstGeom>
          <a:noFill/>
          <a:ln>
            <a:noFill/>
          </a:ln>
        </p:spPr>
      </p:pic>
      <p:sp>
        <p:nvSpPr>
          <p:cNvPr id="235" name="Google Shape;235;p18"/>
          <p:cNvSpPr txBox="1"/>
          <p:nvPr/>
        </p:nvSpPr>
        <p:spPr>
          <a:xfrm>
            <a:off x="6158484" y="1581912"/>
            <a:ext cx="914400" cy="3840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1" i="0" lang="en" sz="1500" u="none" cap="none" strike="noStrike">
                <a:solidFill>
                  <a:srgbClr val="CC2FAA"/>
                </a:solidFill>
                <a:latin typeface="Nunito Sans"/>
                <a:ea typeface="Nunito Sans"/>
                <a:cs typeface="Nunito Sans"/>
                <a:sym typeface="Nunito Sans"/>
              </a:rPr>
              <a:t>4  </a:t>
            </a:r>
            <a:r>
              <a:rPr b="1" i="0" lang="en" sz="1500" u="none" cap="none" strike="noStrike">
                <a:solidFill>
                  <a:srgbClr val="1C2B33"/>
                </a:solidFill>
                <a:latin typeface="Nunito Sans"/>
                <a:ea typeface="Nunito Sans"/>
                <a:cs typeface="Nunito Sans"/>
                <a:sym typeface="Nunito Sans"/>
              </a:rPr>
              <a:t>Route</a:t>
            </a:r>
            <a:endParaRPr/>
          </a:p>
        </p:txBody>
      </p:sp>
      <p:sp>
        <p:nvSpPr>
          <p:cNvPr id="236" name="Google Shape;236;p18"/>
          <p:cNvSpPr txBox="1"/>
          <p:nvPr/>
        </p:nvSpPr>
        <p:spPr>
          <a:xfrm>
            <a:off x="5646420" y="2075688"/>
            <a:ext cx="1371600" cy="1005900"/>
          </a:xfrm>
          <a:prstGeom prst="rect">
            <a:avLst/>
          </a:prstGeom>
          <a:noFill/>
          <a:ln>
            <a:noFill/>
          </a:ln>
        </p:spPr>
        <p:txBody>
          <a:bodyPr anchorCtr="0" anchor="t" bIns="18275" lIns="36575" spcFirstLastPara="1" rIns="36575" wrap="square" tIns="18275">
            <a:noAutofit/>
          </a:bodyPr>
          <a:lstStyle/>
          <a:p>
            <a:pPr indent="0" lvl="0" marL="0" marR="0" rtl="0" algn="l">
              <a:lnSpc>
                <a:spcPct val="105000"/>
              </a:lnSpc>
              <a:spcBef>
                <a:spcPts val="0"/>
              </a:spcBef>
              <a:spcAft>
                <a:spcPts val="0"/>
              </a:spcAft>
              <a:buNone/>
            </a:pPr>
            <a:r>
              <a:rPr b="0" i="0" lang="en" sz="1050" u="none" cap="none" strike="noStrike">
                <a:solidFill>
                  <a:srgbClr val="1C2B33"/>
                </a:solidFill>
                <a:latin typeface="Avenir"/>
                <a:ea typeface="Avenir"/>
                <a:cs typeface="Avenir"/>
                <a:sym typeface="Avenir"/>
              </a:rPr>
              <a:t>Supported inputs go to the device. All others fall back on purpose.</a:t>
            </a:r>
            <a:endParaRPr/>
          </a:p>
        </p:txBody>
      </p:sp>
      <p:cxnSp>
        <p:nvCxnSpPr>
          <p:cNvPr id="237" name="Google Shape;237;p18"/>
          <p:cNvCxnSpPr/>
          <p:nvPr/>
        </p:nvCxnSpPr>
        <p:spPr>
          <a:xfrm>
            <a:off x="5664708" y="3099816"/>
            <a:ext cx="1335000" cy="0"/>
          </a:xfrm>
          <a:prstGeom prst="straightConnector1">
            <a:avLst/>
          </a:prstGeom>
          <a:noFill/>
          <a:ln cap="flat" cmpd="sng" w="9525">
            <a:solidFill>
              <a:srgbClr val="E8C6DA"/>
            </a:solidFill>
            <a:prstDash val="solid"/>
            <a:round/>
            <a:headEnd len="sm" w="sm" type="none"/>
            <a:tailEnd len="sm" w="sm" type="none"/>
          </a:ln>
        </p:spPr>
      </p:cxnSp>
      <p:sp>
        <p:nvSpPr>
          <p:cNvPr id="238" name="Google Shape;238;p18"/>
          <p:cNvSpPr txBox="1"/>
          <p:nvPr/>
        </p:nvSpPr>
        <p:spPr>
          <a:xfrm>
            <a:off x="5646420" y="3154680"/>
            <a:ext cx="1371600" cy="6219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1" lang="en" sz="950" u="none" cap="none" strike="noStrike">
                <a:solidFill>
                  <a:srgbClr val="8D2E9B"/>
                </a:solidFill>
                <a:latin typeface="Avenir"/>
                <a:ea typeface="Avenir"/>
                <a:cs typeface="Avenir"/>
                <a:sym typeface="Avenir"/>
              </a:rPr>
              <a:t>fp64 → CPU; graph-mode transposed conv → CPU</a:t>
            </a:r>
            <a:endParaRPr/>
          </a:p>
        </p:txBody>
      </p:sp>
      <p:sp>
        <p:nvSpPr>
          <p:cNvPr id="239" name="Google Shape;239;p18"/>
          <p:cNvSpPr/>
          <p:nvPr/>
        </p:nvSpPr>
        <p:spPr>
          <a:xfrm rot="5400000">
            <a:off x="7141416" y="2532828"/>
            <a:ext cx="96000" cy="164700"/>
          </a:xfrm>
          <a:prstGeom prst="triangle">
            <a:avLst>
              <a:gd fmla="val 50000" name="adj"/>
            </a:avLst>
          </a:prstGeom>
          <a:solidFill>
            <a:srgbClr val="CC2FA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0" name="Google Shape;240;p18"/>
          <p:cNvSpPr/>
          <p:nvPr/>
        </p:nvSpPr>
        <p:spPr>
          <a:xfrm>
            <a:off x="7269480" y="1417320"/>
            <a:ext cx="1554600" cy="2395800"/>
          </a:xfrm>
          <a:prstGeom prst="roundRect">
            <a:avLst>
              <a:gd fmla="val 6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49_6.2_2.4.png" id="241" name="Google Shape;241;p18"/>
          <p:cNvPicPr preferRelativeResize="0"/>
          <p:nvPr/>
        </p:nvPicPr>
        <p:blipFill rotWithShape="1">
          <a:blip r:embed="rId7">
            <a:alphaModFix/>
          </a:blip>
          <a:srcRect b="0" l="0" r="0" t="0"/>
          <a:stretch/>
        </p:blipFill>
        <p:spPr>
          <a:xfrm>
            <a:off x="7379208" y="1545336"/>
            <a:ext cx="438912" cy="438912"/>
          </a:xfrm>
          <a:prstGeom prst="rect">
            <a:avLst/>
          </a:prstGeom>
          <a:noFill/>
          <a:ln>
            <a:noFill/>
          </a:ln>
        </p:spPr>
      </p:pic>
      <p:sp>
        <p:nvSpPr>
          <p:cNvPr id="242" name="Google Shape;242;p18"/>
          <p:cNvSpPr txBox="1"/>
          <p:nvPr/>
        </p:nvSpPr>
        <p:spPr>
          <a:xfrm>
            <a:off x="7872983" y="1581912"/>
            <a:ext cx="914400" cy="3840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1" i="0" lang="en" sz="1500" u="none" cap="none" strike="noStrike">
                <a:solidFill>
                  <a:srgbClr val="CC2FAA"/>
                </a:solidFill>
                <a:latin typeface="Nunito Sans"/>
                <a:ea typeface="Nunito Sans"/>
                <a:cs typeface="Nunito Sans"/>
                <a:sym typeface="Nunito Sans"/>
              </a:rPr>
              <a:t>5  </a:t>
            </a:r>
            <a:r>
              <a:rPr b="1" i="0" lang="en" sz="1500" u="none" cap="none" strike="noStrike">
                <a:solidFill>
                  <a:srgbClr val="1C2B33"/>
                </a:solidFill>
                <a:latin typeface="Nunito Sans"/>
                <a:ea typeface="Nunito Sans"/>
                <a:cs typeface="Nunito Sans"/>
                <a:sym typeface="Nunito Sans"/>
              </a:rPr>
              <a:t>Prove</a:t>
            </a:r>
            <a:endParaRPr/>
          </a:p>
        </p:txBody>
      </p:sp>
      <p:sp>
        <p:nvSpPr>
          <p:cNvPr id="243" name="Google Shape;243;p18"/>
          <p:cNvSpPr txBox="1"/>
          <p:nvPr/>
        </p:nvSpPr>
        <p:spPr>
          <a:xfrm>
            <a:off x="7360920" y="2075688"/>
            <a:ext cx="1371600" cy="1005900"/>
          </a:xfrm>
          <a:prstGeom prst="rect">
            <a:avLst/>
          </a:prstGeom>
          <a:noFill/>
          <a:ln>
            <a:noFill/>
          </a:ln>
        </p:spPr>
        <p:txBody>
          <a:bodyPr anchorCtr="0" anchor="t" bIns="18275" lIns="36575" spcFirstLastPara="1" rIns="36575" wrap="square" tIns="18275">
            <a:noAutofit/>
          </a:bodyPr>
          <a:lstStyle/>
          <a:p>
            <a:pPr indent="0" lvl="0" marL="0" marR="0" rtl="0" algn="l">
              <a:lnSpc>
                <a:spcPct val="105000"/>
              </a:lnSpc>
              <a:spcBef>
                <a:spcPts val="0"/>
              </a:spcBef>
              <a:spcAft>
                <a:spcPts val="0"/>
              </a:spcAft>
              <a:buNone/>
            </a:pPr>
            <a:r>
              <a:rPr b="0" i="0" lang="en" sz="1050" u="none" cap="none" strike="noStrike">
                <a:solidFill>
                  <a:srgbClr val="1C2B33"/>
                </a:solidFill>
                <a:latin typeface="Avenir"/>
                <a:ea typeface="Avenir"/>
                <a:cs typeface="Avenir"/>
                <a:sym typeface="Avenir"/>
              </a:rPr>
              <a:t>Run on silicon against a CPU reference. Prove the op did not fall back.</a:t>
            </a:r>
            <a:endParaRPr/>
          </a:p>
        </p:txBody>
      </p:sp>
      <p:cxnSp>
        <p:nvCxnSpPr>
          <p:cNvPr id="244" name="Google Shape;244;p18"/>
          <p:cNvCxnSpPr/>
          <p:nvPr/>
        </p:nvCxnSpPr>
        <p:spPr>
          <a:xfrm>
            <a:off x="7379208" y="3099816"/>
            <a:ext cx="1335000" cy="0"/>
          </a:xfrm>
          <a:prstGeom prst="straightConnector1">
            <a:avLst/>
          </a:prstGeom>
          <a:noFill/>
          <a:ln cap="flat" cmpd="sng" w="9525">
            <a:solidFill>
              <a:srgbClr val="E8C6DA"/>
            </a:solidFill>
            <a:prstDash val="solid"/>
            <a:round/>
            <a:headEnd len="sm" w="sm" type="none"/>
            <a:tailEnd len="sm" w="sm" type="none"/>
          </a:ln>
        </p:spPr>
      </p:cxnSp>
      <p:sp>
        <p:nvSpPr>
          <p:cNvPr id="245" name="Google Shape;245;p18"/>
          <p:cNvSpPr txBox="1"/>
          <p:nvPr/>
        </p:nvSpPr>
        <p:spPr>
          <a:xfrm>
            <a:off x="7360920" y="3154680"/>
            <a:ext cx="1371600" cy="6219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1" lang="en" sz="950" u="none" cap="none" strike="noStrike">
                <a:solidFill>
                  <a:srgbClr val="8D2E9B"/>
                </a:solidFill>
                <a:latin typeface="Avenir"/>
                <a:ea typeface="Avenir"/>
                <a:cs typeface="Avenir"/>
                <a:sym typeface="Avenir"/>
              </a:rPr>
              <a:t>24 configs;</a:t>
            </a:r>
            <a:endParaRPr/>
          </a:p>
        </p:txBody>
      </p:sp>
      <p:sp>
        <p:nvSpPr>
          <p:cNvPr id="246" name="Google Shape;246;p18"/>
          <p:cNvSpPr/>
          <p:nvPr/>
        </p:nvSpPr>
        <p:spPr>
          <a:xfrm>
            <a:off x="411480" y="3986784"/>
            <a:ext cx="8366700" cy="384000"/>
          </a:xfrm>
          <a:prstGeom prst="roundRect">
            <a:avLst>
              <a:gd fmla="val 8000" name="adj"/>
            </a:avLst>
          </a:prstGeom>
          <a:solidFill>
            <a:srgbClr val="1C2B33"/>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1100" u="none" cap="none" strike="noStrike">
                <a:solidFill>
                  <a:srgbClr val="F7A8C4"/>
                </a:solidFill>
                <a:latin typeface="Nunito Sans"/>
                <a:ea typeface="Nunito Sans"/>
                <a:cs typeface="Nunito Sans"/>
                <a:sym typeface="Nunito Sans"/>
              </a:rPr>
              <a:t>Each diff ships:  </a:t>
            </a:r>
            <a:r>
              <a:rPr b="0" i="0" lang="en" sz="1100" u="none" cap="none" strike="noStrike">
                <a:solidFill>
                  <a:srgbClr val="FFFFFF"/>
                </a:solidFill>
                <a:latin typeface="Avenir"/>
                <a:ea typeface="Avenir"/>
                <a:cs typeface="Avenir"/>
                <a:sym typeface="Avenir"/>
              </a:rPr>
              <a:t>device kernel  ·  dispatch + fallback rules  ·  tests  ·  build/registry entries  ·  test plan  ·  known gaps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Example: transposed convolution (1D / 2D / 3D)</a:t>
            </a:r>
            <a:endParaRPr/>
          </a:p>
        </p:txBody>
      </p:sp>
      <p:sp>
        <p:nvSpPr>
          <p:cNvPr id="252" name="Google Shape;252;p19"/>
          <p:cNvSpPr txBox="1"/>
          <p:nvPr/>
        </p:nvSpPr>
        <p:spPr>
          <a:xfrm>
            <a:off x="356616" y="969264"/>
            <a:ext cx="8412600" cy="2925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300" u="none" cap="none" strike="noStrike">
                <a:solidFill>
                  <a:srgbClr val="E12353"/>
                </a:solidFill>
                <a:latin typeface="Avenir"/>
                <a:ea typeface="Avenir"/>
                <a:cs typeface="Avenir"/>
                <a:sym typeface="Avenir"/>
              </a:rPr>
              <a:t>Before: three paths gave wrong answers with no error. After: every path is correct, and eager runs on device.</a:t>
            </a:r>
            <a:endParaRPr/>
          </a:p>
        </p:txBody>
      </p:sp>
      <p:sp>
        <p:nvSpPr>
          <p:cNvPr id="253" name="Google Shape;253;p19"/>
          <p:cNvSpPr txBox="1"/>
          <p:nvPr/>
        </p:nvSpPr>
        <p:spPr>
          <a:xfrm>
            <a:off x="411480" y="1371600"/>
            <a:ext cx="1326000" cy="2559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000" u="none" cap="none" strike="noStrike">
                <a:solidFill>
                  <a:srgbClr val="595959"/>
                </a:solidFill>
                <a:latin typeface="Nunito Sans"/>
                <a:ea typeface="Nunito Sans"/>
                <a:cs typeface="Nunito Sans"/>
                <a:sym typeface="Nunito Sans"/>
              </a:rPr>
              <a:t>Path</a:t>
            </a:r>
            <a:endParaRPr/>
          </a:p>
        </p:txBody>
      </p:sp>
      <p:sp>
        <p:nvSpPr>
          <p:cNvPr id="254" name="Google Shape;254;p19"/>
          <p:cNvSpPr txBox="1"/>
          <p:nvPr/>
        </p:nvSpPr>
        <p:spPr>
          <a:xfrm>
            <a:off x="1783080" y="1371600"/>
            <a:ext cx="1298400" cy="2559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000" u="none" cap="none" strike="noStrike">
                <a:solidFill>
                  <a:srgbClr val="595959"/>
                </a:solidFill>
                <a:latin typeface="Nunito Sans"/>
                <a:ea typeface="Nunito Sans"/>
                <a:cs typeface="Nunito Sans"/>
                <a:sym typeface="Nunito Sans"/>
              </a:rPr>
              <a:t>Before</a:t>
            </a:r>
            <a:endParaRPr/>
          </a:p>
        </p:txBody>
      </p:sp>
      <p:sp>
        <p:nvSpPr>
          <p:cNvPr id="255" name="Google Shape;255;p19"/>
          <p:cNvSpPr txBox="1"/>
          <p:nvPr/>
        </p:nvSpPr>
        <p:spPr>
          <a:xfrm>
            <a:off x="3127248" y="1371600"/>
            <a:ext cx="1298400" cy="2559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000" u="none" cap="none" strike="noStrike">
                <a:solidFill>
                  <a:srgbClr val="595959"/>
                </a:solidFill>
                <a:latin typeface="Nunito Sans"/>
                <a:ea typeface="Nunito Sans"/>
                <a:cs typeface="Nunito Sans"/>
                <a:sym typeface="Nunito Sans"/>
              </a:rPr>
              <a:t>After</a:t>
            </a:r>
            <a:endParaRPr/>
          </a:p>
        </p:txBody>
      </p:sp>
      <p:sp>
        <p:nvSpPr>
          <p:cNvPr id="256" name="Google Shape;256;p19"/>
          <p:cNvSpPr txBox="1"/>
          <p:nvPr/>
        </p:nvSpPr>
        <p:spPr>
          <a:xfrm>
            <a:off x="411480" y="1645920"/>
            <a:ext cx="1326000" cy="4755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1" i="0" lang="en" sz="1050" u="none" cap="none" strike="noStrike">
                <a:solidFill>
                  <a:srgbClr val="1C2B33"/>
                </a:solidFill>
                <a:latin typeface="Nunito Sans"/>
                <a:ea typeface="Nunito Sans"/>
                <a:cs typeface="Nunito Sans"/>
                <a:sym typeface="Nunito Sans"/>
              </a:rPr>
              <a:t>Eager, stride 1</a:t>
            </a:r>
            <a:endParaRPr/>
          </a:p>
        </p:txBody>
      </p:sp>
      <p:sp>
        <p:nvSpPr>
          <p:cNvPr id="257" name="Google Shape;257;p19"/>
          <p:cNvSpPr/>
          <p:nvPr/>
        </p:nvSpPr>
        <p:spPr>
          <a:xfrm>
            <a:off x="1783080" y="1645920"/>
            <a:ext cx="1298400" cy="475500"/>
          </a:xfrm>
          <a:prstGeom prst="roundRect">
            <a:avLst>
              <a:gd fmla="val 12000" name="adj"/>
            </a:avLst>
          </a:prstGeom>
          <a:solidFill>
            <a:srgbClr val="FDE8EE"/>
          </a:solidFill>
          <a:ln>
            <a:noFill/>
          </a:ln>
        </p:spPr>
        <p:txBody>
          <a:bodyPr anchorCtr="0" anchor="ctr" bIns="18275" lIns="36575" spcFirstLastPara="1" rIns="36575" wrap="square" tIns="18275">
            <a:noAutofit/>
          </a:bodyPr>
          <a:lstStyle/>
          <a:p>
            <a:pPr indent="0" lvl="0" marL="0" marR="0" rtl="0" algn="ctr">
              <a:lnSpc>
                <a:spcPct val="95000"/>
              </a:lnSpc>
              <a:spcBef>
                <a:spcPts val="0"/>
              </a:spcBef>
              <a:spcAft>
                <a:spcPts val="0"/>
              </a:spcAft>
              <a:buNone/>
            </a:pPr>
            <a:r>
              <a:rPr b="1" i="0" lang="en" sz="1000" u="none" cap="none" strike="noStrike">
                <a:solidFill>
                  <a:srgbClr val="E12353"/>
                </a:solidFill>
                <a:latin typeface="Nunito Sans"/>
                <a:ea typeface="Nunito Sans"/>
                <a:cs typeface="Nunito Sans"/>
                <a:sym typeface="Nunito Sans"/>
              </a:rPr>
              <a:t>✗ ran forward conv</a:t>
            </a:r>
            <a:endParaRPr/>
          </a:p>
        </p:txBody>
      </p:sp>
      <p:sp>
        <p:nvSpPr>
          <p:cNvPr id="258" name="Google Shape;258;p19"/>
          <p:cNvSpPr/>
          <p:nvPr/>
        </p:nvSpPr>
        <p:spPr>
          <a:xfrm>
            <a:off x="3127248" y="1645920"/>
            <a:ext cx="1298400" cy="475500"/>
          </a:xfrm>
          <a:prstGeom prst="roundRect">
            <a:avLst>
              <a:gd fmla="val 12000" name="adj"/>
            </a:avLst>
          </a:prstGeom>
          <a:solidFill>
            <a:srgbClr val="E6F5EE"/>
          </a:solidFill>
          <a:ln>
            <a:noFill/>
          </a:ln>
        </p:spPr>
        <p:txBody>
          <a:bodyPr anchorCtr="0" anchor="ctr" bIns="18275" lIns="36575" spcFirstLastPara="1" rIns="36575" wrap="square" tIns="18275">
            <a:noAutofit/>
          </a:bodyPr>
          <a:lstStyle/>
          <a:p>
            <a:pPr indent="0" lvl="0" marL="0" marR="0" rtl="0" algn="ctr">
              <a:lnSpc>
                <a:spcPct val="95000"/>
              </a:lnSpc>
              <a:spcBef>
                <a:spcPts val="0"/>
              </a:spcBef>
              <a:spcAft>
                <a:spcPts val="0"/>
              </a:spcAft>
              <a:buNone/>
            </a:pPr>
            <a:r>
              <a:rPr b="1" i="0" lang="en" sz="1000" u="none" cap="none" strike="noStrike">
                <a:solidFill>
                  <a:srgbClr val="1E9E6A"/>
                </a:solidFill>
                <a:latin typeface="Nunito Sans"/>
                <a:ea typeface="Nunito Sans"/>
                <a:cs typeface="Nunito Sans"/>
                <a:sym typeface="Nunito Sans"/>
              </a:rPr>
              <a:t>✓ on device</a:t>
            </a:r>
            <a:endParaRPr/>
          </a:p>
        </p:txBody>
      </p:sp>
      <p:sp>
        <p:nvSpPr>
          <p:cNvPr id="259" name="Google Shape;259;p19"/>
          <p:cNvSpPr txBox="1"/>
          <p:nvPr/>
        </p:nvSpPr>
        <p:spPr>
          <a:xfrm>
            <a:off x="411480" y="2176272"/>
            <a:ext cx="1326000" cy="4755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1" i="0" lang="en" sz="1050" u="none" cap="none" strike="noStrike">
                <a:solidFill>
                  <a:srgbClr val="1C2B33"/>
                </a:solidFill>
                <a:latin typeface="Nunito Sans"/>
                <a:ea typeface="Nunito Sans"/>
                <a:cs typeface="Nunito Sans"/>
                <a:sym typeface="Nunito Sans"/>
              </a:rPr>
              <a:t>Eager, stride &gt; 1</a:t>
            </a:r>
            <a:br>
              <a:rPr b="1" i="0" lang="en" sz="1050" u="none" cap="none" strike="noStrike">
                <a:solidFill>
                  <a:srgbClr val="1C2B33"/>
                </a:solidFill>
                <a:latin typeface="Nunito Sans"/>
                <a:ea typeface="Nunito Sans"/>
                <a:cs typeface="Nunito Sans"/>
                <a:sym typeface="Nunito Sans"/>
              </a:rPr>
            </a:br>
            <a:r>
              <a:rPr b="1" i="0" lang="en" sz="1050" u="none" cap="none" strike="noStrike">
                <a:solidFill>
                  <a:srgbClr val="1C2B33"/>
                </a:solidFill>
                <a:latin typeface="Nunito Sans"/>
                <a:ea typeface="Nunito Sans"/>
                <a:cs typeface="Nunito Sans"/>
                <a:sym typeface="Nunito Sans"/>
              </a:rPr>
              <a:t>or dilated</a:t>
            </a:r>
            <a:endParaRPr/>
          </a:p>
        </p:txBody>
      </p:sp>
      <p:sp>
        <p:nvSpPr>
          <p:cNvPr id="260" name="Google Shape;260;p19"/>
          <p:cNvSpPr/>
          <p:nvPr/>
        </p:nvSpPr>
        <p:spPr>
          <a:xfrm>
            <a:off x="1783080" y="2176272"/>
            <a:ext cx="1298400" cy="475500"/>
          </a:xfrm>
          <a:prstGeom prst="roundRect">
            <a:avLst>
              <a:gd fmla="val 12000" name="adj"/>
            </a:avLst>
          </a:prstGeom>
          <a:solidFill>
            <a:srgbClr val="FDF3E1"/>
          </a:solidFill>
          <a:ln>
            <a:noFill/>
          </a:ln>
        </p:spPr>
        <p:txBody>
          <a:bodyPr anchorCtr="0" anchor="ctr" bIns="18275" lIns="36575" spcFirstLastPara="1" rIns="36575" wrap="square" tIns="18275">
            <a:noAutofit/>
          </a:bodyPr>
          <a:lstStyle/>
          <a:p>
            <a:pPr indent="0" lvl="0" marL="0" marR="0" rtl="0" algn="ctr">
              <a:lnSpc>
                <a:spcPct val="95000"/>
              </a:lnSpc>
              <a:spcBef>
                <a:spcPts val="0"/>
              </a:spcBef>
              <a:spcAft>
                <a:spcPts val="0"/>
              </a:spcAft>
              <a:buNone/>
            </a:pPr>
            <a:r>
              <a:rPr b="1" i="0" lang="en" sz="1000" u="none" cap="none" strike="noStrike">
                <a:solidFill>
                  <a:srgbClr val="D98E04"/>
                </a:solidFill>
                <a:latin typeface="Nunito Sans"/>
                <a:ea typeface="Nunito Sans"/>
                <a:cs typeface="Nunito Sans"/>
                <a:sym typeface="Nunito Sans"/>
              </a:rPr>
              <a:t>↺ CPU fallback</a:t>
            </a:r>
            <a:endParaRPr/>
          </a:p>
        </p:txBody>
      </p:sp>
      <p:sp>
        <p:nvSpPr>
          <p:cNvPr id="261" name="Google Shape;261;p19"/>
          <p:cNvSpPr/>
          <p:nvPr/>
        </p:nvSpPr>
        <p:spPr>
          <a:xfrm>
            <a:off x="3127248" y="2176272"/>
            <a:ext cx="1298400" cy="475500"/>
          </a:xfrm>
          <a:prstGeom prst="roundRect">
            <a:avLst>
              <a:gd fmla="val 12000" name="adj"/>
            </a:avLst>
          </a:prstGeom>
          <a:solidFill>
            <a:srgbClr val="E6F5EE"/>
          </a:solidFill>
          <a:ln>
            <a:noFill/>
          </a:ln>
        </p:spPr>
        <p:txBody>
          <a:bodyPr anchorCtr="0" anchor="ctr" bIns="18275" lIns="36575" spcFirstLastPara="1" rIns="36575" wrap="square" tIns="18275">
            <a:noAutofit/>
          </a:bodyPr>
          <a:lstStyle/>
          <a:p>
            <a:pPr indent="0" lvl="0" marL="0" marR="0" rtl="0" algn="ctr">
              <a:lnSpc>
                <a:spcPct val="95000"/>
              </a:lnSpc>
              <a:spcBef>
                <a:spcPts val="0"/>
              </a:spcBef>
              <a:spcAft>
                <a:spcPts val="0"/>
              </a:spcAft>
              <a:buNone/>
            </a:pPr>
            <a:r>
              <a:rPr b="1" i="0" lang="en" sz="1000" u="none" cap="none" strike="noStrike">
                <a:solidFill>
                  <a:srgbClr val="1E9E6A"/>
                </a:solidFill>
                <a:latin typeface="Nunito Sans"/>
                <a:ea typeface="Nunito Sans"/>
                <a:cs typeface="Nunito Sans"/>
                <a:sym typeface="Nunito Sans"/>
              </a:rPr>
              <a:t>✓ on device</a:t>
            </a:r>
            <a:endParaRPr/>
          </a:p>
        </p:txBody>
      </p:sp>
      <p:sp>
        <p:nvSpPr>
          <p:cNvPr id="262" name="Google Shape;262;p19"/>
          <p:cNvSpPr txBox="1"/>
          <p:nvPr/>
        </p:nvSpPr>
        <p:spPr>
          <a:xfrm>
            <a:off x="411480" y="2706624"/>
            <a:ext cx="1326000" cy="4755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1" i="0" lang="en" sz="1050" u="none" cap="none" strike="noStrike">
                <a:solidFill>
                  <a:srgbClr val="1C2B33"/>
                </a:solidFill>
                <a:latin typeface="Nunito Sans"/>
                <a:ea typeface="Nunito Sans"/>
                <a:cs typeface="Nunito Sans"/>
                <a:sym typeface="Nunito Sans"/>
              </a:rPr>
              <a:t>Graph mode</a:t>
            </a:r>
            <a:endParaRPr/>
          </a:p>
        </p:txBody>
      </p:sp>
      <p:sp>
        <p:nvSpPr>
          <p:cNvPr id="263" name="Google Shape;263;p19"/>
          <p:cNvSpPr/>
          <p:nvPr/>
        </p:nvSpPr>
        <p:spPr>
          <a:xfrm>
            <a:off x="1783080" y="2706624"/>
            <a:ext cx="1298400" cy="475500"/>
          </a:xfrm>
          <a:prstGeom prst="roundRect">
            <a:avLst>
              <a:gd fmla="val 12000" name="adj"/>
            </a:avLst>
          </a:prstGeom>
          <a:solidFill>
            <a:srgbClr val="FDE8EE"/>
          </a:solidFill>
          <a:ln>
            <a:noFill/>
          </a:ln>
        </p:spPr>
        <p:txBody>
          <a:bodyPr anchorCtr="0" anchor="ctr" bIns="18275" lIns="36575" spcFirstLastPara="1" rIns="36575" wrap="square" tIns="18275">
            <a:noAutofit/>
          </a:bodyPr>
          <a:lstStyle/>
          <a:p>
            <a:pPr indent="0" lvl="0" marL="0" marR="0" rtl="0" algn="ctr">
              <a:lnSpc>
                <a:spcPct val="95000"/>
              </a:lnSpc>
              <a:spcBef>
                <a:spcPts val="0"/>
              </a:spcBef>
              <a:spcAft>
                <a:spcPts val="0"/>
              </a:spcAft>
              <a:buNone/>
            </a:pPr>
            <a:r>
              <a:rPr b="1" i="0" lang="en" sz="1000" u="none" cap="none" strike="noStrike">
                <a:solidFill>
                  <a:srgbClr val="E12353"/>
                </a:solidFill>
                <a:latin typeface="Nunito Sans"/>
                <a:ea typeface="Nunito Sans"/>
                <a:cs typeface="Nunito Sans"/>
                <a:sym typeface="Nunito Sans"/>
              </a:rPr>
              <a:t>✗ lowered as</a:t>
            </a:r>
            <a:endParaRPr/>
          </a:p>
          <a:p>
            <a:pPr indent="0" lvl="0" marL="0" marR="0" rtl="0" algn="ctr">
              <a:lnSpc>
                <a:spcPct val="95000"/>
              </a:lnSpc>
              <a:spcBef>
                <a:spcPts val="0"/>
              </a:spcBef>
              <a:spcAft>
                <a:spcPts val="0"/>
              </a:spcAft>
              <a:buNone/>
            </a:pPr>
            <a:r>
              <a:rPr b="1" i="0" lang="en" sz="1000" u="none" cap="none" strike="noStrike">
                <a:solidFill>
                  <a:srgbClr val="E12353"/>
                </a:solidFill>
                <a:latin typeface="Nunito Sans"/>
                <a:ea typeface="Nunito Sans"/>
                <a:cs typeface="Nunito Sans"/>
                <a:sym typeface="Nunito Sans"/>
              </a:rPr>
              <a:t>forward conv</a:t>
            </a:r>
            <a:endParaRPr/>
          </a:p>
        </p:txBody>
      </p:sp>
      <p:sp>
        <p:nvSpPr>
          <p:cNvPr id="264" name="Google Shape;264;p19"/>
          <p:cNvSpPr/>
          <p:nvPr/>
        </p:nvSpPr>
        <p:spPr>
          <a:xfrm>
            <a:off x="3127248" y="2706624"/>
            <a:ext cx="1298400" cy="475500"/>
          </a:xfrm>
          <a:prstGeom prst="roundRect">
            <a:avLst>
              <a:gd fmla="val 12000" name="adj"/>
            </a:avLst>
          </a:prstGeom>
          <a:solidFill>
            <a:srgbClr val="FDF3E1"/>
          </a:solidFill>
          <a:ln>
            <a:noFill/>
          </a:ln>
        </p:spPr>
        <p:txBody>
          <a:bodyPr anchorCtr="0" anchor="ctr" bIns="18275" lIns="36575" spcFirstLastPara="1" rIns="36575" wrap="square" tIns="18275">
            <a:noAutofit/>
          </a:bodyPr>
          <a:lstStyle/>
          <a:p>
            <a:pPr indent="0" lvl="0" marL="0" marR="0" rtl="0" algn="ctr">
              <a:lnSpc>
                <a:spcPct val="95000"/>
              </a:lnSpc>
              <a:spcBef>
                <a:spcPts val="0"/>
              </a:spcBef>
              <a:spcAft>
                <a:spcPts val="0"/>
              </a:spcAft>
              <a:buNone/>
            </a:pPr>
            <a:r>
              <a:rPr b="1" i="0" lang="en" sz="1000" u="none" cap="none" strike="noStrike">
                <a:solidFill>
                  <a:srgbClr val="D98E04"/>
                </a:solidFill>
                <a:latin typeface="Nunito Sans"/>
                <a:ea typeface="Nunito Sans"/>
                <a:cs typeface="Nunito Sans"/>
                <a:sym typeface="Nunito Sans"/>
              </a:rPr>
              <a:t>↺ guarded:</a:t>
            </a:r>
            <a:endParaRPr/>
          </a:p>
          <a:p>
            <a:pPr indent="0" lvl="0" marL="0" marR="0" rtl="0" algn="ctr">
              <a:lnSpc>
                <a:spcPct val="95000"/>
              </a:lnSpc>
              <a:spcBef>
                <a:spcPts val="0"/>
              </a:spcBef>
              <a:spcAft>
                <a:spcPts val="0"/>
              </a:spcAft>
              <a:buNone/>
            </a:pPr>
            <a:r>
              <a:rPr b="1" i="0" lang="en" sz="1000" u="none" cap="none" strike="noStrike">
                <a:solidFill>
                  <a:srgbClr val="D98E04"/>
                </a:solidFill>
                <a:latin typeface="Nunito Sans"/>
                <a:ea typeface="Nunito Sans"/>
                <a:cs typeface="Nunito Sans"/>
                <a:sym typeface="Nunito Sans"/>
              </a:rPr>
              <a:t>stays on CPU</a:t>
            </a:r>
            <a:endParaRPr/>
          </a:p>
        </p:txBody>
      </p:sp>
      <p:sp>
        <p:nvSpPr>
          <p:cNvPr id="265" name="Google Shape;265;p19"/>
          <p:cNvSpPr txBox="1"/>
          <p:nvPr/>
        </p:nvSpPr>
        <p:spPr>
          <a:xfrm>
            <a:off x="411480" y="3236976"/>
            <a:ext cx="1326000" cy="4755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1" i="0" lang="en" sz="1050" u="none" cap="none" strike="noStrike">
                <a:solidFill>
                  <a:srgbClr val="1C2B33"/>
                </a:solidFill>
                <a:latin typeface="Nunito Sans"/>
                <a:ea typeface="Nunito Sans"/>
                <a:cs typeface="Nunito Sans"/>
                <a:sym typeface="Nunito Sans"/>
              </a:rPr>
              <a:t>Backward</a:t>
            </a:r>
            <a:endParaRPr/>
          </a:p>
        </p:txBody>
      </p:sp>
      <p:sp>
        <p:nvSpPr>
          <p:cNvPr id="266" name="Google Shape;266;p19"/>
          <p:cNvSpPr/>
          <p:nvPr/>
        </p:nvSpPr>
        <p:spPr>
          <a:xfrm>
            <a:off x="1783080" y="3236976"/>
            <a:ext cx="1298400" cy="475500"/>
          </a:xfrm>
          <a:prstGeom prst="roundRect">
            <a:avLst>
              <a:gd fmla="val 12000" name="adj"/>
            </a:avLst>
          </a:prstGeom>
          <a:solidFill>
            <a:srgbClr val="FDE8EE"/>
          </a:solidFill>
          <a:ln>
            <a:noFill/>
          </a:ln>
        </p:spPr>
        <p:txBody>
          <a:bodyPr anchorCtr="0" anchor="ctr" bIns="18275" lIns="36575" spcFirstLastPara="1" rIns="36575" wrap="square" tIns="18275">
            <a:noAutofit/>
          </a:bodyPr>
          <a:lstStyle/>
          <a:p>
            <a:pPr indent="0" lvl="0" marL="0" marR="0" rtl="0" algn="ctr">
              <a:lnSpc>
                <a:spcPct val="95000"/>
              </a:lnSpc>
              <a:spcBef>
                <a:spcPts val="0"/>
              </a:spcBef>
              <a:spcAft>
                <a:spcPts val="0"/>
              </a:spcAft>
              <a:buNone/>
            </a:pPr>
            <a:r>
              <a:rPr b="1" i="0" lang="en" sz="1000" u="none" cap="none" strike="noStrike">
                <a:solidFill>
                  <a:srgbClr val="E12353"/>
                </a:solidFill>
                <a:latin typeface="Nunito Sans"/>
                <a:ea typeface="Nunito Sans"/>
                <a:cs typeface="Nunito Sans"/>
                <a:sym typeface="Nunito Sans"/>
              </a:rPr>
              <a:t>✗ forward-conv</a:t>
            </a:r>
            <a:endParaRPr/>
          </a:p>
          <a:p>
            <a:pPr indent="0" lvl="0" marL="0" marR="0" rtl="0" algn="ctr">
              <a:lnSpc>
                <a:spcPct val="95000"/>
              </a:lnSpc>
              <a:spcBef>
                <a:spcPts val="0"/>
              </a:spcBef>
              <a:spcAft>
                <a:spcPts val="0"/>
              </a:spcAft>
              <a:buNone/>
            </a:pPr>
            <a:r>
              <a:rPr b="1" i="0" lang="en" sz="1000" u="none" cap="none" strike="noStrike">
                <a:solidFill>
                  <a:srgbClr val="E12353"/>
                </a:solidFill>
                <a:latin typeface="Nunito Sans"/>
                <a:ea typeface="Nunito Sans"/>
                <a:cs typeface="Nunito Sans"/>
                <a:sym typeface="Nunito Sans"/>
              </a:rPr>
              <a:t>gradients</a:t>
            </a:r>
            <a:endParaRPr/>
          </a:p>
        </p:txBody>
      </p:sp>
      <p:sp>
        <p:nvSpPr>
          <p:cNvPr id="267" name="Google Shape;267;p19"/>
          <p:cNvSpPr/>
          <p:nvPr/>
        </p:nvSpPr>
        <p:spPr>
          <a:xfrm>
            <a:off x="3127248" y="3236976"/>
            <a:ext cx="1298400" cy="475500"/>
          </a:xfrm>
          <a:prstGeom prst="roundRect">
            <a:avLst>
              <a:gd fmla="val 12000" name="adj"/>
            </a:avLst>
          </a:prstGeom>
          <a:solidFill>
            <a:srgbClr val="FDF3E1"/>
          </a:solidFill>
          <a:ln>
            <a:noFill/>
          </a:ln>
        </p:spPr>
        <p:txBody>
          <a:bodyPr anchorCtr="0" anchor="ctr" bIns="18275" lIns="36575" spcFirstLastPara="1" rIns="36575" wrap="square" tIns="18275">
            <a:noAutofit/>
          </a:bodyPr>
          <a:lstStyle/>
          <a:p>
            <a:pPr indent="0" lvl="0" marL="0" marR="0" rtl="0" algn="ctr">
              <a:lnSpc>
                <a:spcPct val="95000"/>
              </a:lnSpc>
              <a:spcBef>
                <a:spcPts val="0"/>
              </a:spcBef>
              <a:spcAft>
                <a:spcPts val="0"/>
              </a:spcAft>
              <a:buNone/>
            </a:pPr>
            <a:r>
              <a:rPr b="1" i="0" lang="en" sz="1000" u="none" cap="none" strike="noStrike">
                <a:solidFill>
                  <a:srgbClr val="D98E04"/>
                </a:solidFill>
                <a:latin typeface="Nunito Sans"/>
                <a:ea typeface="Nunito Sans"/>
                <a:cs typeface="Nunito Sans"/>
                <a:sym typeface="Nunito Sans"/>
              </a:rPr>
              <a:t>↺ CPU fallback</a:t>
            </a:r>
            <a:endParaRPr/>
          </a:p>
        </p:txBody>
      </p:sp>
      <p:sp>
        <p:nvSpPr>
          <p:cNvPr id="268" name="Google Shape;268;p19"/>
          <p:cNvSpPr txBox="1"/>
          <p:nvPr/>
        </p:nvSpPr>
        <p:spPr>
          <a:xfrm>
            <a:off x="4572000" y="1353312"/>
            <a:ext cx="42063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250" u="none" cap="none" strike="noStrike">
                <a:solidFill>
                  <a:srgbClr val="1C2B33"/>
                </a:solidFill>
                <a:latin typeface="Nunito Sans"/>
                <a:ea typeface="Nunito Sans"/>
                <a:cs typeface="Nunito Sans"/>
                <a:sym typeface="Nunito Sans"/>
              </a:rPr>
              <a:t>Key idea: </a:t>
            </a:r>
            <a:r>
              <a:rPr b="1" i="0" lang="en" sz="1250" u="none" cap="none" strike="noStrike">
                <a:solidFill>
                  <a:srgbClr val="CC2FAA"/>
                </a:solidFill>
                <a:latin typeface="Nunito Sans"/>
                <a:ea typeface="Nunito Sans"/>
                <a:cs typeface="Nunito Sans"/>
                <a:sym typeface="Nunito Sans"/>
              </a:rPr>
              <a:t>output-owned gather</a:t>
            </a:r>
            <a:endParaRPr/>
          </a:p>
        </p:txBody>
      </p:sp>
      <p:sp>
        <p:nvSpPr>
          <p:cNvPr id="269" name="Google Shape;269;p19"/>
          <p:cNvSpPr/>
          <p:nvPr/>
        </p:nvSpPr>
        <p:spPr>
          <a:xfrm>
            <a:off x="4572000" y="1645920"/>
            <a:ext cx="4206300" cy="1591200"/>
          </a:xfrm>
          <a:prstGeom prst="roundRect">
            <a:avLst>
              <a:gd fmla="val 4000" name="adj"/>
            </a:avLst>
          </a:prstGeom>
          <a:solidFill>
            <a:srgbClr val="F1F3F5"/>
          </a:solidFill>
          <a:ln>
            <a:noFill/>
          </a:ln>
        </p:spPr>
        <p:txBody>
          <a:bodyPr anchorCtr="0" anchor="ctr" bIns="18275" lIns="109725" spcFirstLastPara="1" rIns="109725" wrap="square" tIns="18275">
            <a:noAutofit/>
          </a:bodyPr>
          <a:lstStyle/>
          <a:p>
            <a:pPr indent="0" lvl="0" marL="0" marR="0" rtl="0" algn="l">
              <a:lnSpc>
                <a:spcPct val="105000"/>
              </a:lnSpc>
              <a:spcBef>
                <a:spcPts val="0"/>
              </a:spcBef>
              <a:spcAft>
                <a:spcPts val="0"/>
              </a:spcAft>
              <a:buNone/>
            </a:pPr>
            <a:r>
              <a:rPr b="0" i="0" lang="en" sz="850" u="none" cap="none" strike="noStrike">
                <a:solidFill>
                  <a:srgbClr val="1C2B33"/>
                </a:solidFill>
                <a:latin typeface="Roboto Mono"/>
                <a:ea typeface="Roboto Mono"/>
                <a:cs typeface="Roboto Mono"/>
                <a:sym typeface="Roboto Mono"/>
              </a:rPr>
              <a:t>for o in my_outputs:       </a:t>
            </a:r>
            <a:r>
              <a:rPr b="0" i="0" lang="en" sz="850" u="none" cap="none" strike="noStrike">
                <a:solidFill>
                  <a:srgbClr val="8A94A0"/>
                </a:solidFill>
                <a:latin typeface="Roboto Mono"/>
                <a:ea typeface="Roboto Mono"/>
                <a:cs typeface="Roboto Mono"/>
                <a:sym typeface="Roboto Mono"/>
              </a:rPr>
              <a:t># whole cache lines per PE</a:t>
            </a:r>
            <a:endParaRPr/>
          </a:p>
          <a:p>
            <a:pPr indent="0" lvl="0" marL="0" marR="0" rtl="0" algn="l">
              <a:lnSpc>
                <a:spcPct val="105000"/>
              </a:lnSpc>
              <a:spcBef>
                <a:spcPts val="0"/>
              </a:spcBef>
              <a:spcAft>
                <a:spcPts val="0"/>
              </a:spcAft>
              <a:buNone/>
            </a:pPr>
            <a:r>
              <a:rPr b="0" i="0" lang="en" sz="850" u="none" cap="none" strike="noStrike">
                <a:solidFill>
                  <a:srgbClr val="1C2B33"/>
                </a:solidFill>
                <a:latin typeface="Roboto Mono"/>
                <a:ea typeface="Roboto Mono"/>
                <a:cs typeface="Roboto Mono"/>
                <a:sym typeface="Roboto Mono"/>
              </a:rPr>
              <a:t>    acc = 0.0              </a:t>
            </a:r>
            <a:r>
              <a:rPr b="0" i="0" lang="en" sz="850" u="none" cap="none" strike="noStrike">
                <a:solidFill>
                  <a:srgbClr val="8A94A0"/>
                </a:solidFill>
                <a:latin typeface="Roboto Mono"/>
                <a:ea typeface="Roboto Mono"/>
                <a:cs typeface="Roboto Mono"/>
                <a:sym typeface="Roboto Mono"/>
              </a:rPr>
              <a:t># FP32 accumulate</a:t>
            </a:r>
            <a:endParaRPr/>
          </a:p>
          <a:p>
            <a:pPr indent="0" lvl="0" marL="0" marR="0" rtl="0" algn="l">
              <a:lnSpc>
                <a:spcPct val="105000"/>
              </a:lnSpc>
              <a:spcBef>
                <a:spcPts val="0"/>
              </a:spcBef>
              <a:spcAft>
                <a:spcPts val="0"/>
              </a:spcAft>
              <a:buNone/>
            </a:pPr>
            <a:r>
              <a:rPr b="0" i="0" lang="en" sz="850" u="none" cap="none" strike="noStrike">
                <a:solidFill>
                  <a:srgbClr val="1C2B33"/>
                </a:solidFill>
                <a:latin typeface="Roboto Mono"/>
                <a:ea typeface="Roboto Mono"/>
                <a:cs typeface="Roboto Mono"/>
                <a:sym typeface="Roboto Mono"/>
              </a:rPr>
              <a:t>    for k in kernel_taps:</a:t>
            </a:r>
            <a:endParaRPr/>
          </a:p>
          <a:p>
            <a:pPr indent="0" lvl="0" marL="0" marR="0" rtl="0" algn="l">
              <a:lnSpc>
                <a:spcPct val="105000"/>
              </a:lnSpc>
              <a:spcBef>
                <a:spcPts val="0"/>
              </a:spcBef>
              <a:spcAft>
                <a:spcPts val="0"/>
              </a:spcAft>
              <a:buNone/>
            </a:pPr>
            <a:r>
              <a:rPr b="0" i="0" lang="en" sz="850" u="none" cap="none" strike="noStrike">
                <a:solidFill>
                  <a:srgbClr val="1C2B33"/>
                </a:solidFill>
                <a:latin typeface="Roboto Mono"/>
                <a:ea typeface="Roboto Mono"/>
                <a:cs typeface="Roboto Mono"/>
                <a:sym typeface="Roboto Mono"/>
              </a:rPr>
              <a:t>        s, r = divmod(o + pad - dil*k, stride)</a:t>
            </a:r>
            <a:endParaRPr/>
          </a:p>
          <a:p>
            <a:pPr indent="0" lvl="0" marL="0" marR="0" rtl="0" algn="l">
              <a:lnSpc>
                <a:spcPct val="105000"/>
              </a:lnSpc>
              <a:spcBef>
                <a:spcPts val="0"/>
              </a:spcBef>
              <a:spcAft>
                <a:spcPts val="0"/>
              </a:spcAft>
              <a:buNone/>
            </a:pPr>
            <a:r>
              <a:rPr b="0" i="0" lang="en" sz="850" u="none" cap="none" strike="noStrike">
                <a:solidFill>
                  <a:srgbClr val="1C2B33"/>
                </a:solidFill>
                <a:latin typeface="Roboto Mono"/>
                <a:ea typeface="Roboto Mono"/>
                <a:cs typeface="Roboto Mono"/>
                <a:sym typeface="Roboto Mono"/>
              </a:rPr>
              <a:t>        if r or not 0 &lt;= s &lt; in_len:</a:t>
            </a:r>
            <a:endParaRPr/>
          </a:p>
          <a:p>
            <a:pPr indent="0" lvl="0" marL="0" marR="0" rtl="0" algn="l">
              <a:lnSpc>
                <a:spcPct val="105000"/>
              </a:lnSpc>
              <a:spcBef>
                <a:spcPts val="0"/>
              </a:spcBef>
              <a:spcAft>
                <a:spcPts val="0"/>
              </a:spcAft>
              <a:buNone/>
            </a:pPr>
            <a:r>
              <a:rPr b="0" i="0" lang="en" sz="850" u="none" cap="none" strike="noStrike">
                <a:solidFill>
                  <a:srgbClr val="1C2B33"/>
                </a:solidFill>
                <a:latin typeface="Roboto Mono"/>
                <a:ea typeface="Roboto Mono"/>
                <a:cs typeface="Roboto Mono"/>
                <a:sym typeface="Roboto Mono"/>
              </a:rPr>
              <a:t>            continue       </a:t>
            </a:r>
            <a:r>
              <a:rPr b="0" i="0" lang="en" sz="850" u="none" cap="none" strike="noStrike">
                <a:solidFill>
                  <a:srgbClr val="8A94A0"/>
                </a:solidFill>
                <a:latin typeface="Roboto Mono"/>
                <a:ea typeface="Roboto Mono"/>
                <a:cs typeface="Roboto Mono"/>
                <a:sym typeface="Roboto Mono"/>
              </a:rPr>
              <a:t># tap hits no input</a:t>
            </a:r>
            <a:endParaRPr/>
          </a:p>
          <a:p>
            <a:pPr indent="0" lvl="0" marL="0" marR="0" rtl="0" algn="l">
              <a:lnSpc>
                <a:spcPct val="105000"/>
              </a:lnSpc>
              <a:spcBef>
                <a:spcPts val="0"/>
              </a:spcBef>
              <a:spcAft>
                <a:spcPts val="0"/>
              </a:spcAft>
              <a:buNone/>
            </a:pPr>
            <a:r>
              <a:rPr b="0" i="0" lang="en" sz="850" u="none" cap="none" strike="noStrike">
                <a:solidFill>
                  <a:srgbClr val="1C2B33"/>
                </a:solidFill>
                <a:latin typeface="Roboto Mono"/>
                <a:ea typeface="Roboto Mono"/>
                <a:cs typeface="Roboto Mono"/>
                <a:sym typeface="Roboto Mono"/>
              </a:rPr>
              <a:t>        for ci in group(co):</a:t>
            </a:r>
            <a:endParaRPr/>
          </a:p>
          <a:p>
            <a:pPr indent="0" lvl="0" marL="0" marR="0" rtl="0" algn="l">
              <a:lnSpc>
                <a:spcPct val="105000"/>
              </a:lnSpc>
              <a:spcBef>
                <a:spcPts val="0"/>
              </a:spcBef>
              <a:spcAft>
                <a:spcPts val="0"/>
              </a:spcAft>
              <a:buNone/>
            </a:pPr>
            <a:r>
              <a:rPr b="0" i="0" lang="en" sz="850" u="none" cap="none" strike="noStrike">
                <a:solidFill>
                  <a:srgbClr val="1C2B33"/>
                </a:solidFill>
                <a:latin typeface="Roboto Mono"/>
                <a:ea typeface="Roboto Mono"/>
                <a:cs typeface="Roboto Mono"/>
                <a:sym typeface="Roboto Mono"/>
              </a:rPr>
              <a:t>            acc += x[ci, s] * w[ci, co, k]</a:t>
            </a:r>
            <a:endParaRPr/>
          </a:p>
          <a:p>
            <a:pPr indent="0" lvl="0" marL="0" marR="0" rtl="0" algn="l">
              <a:lnSpc>
                <a:spcPct val="105000"/>
              </a:lnSpc>
              <a:spcBef>
                <a:spcPts val="0"/>
              </a:spcBef>
              <a:spcAft>
                <a:spcPts val="0"/>
              </a:spcAft>
              <a:buNone/>
            </a:pPr>
            <a:r>
              <a:rPr b="0" i="0" lang="en" sz="850" u="none" cap="none" strike="noStrike">
                <a:solidFill>
                  <a:srgbClr val="1C2B33"/>
                </a:solidFill>
                <a:latin typeface="Roboto Mono"/>
                <a:ea typeface="Roboto Mono"/>
                <a:cs typeface="Roboto Mono"/>
                <a:sym typeface="Roboto Mono"/>
              </a:rPr>
              <a:t>    y[o] = acc + bias[co]  </a:t>
            </a:r>
            <a:r>
              <a:rPr b="0" i="0" lang="en" sz="850" u="none" cap="none" strike="noStrike">
                <a:solidFill>
                  <a:srgbClr val="8A94A0"/>
                </a:solidFill>
                <a:latin typeface="Roboto Mono"/>
                <a:ea typeface="Roboto Mono"/>
                <a:cs typeface="Roboto Mono"/>
                <a:sym typeface="Roboto Mono"/>
              </a:rPr>
              <a:t># reads only: no atomics</a:t>
            </a:r>
            <a:endParaRPr/>
          </a:p>
        </p:txBody>
      </p:sp>
      <p:sp>
        <p:nvSpPr>
          <p:cNvPr id="270" name="Google Shape;270;p19"/>
          <p:cNvSpPr txBox="1"/>
          <p:nvPr/>
        </p:nvSpPr>
        <p:spPr>
          <a:xfrm>
            <a:off x="4572000" y="3291840"/>
            <a:ext cx="4206300" cy="6036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000" u="none" cap="none" strike="noStrike">
                <a:solidFill>
                  <a:srgbClr val="595959"/>
                </a:solidFill>
                <a:latin typeface="Avenir"/>
                <a:ea typeface="Avenir"/>
                <a:cs typeface="Avenir"/>
                <a:sym typeface="Avenir"/>
              </a:rPr>
              <a:t>Each output only reads, so no two workers write the same element.</a:t>
            </a:r>
            <a:endParaRPr/>
          </a:p>
          <a:p>
            <a:pPr indent="0" lvl="0" marL="0" marR="0" rtl="0" algn="l">
              <a:lnSpc>
                <a:spcPct val="100000"/>
              </a:lnSpc>
              <a:spcBef>
                <a:spcPts val="0"/>
              </a:spcBef>
              <a:spcAft>
                <a:spcPts val="0"/>
              </a:spcAft>
              <a:buNone/>
            </a:pPr>
            <a:r>
              <a:rPr b="0" i="0" lang="en" sz="950" u="none" cap="none" strike="noStrike">
                <a:solidFill>
                  <a:srgbClr val="595959"/>
                </a:solidFill>
                <a:latin typeface="Roboto Mono"/>
                <a:ea typeface="Roboto Mono"/>
                <a:cs typeface="Roboto Mono"/>
                <a:sym typeface="Roboto Mono"/>
              </a:rPr>
              <a:t>output_padding</a:t>
            </a:r>
            <a:r>
              <a:rPr b="0" i="0" lang="en" sz="1000" u="none" cap="none" strike="noStrike">
                <a:solidFill>
                  <a:srgbClr val="595959"/>
                </a:solidFill>
                <a:latin typeface="Avenir"/>
                <a:ea typeface="Avenir"/>
                <a:cs typeface="Avenir"/>
                <a:sym typeface="Avenir"/>
              </a:rPr>
              <a:t> needs no kernel code: the extra tail has no (s, k) match, so it is exact zeros.</a:t>
            </a:r>
            <a:endParaRPr/>
          </a:p>
        </p:txBody>
      </p:sp>
      <p:sp>
        <p:nvSpPr>
          <p:cNvPr id="271" name="Google Shape;271;p19"/>
          <p:cNvSpPr/>
          <p:nvPr/>
        </p:nvSpPr>
        <p:spPr>
          <a:xfrm>
            <a:off x="411480" y="3986784"/>
            <a:ext cx="1691700" cy="384000"/>
          </a:xfrm>
          <a:prstGeom prst="roundRect">
            <a:avLst>
              <a:gd fmla="val 20000" name="adj"/>
            </a:avLst>
          </a:prstGeom>
          <a:solidFill>
            <a:srgbClr val="FCF2F9"/>
          </a:solidFill>
          <a:ln>
            <a:noFill/>
          </a:ln>
        </p:spPr>
        <p:txBody>
          <a:bodyPr anchorCtr="0" anchor="ctr" bIns="18275" lIns="109725" spcFirstLastPara="1" rIns="109725" wrap="square" tIns="18275">
            <a:noAutofit/>
          </a:bodyPr>
          <a:lstStyle/>
          <a:p>
            <a:pPr indent="0" lvl="0" marL="0" marR="0" rtl="0" algn="l">
              <a:lnSpc>
                <a:spcPct val="100000"/>
              </a:lnSpc>
              <a:spcBef>
                <a:spcPts val="0"/>
              </a:spcBef>
              <a:spcAft>
                <a:spcPts val="0"/>
              </a:spcAft>
              <a:buNone/>
            </a:pPr>
            <a:r>
              <a:rPr b="1" i="0" lang="en" sz="1500" u="none" cap="none" strike="noStrike">
                <a:solidFill>
                  <a:srgbClr val="E12353"/>
                </a:solidFill>
                <a:latin typeface="Nunito Sans"/>
                <a:ea typeface="Nunito Sans"/>
                <a:cs typeface="Nunito Sans"/>
                <a:sym typeface="Nunito Sans"/>
              </a:rPr>
              <a:t>24  </a:t>
            </a:r>
            <a:r>
              <a:rPr b="0" i="0" lang="en" sz="950" u="none" cap="none" strike="noStrike">
                <a:solidFill>
                  <a:srgbClr val="1C2B33"/>
                </a:solidFill>
                <a:latin typeface="Avenir"/>
                <a:ea typeface="Avenir"/>
                <a:cs typeface="Avenir"/>
                <a:sym typeface="Avenir"/>
              </a:rPr>
              <a:t>configs on silicon</a:t>
            </a:r>
            <a:endParaRPr/>
          </a:p>
        </p:txBody>
      </p:sp>
      <p:sp>
        <p:nvSpPr>
          <p:cNvPr id="272" name="Google Shape;272;p19"/>
          <p:cNvSpPr/>
          <p:nvPr/>
        </p:nvSpPr>
        <p:spPr>
          <a:xfrm>
            <a:off x="2194560" y="3986784"/>
            <a:ext cx="2240400" cy="384000"/>
          </a:xfrm>
          <a:prstGeom prst="roundRect">
            <a:avLst>
              <a:gd fmla="val 20000" name="adj"/>
            </a:avLst>
          </a:prstGeom>
          <a:solidFill>
            <a:srgbClr val="FCF2F9"/>
          </a:solidFill>
          <a:ln>
            <a:noFill/>
          </a:ln>
        </p:spPr>
        <p:txBody>
          <a:bodyPr anchorCtr="0" anchor="ctr" bIns="18275" lIns="109725" spcFirstLastPara="1" rIns="109725" wrap="square" tIns="18275">
            <a:noAutofit/>
          </a:bodyPr>
          <a:lstStyle/>
          <a:p>
            <a:pPr indent="0" lvl="0" marL="0" marR="0" rtl="0" algn="l">
              <a:lnSpc>
                <a:spcPct val="100000"/>
              </a:lnSpc>
              <a:spcBef>
                <a:spcPts val="0"/>
              </a:spcBef>
              <a:spcAft>
                <a:spcPts val="0"/>
              </a:spcAft>
              <a:buNone/>
            </a:pPr>
            <a:r>
              <a:rPr b="1" i="0" lang="en" sz="1500" u="none" cap="none" strike="noStrike">
                <a:solidFill>
                  <a:srgbClr val="E12353"/>
                </a:solidFill>
                <a:latin typeface="Nunito Sans"/>
                <a:ea typeface="Nunito Sans"/>
                <a:cs typeface="Nunito Sans"/>
                <a:sym typeface="Nunito Sans"/>
              </a:rPr>
              <a:t>3  </a:t>
            </a:r>
            <a:r>
              <a:rPr b="0" i="0" lang="en" sz="950" u="none" cap="none" strike="noStrike">
                <a:solidFill>
                  <a:srgbClr val="1C2B33"/>
                </a:solidFill>
                <a:latin typeface="Avenir"/>
                <a:ea typeface="Avenir"/>
                <a:cs typeface="Avenir"/>
                <a:sym typeface="Avenir"/>
              </a:rPr>
              <a:t>dtypes: fp32 · bf16 · fp16</a:t>
            </a:r>
            <a:endParaRPr/>
          </a:p>
        </p:txBody>
      </p:sp>
      <p:sp>
        <p:nvSpPr>
          <p:cNvPr id="273" name="Google Shape;273;p19"/>
          <p:cNvSpPr/>
          <p:nvPr/>
        </p:nvSpPr>
        <p:spPr>
          <a:xfrm>
            <a:off x="4526280" y="3986784"/>
            <a:ext cx="4251900" cy="384000"/>
          </a:xfrm>
          <a:prstGeom prst="roundRect">
            <a:avLst>
              <a:gd fmla="val 20000" name="adj"/>
            </a:avLst>
          </a:prstGeom>
          <a:solidFill>
            <a:srgbClr val="FCF2F9"/>
          </a:solidFill>
          <a:ln>
            <a:noFill/>
          </a:ln>
        </p:spPr>
        <p:txBody>
          <a:bodyPr anchorCtr="0" anchor="ctr" bIns="18275" lIns="109725" spcFirstLastPara="1" rIns="109725" wrap="square" tIns="18275">
            <a:noAutofit/>
          </a:bodyPr>
          <a:lstStyle/>
          <a:p>
            <a:pPr indent="0" lvl="0" marL="0" marR="0" rtl="0" algn="l">
              <a:lnSpc>
                <a:spcPct val="100000"/>
              </a:lnSpc>
              <a:spcBef>
                <a:spcPts val="0"/>
              </a:spcBef>
              <a:spcAft>
                <a:spcPts val="0"/>
              </a:spcAft>
              <a:buNone/>
            </a:pPr>
            <a:r>
              <a:rPr b="1" i="0" lang="en" sz="1500" u="none" cap="none" strike="noStrike">
                <a:solidFill>
                  <a:srgbClr val="E12353"/>
                </a:solidFill>
                <a:latin typeface="Nunito Sans"/>
                <a:ea typeface="Nunito Sans"/>
                <a:cs typeface="Nunito Sans"/>
                <a:sym typeface="Nunito Sans"/>
              </a:rPr>
              <a:t>8  </a:t>
            </a:r>
            <a:r>
              <a:rPr b="0" i="0" lang="en" sz="950" u="none" cap="none" strike="noStrike">
                <a:solidFill>
                  <a:srgbClr val="1C2B33"/>
                </a:solidFill>
                <a:latin typeface="Avenir"/>
                <a:ea typeface="Avenir"/>
                <a:cs typeface="Avenir"/>
                <a:sym typeface="Avenir"/>
              </a:rPr>
              <a:t>edge cases: stride, padding, output_padding, dilation, groups, depthwise, bias, non-contiguous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7" name="Shape 277"/>
        <p:cNvGrpSpPr/>
        <p:nvPr/>
      </p:nvGrpSpPr>
      <p:grpSpPr>
        <a:xfrm>
          <a:off x="0" y="0"/>
          <a:ext cx="0" cy="0"/>
          <a:chOff x="0" y="0"/>
          <a:chExt cx="0" cy="0"/>
        </a:xfrm>
      </p:grpSpPr>
      <p:sp>
        <p:nvSpPr>
          <p:cNvPr id="278" name="Google Shape;278;p2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Example 2: complex FFT (complex64)</a:t>
            </a:r>
            <a:endParaRPr/>
          </a:p>
        </p:txBody>
      </p:sp>
      <p:sp>
        <p:nvSpPr>
          <p:cNvPr id="279" name="Google Shape;279;p20"/>
          <p:cNvSpPr txBox="1"/>
          <p:nvPr/>
        </p:nvSpPr>
        <p:spPr>
          <a:xfrm>
            <a:off x="356616" y="969264"/>
            <a:ext cx="8412600" cy="2925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300" u="none" cap="none" strike="noStrike">
                <a:solidFill>
                  <a:srgbClr val="E12353"/>
                </a:solidFill>
                <a:latin typeface="Avenir"/>
                <a:ea typeface="Avenir"/>
                <a:cs typeface="Avenir"/>
                <a:sym typeface="Avenir"/>
              </a:rPr>
              <a:t>Complex FFTs used to fall back to CPU. Now they run on device, and the remaining gap is written down.</a:t>
            </a:r>
            <a:endParaRPr/>
          </a:p>
        </p:txBody>
      </p:sp>
      <p:sp>
        <p:nvSpPr>
          <p:cNvPr id="280" name="Google Shape;280;p20"/>
          <p:cNvSpPr txBox="1"/>
          <p:nvPr/>
        </p:nvSpPr>
        <p:spPr>
          <a:xfrm>
            <a:off x="411480" y="1371600"/>
            <a:ext cx="41148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250" u="none" cap="none" strike="noStrike">
                <a:solidFill>
                  <a:srgbClr val="1C2B33"/>
                </a:solidFill>
                <a:latin typeface="Nunito Sans"/>
                <a:ea typeface="Nunito Sans"/>
                <a:cs typeface="Nunito Sans"/>
                <a:sym typeface="Nunito Sans"/>
              </a:rPr>
              <a:t>What the agent built</a:t>
            </a:r>
            <a:endParaRPr/>
          </a:p>
        </p:txBody>
      </p:sp>
      <p:sp>
        <p:nvSpPr>
          <p:cNvPr id="281" name="Google Shape;281;p20"/>
          <p:cNvSpPr/>
          <p:nvPr/>
        </p:nvSpPr>
        <p:spPr>
          <a:xfrm>
            <a:off x="411480" y="1700784"/>
            <a:ext cx="4114800" cy="694800"/>
          </a:xfrm>
          <a:prstGeom prst="roundRect">
            <a:avLst>
              <a:gd fmla="val 10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20_2.2_0.6.png" id="282" name="Google Shape;282;p20"/>
          <p:cNvPicPr preferRelativeResize="0"/>
          <p:nvPr/>
        </p:nvPicPr>
        <p:blipFill rotWithShape="1">
          <a:blip r:embed="rId3">
            <a:alphaModFix/>
          </a:blip>
          <a:srcRect b="0" l="0" r="0" t="0"/>
          <a:stretch/>
        </p:blipFill>
        <p:spPr>
          <a:xfrm>
            <a:off x="502920" y="1847088"/>
            <a:ext cx="402336" cy="402336"/>
          </a:xfrm>
          <a:prstGeom prst="rect">
            <a:avLst/>
          </a:prstGeom>
          <a:noFill/>
          <a:ln>
            <a:noFill/>
          </a:ln>
        </p:spPr>
      </p:pic>
      <p:sp>
        <p:nvSpPr>
          <p:cNvPr id="283" name="Google Shape;283;p20"/>
          <p:cNvSpPr txBox="1"/>
          <p:nvPr/>
        </p:nvSpPr>
        <p:spPr>
          <a:xfrm>
            <a:off x="978408" y="1737360"/>
            <a:ext cx="3474600" cy="6402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1" i="0" lang="en" sz="1000" u="none" cap="none" strike="noStrike">
                <a:solidFill>
                  <a:srgbClr val="8D2E9B"/>
                </a:solidFill>
                <a:latin typeface="Nunito Sans"/>
                <a:ea typeface="Nunito Sans"/>
                <a:cs typeface="Nunito Sans"/>
                <a:sym typeface="Nunito Sans"/>
              </a:rPr>
              <a:t>Kernel: </a:t>
            </a:r>
            <a:r>
              <a:rPr b="0" i="0" lang="en" sz="1000" u="none" cap="none" strike="noStrike">
                <a:solidFill>
                  <a:srgbClr val="1C2B33"/>
                </a:solidFill>
                <a:latin typeface="Avenir"/>
                <a:ea typeface="Avenir"/>
                <a:cs typeface="Avenir"/>
                <a:sym typeface="Avenir"/>
              </a:rPr>
              <a:t>complex64 goes in as real pairs [..., 2]. Direct DFT: each output is its own compensated (Kahan) sum. Twiddle phase is reduced mod N.</a:t>
            </a:r>
            <a:endParaRPr/>
          </a:p>
        </p:txBody>
      </p:sp>
      <p:sp>
        <p:nvSpPr>
          <p:cNvPr id="284" name="Google Shape;284;p20"/>
          <p:cNvSpPr/>
          <p:nvPr/>
        </p:nvSpPr>
        <p:spPr>
          <a:xfrm>
            <a:off x="411480" y="2459736"/>
            <a:ext cx="4114800" cy="694800"/>
          </a:xfrm>
          <a:prstGeom prst="roundRect">
            <a:avLst>
              <a:gd fmla="val 10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35_4.2_3.3.png" id="285" name="Google Shape;285;p20"/>
          <p:cNvPicPr preferRelativeResize="0"/>
          <p:nvPr/>
        </p:nvPicPr>
        <p:blipFill rotWithShape="1">
          <a:blip r:embed="rId4">
            <a:alphaModFix/>
          </a:blip>
          <a:srcRect b="0" l="0" r="0" t="0"/>
          <a:stretch/>
        </p:blipFill>
        <p:spPr>
          <a:xfrm>
            <a:off x="502920" y="2606040"/>
            <a:ext cx="402336" cy="402336"/>
          </a:xfrm>
          <a:prstGeom prst="rect">
            <a:avLst/>
          </a:prstGeom>
          <a:noFill/>
          <a:ln>
            <a:noFill/>
          </a:ln>
        </p:spPr>
      </p:pic>
      <p:sp>
        <p:nvSpPr>
          <p:cNvPr id="286" name="Google Shape;286;p20"/>
          <p:cNvSpPr txBox="1"/>
          <p:nvPr/>
        </p:nvSpPr>
        <p:spPr>
          <a:xfrm>
            <a:off x="978408" y="2496312"/>
            <a:ext cx="3474600" cy="6402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1" i="0" lang="en" sz="1000" u="none" cap="none" strike="noStrike">
                <a:solidFill>
                  <a:srgbClr val="8D2E9B"/>
                </a:solidFill>
                <a:latin typeface="Nunito Sans"/>
                <a:ea typeface="Nunito Sans"/>
                <a:cs typeface="Nunito Sans"/>
                <a:sym typeface="Nunito Sans"/>
              </a:rPr>
              <a:t>Routing: </a:t>
            </a:r>
            <a:r>
              <a:rPr b="0" i="0" lang="en" sz="1000" u="none" cap="none" strike="noStrike">
                <a:solidFill>
                  <a:srgbClr val="1C2B33"/>
                </a:solidFill>
                <a:latin typeface="Avenir"/>
                <a:ea typeface="Avenir"/>
                <a:cs typeface="Avenir"/>
                <a:sym typeface="Avenir"/>
              </a:rPr>
              <a:t>Empty dims → clone (CPU/CUDA parity). Duplicate dims → error. Large transforms keep the optimized CPU FFT.</a:t>
            </a:r>
            <a:endParaRPr/>
          </a:p>
        </p:txBody>
      </p:sp>
      <p:sp>
        <p:nvSpPr>
          <p:cNvPr id="287" name="Google Shape;287;p20"/>
          <p:cNvSpPr/>
          <p:nvPr/>
        </p:nvSpPr>
        <p:spPr>
          <a:xfrm>
            <a:off x="411480" y="3218688"/>
            <a:ext cx="4114800" cy="694800"/>
          </a:xfrm>
          <a:prstGeom prst="roundRect">
            <a:avLst>
              <a:gd fmla="val 10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08_2.2_5.1.png" id="288" name="Google Shape;288;p20"/>
          <p:cNvPicPr preferRelativeResize="0"/>
          <p:nvPr/>
        </p:nvPicPr>
        <p:blipFill rotWithShape="1">
          <a:blip r:embed="rId5">
            <a:alphaModFix/>
          </a:blip>
          <a:srcRect b="0" l="0" r="0" t="0"/>
          <a:stretch/>
        </p:blipFill>
        <p:spPr>
          <a:xfrm>
            <a:off x="502920" y="3364992"/>
            <a:ext cx="402336" cy="402336"/>
          </a:xfrm>
          <a:prstGeom prst="rect">
            <a:avLst/>
          </a:prstGeom>
          <a:noFill/>
          <a:ln>
            <a:noFill/>
          </a:ln>
        </p:spPr>
      </p:pic>
      <p:sp>
        <p:nvSpPr>
          <p:cNvPr id="289" name="Google Shape;289;p20"/>
          <p:cNvSpPr txBox="1"/>
          <p:nvPr/>
        </p:nvSpPr>
        <p:spPr>
          <a:xfrm>
            <a:off x="978408" y="3255264"/>
            <a:ext cx="3474600" cy="6402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1" i="0" lang="en" sz="1000" u="none" cap="none" strike="noStrike">
                <a:solidFill>
                  <a:srgbClr val="8D2E9B"/>
                </a:solidFill>
                <a:latin typeface="Nunito Sans"/>
                <a:ea typeface="Nunito Sans"/>
                <a:cs typeface="Nunito Sans"/>
                <a:sym typeface="Nunito Sans"/>
              </a:rPr>
              <a:t>Known gap: </a:t>
            </a:r>
            <a:r>
              <a:rPr b="0" i="0" lang="en" sz="1000" u="none" cap="none" strike="noStrike">
                <a:solidFill>
                  <a:srgbClr val="1C2B33"/>
                </a:solidFill>
                <a:latin typeface="Avenir"/>
                <a:ea typeface="Avenir"/>
                <a:cs typeface="Avenir"/>
                <a:sym typeface="Avenir"/>
              </a:rPr>
              <a:t>Graph mode needs complex64 in the graph compiler. Logged as a compiler gap, not a kernel gap.</a:t>
            </a:r>
            <a:endParaRPr/>
          </a:p>
        </p:txBody>
      </p:sp>
      <p:sp>
        <p:nvSpPr>
          <p:cNvPr id="290" name="Google Shape;290;p20"/>
          <p:cNvSpPr txBox="1"/>
          <p:nvPr/>
        </p:nvSpPr>
        <p:spPr>
          <a:xfrm>
            <a:off x="4709160" y="1371600"/>
            <a:ext cx="40692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250" u="none" cap="none" strike="noStrike">
                <a:solidFill>
                  <a:srgbClr val="1C2B33"/>
                </a:solidFill>
                <a:latin typeface="Nunito Sans"/>
                <a:ea typeface="Nunito Sans"/>
                <a:cs typeface="Nunito Sans"/>
                <a:sym typeface="Nunito Sans"/>
              </a:rPr>
              <a:t>What the agent caught</a:t>
            </a:r>
            <a:endParaRPr/>
          </a:p>
        </p:txBody>
      </p:sp>
      <p:sp>
        <p:nvSpPr>
          <p:cNvPr id="291" name="Google Shape;291;p20"/>
          <p:cNvSpPr/>
          <p:nvPr/>
        </p:nvSpPr>
        <p:spPr>
          <a:xfrm>
            <a:off x="4709160" y="1700784"/>
            <a:ext cx="4069200" cy="1060800"/>
          </a:xfrm>
          <a:prstGeom prst="roundRect">
            <a:avLst>
              <a:gd fmla="val 8000" name="adj"/>
            </a:avLst>
          </a:prstGeom>
          <a:solidFill>
            <a:srgbClr val="FFFFFF"/>
          </a:solidFill>
          <a:ln cap="flat" cmpd="sng" w="12700">
            <a:solidFill>
              <a:srgbClr val="F2B8C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2" name="Google Shape;292;p20"/>
          <p:cNvSpPr/>
          <p:nvPr/>
        </p:nvSpPr>
        <p:spPr>
          <a:xfrm>
            <a:off x="4709160" y="1700784"/>
            <a:ext cx="63900" cy="1060800"/>
          </a:xfrm>
          <a:prstGeom prst="rect">
            <a:avLst/>
          </a:prstGeom>
          <a:solidFill>
            <a:srgbClr val="E1235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3" name="Google Shape;293;p20"/>
          <p:cNvSpPr txBox="1"/>
          <p:nvPr/>
        </p:nvSpPr>
        <p:spPr>
          <a:xfrm>
            <a:off x="4873752" y="1773936"/>
            <a:ext cx="38130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100" u="none" cap="none" strike="noStrike">
                <a:solidFill>
                  <a:srgbClr val="E12353"/>
                </a:solidFill>
                <a:latin typeface="Nunito Sans"/>
                <a:ea typeface="Nunito Sans"/>
                <a:cs typeface="Nunito Sans"/>
                <a:sym typeface="Nunito Sans"/>
              </a:rPr>
              <a:t>A test that passed by running nothing</a:t>
            </a:r>
            <a:endParaRPr/>
          </a:p>
        </p:txBody>
      </p:sp>
      <p:sp>
        <p:nvSpPr>
          <p:cNvPr id="294" name="Google Shape;294;p20"/>
          <p:cNvSpPr txBox="1"/>
          <p:nvPr/>
        </p:nvSpPr>
        <p:spPr>
          <a:xfrm>
            <a:off x="4873752" y="2066544"/>
            <a:ext cx="3813000" cy="6768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000" u="none" cap="none" strike="noStrike">
                <a:solidFill>
                  <a:srgbClr val="1C2B33"/>
                </a:solidFill>
                <a:latin typeface="Avenir"/>
                <a:ea typeface="Avenir"/>
                <a:cs typeface="Avenir"/>
                <a:sym typeface="Avenir"/>
              </a:rPr>
              <a:t>complex64 was missing from the test dtype map. The generator made 0 configs, the empty test was pruned, and CI said “success”.</a:t>
            </a:r>
            <a:endParaRPr/>
          </a:p>
        </p:txBody>
      </p:sp>
      <p:sp>
        <p:nvSpPr>
          <p:cNvPr id="295" name="Google Shape;295;p20"/>
          <p:cNvSpPr/>
          <p:nvPr/>
        </p:nvSpPr>
        <p:spPr>
          <a:xfrm>
            <a:off x="4709160" y="2843784"/>
            <a:ext cx="4069200" cy="1060800"/>
          </a:xfrm>
          <a:prstGeom prst="roundRect">
            <a:avLst>
              <a:gd fmla="val 8000" name="adj"/>
            </a:avLst>
          </a:prstGeom>
          <a:solidFill>
            <a:srgbClr val="FFFFFF"/>
          </a:solidFill>
          <a:ln cap="flat" cmpd="sng" w="12700">
            <a:solidFill>
              <a:srgbClr val="F2B8C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6" name="Google Shape;296;p20"/>
          <p:cNvSpPr/>
          <p:nvPr/>
        </p:nvSpPr>
        <p:spPr>
          <a:xfrm>
            <a:off x="4709160" y="2843784"/>
            <a:ext cx="63900" cy="1060800"/>
          </a:xfrm>
          <a:prstGeom prst="rect">
            <a:avLst/>
          </a:prstGeom>
          <a:solidFill>
            <a:srgbClr val="E1235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7" name="Google Shape;297;p20"/>
          <p:cNvSpPr txBox="1"/>
          <p:nvPr/>
        </p:nvSpPr>
        <p:spPr>
          <a:xfrm>
            <a:off x="4873752" y="2916936"/>
            <a:ext cx="38130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100" u="none" cap="none" strike="noStrike">
                <a:solidFill>
                  <a:srgbClr val="E12353"/>
                </a:solidFill>
                <a:latin typeface="Nunito Sans"/>
                <a:ea typeface="Nunito Sans"/>
                <a:cs typeface="Nunito Sans"/>
                <a:sym typeface="Nunito Sans"/>
              </a:rPr>
              <a:t>A reference that would hide a wrong kernel</a:t>
            </a:r>
            <a:endParaRPr/>
          </a:p>
        </p:txBody>
      </p:sp>
      <p:sp>
        <p:nvSpPr>
          <p:cNvPr id="298" name="Google Shape;298;p20"/>
          <p:cNvSpPr txBox="1"/>
          <p:nvPr/>
        </p:nvSpPr>
        <p:spPr>
          <a:xfrm>
            <a:off x="4873752" y="3209544"/>
            <a:ext cx="3813000" cy="6768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000" u="none" cap="none" strike="noStrike">
                <a:solidFill>
                  <a:srgbClr val="1C2B33"/>
                </a:solidFill>
                <a:latin typeface="Avenir"/>
                <a:ea typeface="Avenir"/>
                <a:cs typeface="Avenir"/>
                <a:sym typeface="Avenir"/>
              </a:rPr>
              <a:t>The normalization flag is already resolved for direction. A forward-only lookup for the inverse FFT makes a wrong kernel match a wrong reference.</a:t>
            </a:r>
            <a:endParaRPr/>
          </a:p>
        </p:txBody>
      </p:sp>
      <p:sp>
        <p:nvSpPr>
          <p:cNvPr id="299" name="Google Shape;299;p20"/>
          <p:cNvSpPr/>
          <p:nvPr/>
        </p:nvSpPr>
        <p:spPr>
          <a:xfrm>
            <a:off x="411480" y="3986784"/>
            <a:ext cx="1463100" cy="384000"/>
          </a:xfrm>
          <a:prstGeom prst="roundRect">
            <a:avLst>
              <a:gd fmla="val 20000" name="adj"/>
            </a:avLst>
          </a:prstGeom>
          <a:solidFill>
            <a:srgbClr val="FCF2F9"/>
          </a:solidFill>
          <a:ln>
            <a:noFill/>
          </a:ln>
        </p:spPr>
        <p:txBody>
          <a:bodyPr anchorCtr="0" anchor="ctr" bIns="18275" lIns="109725" spcFirstLastPara="1" rIns="109725" wrap="square" tIns="18275">
            <a:noAutofit/>
          </a:bodyPr>
          <a:lstStyle/>
          <a:p>
            <a:pPr indent="0" lvl="0" marL="0" marR="0" rtl="0" algn="l">
              <a:lnSpc>
                <a:spcPct val="100000"/>
              </a:lnSpc>
              <a:spcBef>
                <a:spcPts val="0"/>
              </a:spcBef>
              <a:spcAft>
                <a:spcPts val="0"/>
              </a:spcAft>
              <a:buNone/>
            </a:pPr>
            <a:r>
              <a:rPr b="1" i="0" lang="en" sz="1500" u="none" cap="none" strike="noStrike">
                <a:solidFill>
                  <a:srgbClr val="E12353"/>
                </a:solidFill>
                <a:latin typeface="Nunito Sans"/>
                <a:ea typeface="Nunito Sans"/>
                <a:cs typeface="Nunito Sans"/>
                <a:sym typeface="Nunito Sans"/>
              </a:rPr>
              <a:t>7  </a:t>
            </a:r>
            <a:r>
              <a:rPr b="0" i="0" lang="en" sz="950" u="none" cap="none" strike="noStrike">
                <a:solidFill>
                  <a:srgbClr val="1C2B33"/>
                </a:solidFill>
                <a:latin typeface="Avenir"/>
                <a:ea typeface="Avenir"/>
                <a:cs typeface="Avenir"/>
                <a:sym typeface="Avenir"/>
              </a:rPr>
              <a:t>configs on silicon</a:t>
            </a:r>
            <a:endParaRPr/>
          </a:p>
        </p:txBody>
      </p:sp>
      <p:sp>
        <p:nvSpPr>
          <p:cNvPr id="300" name="Google Shape;300;p20"/>
          <p:cNvSpPr/>
          <p:nvPr/>
        </p:nvSpPr>
        <p:spPr>
          <a:xfrm>
            <a:off x="1965960" y="3986784"/>
            <a:ext cx="2743200" cy="384000"/>
          </a:xfrm>
          <a:prstGeom prst="roundRect">
            <a:avLst>
              <a:gd fmla="val 20000" name="adj"/>
            </a:avLst>
          </a:prstGeom>
          <a:solidFill>
            <a:srgbClr val="FCF2F9"/>
          </a:solidFill>
          <a:ln>
            <a:noFill/>
          </a:ln>
        </p:spPr>
        <p:txBody>
          <a:bodyPr anchorCtr="0" anchor="ctr" bIns="18275" lIns="109725" spcFirstLastPara="1" rIns="109725" wrap="square" tIns="18275">
            <a:noAutofit/>
          </a:bodyPr>
          <a:lstStyle/>
          <a:p>
            <a:pPr indent="0" lvl="0" marL="0" marR="0" rtl="0" algn="l">
              <a:lnSpc>
                <a:spcPct val="100000"/>
              </a:lnSpc>
              <a:spcBef>
                <a:spcPts val="0"/>
              </a:spcBef>
              <a:spcAft>
                <a:spcPts val="0"/>
              </a:spcAft>
              <a:buNone/>
            </a:pPr>
            <a:r>
              <a:rPr b="1" i="0" lang="en" sz="1500" u="none" cap="none" strike="noStrike">
                <a:solidFill>
                  <a:srgbClr val="E12353"/>
                </a:solidFill>
                <a:latin typeface="Nunito Sans"/>
                <a:ea typeface="Nunito Sans"/>
                <a:cs typeface="Nunito Sans"/>
                <a:sym typeface="Nunito Sans"/>
              </a:rPr>
              <a:t>107–144 dB  </a:t>
            </a:r>
            <a:r>
              <a:rPr b="0" i="0" lang="en" sz="950" u="none" cap="none" strike="noStrike">
                <a:solidFill>
                  <a:srgbClr val="1C2B33"/>
                </a:solidFill>
                <a:latin typeface="Avenir"/>
                <a:ea typeface="Avenir"/>
                <a:cs typeface="Avenir"/>
                <a:sym typeface="Avenir"/>
              </a:rPr>
              <a:t>QSNR vs torch.fft</a:t>
            </a:r>
            <a:endParaRPr/>
          </a:p>
        </p:txBody>
      </p:sp>
      <p:sp>
        <p:nvSpPr>
          <p:cNvPr id="301" name="Google Shape;301;p20"/>
          <p:cNvSpPr/>
          <p:nvPr/>
        </p:nvSpPr>
        <p:spPr>
          <a:xfrm>
            <a:off x="4800600" y="3986784"/>
            <a:ext cx="3977700" cy="384000"/>
          </a:xfrm>
          <a:prstGeom prst="roundRect">
            <a:avLst>
              <a:gd fmla="val 20000" name="adj"/>
            </a:avLst>
          </a:prstGeom>
          <a:solidFill>
            <a:srgbClr val="FCF2F9"/>
          </a:solidFill>
          <a:ln>
            <a:noFill/>
          </a:ln>
        </p:spPr>
        <p:txBody>
          <a:bodyPr anchorCtr="0" anchor="ctr" bIns="18275" lIns="109725" spcFirstLastPara="1" rIns="109725" wrap="square" tIns="18275">
            <a:noAutofit/>
          </a:bodyPr>
          <a:lstStyle/>
          <a:p>
            <a:pPr indent="0" lvl="0" marL="0" marR="0" rtl="0" algn="ctr">
              <a:lnSpc>
                <a:spcPct val="100000"/>
              </a:lnSpc>
              <a:spcBef>
                <a:spcPts val="0"/>
              </a:spcBef>
              <a:spcAft>
                <a:spcPts val="0"/>
              </a:spcAft>
              <a:buNone/>
            </a:pPr>
            <a:r>
              <a:rPr b="0" i="0" lang="en" sz="950" u="none" cap="none" strike="noStrike">
                <a:solidFill>
                  <a:srgbClr val="1C2B33"/>
                </a:solidFill>
                <a:latin typeface="Avenir"/>
                <a:ea typeface="Avenir"/>
                <a:cs typeface="Avenir"/>
                <a:sym typeface="Avenir"/>
              </a:rPr>
              <a:t>forward + inverse · 3 norm modes · odd/even N · multi-dim · non-contiguous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5" name="Shape 305"/>
        <p:cNvGrpSpPr/>
        <p:nvPr/>
      </p:nvGrpSpPr>
      <p:grpSpPr>
        <a:xfrm>
          <a:off x="0" y="0"/>
          <a:ext cx="0" cy="0"/>
          <a:chOff x="0" y="0"/>
          <a:chExt cx="0" cy="0"/>
        </a:xfrm>
      </p:grpSpPr>
      <p:sp>
        <p:nvSpPr>
          <p:cNvPr id="306" name="Google Shape;306;p2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Anatomy of a coverage diff: the kernel is about half</a:t>
            </a:r>
            <a:endParaRPr/>
          </a:p>
        </p:txBody>
      </p:sp>
      <p:sp>
        <p:nvSpPr>
          <p:cNvPr id="307" name="Google Shape;307;p21"/>
          <p:cNvSpPr txBox="1"/>
          <p:nvPr/>
        </p:nvSpPr>
        <p:spPr>
          <a:xfrm>
            <a:off x="356616" y="969264"/>
            <a:ext cx="8412600" cy="2925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300" u="none" cap="none" strike="noStrike">
                <a:solidFill>
                  <a:srgbClr val="E12353"/>
                </a:solidFill>
                <a:latin typeface="Avenir"/>
                <a:ea typeface="Avenir"/>
                <a:cs typeface="Avenir"/>
                <a:sym typeface="Avenir"/>
              </a:rPr>
              <a:t>Lines added per diff, grouped by what they do.</a:t>
            </a:r>
            <a:endParaRPr/>
          </a:p>
        </p:txBody>
      </p:sp>
      <p:sp>
        <p:nvSpPr>
          <p:cNvPr id="308" name="Google Shape;308;p21"/>
          <p:cNvSpPr/>
          <p:nvPr/>
        </p:nvSpPr>
        <p:spPr>
          <a:xfrm>
            <a:off x="2011680" y="1417320"/>
            <a:ext cx="146400" cy="146400"/>
          </a:xfrm>
          <a:prstGeom prst="rect">
            <a:avLst/>
          </a:prstGeom>
          <a:solidFill>
            <a:srgbClr val="8D2E9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9" name="Google Shape;309;p21"/>
          <p:cNvSpPr txBox="1"/>
          <p:nvPr/>
        </p:nvSpPr>
        <p:spPr>
          <a:xfrm>
            <a:off x="2194560" y="1353312"/>
            <a:ext cx="11430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000" u="none" cap="none" strike="noStrike">
                <a:solidFill>
                  <a:srgbClr val="1C2B33"/>
                </a:solidFill>
                <a:latin typeface="Avenir"/>
                <a:ea typeface="Avenir"/>
                <a:cs typeface="Avenir"/>
                <a:sym typeface="Avenir"/>
              </a:rPr>
              <a:t>Device kernel</a:t>
            </a:r>
            <a:endParaRPr/>
          </a:p>
        </p:txBody>
      </p:sp>
      <p:sp>
        <p:nvSpPr>
          <p:cNvPr id="310" name="Google Shape;310;p21"/>
          <p:cNvSpPr/>
          <p:nvPr/>
        </p:nvSpPr>
        <p:spPr>
          <a:xfrm>
            <a:off x="3337560" y="1417320"/>
            <a:ext cx="146400" cy="146400"/>
          </a:xfrm>
          <a:prstGeom prst="rect">
            <a:avLst/>
          </a:prstGeom>
          <a:solidFill>
            <a:srgbClr val="CC2FA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1" name="Google Shape;311;p21"/>
          <p:cNvSpPr txBox="1"/>
          <p:nvPr/>
        </p:nvSpPr>
        <p:spPr>
          <a:xfrm>
            <a:off x="3520440" y="1353312"/>
            <a:ext cx="18288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000" u="none" cap="none" strike="noStrike">
                <a:solidFill>
                  <a:srgbClr val="1C2B33"/>
                </a:solidFill>
                <a:latin typeface="Avenir"/>
                <a:ea typeface="Avenir"/>
                <a:cs typeface="Avenir"/>
                <a:sym typeface="Avenir"/>
              </a:rPr>
              <a:t>Dispatch + safety guards</a:t>
            </a:r>
            <a:endParaRPr/>
          </a:p>
        </p:txBody>
      </p:sp>
      <p:sp>
        <p:nvSpPr>
          <p:cNvPr id="312" name="Google Shape;312;p21"/>
          <p:cNvSpPr/>
          <p:nvPr/>
        </p:nvSpPr>
        <p:spPr>
          <a:xfrm>
            <a:off x="5349240" y="1417320"/>
            <a:ext cx="146400" cy="146400"/>
          </a:xfrm>
          <a:prstGeom prst="rect">
            <a:avLst/>
          </a:prstGeom>
          <a:solidFill>
            <a:srgbClr val="E1235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3" name="Google Shape;313;p21"/>
          <p:cNvSpPr txBox="1"/>
          <p:nvPr/>
        </p:nvSpPr>
        <p:spPr>
          <a:xfrm>
            <a:off x="5532120" y="1353312"/>
            <a:ext cx="6402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000" u="none" cap="none" strike="noStrike">
                <a:solidFill>
                  <a:srgbClr val="1C2B33"/>
                </a:solidFill>
                <a:latin typeface="Avenir"/>
                <a:ea typeface="Avenir"/>
                <a:cs typeface="Avenir"/>
                <a:sym typeface="Avenir"/>
              </a:rPr>
              <a:t>Tests</a:t>
            </a:r>
            <a:endParaRPr/>
          </a:p>
        </p:txBody>
      </p:sp>
      <p:sp>
        <p:nvSpPr>
          <p:cNvPr id="314" name="Google Shape;314;p21"/>
          <p:cNvSpPr/>
          <p:nvPr/>
        </p:nvSpPr>
        <p:spPr>
          <a:xfrm>
            <a:off x="6172200" y="1417320"/>
            <a:ext cx="146400" cy="146400"/>
          </a:xfrm>
          <a:prstGeom prst="rect">
            <a:avLst/>
          </a:prstGeom>
          <a:solidFill>
            <a:srgbClr val="9AA0A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5" name="Google Shape;315;p21"/>
          <p:cNvSpPr txBox="1"/>
          <p:nvPr/>
        </p:nvSpPr>
        <p:spPr>
          <a:xfrm>
            <a:off x="6355080" y="1353312"/>
            <a:ext cx="12801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000" u="none" cap="none" strike="noStrike">
                <a:solidFill>
                  <a:srgbClr val="1C2B33"/>
                </a:solidFill>
                <a:latin typeface="Avenir"/>
                <a:ea typeface="Avenir"/>
                <a:cs typeface="Avenir"/>
                <a:sym typeface="Avenir"/>
              </a:rPr>
              <a:t>Build + registry</a:t>
            </a:r>
            <a:endParaRPr/>
          </a:p>
        </p:txBody>
      </p:sp>
      <p:sp>
        <p:nvSpPr>
          <p:cNvPr id="316" name="Google Shape;316;p21"/>
          <p:cNvSpPr txBox="1"/>
          <p:nvPr/>
        </p:nvSpPr>
        <p:spPr>
          <a:xfrm>
            <a:off x="411480" y="1792224"/>
            <a:ext cx="15546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200" u="none" cap="none" strike="noStrike">
                <a:solidFill>
                  <a:srgbClr val="1C2B33"/>
                </a:solidFill>
                <a:latin typeface="Nunito Sans"/>
                <a:ea typeface="Nunito Sans"/>
                <a:cs typeface="Nunito Sans"/>
                <a:sym typeface="Nunito Sans"/>
              </a:rPr>
              <a:t>Transposed conv</a:t>
            </a:r>
            <a:endParaRPr/>
          </a:p>
        </p:txBody>
      </p:sp>
      <p:sp>
        <p:nvSpPr>
          <p:cNvPr id="317" name="Google Shape;317;p21"/>
          <p:cNvSpPr txBox="1"/>
          <p:nvPr/>
        </p:nvSpPr>
        <p:spPr>
          <a:xfrm>
            <a:off x="411480" y="2057400"/>
            <a:ext cx="1554600" cy="2559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950" u="none" cap="none" strike="noStrike">
                <a:solidFill>
                  <a:srgbClr val="595959"/>
                </a:solidFill>
                <a:latin typeface="Avenir"/>
                <a:ea typeface="Avenir"/>
                <a:cs typeface="Avenir"/>
                <a:sym typeface="Avenir"/>
              </a:rPr>
              <a:t>15 files · +1,113</a:t>
            </a:r>
            <a:endParaRPr/>
          </a:p>
        </p:txBody>
      </p:sp>
      <p:sp>
        <p:nvSpPr>
          <p:cNvPr id="318" name="Google Shape;318;p21"/>
          <p:cNvSpPr/>
          <p:nvPr/>
        </p:nvSpPr>
        <p:spPr>
          <a:xfrm>
            <a:off x="2011680" y="1810512"/>
            <a:ext cx="2782500" cy="502800"/>
          </a:xfrm>
          <a:prstGeom prst="rect">
            <a:avLst/>
          </a:prstGeom>
          <a:solidFill>
            <a:srgbClr val="8D2E9B"/>
          </a:solidFill>
          <a:ln>
            <a:noFill/>
          </a:ln>
        </p:spPr>
        <p:txBody>
          <a:bodyPr anchorCtr="0" anchor="ctr" bIns="18275" lIns="18275" spcFirstLastPara="1" rIns="18275" wrap="square" tIns="18275">
            <a:noAutofit/>
          </a:bodyPr>
          <a:lstStyle/>
          <a:p>
            <a:pPr indent="0" lvl="0" marL="0" marR="0" rtl="0" algn="ctr">
              <a:lnSpc>
                <a:spcPct val="100000"/>
              </a:lnSpc>
              <a:spcBef>
                <a:spcPts val="0"/>
              </a:spcBef>
              <a:spcAft>
                <a:spcPts val="0"/>
              </a:spcAft>
              <a:buNone/>
            </a:pPr>
            <a:r>
              <a:rPr b="1" i="0" lang="en" sz="1100" u="none" cap="none" strike="noStrike">
                <a:solidFill>
                  <a:srgbClr val="FFFFFF"/>
                </a:solidFill>
                <a:latin typeface="Nunito Sans"/>
                <a:ea typeface="Nunito Sans"/>
                <a:cs typeface="Nunito Sans"/>
                <a:sym typeface="Nunito Sans"/>
              </a:rPr>
              <a:t>477</a:t>
            </a:r>
            <a:r>
              <a:rPr b="0" i="0" lang="en" sz="900" u="none" cap="none" strike="noStrike">
                <a:solidFill>
                  <a:srgbClr val="FFFFFF"/>
                </a:solidFill>
                <a:latin typeface="Avenir"/>
                <a:ea typeface="Avenir"/>
                <a:cs typeface="Avenir"/>
                <a:sym typeface="Avenir"/>
              </a:rPr>
              <a:t>  43%</a:t>
            </a:r>
            <a:endParaRPr/>
          </a:p>
        </p:txBody>
      </p:sp>
      <p:sp>
        <p:nvSpPr>
          <p:cNvPr id="319" name="Google Shape;319;p21"/>
          <p:cNvSpPr/>
          <p:nvPr/>
        </p:nvSpPr>
        <p:spPr>
          <a:xfrm>
            <a:off x="4794068" y="1810512"/>
            <a:ext cx="735000" cy="502800"/>
          </a:xfrm>
          <a:prstGeom prst="rect">
            <a:avLst/>
          </a:prstGeom>
          <a:solidFill>
            <a:srgbClr val="CC2FAA"/>
          </a:solidFill>
          <a:ln>
            <a:noFill/>
          </a:ln>
        </p:spPr>
        <p:txBody>
          <a:bodyPr anchorCtr="0" anchor="ctr" bIns="18275" lIns="18275" spcFirstLastPara="1" rIns="18275" wrap="square" tIns="18275">
            <a:noAutofit/>
          </a:bodyPr>
          <a:lstStyle/>
          <a:p>
            <a:pPr indent="0" lvl="0" marL="0" marR="0" rtl="0" algn="ctr">
              <a:lnSpc>
                <a:spcPct val="100000"/>
              </a:lnSpc>
              <a:spcBef>
                <a:spcPts val="0"/>
              </a:spcBef>
              <a:spcAft>
                <a:spcPts val="0"/>
              </a:spcAft>
              <a:buNone/>
            </a:pPr>
            <a:r>
              <a:rPr b="1" i="0" lang="en" sz="1100" u="none" cap="none" strike="noStrike">
                <a:solidFill>
                  <a:srgbClr val="FFFFFF"/>
                </a:solidFill>
                <a:latin typeface="Nunito Sans"/>
                <a:ea typeface="Nunito Sans"/>
                <a:cs typeface="Nunito Sans"/>
                <a:sym typeface="Nunito Sans"/>
              </a:rPr>
              <a:t>126</a:t>
            </a:r>
            <a:r>
              <a:rPr b="0" i="0" lang="en" sz="900" u="none" cap="none" strike="noStrike">
                <a:solidFill>
                  <a:srgbClr val="FFFFFF"/>
                </a:solidFill>
                <a:latin typeface="Avenir"/>
                <a:ea typeface="Avenir"/>
                <a:cs typeface="Avenir"/>
                <a:sym typeface="Avenir"/>
              </a:rPr>
              <a:t>  11%</a:t>
            </a:r>
            <a:endParaRPr/>
          </a:p>
        </p:txBody>
      </p:sp>
      <p:sp>
        <p:nvSpPr>
          <p:cNvPr id="320" name="Google Shape;320;p21"/>
          <p:cNvSpPr/>
          <p:nvPr/>
        </p:nvSpPr>
        <p:spPr>
          <a:xfrm>
            <a:off x="5529039" y="1810512"/>
            <a:ext cx="2916600" cy="502800"/>
          </a:xfrm>
          <a:prstGeom prst="rect">
            <a:avLst/>
          </a:prstGeom>
          <a:solidFill>
            <a:srgbClr val="E12353"/>
          </a:solidFill>
          <a:ln>
            <a:noFill/>
          </a:ln>
        </p:spPr>
        <p:txBody>
          <a:bodyPr anchorCtr="0" anchor="ctr" bIns="18275" lIns="18275" spcFirstLastPara="1" rIns="18275" wrap="square" tIns="18275">
            <a:noAutofit/>
          </a:bodyPr>
          <a:lstStyle/>
          <a:p>
            <a:pPr indent="0" lvl="0" marL="0" marR="0" rtl="0" algn="ctr">
              <a:lnSpc>
                <a:spcPct val="100000"/>
              </a:lnSpc>
              <a:spcBef>
                <a:spcPts val="0"/>
              </a:spcBef>
              <a:spcAft>
                <a:spcPts val="0"/>
              </a:spcAft>
              <a:buNone/>
            </a:pPr>
            <a:r>
              <a:rPr b="1" i="0" lang="en" sz="1100" u="none" cap="none" strike="noStrike">
                <a:solidFill>
                  <a:srgbClr val="FFFFFF"/>
                </a:solidFill>
                <a:latin typeface="Nunito Sans"/>
                <a:ea typeface="Nunito Sans"/>
                <a:cs typeface="Nunito Sans"/>
                <a:sym typeface="Nunito Sans"/>
              </a:rPr>
              <a:t>500</a:t>
            </a:r>
            <a:r>
              <a:rPr b="0" i="0" lang="en" sz="900" u="none" cap="none" strike="noStrike">
                <a:solidFill>
                  <a:srgbClr val="FFFFFF"/>
                </a:solidFill>
                <a:latin typeface="Avenir"/>
                <a:ea typeface="Avenir"/>
                <a:cs typeface="Avenir"/>
                <a:sym typeface="Avenir"/>
              </a:rPr>
              <a:t>  45%</a:t>
            </a:r>
            <a:endParaRPr/>
          </a:p>
        </p:txBody>
      </p:sp>
      <p:sp>
        <p:nvSpPr>
          <p:cNvPr id="321" name="Google Shape;321;p21"/>
          <p:cNvSpPr/>
          <p:nvPr/>
        </p:nvSpPr>
        <p:spPr>
          <a:xfrm>
            <a:off x="8445589" y="1810512"/>
            <a:ext cx="58200" cy="502800"/>
          </a:xfrm>
          <a:prstGeom prst="rect">
            <a:avLst/>
          </a:prstGeom>
          <a:solidFill>
            <a:srgbClr val="9AA0A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2" name="Google Shape;322;p21"/>
          <p:cNvSpPr txBox="1"/>
          <p:nvPr/>
        </p:nvSpPr>
        <p:spPr>
          <a:xfrm>
            <a:off x="8549640" y="1810512"/>
            <a:ext cx="457200" cy="5028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0" i="0" lang="en" sz="950" u="none" cap="none" strike="noStrike">
                <a:solidFill>
                  <a:srgbClr val="595959"/>
                </a:solidFill>
                <a:latin typeface="Avenir"/>
                <a:ea typeface="Avenir"/>
                <a:cs typeface="Avenir"/>
                <a:sym typeface="Avenir"/>
              </a:rPr>
              <a:t>10</a:t>
            </a:r>
            <a:endParaRPr/>
          </a:p>
        </p:txBody>
      </p:sp>
      <p:sp>
        <p:nvSpPr>
          <p:cNvPr id="323" name="Google Shape;323;p21"/>
          <p:cNvSpPr txBox="1"/>
          <p:nvPr/>
        </p:nvSpPr>
        <p:spPr>
          <a:xfrm>
            <a:off x="411480" y="2542032"/>
            <a:ext cx="15546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200" u="none" cap="none" strike="noStrike">
                <a:solidFill>
                  <a:srgbClr val="1C2B33"/>
                </a:solidFill>
                <a:latin typeface="Nunito Sans"/>
                <a:ea typeface="Nunito Sans"/>
                <a:cs typeface="Nunito Sans"/>
                <a:sym typeface="Nunito Sans"/>
              </a:rPr>
              <a:t>Complex FFT</a:t>
            </a:r>
            <a:endParaRPr/>
          </a:p>
        </p:txBody>
      </p:sp>
      <p:sp>
        <p:nvSpPr>
          <p:cNvPr id="324" name="Google Shape;324;p21"/>
          <p:cNvSpPr txBox="1"/>
          <p:nvPr/>
        </p:nvSpPr>
        <p:spPr>
          <a:xfrm>
            <a:off x="411480" y="2807208"/>
            <a:ext cx="1554600" cy="2559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950" u="none" cap="none" strike="noStrike">
                <a:solidFill>
                  <a:srgbClr val="595959"/>
                </a:solidFill>
                <a:latin typeface="Avenir"/>
                <a:ea typeface="Avenir"/>
                <a:cs typeface="Avenir"/>
                <a:sym typeface="Avenir"/>
              </a:rPr>
              <a:t>18 files · +765</a:t>
            </a:r>
            <a:endParaRPr/>
          </a:p>
        </p:txBody>
      </p:sp>
      <p:sp>
        <p:nvSpPr>
          <p:cNvPr id="325" name="Google Shape;325;p21"/>
          <p:cNvSpPr/>
          <p:nvPr/>
        </p:nvSpPr>
        <p:spPr>
          <a:xfrm>
            <a:off x="2011680" y="2560320"/>
            <a:ext cx="2403300" cy="502800"/>
          </a:xfrm>
          <a:prstGeom prst="rect">
            <a:avLst/>
          </a:prstGeom>
          <a:solidFill>
            <a:srgbClr val="8D2E9B"/>
          </a:solidFill>
          <a:ln>
            <a:noFill/>
          </a:ln>
        </p:spPr>
        <p:txBody>
          <a:bodyPr anchorCtr="0" anchor="ctr" bIns="18275" lIns="18275" spcFirstLastPara="1" rIns="18275" wrap="square" tIns="18275">
            <a:noAutofit/>
          </a:bodyPr>
          <a:lstStyle/>
          <a:p>
            <a:pPr indent="0" lvl="0" marL="0" marR="0" rtl="0" algn="ctr">
              <a:lnSpc>
                <a:spcPct val="100000"/>
              </a:lnSpc>
              <a:spcBef>
                <a:spcPts val="0"/>
              </a:spcBef>
              <a:spcAft>
                <a:spcPts val="0"/>
              </a:spcAft>
              <a:buNone/>
            </a:pPr>
            <a:r>
              <a:rPr b="1" i="0" lang="en" sz="1100" u="none" cap="none" strike="noStrike">
                <a:solidFill>
                  <a:srgbClr val="FFFFFF"/>
                </a:solidFill>
                <a:latin typeface="Nunito Sans"/>
                <a:ea typeface="Nunito Sans"/>
                <a:cs typeface="Nunito Sans"/>
                <a:sym typeface="Nunito Sans"/>
              </a:rPr>
              <a:t>412</a:t>
            </a:r>
            <a:r>
              <a:rPr b="0" i="0" lang="en" sz="900" u="none" cap="none" strike="noStrike">
                <a:solidFill>
                  <a:srgbClr val="FFFFFF"/>
                </a:solidFill>
                <a:latin typeface="Avenir"/>
                <a:ea typeface="Avenir"/>
                <a:cs typeface="Avenir"/>
                <a:sym typeface="Avenir"/>
              </a:rPr>
              <a:t>  54%</a:t>
            </a:r>
            <a:endParaRPr/>
          </a:p>
        </p:txBody>
      </p:sp>
      <p:sp>
        <p:nvSpPr>
          <p:cNvPr id="326" name="Google Shape;326;p21"/>
          <p:cNvSpPr/>
          <p:nvPr/>
        </p:nvSpPr>
        <p:spPr>
          <a:xfrm>
            <a:off x="4414917" y="2560320"/>
            <a:ext cx="945000" cy="502800"/>
          </a:xfrm>
          <a:prstGeom prst="rect">
            <a:avLst/>
          </a:prstGeom>
          <a:solidFill>
            <a:srgbClr val="CC2FAA"/>
          </a:solidFill>
          <a:ln>
            <a:noFill/>
          </a:ln>
        </p:spPr>
        <p:txBody>
          <a:bodyPr anchorCtr="0" anchor="ctr" bIns="18275" lIns="18275" spcFirstLastPara="1" rIns="18275" wrap="square" tIns="18275">
            <a:noAutofit/>
          </a:bodyPr>
          <a:lstStyle/>
          <a:p>
            <a:pPr indent="0" lvl="0" marL="0" marR="0" rtl="0" algn="ctr">
              <a:lnSpc>
                <a:spcPct val="100000"/>
              </a:lnSpc>
              <a:spcBef>
                <a:spcPts val="0"/>
              </a:spcBef>
              <a:spcAft>
                <a:spcPts val="0"/>
              </a:spcAft>
              <a:buNone/>
            </a:pPr>
            <a:r>
              <a:rPr b="1" i="0" lang="en" sz="1100" u="none" cap="none" strike="noStrike">
                <a:solidFill>
                  <a:srgbClr val="FFFFFF"/>
                </a:solidFill>
                <a:latin typeface="Nunito Sans"/>
                <a:ea typeface="Nunito Sans"/>
                <a:cs typeface="Nunito Sans"/>
                <a:sym typeface="Nunito Sans"/>
              </a:rPr>
              <a:t>162</a:t>
            </a:r>
            <a:r>
              <a:rPr b="0" i="0" lang="en" sz="900" u="none" cap="none" strike="noStrike">
                <a:solidFill>
                  <a:srgbClr val="FFFFFF"/>
                </a:solidFill>
                <a:latin typeface="Avenir"/>
                <a:ea typeface="Avenir"/>
                <a:cs typeface="Avenir"/>
                <a:sym typeface="Avenir"/>
              </a:rPr>
              <a:t>  21%</a:t>
            </a:r>
            <a:endParaRPr/>
          </a:p>
        </p:txBody>
      </p:sp>
      <p:sp>
        <p:nvSpPr>
          <p:cNvPr id="327" name="Google Shape;327;p21"/>
          <p:cNvSpPr/>
          <p:nvPr/>
        </p:nvSpPr>
        <p:spPr>
          <a:xfrm>
            <a:off x="5359879" y="2560320"/>
            <a:ext cx="968400" cy="502800"/>
          </a:xfrm>
          <a:prstGeom prst="rect">
            <a:avLst/>
          </a:prstGeom>
          <a:solidFill>
            <a:srgbClr val="E12353"/>
          </a:solidFill>
          <a:ln>
            <a:noFill/>
          </a:ln>
        </p:spPr>
        <p:txBody>
          <a:bodyPr anchorCtr="0" anchor="ctr" bIns="18275" lIns="18275" spcFirstLastPara="1" rIns="18275" wrap="square" tIns="18275">
            <a:noAutofit/>
          </a:bodyPr>
          <a:lstStyle/>
          <a:p>
            <a:pPr indent="0" lvl="0" marL="0" marR="0" rtl="0" algn="ctr">
              <a:lnSpc>
                <a:spcPct val="100000"/>
              </a:lnSpc>
              <a:spcBef>
                <a:spcPts val="0"/>
              </a:spcBef>
              <a:spcAft>
                <a:spcPts val="0"/>
              </a:spcAft>
              <a:buNone/>
            </a:pPr>
            <a:r>
              <a:rPr b="1" i="0" lang="en" sz="1100" u="none" cap="none" strike="noStrike">
                <a:solidFill>
                  <a:srgbClr val="FFFFFF"/>
                </a:solidFill>
                <a:latin typeface="Nunito Sans"/>
                <a:ea typeface="Nunito Sans"/>
                <a:cs typeface="Nunito Sans"/>
                <a:sym typeface="Nunito Sans"/>
              </a:rPr>
              <a:t>166</a:t>
            </a:r>
            <a:r>
              <a:rPr b="0" i="0" lang="en" sz="900" u="none" cap="none" strike="noStrike">
                <a:solidFill>
                  <a:srgbClr val="FFFFFF"/>
                </a:solidFill>
                <a:latin typeface="Avenir"/>
                <a:ea typeface="Avenir"/>
                <a:cs typeface="Avenir"/>
                <a:sym typeface="Avenir"/>
              </a:rPr>
              <a:t>  22%</a:t>
            </a:r>
            <a:endParaRPr/>
          </a:p>
        </p:txBody>
      </p:sp>
      <p:sp>
        <p:nvSpPr>
          <p:cNvPr id="328" name="Google Shape;328;p21"/>
          <p:cNvSpPr/>
          <p:nvPr/>
        </p:nvSpPr>
        <p:spPr>
          <a:xfrm>
            <a:off x="6328173" y="2560320"/>
            <a:ext cx="145800" cy="502800"/>
          </a:xfrm>
          <a:prstGeom prst="rect">
            <a:avLst/>
          </a:prstGeom>
          <a:solidFill>
            <a:srgbClr val="9AA0A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9" name="Google Shape;329;p21"/>
          <p:cNvSpPr txBox="1"/>
          <p:nvPr/>
        </p:nvSpPr>
        <p:spPr>
          <a:xfrm>
            <a:off x="6519721" y="2560320"/>
            <a:ext cx="457200" cy="5028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0" i="0" lang="en" sz="950" u="none" cap="none" strike="noStrike">
                <a:solidFill>
                  <a:srgbClr val="595959"/>
                </a:solidFill>
                <a:latin typeface="Avenir"/>
                <a:ea typeface="Avenir"/>
                <a:cs typeface="Avenir"/>
                <a:sym typeface="Avenir"/>
              </a:rPr>
              <a:t>25</a:t>
            </a:r>
            <a:endParaRPr/>
          </a:p>
        </p:txBody>
      </p:sp>
      <p:sp>
        <p:nvSpPr>
          <p:cNvPr id="330" name="Google Shape;330;p21"/>
          <p:cNvSpPr txBox="1"/>
          <p:nvPr/>
        </p:nvSpPr>
        <p:spPr>
          <a:xfrm>
            <a:off x="411480" y="3401568"/>
            <a:ext cx="26976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250" u="none" cap="none" strike="noStrike">
                <a:solidFill>
                  <a:srgbClr val="1C2B33"/>
                </a:solidFill>
                <a:latin typeface="Nunito Sans"/>
                <a:ea typeface="Nunito Sans"/>
                <a:cs typeface="Nunito Sans"/>
                <a:sym typeface="Nunito Sans"/>
              </a:rPr>
              <a:t>The kernel is 43–54%</a:t>
            </a:r>
            <a:endParaRPr/>
          </a:p>
        </p:txBody>
      </p:sp>
      <p:sp>
        <p:nvSpPr>
          <p:cNvPr id="331" name="Google Shape;331;p21"/>
          <p:cNvSpPr txBox="1"/>
          <p:nvPr/>
        </p:nvSpPr>
        <p:spPr>
          <a:xfrm>
            <a:off x="411480" y="3675887"/>
            <a:ext cx="2697600" cy="7314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000" u="none" cap="none" strike="noStrike">
                <a:solidFill>
                  <a:srgbClr val="595959"/>
                </a:solidFill>
                <a:latin typeface="Avenir"/>
                <a:ea typeface="Avenir"/>
                <a:cs typeface="Avenir"/>
                <a:sym typeface="Avenir"/>
              </a:rPr>
              <a:t>The rest is routing, guards, tests, and build glue. A tool that only writes kernels does not close the gap.</a:t>
            </a:r>
            <a:endParaRPr/>
          </a:p>
        </p:txBody>
      </p:sp>
      <p:sp>
        <p:nvSpPr>
          <p:cNvPr id="332" name="Google Shape;332;p21"/>
          <p:cNvSpPr txBox="1"/>
          <p:nvPr/>
        </p:nvSpPr>
        <p:spPr>
          <a:xfrm>
            <a:off x="3246120" y="3401568"/>
            <a:ext cx="26976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250" u="none" cap="none" strike="noStrike">
                <a:solidFill>
                  <a:srgbClr val="1C2B33"/>
                </a:solidFill>
                <a:latin typeface="Nunito Sans"/>
                <a:ea typeface="Nunito Sans"/>
                <a:cs typeface="Nunito Sans"/>
                <a:sym typeface="Nunito Sans"/>
              </a:rPr>
              <a:t>Tests prove where it ran</a:t>
            </a:r>
            <a:endParaRPr/>
          </a:p>
        </p:txBody>
      </p:sp>
      <p:sp>
        <p:nvSpPr>
          <p:cNvPr id="333" name="Google Shape;333;p21"/>
          <p:cNvSpPr txBox="1"/>
          <p:nvPr/>
        </p:nvSpPr>
        <p:spPr>
          <a:xfrm>
            <a:off x="3246120" y="3675887"/>
            <a:ext cx="2697600" cy="7314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000" u="none" cap="none" strike="noStrike">
                <a:solidFill>
                  <a:srgbClr val="595959"/>
                </a:solidFill>
                <a:latin typeface="Avenir"/>
                <a:ea typeface="Avenir"/>
                <a:cs typeface="Avenir"/>
                <a:sym typeface="Avenir"/>
              </a:rPr>
              <a:t>Values are checked against CPU. The conv suite also counts CPU fallbacks, so a silent fallback fails.</a:t>
            </a:r>
            <a:endParaRPr/>
          </a:p>
        </p:txBody>
      </p:sp>
      <p:sp>
        <p:nvSpPr>
          <p:cNvPr id="334" name="Google Shape;334;p21"/>
          <p:cNvSpPr txBox="1"/>
          <p:nvPr/>
        </p:nvSpPr>
        <p:spPr>
          <a:xfrm>
            <a:off x="6080760" y="3401568"/>
            <a:ext cx="26976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250" u="none" cap="none" strike="noStrike">
                <a:solidFill>
                  <a:srgbClr val="1C2B33"/>
                </a:solidFill>
                <a:latin typeface="Nunito Sans"/>
                <a:ea typeface="Nunito Sans"/>
                <a:cs typeface="Nunito Sans"/>
                <a:sym typeface="Nunito Sans"/>
              </a:rPr>
              <a:t>Honest boundaries</a:t>
            </a:r>
            <a:endParaRPr/>
          </a:p>
        </p:txBody>
      </p:sp>
      <p:sp>
        <p:nvSpPr>
          <p:cNvPr id="335" name="Google Shape;335;p21"/>
          <p:cNvSpPr txBox="1"/>
          <p:nvPr/>
        </p:nvSpPr>
        <p:spPr>
          <a:xfrm>
            <a:off x="6080760" y="3675887"/>
            <a:ext cx="2697600" cy="7314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000" u="none" cap="none" strike="noStrike">
                <a:solidFill>
                  <a:srgbClr val="595959"/>
                </a:solidFill>
                <a:latin typeface="Avenir"/>
                <a:ea typeface="Avenir"/>
                <a:cs typeface="Avenir"/>
                <a:sym typeface="Avenir"/>
              </a:rPr>
              <a:t>Unsupported inputs fall back on purpose. Gaps in other layers go into the diff as next steps.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22"/>
          <p:cNvSpPr txBox="1"/>
          <p:nvPr>
            <p:ph type="ctrTitle"/>
          </p:nvPr>
        </p:nvSpPr>
        <p:spPr>
          <a:xfrm>
            <a:off x="609000" y="2181150"/>
            <a:ext cx="7926000" cy="10860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3600"/>
              <a:buNone/>
            </a:pPr>
            <a:r>
              <a:rPr lang="en"/>
              <a:t>Optimizing</a:t>
            </a:r>
            <a:r>
              <a:rPr lang="en"/>
              <a:t> Kernel with KernelAgent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2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Every optimization starts from a profile signal</a:t>
            </a:r>
            <a:endParaRPr/>
          </a:p>
        </p:txBody>
      </p:sp>
      <p:sp>
        <p:nvSpPr>
          <p:cNvPr id="346" name="Google Shape;346;p23"/>
          <p:cNvSpPr txBox="1"/>
          <p:nvPr/>
        </p:nvSpPr>
        <p:spPr>
          <a:xfrm>
            <a:off x="356616" y="969264"/>
            <a:ext cx="8412600" cy="2925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300" u="none" cap="none" strike="noStrike">
                <a:solidFill>
                  <a:srgbClr val="E12353"/>
                </a:solidFill>
                <a:latin typeface="Avenir"/>
                <a:ea typeface="Avenir"/>
                <a:cs typeface="Avenir"/>
                <a:sym typeface="Avenir"/>
              </a:rPr>
              <a:t>The agent reads on-device traces, names the bottleneck, and changes one thing at a time.</a:t>
            </a:r>
            <a:endParaRPr/>
          </a:p>
        </p:txBody>
      </p:sp>
      <p:sp>
        <p:nvSpPr>
          <p:cNvPr id="347" name="Google Shape;347;p23"/>
          <p:cNvSpPr txBox="1"/>
          <p:nvPr/>
        </p:nvSpPr>
        <p:spPr>
          <a:xfrm>
            <a:off x="411480" y="1353312"/>
            <a:ext cx="3017400" cy="2376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000" u="none" cap="none" strike="noStrike">
                <a:solidFill>
                  <a:srgbClr val="595959"/>
                </a:solidFill>
                <a:latin typeface="Nunito Sans"/>
                <a:ea typeface="Nunito Sans"/>
                <a:cs typeface="Nunito Sans"/>
                <a:sym typeface="Nunito Sans"/>
              </a:rPr>
              <a:t>What the profile showed</a:t>
            </a:r>
            <a:endParaRPr/>
          </a:p>
        </p:txBody>
      </p:sp>
      <p:sp>
        <p:nvSpPr>
          <p:cNvPr id="348" name="Google Shape;348;p23"/>
          <p:cNvSpPr txBox="1"/>
          <p:nvPr/>
        </p:nvSpPr>
        <p:spPr>
          <a:xfrm>
            <a:off x="3749039" y="1353312"/>
            <a:ext cx="3017400" cy="2376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000" u="none" cap="none" strike="noStrike">
                <a:solidFill>
                  <a:srgbClr val="595959"/>
                </a:solidFill>
                <a:latin typeface="Nunito Sans"/>
                <a:ea typeface="Nunito Sans"/>
                <a:cs typeface="Nunito Sans"/>
                <a:sym typeface="Nunito Sans"/>
              </a:rPr>
              <a:t>What the agent changed</a:t>
            </a:r>
            <a:endParaRPr/>
          </a:p>
        </p:txBody>
      </p:sp>
      <p:sp>
        <p:nvSpPr>
          <p:cNvPr id="349" name="Google Shape;349;p23"/>
          <p:cNvSpPr txBox="1"/>
          <p:nvPr/>
        </p:nvSpPr>
        <p:spPr>
          <a:xfrm>
            <a:off x="7086600" y="1353312"/>
            <a:ext cx="1691700" cy="2376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000" u="none" cap="none" strike="noStrike">
                <a:solidFill>
                  <a:srgbClr val="595959"/>
                </a:solidFill>
                <a:latin typeface="Nunito Sans"/>
                <a:ea typeface="Nunito Sans"/>
                <a:cs typeface="Nunito Sans"/>
                <a:sym typeface="Nunito Sans"/>
              </a:rPr>
              <a:t>Result</a:t>
            </a:r>
            <a:endParaRPr/>
          </a:p>
        </p:txBody>
      </p:sp>
      <p:sp>
        <p:nvSpPr>
          <p:cNvPr id="350" name="Google Shape;350;p23"/>
          <p:cNvSpPr/>
          <p:nvPr/>
        </p:nvSpPr>
        <p:spPr>
          <a:xfrm>
            <a:off x="411480" y="1627632"/>
            <a:ext cx="3017400" cy="530400"/>
          </a:xfrm>
          <a:prstGeom prst="roundRect">
            <a:avLst>
              <a:gd fmla="val 12000" name="adj"/>
            </a:avLst>
          </a:prstGeom>
          <a:solidFill>
            <a:srgbClr val="FCF2F9"/>
          </a:solidFill>
          <a:ln>
            <a:noFill/>
          </a:ln>
        </p:spPr>
        <p:txBody>
          <a:bodyPr anchorCtr="0" anchor="ctr" bIns="18275" lIns="91425" spcFirstLastPara="1" rIns="91425" wrap="square" tIns="18275">
            <a:noAutofit/>
          </a:bodyPr>
          <a:lstStyle/>
          <a:p>
            <a:pPr indent="0" lvl="0" marL="0" marR="0" rtl="0" algn="l">
              <a:lnSpc>
                <a:spcPct val="95000"/>
              </a:lnSpc>
              <a:spcBef>
                <a:spcPts val="0"/>
              </a:spcBef>
              <a:spcAft>
                <a:spcPts val="0"/>
              </a:spcAft>
              <a:buNone/>
            </a:pPr>
            <a:r>
              <a:rPr b="0" i="0" lang="en" sz="950" u="none" cap="none" strike="noStrike">
                <a:solidFill>
                  <a:srgbClr val="1C2B33"/>
                </a:solidFill>
                <a:latin typeface="Avenir"/>
                <a:ea typeface="Avenir"/>
                <a:cs typeface="Avenir"/>
                <a:sym typeface="Avenir"/>
              </a:rPr>
              <a:t>82 of 146 µs spent in one cache-invalidate call</a:t>
            </a:r>
            <a:endParaRPr/>
          </a:p>
          <a:p>
            <a:pPr indent="0" lvl="0" marL="0" marR="0" rtl="0" algn="l">
              <a:lnSpc>
                <a:spcPct val="95000"/>
              </a:lnSpc>
              <a:spcBef>
                <a:spcPts val="0"/>
              </a:spcBef>
              <a:spcAft>
                <a:spcPts val="0"/>
              </a:spcAft>
              <a:buNone/>
            </a:pPr>
            <a:r>
              <a:rPr b="0" i="1" lang="en" sz="800" u="none" cap="none" strike="noStrike">
                <a:solidFill>
                  <a:srgbClr val="8D2E9B"/>
                </a:solidFill>
                <a:latin typeface="Avenir"/>
                <a:ea typeface="Avenir"/>
                <a:cs typeface="Avenir"/>
                <a:sym typeface="Avenir"/>
              </a:rPr>
              <a:t>Fused QK-norm + RoPE + KV-cache write</a:t>
            </a:r>
            <a:endParaRPr/>
          </a:p>
        </p:txBody>
      </p:sp>
      <p:cxnSp>
        <p:nvCxnSpPr>
          <p:cNvPr id="351" name="Google Shape;351;p23"/>
          <p:cNvCxnSpPr/>
          <p:nvPr/>
        </p:nvCxnSpPr>
        <p:spPr>
          <a:xfrm>
            <a:off x="3456432" y="1892807"/>
            <a:ext cx="265200" cy="0"/>
          </a:xfrm>
          <a:prstGeom prst="straightConnector1">
            <a:avLst/>
          </a:prstGeom>
          <a:noFill/>
          <a:ln cap="flat" cmpd="sng" w="15875">
            <a:solidFill>
              <a:srgbClr val="CC2FAA"/>
            </a:solidFill>
            <a:prstDash val="solid"/>
            <a:round/>
            <a:headEnd len="sm" w="sm" type="none"/>
            <a:tailEnd len="med" w="med" type="triangle"/>
          </a:ln>
        </p:spPr>
      </p:cxnSp>
      <p:sp>
        <p:nvSpPr>
          <p:cNvPr id="352" name="Google Shape;352;p23"/>
          <p:cNvSpPr/>
          <p:nvPr/>
        </p:nvSpPr>
        <p:spPr>
          <a:xfrm>
            <a:off x="3749039" y="1627632"/>
            <a:ext cx="3017400" cy="530400"/>
          </a:xfrm>
          <a:prstGeom prst="roundRect">
            <a:avLst>
              <a:gd fmla="val 12000" name="adj"/>
            </a:avLst>
          </a:prstGeom>
          <a:solidFill>
            <a:srgbClr val="FFFFFF"/>
          </a:solidFill>
          <a:ln cap="flat" cmpd="sng" w="12700">
            <a:solidFill>
              <a:srgbClr val="E8C6DA"/>
            </a:solidFill>
            <a:prstDash val="solid"/>
            <a:round/>
            <a:headEnd len="sm" w="sm" type="none"/>
            <a:tailEnd len="sm" w="sm" type="none"/>
          </a:ln>
        </p:spPr>
        <p:txBody>
          <a:bodyPr anchorCtr="0" anchor="ctr" bIns="18275" lIns="91425" spcFirstLastPara="1" rIns="91425" wrap="square" tIns="18275">
            <a:noAutofit/>
          </a:bodyPr>
          <a:lstStyle/>
          <a:p>
            <a:pPr indent="0" lvl="0" marL="0" marR="0" rtl="0" algn="l">
              <a:lnSpc>
                <a:spcPct val="100000"/>
              </a:lnSpc>
              <a:spcBef>
                <a:spcPts val="0"/>
              </a:spcBef>
              <a:spcAft>
                <a:spcPts val="0"/>
              </a:spcAft>
              <a:buNone/>
            </a:pPr>
            <a:r>
              <a:rPr b="0" i="0" lang="en" sz="1000" u="none" cap="none" strike="noStrike">
                <a:solidFill>
                  <a:srgbClr val="1C2B33"/>
                </a:solidFill>
                <a:latin typeface="Avenir"/>
                <a:ea typeface="Avenir"/>
                <a:cs typeface="Avenir"/>
                <a:sym typeface="Avenir"/>
              </a:rPr>
              <a:t>Invalidate only the token range each worker reads</a:t>
            </a:r>
            <a:endParaRPr/>
          </a:p>
        </p:txBody>
      </p:sp>
      <p:cxnSp>
        <p:nvCxnSpPr>
          <p:cNvPr id="353" name="Google Shape;353;p23"/>
          <p:cNvCxnSpPr/>
          <p:nvPr/>
        </p:nvCxnSpPr>
        <p:spPr>
          <a:xfrm>
            <a:off x="6793992" y="1892807"/>
            <a:ext cx="265200" cy="0"/>
          </a:xfrm>
          <a:prstGeom prst="straightConnector1">
            <a:avLst/>
          </a:prstGeom>
          <a:noFill/>
          <a:ln cap="flat" cmpd="sng" w="15875">
            <a:solidFill>
              <a:srgbClr val="CC2FAA"/>
            </a:solidFill>
            <a:prstDash val="solid"/>
            <a:round/>
            <a:headEnd len="sm" w="sm" type="none"/>
            <a:tailEnd len="med" w="med" type="triangle"/>
          </a:ln>
        </p:spPr>
      </p:cxnSp>
      <p:sp>
        <p:nvSpPr>
          <p:cNvPr id="354" name="Google Shape;354;p23"/>
          <p:cNvSpPr/>
          <p:nvPr/>
        </p:nvSpPr>
        <p:spPr>
          <a:xfrm>
            <a:off x="7086600" y="1691640"/>
            <a:ext cx="1691700" cy="402300"/>
          </a:xfrm>
          <a:prstGeom prst="roundRect">
            <a:avLst>
              <a:gd fmla="val 50000" name="adj"/>
            </a:avLst>
          </a:prstGeom>
          <a:solidFill>
            <a:srgbClr val="E6F5EE"/>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1100" u="none" cap="none" strike="noStrike">
                <a:solidFill>
                  <a:srgbClr val="1E9E6A"/>
                </a:solidFill>
                <a:latin typeface="Nunito Sans"/>
                <a:ea typeface="Nunito Sans"/>
                <a:cs typeface="Nunito Sans"/>
                <a:sym typeface="Nunito Sans"/>
              </a:rPr>
              <a:t>−45% latency</a:t>
            </a:r>
            <a:endParaRPr/>
          </a:p>
        </p:txBody>
      </p:sp>
      <p:sp>
        <p:nvSpPr>
          <p:cNvPr id="355" name="Google Shape;355;p23"/>
          <p:cNvSpPr/>
          <p:nvPr/>
        </p:nvSpPr>
        <p:spPr>
          <a:xfrm>
            <a:off x="411480" y="2240280"/>
            <a:ext cx="3017400" cy="530400"/>
          </a:xfrm>
          <a:prstGeom prst="roundRect">
            <a:avLst>
              <a:gd fmla="val 12000" name="adj"/>
            </a:avLst>
          </a:prstGeom>
          <a:solidFill>
            <a:srgbClr val="FCF2F9"/>
          </a:solidFill>
          <a:ln>
            <a:noFill/>
          </a:ln>
        </p:spPr>
        <p:txBody>
          <a:bodyPr anchorCtr="0" anchor="ctr" bIns="18275" lIns="91425" spcFirstLastPara="1" rIns="91425" wrap="square" tIns="18275">
            <a:noAutofit/>
          </a:bodyPr>
          <a:lstStyle/>
          <a:p>
            <a:pPr indent="0" lvl="0" marL="0" marR="0" rtl="0" algn="l">
              <a:lnSpc>
                <a:spcPct val="95000"/>
              </a:lnSpc>
              <a:spcBef>
                <a:spcPts val="0"/>
              </a:spcBef>
              <a:spcAft>
                <a:spcPts val="0"/>
              </a:spcAft>
              <a:buNone/>
            </a:pPr>
            <a:r>
              <a:rPr b="0" i="0" lang="en" sz="950" u="none" cap="none" strike="noStrike">
                <a:solidFill>
                  <a:srgbClr val="1C2B33"/>
                </a:solidFill>
                <a:latin typeface="Avenir"/>
                <a:ea typeface="Avenir"/>
                <a:cs typeface="Avenir"/>
                <a:sym typeface="Avenir"/>
              </a:rPr>
              <a:t>One worker group sets latency; cost model off (34 µs spread)</a:t>
            </a:r>
            <a:endParaRPr/>
          </a:p>
          <a:p>
            <a:pPr indent="0" lvl="0" marL="0" marR="0" rtl="0" algn="l">
              <a:lnSpc>
                <a:spcPct val="95000"/>
              </a:lnSpc>
              <a:spcBef>
                <a:spcPts val="0"/>
              </a:spcBef>
              <a:spcAft>
                <a:spcPts val="0"/>
              </a:spcAft>
              <a:buNone/>
            </a:pPr>
            <a:r>
              <a:rPr b="0" i="1" lang="en" sz="800" u="none" cap="none" strike="noStrike">
                <a:solidFill>
                  <a:srgbClr val="8D2E9B"/>
                </a:solidFill>
                <a:latin typeface="Avenir"/>
                <a:ea typeface="Avenir"/>
                <a:cs typeface="Avenir"/>
                <a:sym typeface="Avenir"/>
              </a:rPr>
              <a:t>Same kernel, later step</a:t>
            </a:r>
            <a:endParaRPr/>
          </a:p>
        </p:txBody>
      </p:sp>
      <p:cxnSp>
        <p:nvCxnSpPr>
          <p:cNvPr id="356" name="Google Shape;356;p23"/>
          <p:cNvCxnSpPr/>
          <p:nvPr/>
        </p:nvCxnSpPr>
        <p:spPr>
          <a:xfrm>
            <a:off x="3456432" y="2505456"/>
            <a:ext cx="265200" cy="0"/>
          </a:xfrm>
          <a:prstGeom prst="straightConnector1">
            <a:avLst/>
          </a:prstGeom>
          <a:noFill/>
          <a:ln cap="flat" cmpd="sng" w="15875">
            <a:solidFill>
              <a:srgbClr val="CC2FAA"/>
            </a:solidFill>
            <a:prstDash val="solid"/>
            <a:round/>
            <a:headEnd len="sm" w="sm" type="none"/>
            <a:tailEnd len="med" w="med" type="triangle"/>
          </a:ln>
        </p:spPr>
      </p:cxnSp>
      <p:sp>
        <p:nvSpPr>
          <p:cNvPr id="357" name="Google Shape;357;p23"/>
          <p:cNvSpPr/>
          <p:nvPr/>
        </p:nvSpPr>
        <p:spPr>
          <a:xfrm>
            <a:off x="3749039" y="2240280"/>
            <a:ext cx="3017400" cy="530400"/>
          </a:xfrm>
          <a:prstGeom prst="roundRect">
            <a:avLst>
              <a:gd fmla="val 12000" name="adj"/>
            </a:avLst>
          </a:prstGeom>
          <a:solidFill>
            <a:srgbClr val="FFFFFF"/>
          </a:solidFill>
          <a:ln cap="flat" cmpd="sng" w="12700">
            <a:solidFill>
              <a:srgbClr val="E8C6DA"/>
            </a:solidFill>
            <a:prstDash val="solid"/>
            <a:round/>
            <a:headEnd len="sm" w="sm" type="none"/>
            <a:tailEnd len="sm" w="sm" type="none"/>
          </a:ln>
        </p:spPr>
        <p:txBody>
          <a:bodyPr anchorCtr="0" anchor="ctr" bIns="18275" lIns="91425" spcFirstLastPara="1" rIns="91425" wrap="square" tIns="18275">
            <a:noAutofit/>
          </a:bodyPr>
          <a:lstStyle/>
          <a:p>
            <a:pPr indent="0" lvl="0" marL="0" marR="0" rtl="0" algn="l">
              <a:lnSpc>
                <a:spcPct val="100000"/>
              </a:lnSpc>
              <a:spcBef>
                <a:spcPts val="0"/>
              </a:spcBef>
              <a:spcAft>
                <a:spcPts val="0"/>
              </a:spcAft>
              <a:buNone/>
            </a:pPr>
            <a:r>
              <a:rPr b="0" i="0" lang="en" sz="1000" u="none" cap="none" strike="noStrike">
                <a:solidFill>
                  <a:srgbClr val="1C2B33"/>
                </a:solidFill>
                <a:latin typeface="Avenir"/>
                <a:ea typeface="Avenir"/>
                <a:cs typeface="Avenir"/>
                <a:sym typeface="Avenir"/>
              </a:rPr>
              <a:t>Re-fit the work-split weights from per-worker traces</a:t>
            </a:r>
            <a:endParaRPr/>
          </a:p>
        </p:txBody>
      </p:sp>
      <p:cxnSp>
        <p:nvCxnSpPr>
          <p:cNvPr id="358" name="Google Shape;358;p23"/>
          <p:cNvCxnSpPr/>
          <p:nvPr/>
        </p:nvCxnSpPr>
        <p:spPr>
          <a:xfrm>
            <a:off x="6793992" y="2505456"/>
            <a:ext cx="265200" cy="0"/>
          </a:xfrm>
          <a:prstGeom prst="straightConnector1">
            <a:avLst/>
          </a:prstGeom>
          <a:noFill/>
          <a:ln cap="flat" cmpd="sng" w="15875">
            <a:solidFill>
              <a:srgbClr val="CC2FAA"/>
            </a:solidFill>
            <a:prstDash val="solid"/>
            <a:round/>
            <a:headEnd len="sm" w="sm" type="none"/>
            <a:tailEnd len="med" w="med" type="triangle"/>
          </a:ln>
        </p:spPr>
      </p:cxnSp>
      <p:sp>
        <p:nvSpPr>
          <p:cNvPr id="359" name="Google Shape;359;p23"/>
          <p:cNvSpPr/>
          <p:nvPr/>
        </p:nvSpPr>
        <p:spPr>
          <a:xfrm>
            <a:off x="7086600" y="2304288"/>
            <a:ext cx="1691700" cy="402300"/>
          </a:xfrm>
          <a:prstGeom prst="roundRect">
            <a:avLst>
              <a:gd fmla="val 50000" name="adj"/>
            </a:avLst>
          </a:prstGeom>
          <a:solidFill>
            <a:srgbClr val="E6F5EE"/>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1100" u="none" cap="none" strike="noStrike">
                <a:solidFill>
                  <a:srgbClr val="1E9E6A"/>
                </a:solidFill>
                <a:latin typeface="Nunito Sans"/>
                <a:ea typeface="Nunito Sans"/>
                <a:cs typeface="Nunito Sans"/>
                <a:sym typeface="Nunito Sans"/>
              </a:rPr>
              <a:t>−16% latency</a:t>
            </a:r>
            <a:endParaRPr/>
          </a:p>
        </p:txBody>
      </p:sp>
      <p:sp>
        <p:nvSpPr>
          <p:cNvPr id="360" name="Google Shape;360;p23"/>
          <p:cNvSpPr/>
          <p:nvPr/>
        </p:nvSpPr>
        <p:spPr>
          <a:xfrm>
            <a:off x="411480" y="2852928"/>
            <a:ext cx="3017400" cy="530400"/>
          </a:xfrm>
          <a:prstGeom prst="roundRect">
            <a:avLst>
              <a:gd fmla="val 12000" name="adj"/>
            </a:avLst>
          </a:prstGeom>
          <a:solidFill>
            <a:srgbClr val="FCF2F9"/>
          </a:solidFill>
          <a:ln>
            <a:noFill/>
          </a:ln>
        </p:spPr>
        <p:txBody>
          <a:bodyPr anchorCtr="0" anchor="ctr" bIns="18275" lIns="91425" spcFirstLastPara="1" rIns="91425" wrap="square" tIns="18275">
            <a:noAutofit/>
          </a:bodyPr>
          <a:lstStyle/>
          <a:p>
            <a:pPr indent="0" lvl="0" marL="0" marR="0" rtl="0" algn="l">
              <a:lnSpc>
                <a:spcPct val="95000"/>
              </a:lnSpc>
              <a:spcBef>
                <a:spcPts val="0"/>
              </a:spcBef>
              <a:spcAft>
                <a:spcPts val="0"/>
              </a:spcAft>
              <a:buNone/>
            </a:pPr>
            <a:r>
              <a:rPr b="0" i="0" lang="en" sz="950" u="none" cap="none" strike="noStrike">
                <a:solidFill>
                  <a:srgbClr val="1C2B33"/>
                </a:solidFill>
                <a:latin typeface="Avenir"/>
                <a:ea typeface="Avenir"/>
                <a:cs typeface="Avenir"/>
                <a:sym typeface="Avenir"/>
              </a:rPr>
              <a:t>Loads 86% busy, compute 60% idle</a:t>
            </a:r>
            <a:endParaRPr/>
          </a:p>
          <a:p>
            <a:pPr indent="0" lvl="0" marL="0" marR="0" rtl="0" algn="l">
              <a:lnSpc>
                <a:spcPct val="95000"/>
              </a:lnSpc>
              <a:spcBef>
                <a:spcPts val="0"/>
              </a:spcBef>
              <a:spcAft>
                <a:spcPts val="0"/>
              </a:spcAft>
              <a:buNone/>
            </a:pPr>
            <a:r>
              <a:rPr b="0" i="1" lang="en" sz="800" u="none" cap="none" strike="noStrike">
                <a:solidFill>
                  <a:srgbClr val="8D2E9B"/>
                </a:solidFill>
                <a:latin typeface="Avenir"/>
                <a:ea typeface="Avenir"/>
                <a:cs typeface="Avenir"/>
                <a:sym typeface="Avenir"/>
              </a:rPr>
              <a:t>Sliding-window attention backward</a:t>
            </a:r>
            <a:endParaRPr/>
          </a:p>
        </p:txBody>
      </p:sp>
      <p:cxnSp>
        <p:nvCxnSpPr>
          <p:cNvPr id="361" name="Google Shape;361;p23"/>
          <p:cNvCxnSpPr/>
          <p:nvPr/>
        </p:nvCxnSpPr>
        <p:spPr>
          <a:xfrm>
            <a:off x="3456432" y="3118104"/>
            <a:ext cx="265200" cy="0"/>
          </a:xfrm>
          <a:prstGeom prst="straightConnector1">
            <a:avLst/>
          </a:prstGeom>
          <a:noFill/>
          <a:ln cap="flat" cmpd="sng" w="15875">
            <a:solidFill>
              <a:srgbClr val="CC2FAA"/>
            </a:solidFill>
            <a:prstDash val="solid"/>
            <a:round/>
            <a:headEnd len="sm" w="sm" type="none"/>
            <a:tailEnd len="med" w="med" type="triangle"/>
          </a:ln>
        </p:spPr>
      </p:cxnSp>
      <p:sp>
        <p:nvSpPr>
          <p:cNvPr id="362" name="Google Shape;362;p23"/>
          <p:cNvSpPr/>
          <p:nvPr/>
        </p:nvSpPr>
        <p:spPr>
          <a:xfrm>
            <a:off x="3749039" y="2852928"/>
            <a:ext cx="3017400" cy="530400"/>
          </a:xfrm>
          <a:prstGeom prst="roundRect">
            <a:avLst>
              <a:gd fmla="val 12000" name="adj"/>
            </a:avLst>
          </a:prstGeom>
          <a:solidFill>
            <a:srgbClr val="FFFFFF"/>
          </a:solidFill>
          <a:ln cap="flat" cmpd="sng" w="12700">
            <a:solidFill>
              <a:srgbClr val="E8C6DA"/>
            </a:solidFill>
            <a:prstDash val="solid"/>
            <a:round/>
            <a:headEnd len="sm" w="sm" type="none"/>
            <a:tailEnd len="sm" w="sm" type="none"/>
          </a:ln>
        </p:spPr>
        <p:txBody>
          <a:bodyPr anchorCtr="0" anchor="ctr" bIns="18275" lIns="91425" spcFirstLastPara="1" rIns="91425" wrap="square" tIns="18275">
            <a:noAutofit/>
          </a:bodyPr>
          <a:lstStyle/>
          <a:p>
            <a:pPr indent="0" lvl="0" marL="0" marR="0" rtl="0" algn="l">
              <a:lnSpc>
                <a:spcPct val="100000"/>
              </a:lnSpc>
              <a:spcBef>
                <a:spcPts val="0"/>
              </a:spcBef>
              <a:spcAft>
                <a:spcPts val="0"/>
              </a:spcAft>
              <a:buNone/>
            </a:pPr>
            <a:r>
              <a:rPr b="0" i="0" lang="en" sz="1000" u="none" cap="none" strike="noStrike">
                <a:solidFill>
                  <a:srgbClr val="1C2B33"/>
                </a:solidFill>
                <a:latin typeface="Avenir"/>
                <a:ea typeface="Avenir"/>
                <a:cs typeface="Avenir"/>
                <a:sym typeface="Avenir"/>
              </a:rPr>
              <a:t>Skip out-of-window tiles before they are loaded</a:t>
            </a:r>
            <a:endParaRPr/>
          </a:p>
        </p:txBody>
      </p:sp>
      <p:cxnSp>
        <p:nvCxnSpPr>
          <p:cNvPr id="363" name="Google Shape;363;p23"/>
          <p:cNvCxnSpPr/>
          <p:nvPr/>
        </p:nvCxnSpPr>
        <p:spPr>
          <a:xfrm>
            <a:off x="6793992" y="3118104"/>
            <a:ext cx="265200" cy="0"/>
          </a:xfrm>
          <a:prstGeom prst="straightConnector1">
            <a:avLst/>
          </a:prstGeom>
          <a:noFill/>
          <a:ln cap="flat" cmpd="sng" w="15875">
            <a:solidFill>
              <a:srgbClr val="CC2FAA"/>
            </a:solidFill>
            <a:prstDash val="solid"/>
            <a:round/>
            <a:headEnd len="sm" w="sm" type="none"/>
            <a:tailEnd len="med" w="med" type="triangle"/>
          </a:ln>
        </p:spPr>
      </p:cxnSp>
      <p:sp>
        <p:nvSpPr>
          <p:cNvPr id="364" name="Google Shape;364;p23"/>
          <p:cNvSpPr/>
          <p:nvPr/>
        </p:nvSpPr>
        <p:spPr>
          <a:xfrm>
            <a:off x="7086600" y="2916936"/>
            <a:ext cx="1691700" cy="402300"/>
          </a:xfrm>
          <a:prstGeom prst="roundRect">
            <a:avLst>
              <a:gd fmla="val 50000" name="adj"/>
            </a:avLst>
          </a:prstGeom>
          <a:solidFill>
            <a:srgbClr val="E6F5EE"/>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1100" u="none" cap="none" strike="noStrike">
                <a:solidFill>
                  <a:srgbClr val="1E9E6A"/>
                </a:solidFill>
                <a:latin typeface="Nunito Sans"/>
                <a:ea typeface="Nunito Sans"/>
                <a:cs typeface="Nunito Sans"/>
                <a:sym typeface="Nunito Sans"/>
              </a:rPr>
              <a:t>1.86× faster</a:t>
            </a:r>
            <a:endParaRPr/>
          </a:p>
        </p:txBody>
      </p:sp>
      <p:sp>
        <p:nvSpPr>
          <p:cNvPr id="365" name="Google Shape;365;p23"/>
          <p:cNvSpPr/>
          <p:nvPr/>
        </p:nvSpPr>
        <p:spPr>
          <a:xfrm>
            <a:off x="411480" y="3465576"/>
            <a:ext cx="3017400" cy="530400"/>
          </a:xfrm>
          <a:prstGeom prst="roundRect">
            <a:avLst>
              <a:gd fmla="val 12000" name="adj"/>
            </a:avLst>
          </a:prstGeom>
          <a:solidFill>
            <a:srgbClr val="FCF2F9"/>
          </a:solidFill>
          <a:ln>
            <a:noFill/>
          </a:ln>
        </p:spPr>
        <p:txBody>
          <a:bodyPr anchorCtr="0" anchor="ctr" bIns="18275" lIns="91425" spcFirstLastPara="1" rIns="91425" wrap="square" tIns="18275">
            <a:noAutofit/>
          </a:bodyPr>
          <a:lstStyle/>
          <a:p>
            <a:pPr indent="0" lvl="0" marL="0" marR="0" rtl="0" algn="l">
              <a:lnSpc>
                <a:spcPct val="95000"/>
              </a:lnSpc>
              <a:spcBef>
                <a:spcPts val="0"/>
              </a:spcBef>
              <a:spcAft>
                <a:spcPts val="0"/>
              </a:spcAft>
              <a:buNone/>
            </a:pPr>
            <a:r>
              <a:rPr b="0" i="0" lang="en" sz="950" u="none" cap="none" strike="noStrike">
                <a:solidFill>
                  <a:srgbClr val="1C2B33"/>
                </a:solidFill>
                <a:latin typeface="Avenir"/>
                <a:ea typeface="Avenir"/>
                <a:cs typeface="Avenir"/>
                <a:sym typeface="Avenir"/>
              </a:rPr>
              <a:t>Compute 100% idle; loads wait one at a time</a:t>
            </a:r>
            <a:endParaRPr/>
          </a:p>
          <a:p>
            <a:pPr indent="0" lvl="0" marL="0" marR="0" rtl="0" algn="l">
              <a:lnSpc>
                <a:spcPct val="95000"/>
              </a:lnSpc>
              <a:spcBef>
                <a:spcPts val="0"/>
              </a:spcBef>
              <a:spcAft>
                <a:spcPts val="0"/>
              </a:spcAft>
              <a:buNone/>
            </a:pPr>
            <a:r>
              <a:rPr b="0" i="1" lang="en" sz="800" u="none" cap="none" strike="noStrike">
                <a:solidFill>
                  <a:srgbClr val="8D2E9B"/>
                </a:solidFill>
                <a:latin typeface="Avenir"/>
                <a:ea typeface="Avenir"/>
                <a:cs typeface="Avenir"/>
                <a:sym typeface="Avenir"/>
              </a:rPr>
              <a:t>Speculative-decoding kernel</a:t>
            </a:r>
            <a:endParaRPr/>
          </a:p>
        </p:txBody>
      </p:sp>
      <p:cxnSp>
        <p:nvCxnSpPr>
          <p:cNvPr id="366" name="Google Shape;366;p23"/>
          <p:cNvCxnSpPr/>
          <p:nvPr/>
        </p:nvCxnSpPr>
        <p:spPr>
          <a:xfrm>
            <a:off x="3456432" y="3730752"/>
            <a:ext cx="265200" cy="0"/>
          </a:xfrm>
          <a:prstGeom prst="straightConnector1">
            <a:avLst/>
          </a:prstGeom>
          <a:noFill/>
          <a:ln cap="flat" cmpd="sng" w="15875">
            <a:solidFill>
              <a:srgbClr val="CC2FAA"/>
            </a:solidFill>
            <a:prstDash val="solid"/>
            <a:round/>
            <a:headEnd len="sm" w="sm" type="none"/>
            <a:tailEnd len="med" w="med" type="triangle"/>
          </a:ln>
        </p:spPr>
      </p:cxnSp>
      <p:sp>
        <p:nvSpPr>
          <p:cNvPr id="367" name="Google Shape;367;p23"/>
          <p:cNvSpPr/>
          <p:nvPr/>
        </p:nvSpPr>
        <p:spPr>
          <a:xfrm>
            <a:off x="3749039" y="3465576"/>
            <a:ext cx="3017400" cy="530400"/>
          </a:xfrm>
          <a:prstGeom prst="roundRect">
            <a:avLst>
              <a:gd fmla="val 12000" name="adj"/>
            </a:avLst>
          </a:prstGeom>
          <a:solidFill>
            <a:srgbClr val="FFFFFF"/>
          </a:solidFill>
          <a:ln cap="flat" cmpd="sng" w="12700">
            <a:solidFill>
              <a:srgbClr val="E8C6DA"/>
            </a:solidFill>
            <a:prstDash val="solid"/>
            <a:round/>
            <a:headEnd len="sm" w="sm" type="none"/>
            <a:tailEnd len="sm" w="sm" type="none"/>
          </a:ln>
        </p:spPr>
        <p:txBody>
          <a:bodyPr anchorCtr="0" anchor="ctr" bIns="18275" lIns="91425" spcFirstLastPara="1" rIns="91425" wrap="square" tIns="18275">
            <a:noAutofit/>
          </a:bodyPr>
          <a:lstStyle/>
          <a:p>
            <a:pPr indent="0" lvl="0" marL="0" marR="0" rtl="0" algn="l">
              <a:lnSpc>
                <a:spcPct val="100000"/>
              </a:lnSpc>
              <a:spcBef>
                <a:spcPts val="0"/>
              </a:spcBef>
              <a:spcAft>
                <a:spcPts val="0"/>
              </a:spcAft>
              <a:buNone/>
            </a:pPr>
            <a:r>
              <a:rPr b="0" i="0" lang="en" sz="1000" u="none" cap="none" strike="noStrike">
                <a:solidFill>
                  <a:srgbClr val="1C2B33"/>
                </a:solidFill>
                <a:latin typeface="Avenir"/>
                <a:ea typeface="Avenir"/>
                <a:cs typeface="Avenir"/>
                <a:sym typeface="Avenir"/>
              </a:rPr>
              <a:t>Issue the gather loads back to back</a:t>
            </a:r>
            <a:endParaRPr/>
          </a:p>
        </p:txBody>
      </p:sp>
      <p:cxnSp>
        <p:nvCxnSpPr>
          <p:cNvPr id="368" name="Google Shape;368;p23"/>
          <p:cNvCxnSpPr/>
          <p:nvPr/>
        </p:nvCxnSpPr>
        <p:spPr>
          <a:xfrm>
            <a:off x="6793992" y="3730752"/>
            <a:ext cx="265200" cy="0"/>
          </a:xfrm>
          <a:prstGeom prst="straightConnector1">
            <a:avLst/>
          </a:prstGeom>
          <a:noFill/>
          <a:ln cap="flat" cmpd="sng" w="15875">
            <a:solidFill>
              <a:srgbClr val="CC2FAA"/>
            </a:solidFill>
            <a:prstDash val="solid"/>
            <a:round/>
            <a:headEnd len="sm" w="sm" type="none"/>
            <a:tailEnd len="med" w="med" type="triangle"/>
          </a:ln>
        </p:spPr>
      </p:cxnSp>
      <p:sp>
        <p:nvSpPr>
          <p:cNvPr id="369" name="Google Shape;369;p23"/>
          <p:cNvSpPr/>
          <p:nvPr/>
        </p:nvSpPr>
        <p:spPr>
          <a:xfrm>
            <a:off x="7086600" y="3529584"/>
            <a:ext cx="1691700" cy="402300"/>
          </a:xfrm>
          <a:prstGeom prst="roundRect">
            <a:avLst>
              <a:gd fmla="val 50000" name="adj"/>
            </a:avLst>
          </a:prstGeom>
          <a:solidFill>
            <a:srgbClr val="E6F5EE"/>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1100" u="none" cap="none" strike="noStrike">
                <a:solidFill>
                  <a:srgbClr val="1E9E6A"/>
                </a:solidFill>
                <a:latin typeface="Nunito Sans"/>
                <a:ea typeface="Nunito Sans"/>
                <a:cs typeface="Nunito Sans"/>
                <a:sym typeface="Nunito Sans"/>
              </a:rPr>
              <a:t>−1.6% at 5σ</a:t>
            </a:r>
            <a:endParaRPr/>
          </a:p>
        </p:txBody>
      </p:sp>
      <p:sp>
        <p:nvSpPr>
          <p:cNvPr id="370" name="Google Shape;370;p23"/>
          <p:cNvSpPr/>
          <p:nvPr/>
        </p:nvSpPr>
        <p:spPr>
          <a:xfrm>
            <a:off x="411480" y="4087368"/>
            <a:ext cx="8366700" cy="292500"/>
          </a:xfrm>
          <a:prstGeom prst="roundRect">
            <a:avLst>
              <a:gd fmla="val 8000" name="adj"/>
            </a:avLst>
          </a:prstGeom>
          <a:solidFill>
            <a:srgbClr val="FCF2F9"/>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1050" u="none" cap="none" strike="noStrike">
                <a:solidFill>
                  <a:srgbClr val="1C2B33"/>
                </a:solidFill>
                <a:latin typeface="Nunito Sans"/>
                <a:ea typeface="Nunito Sans"/>
                <a:cs typeface="Nunito Sans"/>
                <a:sym typeface="Nunito Sans"/>
              </a:rPr>
              <a:t>Every candidate: </a:t>
            </a:r>
            <a:r>
              <a:rPr b="0" i="0" lang="en" sz="1050" u="none" cap="none" strike="noStrike">
                <a:solidFill>
                  <a:srgbClr val="1C2B33"/>
                </a:solidFill>
                <a:latin typeface="Avenir"/>
                <a:ea typeface="Avenir"/>
                <a:cs typeface="Avenir"/>
                <a:sym typeface="Avenir"/>
              </a:rPr>
              <a:t>checked against a CPU reference, timed on silicon, and kept only if it wins.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2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Inference: one fused kernel, 3.6× faster in 8 steps</a:t>
            </a:r>
            <a:endParaRPr/>
          </a:p>
        </p:txBody>
      </p:sp>
      <p:sp>
        <p:nvSpPr>
          <p:cNvPr id="376" name="Google Shape;376;p24"/>
          <p:cNvSpPr txBox="1"/>
          <p:nvPr/>
        </p:nvSpPr>
        <p:spPr>
          <a:xfrm>
            <a:off x="356616" y="969264"/>
            <a:ext cx="8412600" cy="2925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300" u="none" cap="none" strike="noStrike">
                <a:solidFill>
                  <a:srgbClr val="E12353"/>
                </a:solidFill>
                <a:latin typeface="Avenir"/>
                <a:ea typeface="Avenir"/>
                <a:cs typeface="Avenir"/>
                <a:sym typeface="Avenir"/>
              </a:rPr>
              <a:t>Fused QK-norm + RoPE + KV-cache write · prefill, 16K tokens · MXFP8 KV cache on MTIA</a:t>
            </a:r>
            <a:endParaRPr/>
          </a:p>
        </p:txBody>
      </p:sp>
      <p:sp>
        <p:nvSpPr>
          <p:cNvPr id="377" name="Google Shape;377;p24"/>
          <p:cNvSpPr txBox="1"/>
          <p:nvPr/>
        </p:nvSpPr>
        <p:spPr>
          <a:xfrm>
            <a:off x="411480" y="1325880"/>
            <a:ext cx="3657600" cy="2376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000" u="none" cap="none" strike="noStrike">
                <a:solidFill>
                  <a:srgbClr val="595959"/>
                </a:solidFill>
                <a:latin typeface="Nunito Sans"/>
                <a:ea typeface="Nunito Sans"/>
                <a:cs typeface="Nunito Sans"/>
                <a:sym typeface="Nunito Sans"/>
              </a:rPr>
              <a:t>Kernel latency (µs), lower is better</a:t>
            </a:r>
            <a:endParaRPr/>
          </a:p>
        </p:txBody>
      </p:sp>
      <p:sp>
        <p:nvSpPr>
          <p:cNvPr id="378" name="Google Shape;378;p24"/>
          <p:cNvSpPr/>
          <p:nvPr/>
        </p:nvSpPr>
        <p:spPr>
          <a:xfrm>
            <a:off x="548640" y="1810512"/>
            <a:ext cx="512100" cy="1828800"/>
          </a:xfrm>
          <a:prstGeom prst="rect">
            <a:avLst/>
          </a:prstGeom>
          <a:solidFill>
            <a:srgbClr val="9AA0A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79" name="Google Shape;379;p24"/>
          <p:cNvSpPr txBox="1"/>
          <p:nvPr/>
        </p:nvSpPr>
        <p:spPr>
          <a:xfrm>
            <a:off x="411479" y="1563624"/>
            <a:ext cx="786300" cy="2376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1" i="0" lang="en" sz="1000" u="none" cap="none" strike="noStrike">
                <a:solidFill>
                  <a:srgbClr val="1C2B33"/>
                </a:solidFill>
                <a:latin typeface="Nunito Sans"/>
                <a:ea typeface="Nunito Sans"/>
                <a:cs typeface="Nunito Sans"/>
                <a:sym typeface="Nunito Sans"/>
              </a:rPr>
              <a:t>146</a:t>
            </a:r>
            <a:endParaRPr/>
          </a:p>
        </p:txBody>
      </p:sp>
      <p:sp>
        <p:nvSpPr>
          <p:cNvPr id="380" name="Google Shape;380;p24"/>
          <p:cNvSpPr txBox="1"/>
          <p:nvPr/>
        </p:nvSpPr>
        <p:spPr>
          <a:xfrm>
            <a:off x="448056" y="3675887"/>
            <a:ext cx="713100" cy="457200"/>
          </a:xfrm>
          <a:prstGeom prst="rect">
            <a:avLst/>
          </a:prstGeom>
          <a:noFill/>
          <a:ln>
            <a:noFill/>
          </a:ln>
        </p:spPr>
        <p:txBody>
          <a:bodyPr anchorCtr="0" anchor="t" bIns="18275" lIns="36575" spcFirstLastPara="1" rIns="36575" wrap="square" tIns="18275">
            <a:noAutofit/>
          </a:bodyPr>
          <a:lstStyle/>
          <a:p>
            <a:pPr indent="0" lvl="0" marL="0" marR="0" rtl="0" algn="ctr">
              <a:lnSpc>
                <a:spcPct val="95000"/>
              </a:lnSpc>
              <a:spcBef>
                <a:spcPts val="0"/>
              </a:spcBef>
              <a:spcAft>
                <a:spcPts val="0"/>
              </a:spcAft>
              <a:buNone/>
            </a:pPr>
            <a:r>
              <a:rPr b="0" i="0" lang="en" sz="800" u="none" cap="none" strike="noStrike">
                <a:solidFill>
                  <a:srgbClr val="595959"/>
                </a:solidFill>
                <a:latin typeface="Avenir"/>
                <a:ea typeface="Avenir"/>
                <a:cs typeface="Avenir"/>
                <a:sym typeface="Avenir"/>
              </a:rPr>
              <a:t>Baseline</a:t>
            </a:r>
            <a:endParaRPr/>
          </a:p>
        </p:txBody>
      </p:sp>
      <p:sp>
        <p:nvSpPr>
          <p:cNvPr id="381" name="Google Shape;381;p24"/>
          <p:cNvSpPr/>
          <p:nvPr/>
        </p:nvSpPr>
        <p:spPr>
          <a:xfrm>
            <a:off x="1261872" y="2630837"/>
            <a:ext cx="512100" cy="1008600"/>
          </a:xfrm>
          <a:prstGeom prst="rect">
            <a:avLst/>
          </a:prstGeom>
          <a:solidFill>
            <a:srgbClr val="8D2E9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82" name="Google Shape;382;p24"/>
          <p:cNvSpPr txBox="1"/>
          <p:nvPr/>
        </p:nvSpPr>
        <p:spPr>
          <a:xfrm>
            <a:off x="1124712" y="2383949"/>
            <a:ext cx="786300" cy="2376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1" i="0" lang="en" sz="1000" u="none" cap="none" strike="noStrike">
                <a:solidFill>
                  <a:srgbClr val="1C2B33"/>
                </a:solidFill>
                <a:latin typeface="Nunito Sans"/>
                <a:ea typeface="Nunito Sans"/>
                <a:cs typeface="Nunito Sans"/>
                <a:sym typeface="Nunito Sans"/>
              </a:rPr>
              <a:t>80.4</a:t>
            </a:r>
            <a:endParaRPr/>
          </a:p>
        </p:txBody>
      </p:sp>
      <p:sp>
        <p:nvSpPr>
          <p:cNvPr id="383" name="Google Shape;383;p24"/>
          <p:cNvSpPr txBox="1"/>
          <p:nvPr/>
        </p:nvSpPr>
        <p:spPr>
          <a:xfrm>
            <a:off x="1161288" y="3675887"/>
            <a:ext cx="713100" cy="457200"/>
          </a:xfrm>
          <a:prstGeom prst="rect">
            <a:avLst/>
          </a:prstGeom>
          <a:noFill/>
          <a:ln>
            <a:noFill/>
          </a:ln>
        </p:spPr>
        <p:txBody>
          <a:bodyPr anchorCtr="0" anchor="t" bIns="18275" lIns="36575" spcFirstLastPara="1" rIns="36575" wrap="square" tIns="18275">
            <a:noAutofit/>
          </a:bodyPr>
          <a:lstStyle/>
          <a:p>
            <a:pPr indent="0" lvl="0" marL="0" marR="0" rtl="0" algn="ctr">
              <a:lnSpc>
                <a:spcPct val="95000"/>
              </a:lnSpc>
              <a:spcBef>
                <a:spcPts val="0"/>
              </a:spcBef>
              <a:spcAft>
                <a:spcPts val="0"/>
              </a:spcAft>
              <a:buNone/>
            </a:pPr>
            <a:r>
              <a:rPr b="0" i="0" lang="en" sz="800" u="none" cap="none" strike="noStrike">
                <a:solidFill>
                  <a:srgbClr val="595959"/>
                </a:solidFill>
                <a:latin typeface="Avenir"/>
                <a:ea typeface="Avenir"/>
                <a:cs typeface="Avenir"/>
                <a:sym typeface="Avenir"/>
              </a:rPr>
              <a:t>Scope cache</a:t>
            </a:r>
            <a:endParaRPr/>
          </a:p>
          <a:p>
            <a:pPr indent="0" lvl="0" marL="0" marR="0" rtl="0" algn="ctr">
              <a:lnSpc>
                <a:spcPct val="95000"/>
              </a:lnSpc>
              <a:spcBef>
                <a:spcPts val="0"/>
              </a:spcBef>
              <a:spcAft>
                <a:spcPts val="0"/>
              </a:spcAft>
              <a:buNone/>
            </a:pPr>
            <a:r>
              <a:rPr b="0" i="0" lang="en" sz="800" u="none" cap="none" strike="noStrike">
                <a:solidFill>
                  <a:srgbClr val="595959"/>
                </a:solidFill>
                <a:latin typeface="Avenir"/>
                <a:ea typeface="Avenir"/>
                <a:cs typeface="Avenir"/>
                <a:sym typeface="Avenir"/>
              </a:rPr>
              <a:t>invalidate</a:t>
            </a:r>
            <a:endParaRPr/>
          </a:p>
        </p:txBody>
      </p:sp>
      <p:sp>
        <p:nvSpPr>
          <p:cNvPr id="384" name="Google Shape;384;p24"/>
          <p:cNvSpPr/>
          <p:nvPr/>
        </p:nvSpPr>
        <p:spPr>
          <a:xfrm>
            <a:off x="1975104" y="2734946"/>
            <a:ext cx="512100" cy="904500"/>
          </a:xfrm>
          <a:prstGeom prst="rect">
            <a:avLst/>
          </a:prstGeom>
          <a:solidFill>
            <a:srgbClr val="8D2E9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85" name="Google Shape;385;p24"/>
          <p:cNvSpPr txBox="1"/>
          <p:nvPr/>
        </p:nvSpPr>
        <p:spPr>
          <a:xfrm>
            <a:off x="1837944" y="2488058"/>
            <a:ext cx="786300" cy="2376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1" i="0" lang="en" sz="1000" u="none" cap="none" strike="noStrike">
                <a:solidFill>
                  <a:srgbClr val="1C2B33"/>
                </a:solidFill>
                <a:latin typeface="Nunito Sans"/>
                <a:ea typeface="Nunito Sans"/>
                <a:cs typeface="Nunito Sans"/>
                <a:sym typeface="Nunito Sans"/>
              </a:rPr>
              <a:t>72.1</a:t>
            </a:r>
            <a:endParaRPr/>
          </a:p>
        </p:txBody>
      </p:sp>
      <p:sp>
        <p:nvSpPr>
          <p:cNvPr id="386" name="Google Shape;386;p24"/>
          <p:cNvSpPr txBox="1"/>
          <p:nvPr/>
        </p:nvSpPr>
        <p:spPr>
          <a:xfrm>
            <a:off x="1874520" y="3675887"/>
            <a:ext cx="713100" cy="457200"/>
          </a:xfrm>
          <a:prstGeom prst="rect">
            <a:avLst/>
          </a:prstGeom>
          <a:noFill/>
          <a:ln>
            <a:noFill/>
          </a:ln>
        </p:spPr>
        <p:txBody>
          <a:bodyPr anchorCtr="0" anchor="t" bIns="18275" lIns="36575" spcFirstLastPara="1" rIns="36575" wrap="square" tIns="18275">
            <a:noAutofit/>
          </a:bodyPr>
          <a:lstStyle/>
          <a:p>
            <a:pPr indent="0" lvl="0" marL="0" marR="0" rtl="0" algn="ctr">
              <a:lnSpc>
                <a:spcPct val="95000"/>
              </a:lnSpc>
              <a:spcBef>
                <a:spcPts val="0"/>
              </a:spcBef>
              <a:spcAft>
                <a:spcPts val="0"/>
              </a:spcAft>
              <a:buNone/>
            </a:pPr>
            <a:r>
              <a:rPr b="0" i="0" lang="en" sz="800" u="none" cap="none" strike="noStrike">
                <a:solidFill>
                  <a:srgbClr val="595959"/>
                </a:solidFill>
                <a:latin typeface="Avenir"/>
                <a:ea typeface="Avenir"/>
                <a:cs typeface="Avenir"/>
                <a:sym typeface="Avenir"/>
              </a:rPr>
              <a:t>Reorder</a:t>
            </a:r>
            <a:endParaRPr/>
          </a:p>
          <a:p>
            <a:pPr indent="0" lvl="0" marL="0" marR="0" rtl="0" algn="ctr">
              <a:lnSpc>
                <a:spcPct val="95000"/>
              </a:lnSpc>
              <a:spcBef>
                <a:spcPts val="0"/>
              </a:spcBef>
              <a:spcAft>
                <a:spcPts val="0"/>
              </a:spcAft>
              <a:buNone/>
            </a:pPr>
            <a:r>
              <a:rPr b="0" i="0" lang="en" sz="800" u="none" cap="none" strike="noStrike">
                <a:solidFill>
                  <a:srgbClr val="595959"/>
                </a:solidFill>
                <a:latin typeface="Avenir"/>
                <a:ea typeface="Avenir"/>
                <a:cs typeface="Avenir"/>
                <a:sym typeface="Avenir"/>
              </a:rPr>
              <a:t>V work</a:t>
            </a:r>
            <a:endParaRPr/>
          </a:p>
        </p:txBody>
      </p:sp>
      <p:sp>
        <p:nvSpPr>
          <p:cNvPr id="387" name="Google Shape;387;p24"/>
          <p:cNvSpPr/>
          <p:nvPr/>
        </p:nvSpPr>
        <p:spPr>
          <a:xfrm>
            <a:off x="2688336" y="2817731"/>
            <a:ext cx="512100" cy="821700"/>
          </a:xfrm>
          <a:prstGeom prst="rect">
            <a:avLst/>
          </a:prstGeom>
          <a:solidFill>
            <a:srgbClr val="8D2E9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88" name="Google Shape;388;p24"/>
          <p:cNvSpPr txBox="1"/>
          <p:nvPr/>
        </p:nvSpPr>
        <p:spPr>
          <a:xfrm>
            <a:off x="2551176" y="2570843"/>
            <a:ext cx="786300" cy="2376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1" i="0" lang="en" sz="1000" u="none" cap="none" strike="noStrike">
                <a:solidFill>
                  <a:srgbClr val="1C2B33"/>
                </a:solidFill>
                <a:latin typeface="Nunito Sans"/>
                <a:ea typeface="Nunito Sans"/>
                <a:cs typeface="Nunito Sans"/>
                <a:sym typeface="Nunito Sans"/>
              </a:rPr>
              <a:t>65.5</a:t>
            </a:r>
            <a:endParaRPr/>
          </a:p>
        </p:txBody>
      </p:sp>
      <p:sp>
        <p:nvSpPr>
          <p:cNvPr id="389" name="Google Shape;389;p24"/>
          <p:cNvSpPr txBox="1"/>
          <p:nvPr/>
        </p:nvSpPr>
        <p:spPr>
          <a:xfrm>
            <a:off x="2587752" y="3675887"/>
            <a:ext cx="713100" cy="457200"/>
          </a:xfrm>
          <a:prstGeom prst="rect">
            <a:avLst/>
          </a:prstGeom>
          <a:noFill/>
          <a:ln>
            <a:noFill/>
          </a:ln>
        </p:spPr>
        <p:txBody>
          <a:bodyPr anchorCtr="0" anchor="t" bIns="18275" lIns="36575" spcFirstLastPara="1" rIns="36575" wrap="square" tIns="18275">
            <a:noAutofit/>
          </a:bodyPr>
          <a:lstStyle/>
          <a:p>
            <a:pPr indent="0" lvl="0" marL="0" marR="0" rtl="0" algn="ctr">
              <a:lnSpc>
                <a:spcPct val="95000"/>
              </a:lnSpc>
              <a:spcBef>
                <a:spcPts val="0"/>
              </a:spcBef>
              <a:spcAft>
                <a:spcPts val="0"/>
              </a:spcAft>
              <a:buNone/>
            </a:pPr>
            <a:r>
              <a:rPr b="0" i="0" lang="en" sz="800" u="none" cap="none" strike="noStrike">
                <a:solidFill>
                  <a:srgbClr val="595959"/>
                </a:solidFill>
                <a:latin typeface="Avenir"/>
                <a:ea typeface="Avenir"/>
                <a:cs typeface="Avenir"/>
                <a:sym typeface="Avenir"/>
              </a:rPr>
              <a:t>Min-max</a:t>
            </a:r>
            <a:endParaRPr/>
          </a:p>
          <a:p>
            <a:pPr indent="0" lvl="0" marL="0" marR="0" rtl="0" algn="ctr">
              <a:lnSpc>
                <a:spcPct val="95000"/>
              </a:lnSpc>
              <a:spcBef>
                <a:spcPts val="0"/>
              </a:spcBef>
              <a:spcAft>
                <a:spcPts val="0"/>
              </a:spcAft>
              <a:buNone/>
            </a:pPr>
            <a:r>
              <a:rPr b="0" i="0" lang="en" sz="800" u="none" cap="none" strike="noStrike">
                <a:solidFill>
                  <a:srgbClr val="595959"/>
                </a:solidFill>
                <a:latin typeface="Avenir"/>
                <a:ea typeface="Avenir"/>
                <a:cs typeface="Avenir"/>
                <a:sym typeface="Avenir"/>
              </a:rPr>
              <a:t>work split</a:t>
            </a:r>
            <a:endParaRPr/>
          </a:p>
        </p:txBody>
      </p:sp>
      <p:sp>
        <p:nvSpPr>
          <p:cNvPr id="390" name="Google Shape;390;p24"/>
          <p:cNvSpPr/>
          <p:nvPr/>
        </p:nvSpPr>
        <p:spPr>
          <a:xfrm>
            <a:off x="3401568" y="2945672"/>
            <a:ext cx="512100" cy="693600"/>
          </a:xfrm>
          <a:prstGeom prst="rect">
            <a:avLst/>
          </a:prstGeom>
          <a:solidFill>
            <a:srgbClr val="8D2E9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91" name="Google Shape;391;p24"/>
          <p:cNvSpPr txBox="1"/>
          <p:nvPr/>
        </p:nvSpPr>
        <p:spPr>
          <a:xfrm>
            <a:off x="3264408" y="2698784"/>
            <a:ext cx="786300" cy="2376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1" i="0" lang="en" sz="1000" u="none" cap="none" strike="noStrike">
                <a:solidFill>
                  <a:srgbClr val="1C2B33"/>
                </a:solidFill>
                <a:latin typeface="Nunito Sans"/>
                <a:ea typeface="Nunito Sans"/>
                <a:cs typeface="Nunito Sans"/>
                <a:sym typeface="Nunito Sans"/>
              </a:rPr>
              <a:t>55.3</a:t>
            </a:r>
            <a:endParaRPr/>
          </a:p>
        </p:txBody>
      </p:sp>
      <p:sp>
        <p:nvSpPr>
          <p:cNvPr id="392" name="Google Shape;392;p24"/>
          <p:cNvSpPr txBox="1"/>
          <p:nvPr/>
        </p:nvSpPr>
        <p:spPr>
          <a:xfrm>
            <a:off x="3300984" y="3675887"/>
            <a:ext cx="713100" cy="457200"/>
          </a:xfrm>
          <a:prstGeom prst="rect">
            <a:avLst/>
          </a:prstGeom>
          <a:noFill/>
          <a:ln>
            <a:noFill/>
          </a:ln>
        </p:spPr>
        <p:txBody>
          <a:bodyPr anchorCtr="0" anchor="t" bIns="18275" lIns="36575" spcFirstLastPara="1" rIns="36575" wrap="square" tIns="18275">
            <a:noAutofit/>
          </a:bodyPr>
          <a:lstStyle/>
          <a:p>
            <a:pPr indent="0" lvl="0" marL="0" marR="0" rtl="0" algn="ctr">
              <a:lnSpc>
                <a:spcPct val="95000"/>
              </a:lnSpc>
              <a:spcBef>
                <a:spcPts val="0"/>
              </a:spcBef>
              <a:spcAft>
                <a:spcPts val="0"/>
              </a:spcAft>
              <a:buNone/>
            </a:pPr>
            <a:r>
              <a:rPr b="0" i="0" lang="en" sz="800" u="none" cap="none" strike="noStrike">
                <a:solidFill>
                  <a:srgbClr val="595959"/>
                </a:solidFill>
                <a:latin typeface="Avenir"/>
                <a:ea typeface="Avenir"/>
                <a:cs typeface="Avenir"/>
                <a:sym typeface="Avenir"/>
              </a:rPr>
              <a:t>Bulk scatter</a:t>
            </a:r>
            <a:endParaRPr/>
          </a:p>
          <a:p>
            <a:pPr indent="0" lvl="0" marL="0" marR="0" rtl="0" algn="ctr">
              <a:lnSpc>
                <a:spcPct val="95000"/>
              </a:lnSpc>
              <a:spcBef>
                <a:spcPts val="0"/>
              </a:spcBef>
              <a:spcAft>
                <a:spcPts val="0"/>
              </a:spcAft>
              <a:buNone/>
            </a:pPr>
            <a:r>
              <a:rPr b="0" i="0" lang="en" sz="800" u="none" cap="none" strike="noStrike">
                <a:solidFill>
                  <a:srgbClr val="595959"/>
                </a:solidFill>
                <a:latin typeface="Avenir"/>
                <a:ea typeface="Avenir"/>
                <a:cs typeface="Avenir"/>
                <a:sym typeface="Avenir"/>
              </a:rPr>
              <a:t>+ re-fit costs</a:t>
            </a:r>
            <a:endParaRPr/>
          </a:p>
        </p:txBody>
      </p:sp>
      <p:sp>
        <p:nvSpPr>
          <p:cNvPr id="393" name="Google Shape;393;p24"/>
          <p:cNvSpPr/>
          <p:nvPr/>
        </p:nvSpPr>
        <p:spPr>
          <a:xfrm>
            <a:off x="4114800" y="3101208"/>
            <a:ext cx="512100" cy="538200"/>
          </a:xfrm>
          <a:prstGeom prst="rect">
            <a:avLst/>
          </a:prstGeom>
          <a:solidFill>
            <a:srgbClr val="8D2E9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94" name="Google Shape;394;p24"/>
          <p:cNvSpPr txBox="1"/>
          <p:nvPr/>
        </p:nvSpPr>
        <p:spPr>
          <a:xfrm>
            <a:off x="3977639" y="2854320"/>
            <a:ext cx="786300" cy="2376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1" i="0" lang="en" sz="1000" u="none" cap="none" strike="noStrike">
                <a:solidFill>
                  <a:srgbClr val="1C2B33"/>
                </a:solidFill>
                <a:latin typeface="Nunito Sans"/>
                <a:ea typeface="Nunito Sans"/>
                <a:cs typeface="Nunito Sans"/>
                <a:sym typeface="Nunito Sans"/>
              </a:rPr>
              <a:t>42.9</a:t>
            </a:r>
            <a:endParaRPr/>
          </a:p>
        </p:txBody>
      </p:sp>
      <p:sp>
        <p:nvSpPr>
          <p:cNvPr id="395" name="Google Shape;395;p24"/>
          <p:cNvSpPr txBox="1"/>
          <p:nvPr/>
        </p:nvSpPr>
        <p:spPr>
          <a:xfrm>
            <a:off x="4014215" y="3675887"/>
            <a:ext cx="713100" cy="457200"/>
          </a:xfrm>
          <a:prstGeom prst="rect">
            <a:avLst/>
          </a:prstGeom>
          <a:noFill/>
          <a:ln>
            <a:noFill/>
          </a:ln>
        </p:spPr>
        <p:txBody>
          <a:bodyPr anchorCtr="0" anchor="t" bIns="18275" lIns="36575" spcFirstLastPara="1" rIns="36575" wrap="square" tIns="18275">
            <a:noAutofit/>
          </a:bodyPr>
          <a:lstStyle/>
          <a:p>
            <a:pPr indent="0" lvl="0" marL="0" marR="0" rtl="0" algn="ctr">
              <a:lnSpc>
                <a:spcPct val="95000"/>
              </a:lnSpc>
              <a:spcBef>
                <a:spcPts val="0"/>
              </a:spcBef>
              <a:spcAft>
                <a:spcPts val="0"/>
              </a:spcAft>
              <a:buNone/>
            </a:pPr>
            <a:r>
              <a:rPr b="0" i="0" lang="en" sz="800" u="none" cap="none" strike="noStrike">
                <a:solidFill>
                  <a:srgbClr val="595959"/>
                </a:solidFill>
                <a:latin typeface="Avenir"/>
                <a:ea typeface="Avenir"/>
                <a:cs typeface="Avenir"/>
                <a:sym typeface="Avenir"/>
              </a:rPr>
              <a:t>128-token</a:t>
            </a:r>
            <a:endParaRPr/>
          </a:p>
          <a:p>
            <a:pPr indent="0" lvl="0" marL="0" marR="0" rtl="0" algn="ctr">
              <a:lnSpc>
                <a:spcPct val="95000"/>
              </a:lnSpc>
              <a:spcBef>
                <a:spcPts val="0"/>
              </a:spcBef>
              <a:spcAft>
                <a:spcPts val="0"/>
              </a:spcAft>
              <a:buNone/>
            </a:pPr>
            <a:r>
              <a:rPr b="0" i="0" lang="en" sz="800" u="none" cap="none" strike="noStrike">
                <a:solidFill>
                  <a:srgbClr val="595959"/>
                </a:solidFill>
                <a:latin typeface="Avenir"/>
                <a:ea typeface="Avenir"/>
                <a:cs typeface="Avenir"/>
                <a:sym typeface="Avenir"/>
              </a:rPr>
              <a:t>tiles</a:t>
            </a:r>
            <a:endParaRPr/>
          </a:p>
        </p:txBody>
      </p:sp>
      <p:sp>
        <p:nvSpPr>
          <p:cNvPr id="396" name="Google Shape;396;p24"/>
          <p:cNvSpPr/>
          <p:nvPr/>
        </p:nvSpPr>
        <p:spPr>
          <a:xfrm>
            <a:off x="4828031" y="3117514"/>
            <a:ext cx="512100" cy="521700"/>
          </a:xfrm>
          <a:prstGeom prst="rect">
            <a:avLst/>
          </a:prstGeom>
          <a:solidFill>
            <a:srgbClr val="8D2E9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97" name="Google Shape;397;p24"/>
          <p:cNvSpPr txBox="1"/>
          <p:nvPr/>
        </p:nvSpPr>
        <p:spPr>
          <a:xfrm>
            <a:off x="4690871" y="2870626"/>
            <a:ext cx="786300" cy="2376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1" i="0" lang="en" sz="1000" u="none" cap="none" strike="noStrike">
                <a:solidFill>
                  <a:srgbClr val="1C2B33"/>
                </a:solidFill>
                <a:latin typeface="Nunito Sans"/>
                <a:ea typeface="Nunito Sans"/>
                <a:cs typeface="Nunito Sans"/>
                <a:sym typeface="Nunito Sans"/>
              </a:rPr>
              <a:t>41.6</a:t>
            </a:r>
            <a:endParaRPr/>
          </a:p>
        </p:txBody>
      </p:sp>
      <p:sp>
        <p:nvSpPr>
          <p:cNvPr id="398" name="Google Shape;398;p24"/>
          <p:cNvSpPr txBox="1"/>
          <p:nvPr/>
        </p:nvSpPr>
        <p:spPr>
          <a:xfrm>
            <a:off x="4727447" y="3675887"/>
            <a:ext cx="713100" cy="457200"/>
          </a:xfrm>
          <a:prstGeom prst="rect">
            <a:avLst/>
          </a:prstGeom>
          <a:noFill/>
          <a:ln>
            <a:noFill/>
          </a:ln>
        </p:spPr>
        <p:txBody>
          <a:bodyPr anchorCtr="0" anchor="t" bIns="18275" lIns="36575" spcFirstLastPara="1" rIns="36575" wrap="square" tIns="18275">
            <a:noAutofit/>
          </a:bodyPr>
          <a:lstStyle/>
          <a:p>
            <a:pPr indent="0" lvl="0" marL="0" marR="0" rtl="0" algn="ctr">
              <a:lnSpc>
                <a:spcPct val="95000"/>
              </a:lnSpc>
              <a:spcBef>
                <a:spcPts val="0"/>
              </a:spcBef>
              <a:spcAft>
                <a:spcPts val="0"/>
              </a:spcAft>
              <a:buNone/>
            </a:pPr>
            <a:r>
              <a:rPr b="0" i="0" lang="en" sz="800" u="none" cap="none" strike="noStrike">
                <a:solidFill>
                  <a:srgbClr val="595959"/>
                </a:solidFill>
                <a:latin typeface="Avenir"/>
                <a:ea typeface="Avenir"/>
                <a:cs typeface="Avenir"/>
                <a:sym typeface="Avenir"/>
              </a:rPr>
              <a:t>Every worker</a:t>
            </a:r>
            <a:endParaRPr/>
          </a:p>
          <a:p>
            <a:pPr indent="0" lvl="0" marL="0" marR="0" rtl="0" algn="ctr">
              <a:lnSpc>
                <a:spcPct val="95000"/>
              </a:lnSpc>
              <a:spcBef>
                <a:spcPts val="0"/>
              </a:spcBef>
              <a:spcAft>
                <a:spcPts val="0"/>
              </a:spcAft>
              <a:buNone/>
            </a:pPr>
            <a:r>
              <a:rPr b="0" i="0" lang="en" sz="800" u="none" cap="none" strike="noStrike">
                <a:solidFill>
                  <a:srgbClr val="595959"/>
                </a:solidFill>
                <a:latin typeface="Avenir"/>
                <a:ea typeface="Avenir"/>
                <a:cs typeface="Avenir"/>
                <a:sym typeface="Avenir"/>
              </a:rPr>
              <a:t>runs Q, K, V</a:t>
            </a:r>
            <a:endParaRPr/>
          </a:p>
        </p:txBody>
      </p:sp>
      <p:sp>
        <p:nvSpPr>
          <p:cNvPr id="399" name="Google Shape;399;p24"/>
          <p:cNvSpPr/>
          <p:nvPr/>
        </p:nvSpPr>
        <p:spPr>
          <a:xfrm>
            <a:off x="5541264" y="3125040"/>
            <a:ext cx="512100" cy="514200"/>
          </a:xfrm>
          <a:prstGeom prst="rect">
            <a:avLst/>
          </a:prstGeom>
          <a:solidFill>
            <a:srgbClr val="CC2FA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00" name="Google Shape;400;p24"/>
          <p:cNvSpPr txBox="1"/>
          <p:nvPr/>
        </p:nvSpPr>
        <p:spPr>
          <a:xfrm>
            <a:off x="5404103" y="2878152"/>
            <a:ext cx="786300" cy="2376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1" i="0" lang="en" sz="1000" u="none" cap="none" strike="noStrike">
                <a:solidFill>
                  <a:srgbClr val="1C2B33"/>
                </a:solidFill>
                <a:latin typeface="Nunito Sans"/>
                <a:ea typeface="Nunito Sans"/>
                <a:cs typeface="Nunito Sans"/>
                <a:sym typeface="Nunito Sans"/>
              </a:rPr>
              <a:t>41.0</a:t>
            </a:r>
            <a:endParaRPr/>
          </a:p>
        </p:txBody>
      </p:sp>
      <p:sp>
        <p:nvSpPr>
          <p:cNvPr id="401" name="Google Shape;401;p24"/>
          <p:cNvSpPr txBox="1"/>
          <p:nvPr/>
        </p:nvSpPr>
        <p:spPr>
          <a:xfrm>
            <a:off x="5440679" y="3675887"/>
            <a:ext cx="713100" cy="457200"/>
          </a:xfrm>
          <a:prstGeom prst="rect">
            <a:avLst/>
          </a:prstGeom>
          <a:noFill/>
          <a:ln>
            <a:noFill/>
          </a:ln>
        </p:spPr>
        <p:txBody>
          <a:bodyPr anchorCtr="0" anchor="t" bIns="18275" lIns="36575" spcFirstLastPara="1" rIns="36575" wrap="square" tIns="18275">
            <a:noAutofit/>
          </a:bodyPr>
          <a:lstStyle/>
          <a:p>
            <a:pPr indent="0" lvl="0" marL="0" marR="0" rtl="0" algn="ctr">
              <a:lnSpc>
                <a:spcPct val="95000"/>
              </a:lnSpc>
              <a:spcBef>
                <a:spcPts val="0"/>
              </a:spcBef>
              <a:spcAft>
                <a:spcPts val="0"/>
              </a:spcAft>
              <a:buNone/>
            </a:pPr>
            <a:r>
              <a:rPr b="0" i="0" lang="en" sz="800" u="none" cap="none" strike="noStrike">
                <a:solidFill>
                  <a:srgbClr val="595959"/>
                </a:solidFill>
                <a:latin typeface="Avenir"/>
                <a:ea typeface="Avenir"/>
                <a:cs typeface="Avenir"/>
                <a:sym typeface="Avenir"/>
              </a:rPr>
              <a:t>Final</a:t>
            </a:r>
            <a:endParaRPr/>
          </a:p>
          <a:p>
            <a:pPr indent="0" lvl="0" marL="0" marR="0" rtl="0" algn="ctr">
              <a:lnSpc>
                <a:spcPct val="95000"/>
              </a:lnSpc>
              <a:spcBef>
                <a:spcPts val="0"/>
              </a:spcBef>
              <a:spcAft>
                <a:spcPts val="0"/>
              </a:spcAft>
              <a:buNone/>
            </a:pPr>
            <a:r>
              <a:rPr b="0" i="0" lang="en" sz="800" u="none" cap="none" strike="noStrike">
                <a:solidFill>
                  <a:srgbClr val="595959"/>
                </a:solidFill>
                <a:latin typeface="Avenir"/>
                <a:ea typeface="Avenir"/>
                <a:cs typeface="Avenir"/>
                <a:sym typeface="Avenir"/>
              </a:rPr>
              <a:t>cleanups</a:t>
            </a:r>
            <a:endParaRPr/>
          </a:p>
        </p:txBody>
      </p:sp>
      <p:cxnSp>
        <p:nvCxnSpPr>
          <p:cNvPr id="402" name="Google Shape;402;p24"/>
          <p:cNvCxnSpPr/>
          <p:nvPr/>
        </p:nvCxnSpPr>
        <p:spPr>
          <a:xfrm>
            <a:off x="457200" y="3639312"/>
            <a:ext cx="5687700" cy="0"/>
          </a:xfrm>
          <a:prstGeom prst="straightConnector1">
            <a:avLst/>
          </a:prstGeom>
          <a:noFill/>
          <a:ln cap="flat" cmpd="sng" w="12700">
            <a:solidFill>
              <a:srgbClr val="9AA0A6"/>
            </a:solidFill>
            <a:prstDash val="solid"/>
            <a:round/>
            <a:headEnd len="sm" w="sm" type="none"/>
            <a:tailEnd len="sm" w="sm" type="none"/>
          </a:ln>
        </p:spPr>
      </p:cxnSp>
      <p:sp>
        <p:nvSpPr>
          <p:cNvPr id="403" name="Google Shape;403;p24"/>
          <p:cNvSpPr/>
          <p:nvPr/>
        </p:nvSpPr>
        <p:spPr>
          <a:xfrm>
            <a:off x="6355080" y="1353312"/>
            <a:ext cx="2423100" cy="3017400"/>
          </a:xfrm>
          <a:prstGeom prst="roundRect">
            <a:avLst>
              <a:gd fmla="val 5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04" name="Google Shape;404;p24"/>
          <p:cNvSpPr txBox="1"/>
          <p:nvPr/>
        </p:nvSpPr>
        <p:spPr>
          <a:xfrm>
            <a:off x="6492240" y="1426464"/>
            <a:ext cx="2148900" cy="457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2600" u="none" cap="none" strike="noStrike">
                <a:solidFill>
                  <a:srgbClr val="E12353"/>
                </a:solidFill>
                <a:latin typeface="Nunito Sans"/>
                <a:ea typeface="Nunito Sans"/>
                <a:cs typeface="Nunito Sans"/>
                <a:sym typeface="Nunito Sans"/>
              </a:rPr>
              <a:t>3.56×</a:t>
            </a:r>
            <a:endParaRPr/>
          </a:p>
        </p:txBody>
      </p:sp>
      <p:sp>
        <p:nvSpPr>
          <p:cNvPr id="405" name="Google Shape;405;p24"/>
          <p:cNvSpPr txBox="1"/>
          <p:nvPr/>
        </p:nvSpPr>
        <p:spPr>
          <a:xfrm>
            <a:off x="6492240" y="1883664"/>
            <a:ext cx="2148900" cy="2376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050" u="none" cap="none" strike="noStrike">
                <a:solidFill>
                  <a:srgbClr val="1C2B33"/>
                </a:solidFill>
                <a:latin typeface="Nunito Sans"/>
                <a:ea typeface="Nunito Sans"/>
                <a:cs typeface="Nunito Sans"/>
                <a:sym typeface="Nunito Sans"/>
              </a:rPr>
              <a:t>145.8 → 41.0 µs</a:t>
            </a:r>
            <a:endParaRPr/>
          </a:p>
        </p:txBody>
      </p:sp>
      <p:sp>
        <p:nvSpPr>
          <p:cNvPr id="406" name="Google Shape;406;p24"/>
          <p:cNvSpPr txBox="1"/>
          <p:nvPr/>
        </p:nvSpPr>
        <p:spPr>
          <a:xfrm>
            <a:off x="6492240" y="2212848"/>
            <a:ext cx="2148900" cy="8046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900" u="none" cap="none" strike="noStrike">
                <a:solidFill>
                  <a:srgbClr val="8D2E9B"/>
                </a:solidFill>
                <a:latin typeface="Nunito Sans"/>
                <a:ea typeface="Nunito Sans"/>
                <a:cs typeface="Nunito Sans"/>
                <a:sym typeface="Nunito Sans"/>
              </a:rPr>
              <a:t>Chase the slowest worker. </a:t>
            </a:r>
            <a:r>
              <a:rPr b="0" i="0" lang="en" sz="900" u="none" cap="none" strike="noStrike">
                <a:solidFill>
                  <a:srgbClr val="1C2B33"/>
                </a:solidFill>
                <a:latin typeface="Avenir"/>
                <a:ea typeface="Avenir"/>
                <a:cs typeface="Avenir"/>
                <a:sym typeface="Avenir"/>
              </a:rPr>
              <a:t>Latency is the max over workers. Every fix moved the bottleneck, so the agent re-profiled after each step.</a:t>
            </a:r>
            <a:endParaRPr/>
          </a:p>
        </p:txBody>
      </p:sp>
      <p:sp>
        <p:nvSpPr>
          <p:cNvPr id="407" name="Google Shape;407;p24"/>
          <p:cNvSpPr txBox="1"/>
          <p:nvPr/>
        </p:nvSpPr>
        <p:spPr>
          <a:xfrm>
            <a:off x="6492240" y="3017520"/>
            <a:ext cx="2148900" cy="6948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900" u="none" cap="none" strike="noStrike">
                <a:solidFill>
                  <a:srgbClr val="8D2E9B"/>
                </a:solidFill>
                <a:latin typeface="Nunito Sans"/>
                <a:ea typeface="Nunito Sans"/>
                <a:cs typeface="Nunito Sans"/>
                <a:sym typeface="Nunito Sans"/>
              </a:rPr>
              <a:t>Some wins pay off later. </a:t>
            </a:r>
            <a:r>
              <a:rPr b="0" i="0" lang="en" sz="900" u="none" cap="none" strike="noStrike">
                <a:solidFill>
                  <a:srgbClr val="1C2B33"/>
                </a:solidFill>
                <a:latin typeface="Avenir"/>
                <a:ea typeface="Avenir"/>
                <a:cs typeface="Avenir"/>
                <a:sym typeface="Avenir"/>
              </a:rPr>
              <a:t>Bulk scatter cut DMA descriptors 9–10×, but it was neutral until the work split was re-fit.</a:t>
            </a:r>
            <a:endParaRPr/>
          </a:p>
        </p:txBody>
      </p:sp>
      <p:sp>
        <p:nvSpPr>
          <p:cNvPr id="408" name="Google Shape;408;p24"/>
          <p:cNvSpPr txBox="1"/>
          <p:nvPr/>
        </p:nvSpPr>
        <p:spPr>
          <a:xfrm>
            <a:off x="6492240" y="3712463"/>
            <a:ext cx="2148900" cy="5670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900" u="none" cap="none" strike="noStrike">
                <a:solidFill>
                  <a:srgbClr val="8D2E9B"/>
                </a:solidFill>
                <a:latin typeface="Nunito Sans"/>
                <a:ea typeface="Nunito Sans"/>
                <a:cs typeface="Nunito Sans"/>
                <a:sym typeface="Nunito Sans"/>
              </a:rPr>
              <a:t>Gate regressions. </a:t>
            </a:r>
            <a:r>
              <a:rPr b="0" i="0" lang="en" sz="900" u="none" cap="none" strike="noStrike">
                <a:solidFill>
                  <a:srgbClr val="1C2B33"/>
                </a:solidFill>
                <a:latin typeface="Avenir"/>
                <a:ea typeface="Avenir"/>
                <a:cs typeface="Avenir"/>
                <a:sym typeface="Avenir"/>
              </a:rPr>
              <a:t>One change was 11.7% slower at 2K tokens, so it runs only at long prefill.</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2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Inference: speculative decoding, many tiny kernels</a:t>
            </a:r>
            <a:endParaRPr/>
          </a:p>
        </p:txBody>
      </p:sp>
      <p:sp>
        <p:nvSpPr>
          <p:cNvPr id="414" name="Google Shape;414;p25"/>
          <p:cNvSpPr txBox="1"/>
          <p:nvPr/>
        </p:nvSpPr>
        <p:spPr>
          <a:xfrm>
            <a:off x="356616" y="969264"/>
            <a:ext cx="8412600" cy="2925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300" u="none" cap="none" strike="noStrike">
                <a:solidFill>
                  <a:srgbClr val="E12353"/>
                </a:solidFill>
                <a:latin typeface="Avenir"/>
                <a:ea typeface="Avenir"/>
                <a:cs typeface="Avenir"/>
                <a:sym typeface="Avenir"/>
              </a:rPr>
              <a:t>EAGLE-3 drafter kernels run in about 12 µs. A gain counts only if it clears 3σ.</a:t>
            </a:r>
            <a:endParaRPr/>
          </a:p>
        </p:txBody>
      </p:sp>
      <p:sp>
        <p:nvSpPr>
          <p:cNvPr id="415" name="Google Shape;415;p25"/>
          <p:cNvSpPr txBox="1"/>
          <p:nvPr/>
        </p:nvSpPr>
        <p:spPr>
          <a:xfrm>
            <a:off x="411480" y="1353312"/>
            <a:ext cx="3840600" cy="2376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000" u="none" cap="none" strike="noStrike">
                <a:solidFill>
                  <a:srgbClr val="595959"/>
                </a:solidFill>
                <a:latin typeface="Nunito Sans"/>
                <a:ea typeface="Nunito Sans"/>
                <a:cs typeface="Nunito Sans"/>
                <a:sym typeface="Nunito Sans"/>
              </a:rPr>
              <a:t>Fewer launches</a:t>
            </a:r>
            <a:endParaRPr/>
          </a:p>
        </p:txBody>
      </p:sp>
      <p:sp>
        <p:nvSpPr>
          <p:cNvPr id="416" name="Google Shape;416;p25"/>
          <p:cNvSpPr/>
          <p:nvPr/>
        </p:nvSpPr>
        <p:spPr>
          <a:xfrm>
            <a:off x="411480" y="1664208"/>
            <a:ext cx="804600" cy="402300"/>
          </a:xfrm>
          <a:prstGeom prst="roundRect">
            <a:avLst>
              <a:gd fmla="val 15000" name="adj"/>
            </a:avLst>
          </a:prstGeom>
          <a:solidFill>
            <a:srgbClr val="E3E6EA"/>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0" i="0" lang="en" sz="950" u="none" cap="none" strike="noStrike">
                <a:solidFill>
                  <a:srgbClr val="595959"/>
                </a:solidFill>
                <a:latin typeface="Avenir"/>
                <a:ea typeface="Avenir"/>
                <a:cs typeface="Avenir"/>
                <a:sym typeface="Avenir"/>
              </a:rPr>
              <a:t>op 1</a:t>
            </a:r>
            <a:endParaRPr/>
          </a:p>
        </p:txBody>
      </p:sp>
      <p:cxnSp>
        <p:nvCxnSpPr>
          <p:cNvPr id="417" name="Google Shape;417;p25"/>
          <p:cNvCxnSpPr/>
          <p:nvPr/>
        </p:nvCxnSpPr>
        <p:spPr>
          <a:xfrm>
            <a:off x="1216152" y="1865376"/>
            <a:ext cx="128100" cy="0"/>
          </a:xfrm>
          <a:prstGeom prst="straightConnector1">
            <a:avLst/>
          </a:prstGeom>
          <a:noFill/>
          <a:ln cap="flat" cmpd="sng" w="12700">
            <a:solidFill>
              <a:srgbClr val="9AA0A6"/>
            </a:solidFill>
            <a:prstDash val="solid"/>
            <a:round/>
            <a:headEnd len="sm" w="sm" type="none"/>
            <a:tailEnd len="med" w="med" type="triangle"/>
          </a:ln>
        </p:spPr>
      </p:cxnSp>
      <p:sp>
        <p:nvSpPr>
          <p:cNvPr id="418" name="Google Shape;418;p25"/>
          <p:cNvSpPr/>
          <p:nvPr/>
        </p:nvSpPr>
        <p:spPr>
          <a:xfrm>
            <a:off x="1344168" y="1664208"/>
            <a:ext cx="804600" cy="402300"/>
          </a:xfrm>
          <a:prstGeom prst="roundRect">
            <a:avLst>
              <a:gd fmla="val 15000" name="adj"/>
            </a:avLst>
          </a:prstGeom>
          <a:solidFill>
            <a:srgbClr val="E3E6EA"/>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0" i="0" lang="en" sz="950" u="none" cap="none" strike="noStrike">
                <a:solidFill>
                  <a:srgbClr val="595959"/>
                </a:solidFill>
                <a:latin typeface="Avenir"/>
                <a:ea typeface="Avenir"/>
                <a:cs typeface="Avenir"/>
                <a:sym typeface="Avenir"/>
              </a:rPr>
              <a:t>op 2</a:t>
            </a:r>
            <a:endParaRPr/>
          </a:p>
        </p:txBody>
      </p:sp>
      <p:cxnSp>
        <p:nvCxnSpPr>
          <p:cNvPr id="419" name="Google Shape;419;p25"/>
          <p:cNvCxnSpPr/>
          <p:nvPr/>
        </p:nvCxnSpPr>
        <p:spPr>
          <a:xfrm>
            <a:off x="2148840" y="1865376"/>
            <a:ext cx="128100" cy="0"/>
          </a:xfrm>
          <a:prstGeom prst="straightConnector1">
            <a:avLst/>
          </a:prstGeom>
          <a:noFill/>
          <a:ln cap="flat" cmpd="sng" w="12700">
            <a:solidFill>
              <a:srgbClr val="9AA0A6"/>
            </a:solidFill>
            <a:prstDash val="solid"/>
            <a:round/>
            <a:headEnd len="sm" w="sm" type="none"/>
            <a:tailEnd len="med" w="med" type="triangle"/>
          </a:ln>
        </p:spPr>
      </p:cxnSp>
      <p:sp>
        <p:nvSpPr>
          <p:cNvPr id="420" name="Google Shape;420;p25"/>
          <p:cNvSpPr/>
          <p:nvPr/>
        </p:nvSpPr>
        <p:spPr>
          <a:xfrm>
            <a:off x="2276856" y="1664208"/>
            <a:ext cx="804600" cy="402300"/>
          </a:xfrm>
          <a:prstGeom prst="roundRect">
            <a:avLst>
              <a:gd fmla="val 15000" name="adj"/>
            </a:avLst>
          </a:prstGeom>
          <a:solidFill>
            <a:srgbClr val="E3E6EA"/>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0" i="0" lang="en" sz="950" u="none" cap="none" strike="noStrike">
                <a:solidFill>
                  <a:srgbClr val="595959"/>
                </a:solidFill>
                <a:latin typeface="Avenir"/>
                <a:ea typeface="Avenir"/>
                <a:cs typeface="Avenir"/>
                <a:sym typeface="Avenir"/>
              </a:rPr>
              <a:t>op 3</a:t>
            </a:r>
            <a:endParaRPr/>
          </a:p>
        </p:txBody>
      </p:sp>
      <p:cxnSp>
        <p:nvCxnSpPr>
          <p:cNvPr id="421" name="Google Shape;421;p25"/>
          <p:cNvCxnSpPr/>
          <p:nvPr/>
        </p:nvCxnSpPr>
        <p:spPr>
          <a:xfrm>
            <a:off x="3081528" y="1865376"/>
            <a:ext cx="128100" cy="0"/>
          </a:xfrm>
          <a:prstGeom prst="straightConnector1">
            <a:avLst/>
          </a:prstGeom>
          <a:noFill/>
          <a:ln cap="flat" cmpd="sng" w="12700">
            <a:solidFill>
              <a:srgbClr val="9AA0A6"/>
            </a:solidFill>
            <a:prstDash val="solid"/>
            <a:round/>
            <a:headEnd len="sm" w="sm" type="none"/>
            <a:tailEnd len="med" w="med" type="triangle"/>
          </a:ln>
        </p:spPr>
      </p:cxnSp>
      <p:sp>
        <p:nvSpPr>
          <p:cNvPr id="422" name="Google Shape;422;p25"/>
          <p:cNvSpPr/>
          <p:nvPr/>
        </p:nvSpPr>
        <p:spPr>
          <a:xfrm>
            <a:off x="3209544" y="1664208"/>
            <a:ext cx="804600" cy="402300"/>
          </a:xfrm>
          <a:prstGeom prst="roundRect">
            <a:avLst>
              <a:gd fmla="val 15000" name="adj"/>
            </a:avLst>
          </a:prstGeom>
          <a:solidFill>
            <a:srgbClr val="E3E6EA"/>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0" i="0" lang="en" sz="950" u="none" cap="none" strike="noStrike">
                <a:solidFill>
                  <a:srgbClr val="595959"/>
                </a:solidFill>
                <a:latin typeface="Avenir"/>
                <a:ea typeface="Avenir"/>
                <a:cs typeface="Avenir"/>
                <a:sym typeface="Avenir"/>
              </a:rPr>
              <a:t>op 4</a:t>
            </a:r>
            <a:endParaRPr/>
          </a:p>
        </p:txBody>
      </p:sp>
      <p:cxnSp>
        <p:nvCxnSpPr>
          <p:cNvPr id="423" name="Google Shape;423;p25"/>
          <p:cNvCxnSpPr/>
          <p:nvPr/>
        </p:nvCxnSpPr>
        <p:spPr>
          <a:xfrm>
            <a:off x="2240280" y="2103120"/>
            <a:ext cx="0" cy="274200"/>
          </a:xfrm>
          <a:prstGeom prst="straightConnector1">
            <a:avLst/>
          </a:prstGeom>
          <a:noFill/>
          <a:ln cap="flat" cmpd="sng" w="15875">
            <a:solidFill>
              <a:srgbClr val="CC2FAA"/>
            </a:solidFill>
            <a:prstDash val="solid"/>
            <a:round/>
            <a:headEnd len="sm" w="sm" type="none"/>
            <a:tailEnd len="med" w="med" type="triangle"/>
          </a:ln>
        </p:spPr>
      </p:cxnSp>
      <p:sp>
        <p:nvSpPr>
          <p:cNvPr id="424" name="Google Shape;424;p25"/>
          <p:cNvSpPr/>
          <p:nvPr/>
        </p:nvSpPr>
        <p:spPr>
          <a:xfrm>
            <a:off x="411480" y="2414016"/>
            <a:ext cx="3602700" cy="438900"/>
          </a:xfrm>
          <a:prstGeom prst="roundRect">
            <a:avLst>
              <a:gd fmla="val 15000" name="adj"/>
            </a:avLst>
          </a:prstGeom>
          <a:solidFill>
            <a:srgbClr val="8D2E9B"/>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1000" u="none" cap="none" strike="noStrike">
                <a:solidFill>
                  <a:srgbClr val="FFFFFF"/>
                </a:solidFill>
                <a:latin typeface="Nunito Sans"/>
                <a:ea typeface="Nunito Sans"/>
                <a:cs typeface="Nunito Sans"/>
                <a:sym typeface="Nunito Sans"/>
              </a:rPr>
              <a:t>1 launch: </a:t>
            </a:r>
            <a:r>
              <a:rPr b="0" i="0" lang="en" sz="1000" u="none" cap="none" strike="noStrike">
                <a:solidFill>
                  <a:srgbClr val="FFFFFF"/>
                </a:solidFill>
                <a:latin typeface="Avenir"/>
                <a:ea typeface="Avenir"/>
                <a:cs typeface="Avenir"/>
                <a:sym typeface="Avenir"/>
              </a:rPr>
              <a:t>rejection prep + draft-input rebuild</a:t>
            </a:r>
            <a:endParaRPr/>
          </a:p>
        </p:txBody>
      </p:sp>
      <p:sp>
        <p:nvSpPr>
          <p:cNvPr id="425" name="Google Shape;425;p25"/>
          <p:cNvSpPr txBox="1"/>
          <p:nvPr/>
        </p:nvSpPr>
        <p:spPr>
          <a:xfrm>
            <a:off x="411480" y="2926080"/>
            <a:ext cx="3657600" cy="5670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950" u="none" cap="none" strike="noStrike">
                <a:solidFill>
                  <a:srgbClr val="595959"/>
                </a:solidFill>
                <a:latin typeface="Avenir"/>
                <a:ea typeface="Avenir"/>
                <a:cs typeface="Avenir"/>
                <a:sym typeface="Avenir"/>
              </a:rPr>
              <a:t>Compiler pass fuses the 4-op chain. Narrower fusions stay as the fallback.</a:t>
            </a:r>
            <a:endParaRPr/>
          </a:p>
          <a:p>
            <a:pPr indent="0" lvl="0" marL="0" marR="0" rtl="0" algn="l">
              <a:lnSpc>
                <a:spcPct val="100000"/>
              </a:lnSpc>
              <a:spcBef>
                <a:spcPts val="0"/>
              </a:spcBef>
              <a:spcAft>
                <a:spcPts val="0"/>
              </a:spcAft>
              <a:buNone/>
            </a:pPr>
            <a:r>
              <a:rPr b="0" i="0" lang="en" sz="950" u="none" cap="none" strike="noStrike">
                <a:solidFill>
                  <a:srgbClr val="595959"/>
                </a:solidFill>
                <a:latin typeface="Avenir"/>
                <a:ea typeface="Avenir"/>
                <a:cs typeface="Avenir"/>
                <a:sym typeface="Avenir"/>
              </a:rPr>
              <a:t>Drafter: one agent-written kernel per pass, 3 passes.</a:t>
            </a:r>
            <a:endParaRPr/>
          </a:p>
        </p:txBody>
      </p:sp>
      <p:sp>
        <p:nvSpPr>
          <p:cNvPr id="426" name="Google Shape;426;p25"/>
          <p:cNvSpPr txBox="1"/>
          <p:nvPr/>
        </p:nvSpPr>
        <p:spPr>
          <a:xfrm>
            <a:off x="4343400" y="1353312"/>
            <a:ext cx="4434900" cy="2376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000" u="none" cap="none" strike="noStrike">
                <a:solidFill>
                  <a:srgbClr val="595959"/>
                </a:solidFill>
                <a:latin typeface="Nunito Sans"/>
                <a:ea typeface="Nunito Sans"/>
                <a:cs typeface="Nunito Sans"/>
                <a:sym typeface="Nunito Sans"/>
              </a:rPr>
              <a:t>Agent candidates, measured on silicon</a:t>
            </a:r>
            <a:endParaRPr/>
          </a:p>
        </p:txBody>
      </p:sp>
      <p:sp>
        <p:nvSpPr>
          <p:cNvPr id="427" name="Google Shape;427;p25"/>
          <p:cNvSpPr/>
          <p:nvPr/>
        </p:nvSpPr>
        <p:spPr>
          <a:xfrm>
            <a:off x="4343400" y="1645920"/>
            <a:ext cx="4434900" cy="393300"/>
          </a:xfrm>
          <a:prstGeom prst="roundRect">
            <a:avLst>
              <a:gd fmla="val 15000" name="adj"/>
            </a:avLst>
          </a:prstGeom>
          <a:solidFill>
            <a:srgbClr val="E6F5E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8" name="Google Shape;428;p25"/>
          <p:cNvSpPr txBox="1"/>
          <p:nvPr/>
        </p:nvSpPr>
        <p:spPr>
          <a:xfrm>
            <a:off x="4453128" y="1645920"/>
            <a:ext cx="292500" cy="3933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1" i="0" lang="en" sz="1300" u="none" cap="none" strike="noStrike">
                <a:solidFill>
                  <a:srgbClr val="1E9E6A"/>
                </a:solidFill>
                <a:latin typeface="Nunito Sans"/>
                <a:ea typeface="Nunito Sans"/>
                <a:cs typeface="Nunito Sans"/>
                <a:sym typeface="Nunito Sans"/>
              </a:rPr>
              <a:t>✓</a:t>
            </a:r>
            <a:endParaRPr/>
          </a:p>
        </p:txBody>
      </p:sp>
      <p:sp>
        <p:nvSpPr>
          <p:cNvPr id="429" name="Google Shape;429;p25"/>
          <p:cNvSpPr txBox="1"/>
          <p:nvPr/>
        </p:nvSpPr>
        <p:spPr>
          <a:xfrm>
            <a:off x="4727448" y="1645920"/>
            <a:ext cx="1783200" cy="3933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1" i="0" lang="en" sz="1000" u="none" cap="none" strike="noStrike">
                <a:solidFill>
                  <a:srgbClr val="1C2B33"/>
                </a:solidFill>
                <a:latin typeface="Nunito Sans"/>
                <a:ea typeface="Nunito Sans"/>
                <a:cs typeface="Nunito Sans"/>
                <a:sym typeface="Nunito Sans"/>
              </a:rPr>
              <a:t>Skip non-owned updates</a:t>
            </a:r>
            <a:endParaRPr/>
          </a:p>
        </p:txBody>
      </p:sp>
      <p:sp>
        <p:nvSpPr>
          <p:cNvPr id="430" name="Google Shape;430;p25"/>
          <p:cNvSpPr txBox="1"/>
          <p:nvPr/>
        </p:nvSpPr>
        <p:spPr>
          <a:xfrm>
            <a:off x="6492240" y="1645920"/>
            <a:ext cx="1280100" cy="3933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0" i="0" lang="en" sz="950" u="none" cap="none" strike="noStrike">
                <a:solidFill>
                  <a:srgbClr val="1C2B33"/>
                </a:solidFill>
                <a:latin typeface="Avenir"/>
                <a:ea typeface="Avenir"/>
                <a:cs typeface="Avenir"/>
                <a:sym typeface="Avenir"/>
              </a:rPr>
              <a:t>11.93 → 11.09 µs</a:t>
            </a:r>
            <a:endParaRPr/>
          </a:p>
        </p:txBody>
      </p:sp>
      <p:sp>
        <p:nvSpPr>
          <p:cNvPr id="431" name="Google Shape;431;p25"/>
          <p:cNvSpPr txBox="1"/>
          <p:nvPr/>
        </p:nvSpPr>
        <p:spPr>
          <a:xfrm>
            <a:off x="7744968" y="1645920"/>
            <a:ext cx="1005900" cy="393300"/>
          </a:xfrm>
          <a:prstGeom prst="rect">
            <a:avLst/>
          </a:prstGeom>
          <a:noFill/>
          <a:ln>
            <a:noFill/>
          </a:ln>
        </p:spPr>
        <p:txBody>
          <a:bodyPr anchorCtr="0" anchor="ctr" bIns="18275" lIns="36575" spcFirstLastPara="1" rIns="36575" wrap="square" tIns="18275">
            <a:noAutofit/>
          </a:bodyPr>
          <a:lstStyle/>
          <a:p>
            <a:pPr indent="0" lvl="0" marL="0" marR="0" rtl="0" algn="r">
              <a:lnSpc>
                <a:spcPct val="100000"/>
              </a:lnSpc>
              <a:spcBef>
                <a:spcPts val="0"/>
              </a:spcBef>
              <a:spcAft>
                <a:spcPts val="0"/>
              </a:spcAft>
              <a:buNone/>
            </a:pPr>
            <a:r>
              <a:rPr b="1" i="0" lang="en" sz="950" u="none" cap="none" strike="noStrike">
                <a:solidFill>
                  <a:srgbClr val="1E9E6A"/>
                </a:solidFill>
                <a:latin typeface="Nunito Sans"/>
                <a:ea typeface="Nunito Sans"/>
                <a:cs typeface="Nunito Sans"/>
                <a:sym typeface="Nunito Sans"/>
              </a:rPr>
              <a:t>−7.1%  ·  18σ</a:t>
            </a:r>
            <a:endParaRPr/>
          </a:p>
        </p:txBody>
      </p:sp>
      <p:sp>
        <p:nvSpPr>
          <p:cNvPr id="432" name="Google Shape;432;p25"/>
          <p:cNvSpPr/>
          <p:nvPr/>
        </p:nvSpPr>
        <p:spPr>
          <a:xfrm>
            <a:off x="4343400" y="2103120"/>
            <a:ext cx="4434900" cy="393300"/>
          </a:xfrm>
          <a:prstGeom prst="roundRect">
            <a:avLst>
              <a:gd fmla="val 15000" name="adj"/>
            </a:avLst>
          </a:prstGeom>
          <a:solidFill>
            <a:srgbClr val="E6F5E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33" name="Google Shape;433;p25"/>
          <p:cNvSpPr txBox="1"/>
          <p:nvPr/>
        </p:nvSpPr>
        <p:spPr>
          <a:xfrm>
            <a:off x="4453128" y="2103120"/>
            <a:ext cx="292500" cy="3933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1" i="0" lang="en" sz="1300" u="none" cap="none" strike="noStrike">
                <a:solidFill>
                  <a:srgbClr val="1E9E6A"/>
                </a:solidFill>
                <a:latin typeface="Nunito Sans"/>
                <a:ea typeface="Nunito Sans"/>
                <a:cs typeface="Nunito Sans"/>
                <a:sym typeface="Nunito Sans"/>
              </a:rPr>
              <a:t>✓</a:t>
            </a:r>
            <a:endParaRPr/>
          </a:p>
        </p:txBody>
      </p:sp>
      <p:sp>
        <p:nvSpPr>
          <p:cNvPr id="434" name="Google Shape;434;p25"/>
          <p:cNvSpPr txBox="1"/>
          <p:nvPr/>
        </p:nvSpPr>
        <p:spPr>
          <a:xfrm>
            <a:off x="4727448" y="2103120"/>
            <a:ext cx="1783200" cy="3933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1" i="0" lang="en" sz="1000" u="none" cap="none" strike="noStrike">
                <a:solidFill>
                  <a:srgbClr val="1C2B33"/>
                </a:solidFill>
                <a:latin typeface="Nunito Sans"/>
                <a:ea typeface="Nunito Sans"/>
                <a:cs typeface="Nunito Sans"/>
                <a:sym typeface="Nunito Sans"/>
              </a:rPr>
              <a:t>Pipeline the gather loads</a:t>
            </a:r>
            <a:endParaRPr/>
          </a:p>
        </p:txBody>
      </p:sp>
      <p:sp>
        <p:nvSpPr>
          <p:cNvPr id="435" name="Google Shape;435;p25"/>
          <p:cNvSpPr txBox="1"/>
          <p:nvPr/>
        </p:nvSpPr>
        <p:spPr>
          <a:xfrm>
            <a:off x="6492240" y="2103120"/>
            <a:ext cx="1280100" cy="3933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0" i="0" lang="en" sz="950" u="none" cap="none" strike="noStrike">
                <a:solidFill>
                  <a:srgbClr val="1C2B33"/>
                </a:solidFill>
                <a:latin typeface="Avenir"/>
                <a:ea typeface="Avenir"/>
                <a:cs typeface="Avenir"/>
                <a:sym typeface="Avenir"/>
              </a:rPr>
              <a:t>12.08 → 11.88 µs</a:t>
            </a:r>
            <a:endParaRPr/>
          </a:p>
        </p:txBody>
      </p:sp>
      <p:sp>
        <p:nvSpPr>
          <p:cNvPr id="436" name="Google Shape;436;p25"/>
          <p:cNvSpPr txBox="1"/>
          <p:nvPr/>
        </p:nvSpPr>
        <p:spPr>
          <a:xfrm>
            <a:off x="7744968" y="2103120"/>
            <a:ext cx="1005900" cy="393300"/>
          </a:xfrm>
          <a:prstGeom prst="rect">
            <a:avLst/>
          </a:prstGeom>
          <a:noFill/>
          <a:ln>
            <a:noFill/>
          </a:ln>
        </p:spPr>
        <p:txBody>
          <a:bodyPr anchorCtr="0" anchor="ctr" bIns="18275" lIns="36575" spcFirstLastPara="1" rIns="36575" wrap="square" tIns="18275">
            <a:noAutofit/>
          </a:bodyPr>
          <a:lstStyle/>
          <a:p>
            <a:pPr indent="0" lvl="0" marL="0" marR="0" rtl="0" algn="r">
              <a:lnSpc>
                <a:spcPct val="100000"/>
              </a:lnSpc>
              <a:spcBef>
                <a:spcPts val="0"/>
              </a:spcBef>
              <a:spcAft>
                <a:spcPts val="0"/>
              </a:spcAft>
              <a:buNone/>
            </a:pPr>
            <a:r>
              <a:rPr b="1" i="0" lang="en" sz="950" u="none" cap="none" strike="noStrike">
                <a:solidFill>
                  <a:srgbClr val="1E9E6A"/>
                </a:solidFill>
                <a:latin typeface="Nunito Sans"/>
                <a:ea typeface="Nunito Sans"/>
                <a:cs typeface="Nunito Sans"/>
                <a:sym typeface="Nunito Sans"/>
              </a:rPr>
              <a:t>−1.6%  ·  5σ</a:t>
            </a:r>
            <a:endParaRPr/>
          </a:p>
        </p:txBody>
      </p:sp>
      <p:sp>
        <p:nvSpPr>
          <p:cNvPr id="437" name="Google Shape;437;p25"/>
          <p:cNvSpPr/>
          <p:nvPr/>
        </p:nvSpPr>
        <p:spPr>
          <a:xfrm>
            <a:off x="4343400" y="2560320"/>
            <a:ext cx="4434900" cy="393300"/>
          </a:xfrm>
          <a:prstGeom prst="roundRect">
            <a:avLst>
              <a:gd fmla="val 15000" name="adj"/>
            </a:avLst>
          </a:prstGeom>
          <a:solidFill>
            <a:srgbClr val="FDE8E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38" name="Google Shape;438;p25"/>
          <p:cNvSpPr txBox="1"/>
          <p:nvPr/>
        </p:nvSpPr>
        <p:spPr>
          <a:xfrm>
            <a:off x="4453128" y="2560320"/>
            <a:ext cx="292500" cy="3933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1" i="0" lang="en" sz="1300" u="none" cap="none" strike="noStrike">
                <a:solidFill>
                  <a:srgbClr val="E12353"/>
                </a:solidFill>
                <a:latin typeface="Nunito Sans"/>
                <a:ea typeface="Nunito Sans"/>
                <a:cs typeface="Nunito Sans"/>
                <a:sym typeface="Nunito Sans"/>
              </a:rPr>
              <a:t>✗</a:t>
            </a:r>
            <a:endParaRPr/>
          </a:p>
        </p:txBody>
      </p:sp>
      <p:sp>
        <p:nvSpPr>
          <p:cNvPr id="439" name="Google Shape;439;p25"/>
          <p:cNvSpPr txBox="1"/>
          <p:nvPr/>
        </p:nvSpPr>
        <p:spPr>
          <a:xfrm>
            <a:off x="4727448" y="2560320"/>
            <a:ext cx="1783200" cy="3933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1" i="0" lang="en" sz="1000" u="none" cap="none" strike="noStrike">
                <a:solidFill>
                  <a:srgbClr val="1C2B33"/>
                </a:solidFill>
                <a:latin typeface="Nunito Sans"/>
                <a:ea typeface="Nunito Sans"/>
                <a:cs typeface="Nunito Sans"/>
                <a:sym typeface="Nunito Sans"/>
              </a:rPr>
              <a:t>Batch scalar stores</a:t>
            </a:r>
            <a:endParaRPr/>
          </a:p>
        </p:txBody>
      </p:sp>
      <p:sp>
        <p:nvSpPr>
          <p:cNvPr id="440" name="Google Shape;440;p25"/>
          <p:cNvSpPr txBox="1"/>
          <p:nvPr/>
        </p:nvSpPr>
        <p:spPr>
          <a:xfrm>
            <a:off x="6492240" y="2560320"/>
            <a:ext cx="1280100" cy="3933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0" i="0" lang="en" sz="950" u="none" cap="none" strike="noStrike">
                <a:solidFill>
                  <a:srgbClr val="1C2B33"/>
                </a:solidFill>
                <a:latin typeface="Avenir"/>
                <a:ea typeface="Avenir"/>
                <a:cs typeface="Avenir"/>
                <a:sym typeface="Avenir"/>
              </a:rPr>
              <a:t>correct, but +0.43 µs</a:t>
            </a:r>
            <a:endParaRPr/>
          </a:p>
        </p:txBody>
      </p:sp>
      <p:sp>
        <p:nvSpPr>
          <p:cNvPr id="441" name="Google Shape;441;p25"/>
          <p:cNvSpPr txBox="1"/>
          <p:nvPr/>
        </p:nvSpPr>
        <p:spPr>
          <a:xfrm>
            <a:off x="7744968" y="2560320"/>
            <a:ext cx="1005900" cy="393300"/>
          </a:xfrm>
          <a:prstGeom prst="rect">
            <a:avLst/>
          </a:prstGeom>
          <a:noFill/>
          <a:ln>
            <a:noFill/>
          </a:ln>
        </p:spPr>
        <p:txBody>
          <a:bodyPr anchorCtr="0" anchor="ctr" bIns="18275" lIns="36575" spcFirstLastPara="1" rIns="36575" wrap="square" tIns="18275">
            <a:noAutofit/>
          </a:bodyPr>
          <a:lstStyle/>
          <a:p>
            <a:pPr indent="0" lvl="0" marL="0" marR="0" rtl="0" algn="r">
              <a:lnSpc>
                <a:spcPct val="100000"/>
              </a:lnSpc>
              <a:spcBef>
                <a:spcPts val="0"/>
              </a:spcBef>
              <a:spcAft>
                <a:spcPts val="0"/>
              </a:spcAft>
              <a:buNone/>
            </a:pPr>
            <a:r>
              <a:rPr b="1" i="0" lang="en" sz="950" u="none" cap="none" strike="noStrike">
                <a:solidFill>
                  <a:srgbClr val="E12353"/>
                </a:solidFill>
                <a:latin typeface="Nunito Sans"/>
                <a:ea typeface="Nunito Sans"/>
                <a:cs typeface="Nunito Sans"/>
                <a:sym typeface="Nunito Sans"/>
              </a:rPr>
              <a:t>slower  ·  9σ</a:t>
            </a:r>
            <a:endParaRPr/>
          </a:p>
        </p:txBody>
      </p:sp>
      <p:sp>
        <p:nvSpPr>
          <p:cNvPr id="442" name="Google Shape;442;p25"/>
          <p:cNvSpPr/>
          <p:nvPr/>
        </p:nvSpPr>
        <p:spPr>
          <a:xfrm>
            <a:off x="4343400" y="3017520"/>
            <a:ext cx="4434900" cy="393300"/>
          </a:xfrm>
          <a:prstGeom prst="roundRect">
            <a:avLst>
              <a:gd fmla="val 15000" name="adj"/>
            </a:avLst>
          </a:prstGeom>
          <a:solidFill>
            <a:srgbClr val="FDE8E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43" name="Google Shape;443;p25"/>
          <p:cNvSpPr txBox="1"/>
          <p:nvPr/>
        </p:nvSpPr>
        <p:spPr>
          <a:xfrm>
            <a:off x="4453128" y="3017520"/>
            <a:ext cx="292500" cy="3933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1" i="0" lang="en" sz="1300" u="none" cap="none" strike="noStrike">
                <a:solidFill>
                  <a:srgbClr val="E12353"/>
                </a:solidFill>
                <a:latin typeface="Nunito Sans"/>
                <a:ea typeface="Nunito Sans"/>
                <a:cs typeface="Nunito Sans"/>
                <a:sym typeface="Nunito Sans"/>
              </a:rPr>
              <a:t>✗</a:t>
            </a:r>
            <a:endParaRPr/>
          </a:p>
        </p:txBody>
      </p:sp>
      <p:sp>
        <p:nvSpPr>
          <p:cNvPr id="444" name="Google Shape;444;p25"/>
          <p:cNvSpPr txBox="1"/>
          <p:nvPr/>
        </p:nvSpPr>
        <p:spPr>
          <a:xfrm>
            <a:off x="4727448" y="3017520"/>
            <a:ext cx="1783200" cy="3933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1" i="0" lang="en" sz="1000" u="none" cap="none" strike="noStrike">
                <a:solidFill>
                  <a:srgbClr val="1C2B33"/>
                </a:solidFill>
                <a:latin typeface="Nunito Sans"/>
                <a:ea typeface="Nunito Sans"/>
                <a:cs typeface="Nunito Sans"/>
                <a:sym typeface="Nunito Sans"/>
              </a:rPr>
              <a:t>Earlier candidate</a:t>
            </a:r>
            <a:endParaRPr/>
          </a:p>
        </p:txBody>
      </p:sp>
      <p:sp>
        <p:nvSpPr>
          <p:cNvPr id="445" name="Google Shape;445;p25"/>
          <p:cNvSpPr txBox="1"/>
          <p:nvPr/>
        </p:nvSpPr>
        <p:spPr>
          <a:xfrm>
            <a:off x="6492240" y="3017520"/>
            <a:ext cx="1280100" cy="3933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0" i="0" lang="en" sz="950" u="none" cap="none" strike="noStrike">
                <a:solidFill>
                  <a:srgbClr val="1C2B33"/>
                </a:solidFill>
                <a:latin typeface="Avenir"/>
                <a:ea typeface="Avenir"/>
                <a:cs typeface="Avenir"/>
                <a:sym typeface="Avenir"/>
              </a:rPr>
              <a:t>deadlocked</a:t>
            </a:r>
            <a:endParaRPr/>
          </a:p>
        </p:txBody>
      </p:sp>
      <p:sp>
        <p:nvSpPr>
          <p:cNvPr id="446" name="Google Shape;446;p25"/>
          <p:cNvSpPr txBox="1"/>
          <p:nvPr/>
        </p:nvSpPr>
        <p:spPr>
          <a:xfrm>
            <a:off x="7744968" y="3017520"/>
            <a:ext cx="1005900" cy="393300"/>
          </a:xfrm>
          <a:prstGeom prst="rect">
            <a:avLst/>
          </a:prstGeom>
          <a:noFill/>
          <a:ln>
            <a:noFill/>
          </a:ln>
        </p:spPr>
        <p:txBody>
          <a:bodyPr anchorCtr="0" anchor="ctr" bIns="18275" lIns="36575" spcFirstLastPara="1" rIns="36575" wrap="square" tIns="18275">
            <a:noAutofit/>
          </a:bodyPr>
          <a:lstStyle/>
          <a:p>
            <a:pPr indent="0" lvl="0" marL="0" marR="0" rtl="0" algn="r">
              <a:lnSpc>
                <a:spcPct val="100000"/>
              </a:lnSpc>
              <a:spcBef>
                <a:spcPts val="0"/>
              </a:spcBef>
              <a:spcAft>
                <a:spcPts val="0"/>
              </a:spcAft>
              <a:buNone/>
            </a:pPr>
            <a:r>
              <a:rPr b="1" i="0" lang="en" sz="950" u="none" cap="none" strike="noStrike">
                <a:solidFill>
                  <a:srgbClr val="E12353"/>
                </a:solidFill>
                <a:latin typeface="Nunito Sans"/>
                <a:ea typeface="Nunito Sans"/>
                <a:cs typeface="Nunito Sans"/>
                <a:sym typeface="Nunito Sans"/>
              </a:rPr>
              <a:t>rejected</a:t>
            </a:r>
            <a:endParaRPr/>
          </a:p>
        </p:txBody>
      </p:sp>
      <p:sp>
        <p:nvSpPr>
          <p:cNvPr id="447" name="Google Shape;447;p25"/>
          <p:cNvSpPr/>
          <p:nvPr/>
        </p:nvSpPr>
        <p:spPr>
          <a:xfrm>
            <a:off x="411480" y="3611880"/>
            <a:ext cx="8366700" cy="749700"/>
          </a:xfrm>
          <a:prstGeom prst="roundRect">
            <a:avLst>
              <a:gd fmla="val 6000" name="adj"/>
            </a:avLst>
          </a:prstGeom>
          <a:solidFill>
            <a:srgbClr val="FCF2F9"/>
          </a:solidFill>
          <a:ln>
            <a:noFill/>
          </a:ln>
        </p:spPr>
        <p:txBody>
          <a:bodyPr anchorCtr="0" anchor="ctr" bIns="18275" lIns="137150" spcFirstLastPara="1" rIns="137150" wrap="square" tIns="18275">
            <a:noAutofit/>
          </a:bodyPr>
          <a:lstStyle/>
          <a:p>
            <a:pPr indent="0" lvl="0" marL="0" marR="0" rtl="0" algn="l">
              <a:lnSpc>
                <a:spcPct val="100000"/>
              </a:lnSpc>
              <a:spcBef>
                <a:spcPts val="0"/>
              </a:spcBef>
              <a:spcAft>
                <a:spcPts val="0"/>
              </a:spcAft>
              <a:buNone/>
            </a:pPr>
            <a:r>
              <a:rPr b="1" i="0" lang="en" sz="950" u="none" cap="none" strike="noStrike">
                <a:solidFill>
                  <a:srgbClr val="8D2E9B"/>
                </a:solidFill>
                <a:latin typeface="Nunito Sans"/>
                <a:ea typeface="Nunito Sans"/>
                <a:cs typeface="Nunito Sans"/>
                <a:sym typeface="Nunito Sans"/>
              </a:rPr>
              <a:t>Measurement protocol</a:t>
            </a:r>
            <a:endParaRPr/>
          </a:p>
          <a:p>
            <a:pPr indent="0" lvl="0" marL="0" marR="0" rtl="0" algn="l">
              <a:lnSpc>
                <a:spcPct val="100000"/>
              </a:lnSpc>
              <a:spcBef>
                <a:spcPts val="0"/>
              </a:spcBef>
              <a:spcAft>
                <a:spcPts val="0"/>
              </a:spcAft>
              <a:buNone/>
            </a:pPr>
            <a:r>
              <a:rPr b="0" i="0" lang="en" sz="950" u="none" cap="none" strike="noStrike">
                <a:solidFill>
                  <a:srgbClr val="1C2B33"/>
                </a:solidFill>
                <a:latin typeface="Avenir"/>
                <a:ea typeface="Avenir"/>
                <a:cs typeface="Avenir"/>
                <a:sym typeface="Avenir"/>
              </a:rPr>
              <a:t>Arms run baseline / candidate / baseline, one process per sample. A device reset moves this kernel's mean by about 1.3 µs, so one before/after pair is not evidence. Keep only gains above 3σ. Then confirm end-to-end accuracy (GSM8K).</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2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Training: sliding-window attention, correct first, then 2.3×</a:t>
            </a:r>
            <a:endParaRPr/>
          </a:p>
        </p:txBody>
      </p:sp>
      <p:sp>
        <p:nvSpPr>
          <p:cNvPr id="453" name="Google Shape;453;p26"/>
          <p:cNvSpPr txBox="1"/>
          <p:nvPr/>
        </p:nvSpPr>
        <p:spPr>
          <a:xfrm>
            <a:off x="356616" y="969264"/>
            <a:ext cx="8412600" cy="2925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300" u="none" cap="none" strike="noStrike">
                <a:solidFill>
                  <a:srgbClr val="E12353"/>
                </a:solidFill>
                <a:latin typeface="Avenir"/>
                <a:ea typeface="Avenir"/>
                <a:cs typeface="Avenir"/>
                <a:sym typeface="Avenir"/>
              </a:rPr>
              <a:t>Before: the backward kernel dropped the window and returned full-causal gradients, with no error.</a:t>
            </a:r>
            <a:endParaRPr/>
          </a:p>
        </p:txBody>
      </p:sp>
      <p:sp>
        <p:nvSpPr>
          <p:cNvPr id="454" name="Google Shape;454;p26"/>
          <p:cNvSpPr txBox="1"/>
          <p:nvPr/>
        </p:nvSpPr>
        <p:spPr>
          <a:xfrm>
            <a:off x="411480" y="1353312"/>
            <a:ext cx="4206300" cy="2376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000" u="none" cap="none" strike="noStrike">
                <a:solidFill>
                  <a:srgbClr val="595959"/>
                </a:solidFill>
                <a:latin typeface="Nunito Sans"/>
                <a:ea typeface="Nunito Sans"/>
                <a:cs typeface="Nunito Sans"/>
                <a:sym typeface="Nunito Sans"/>
              </a:rPr>
              <a:t>Attention backward (µs), 8K tokens, window 2048, bf16</a:t>
            </a:r>
            <a:endParaRPr/>
          </a:p>
        </p:txBody>
      </p:sp>
      <p:sp>
        <p:nvSpPr>
          <p:cNvPr id="455" name="Google Shape;455;p26"/>
          <p:cNvSpPr/>
          <p:nvPr/>
        </p:nvSpPr>
        <p:spPr>
          <a:xfrm>
            <a:off x="685800" y="1783080"/>
            <a:ext cx="640200" cy="1828800"/>
          </a:xfrm>
          <a:prstGeom prst="rect">
            <a:avLst/>
          </a:prstGeom>
          <a:solidFill>
            <a:srgbClr val="E1235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56" name="Google Shape;456;p26"/>
          <p:cNvSpPr txBox="1"/>
          <p:nvPr/>
        </p:nvSpPr>
        <p:spPr>
          <a:xfrm>
            <a:off x="548640" y="1536192"/>
            <a:ext cx="914400" cy="2376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1" i="0" lang="en" sz="1000" u="none" cap="none" strike="noStrike">
                <a:solidFill>
                  <a:srgbClr val="1C2B33"/>
                </a:solidFill>
                <a:latin typeface="Nunito Sans"/>
                <a:ea typeface="Nunito Sans"/>
                <a:cs typeface="Nunito Sans"/>
                <a:sym typeface="Nunito Sans"/>
              </a:rPr>
              <a:t>1,883</a:t>
            </a:r>
            <a:endParaRPr/>
          </a:p>
        </p:txBody>
      </p:sp>
      <p:sp>
        <p:nvSpPr>
          <p:cNvPr id="457" name="Google Shape;457;p26"/>
          <p:cNvSpPr txBox="1"/>
          <p:nvPr/>
        </p:nvSpPr>
        <p:spPr>
          <a:xfrm>
            <a:off x="480060" y="3648456"/>
            <a:ext cx="1051500" cy="457200"/>
          </a:xfrm>
          <a:prstGeom prst="rect">
            <a:avLst/>
          </a:prstGeom>
          <a:noFill/>
          <a:ln>
            <a:noFill/>
          </a:ln>
        </p:spPr>
        <p:txBody>
          <a:bodyPr anchorCtr="0" anchor="t" bIns="18275" lIns="36575" spcFirstLastPara="1" rIns="36575" wrap="square" tIns="18275">
            <a:noAutofit/>
          </a:bodyPr>
          <a:lstStyle/>
          <a:p>
            <a:pPr indent="0" lvl="0" marL="0" marR="0" rtl="0" algn="ctr">
              <a:lnSpc>
                <a:spcPct val="95000"/>
              </a:lnSpc>
              <a:spcBef>
                <a:spcPts val="0"/>
              </a:spcBef>
              <a:spcAft>
                <a:spcPts val="0"/>
              </a:spcAft>
              <a:buNone/>
            </a:pPr>
            <a:r>
              <a:rPr b="0" i="0" lang="en" sz="850" u="none" cap="none" strike="noStrike">
                <a:solidFill>
                  <a:srgbClr val="595959"/>
                </a:solidFill>
                <a:latin typeface="Avenir"/>
                <a:ea typeface="Avenir"/>
                <a:cs typeface="Avenir"/>
                <a:sym typeface="Avenir"/>
              </a:rPr>
              <a:t>Before</a:t>
            </a:r>
            <a:endParaRPr/>
          </a:p>
          <a:p>
            <a:pPr indent="0" lvl="0" marL="0" marR="0" rtl="0" algn="ctr">
              <a:lnSpc>
                <a:spcPct val="95000"/>
              </a:lnSpc>
              <a:spcBef>
                <a:spcPts val="0"/>
              </a:spcBef>
              <a:spcAft>
                <a:spcPts val="0"/>
              </a:spcAft>
              <a:buNone/>
            </a:pPr>
            <a:r>
              <a:rPr b="0" i="0" lang="en" sz="850" u="none" cap="none" strike="noStrike">
                <a:solidFill>
                  <a:srgbClr val="595959"/>
                </a:solidFill>
                <a:latin typeface="Avenir"/>
                <a:ea typeface="Avenir"/>
                <a:cs typeface="Avenir"/>
                <a:sym typeface="Avenir"/>
              </a:rPr>
              <a:t>(wrong: full causal)</a:t>
            </a:r>
            <a:endParaRPr/>
          </a:p>
        </p:txBody>
      </p:sp>
      <p:sp>
        <p:nvSpPr>
          <p:cNvPr id="458" name="Google Shape;458;p26"/>
          <p:cNvSpPr/>
          <p:nvPr/>
        </p:nvSpPr>
        <p:spPr>
          <a:xfrm>
            <a:off x="1737360" y="2628038"/>
            <a:ext cx="640200" cy="983700"/>
          </a:xfrm>
          <a:prstGeom prst="rect">
            <a:avLst/>
          </a:prstGeom>
          <a:solidFill>
            <a:srgbClr val="8D2E9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59" name="Google Shape;459;p26"/>
          <p:cNvSpPr txBox="1"/>
          <p:nvPr/>
        </p:nvSpPr>
        <p:spPr>
          <a:xfrm>
            <a:off x="1600200" y="2381150"/>
            <a:ext cx="914400" cy="2376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1" i="0" lang="en" sz="1000" u="none" cap="none" strike="noStrike">
                <a:solidFill>
                  <a:srgbClr val="1C2B33"/>
                </a:solidFill>
                <a:latin typeface="Nunito Sans"/>
                <a:ea typeface="Nunito Sans"/>
                <a:cs typeface="Nunito Sans"/>
                <a:sym typeface="Nunito Sans"/>
              </a:rPr>
              <a:t>1,013</a:t>
            </a:r>
            <a:endParaRPr/>
          </a:p>
        </p:txBody>
      </p:sp>
      <p:sp>
        <p:nvSpPr>
          <p:cNvPr id="460" name="Google Shape;460;p26"/>
          <p:cNvSpPr txBox="1"/>
          <p:nvPr/>
        </p:nvSpPr>
        <p:spPr>
          <a:xfrm>
            <a:off x="1531619" y="3648456"/>
            <a:ext cx="1051500" cy="457200"/>
          </a:xfrm>
          <a:prstGeom prst="rect">
            <a:avLst/>
          </a:prstGeom>
          <a:noFill/>
          <a:ln>
            <a:noFill/>
          </a:ln>
        </p:spPr>
        <p:txBody>
          <a:bodyPr anchorCtr="0" anchor="t" bIns="18275" lIns="36575" spcFirstLastPara="1" rIns="36575" wrap="square" tIns="18275">
            <a:noAutofit/>
          </a:bodyPr>
          <a:lstStyle/>
          <a:p>
            <a:pPr indent="0" lvl="0" marL="0" marR="0" rtl="0" algn="ctr">
              <a:lnSpc>
                <a:spcPct val="95000"/>
              </a:lnSpc>
              <a:spcBef>
                <a:spcPts val="0"/>
              </a:spcBef>
              <a:spcAft>
                <a:spcPts val="0"/>
              </a:spcAft>
              <a:buNone/>
            </a:pPr>
            <a:r>
              <a:rPr b="0" i="0" lang="en" sz="850" u="none" cap="none" strike="noStrike">
                <a:solidFill>
                  <a:srgbClr val="595959"/>
                </a:solidFill>
                <a:latin typeface="Avenir"/>
                <a:ea typeface="Avenir"/>
                <a:cs typeface="Avenir"/>
                <a:sym typeface="Avenir"/>
              </a:rPr>
              <a:t>Prune out-of-</a:t>
            </a:r>
            <a:endParaRPr/>
          </a:p>
          <a:p>
            <a:pPr indent="0" lvl="0" marL="0" marR="0" rtl="0" algn="ctr">
              <a:lnSpc>
                <a:spcPct val="95000"/>
              </a:lnSpc>
              <a:spcBef>
                <a:spcPts val="0"/>
              </a:spcBef>
              <a:spcAft>
                <a:spcPts val="0"/>
              </a:spcAft>
              <a:buNone/>
            </a:pPr>
            <a:r>
              <a:rPr b="0" i="0" lang="en" sz="850" u="none" cap="none" strike="noStrike">
                <a:solidFill>
                  <a:srgbClr val="595959"/>
                </a:solidFill>
                <a:latin typeface="Avenir"/>
                <a:ea typeface="Avenir"/>
                <a:cs typeface="Avenir"/>
                <a:sym typeface="Avenir"/>
              </a:rPr>
              <a:t>window tiles</a:t>
            </a:r>
            <a:endParaRPr/>
          </a:p>
        </p:txBody>
      </p:sp>
      <p:sp>
        <p:nvSpPr>
          <p:cNvPr id="461" name="Google Shape;461;p26"/>
          <p:cNvSpPr/>
          <p:nvPr/>
        </p:nvSpPr>
        <p:spPr>
          <a:xfrm>
            <a:off x="2788920" y="2724188"/>
            <a:ext cx="640200" cy="887700"/>
          </a:xfrm>
          <a:prstGeom prst="rect">
            <a:avLst/>
          </a:prstGeom>
          <a:solidFill>
            <a:srgbClr val="8D2E9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62" name="Google Shape;462;p26"/>
          <p:cNvSpPr txBox="1"/>
          <p:nvPr/>
        </p:nvSpPr>
        <p:spPr>
          <a:xfrm>
            <a:off x="2651760" y="2477300"/>
            <a:ext cx="914400" cy="2376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1" i="0" lang="en" sz="1000" u="none" cap="none" strike="noStrike">
                <a:solidFill>
                  <a:srgbClr val="1C2B33"/>
                </a:solidFill>
                <a:latin typeface="Nunito Sans"/>
                <a:ea typeface="Nunito Sans"/>
                <a:cs typeface="Nunito Sans"/>
                <a:sym typeface="Nunito Sans"/>
              </a:rPr>
              <a:t>914</a:t>
            </a:r>
            <a:endParaRPr/>
          </a:p>
        </p:txBody>
      </p:sp>
      <p:sp>
        <p:nvSpPr>
          <p:cNvPr id="463" name="Google Shape;463;p26"/>
          <p:cNvSpPr txBox="1"/>
          <p:nvPr/>
        </p:nvSpPr>
        <p:spPr>
          <a:xfrm>
            <a:off x="2583179" y="3648456"/>
            <a:ext cx="1051500" cy="457200"/>
          </a:xfrm>
          <a:prstGeom prst="rect">
            <a:avLst/>
          </a:prstGeom>
          <a:noFill/>
          <a:ln>
            <a:noFill/>
          </a:ln>
        </p:spPr>
        <p:txBody>
          <a:bodyPr anchorCtr="0" anchor="t" bIns="18275" lIns="36575" spcFirstLastPara="1" rIns="36575" wrap="square" tIns="18275">
            <a:noAutofit/>
          </a:bodyPr>
          <a:lstStyle/>
          <a:p>
            <a:pPr indent="0" lvl="0" marL="0" marR="0" rtl="0" algn="ctr">
              <a:lnSpc>
                <a:spcPct val="95000"/>
              </a:lnSpc>
              <a:spcBef>
                <a:spcPts val="0"/>
              </a:spcBef>
              <a:spcAft>
                <a:spcPts val="0"/>
              </a:spcAft>
              <a:buNone/>
            </a:pPr>
            <a:r>
              <a:rPr b="0" i="0" lang="en" sz="850" u="none" cap="none" strike="noStrike">
                <a:solidFill>
                  <a:srgbClr val="595959"/>
                </a:solidFill>
                <a:latin typeface="Avenir"/>
                <a:ea typeface="Avenir"/>
                <a:cs typeface="Avenir"/>
                <a:sym typeface="Avenir"/>
              </a:rPr>
              <a:t>Loop</a:t>
            </a:r>
            <a:endParaRPr/>
          </a:p>
          <a:p>
            <a:pPr indent="0" lvl="0" marL="0" marR="0" rtl="0" algn="ctr">
              <a:lnSpc>
                <a:spcPct val="95000"/>
              </a:lnSpc>
              <a:spcBef>
                <a:spcPts val="0"/>
              </a:spcBef>
              <a:spcAft>
                <a:spcPts val="0"/>
              </a:spcAft>
              <a:buNone/>
            </a:pPr>
            <a:r>
              <a:rPr b="0" i="0" lang="en" sz="850" u="none" cap="none" strike="noStrike">
                <a:solidFill>
                  <a:srgbClr val="595959"/>
                </a:solidFill>
                <a:latin typeface="Avenir"/>
                <a:ea typeface="Avenir"/>
                <a:cs typeface="Avenir"/>
                <a:sym typeface="Avenir"/>
              </a:rPr>
              <a:t>interchange</a:t>
            </a:r>
            <a:endParaRPr/>
          </a:p>
        </p:txBody>
      </p:sp>
      <p:sp>
        <p:nvSpPr>
          <p:cNvPr id="464" name="Google Shape;464;p26"/>
          <p:cNvSpPr/>
          <p:nvPr/>
        </p:nvSpPr>
        <p:spPr>
          <a:xfrm>
            <a:off x="3840479" y="2812569"/>
            <a:ext cx="640200" cy="799200"/>
          </a:xfrm>
          <a:prstGeom prst="rect">
            <a:avLst/>
          </a:prstGeom>
          <a:solidFill>
            <a:srgbClr val="CC2FA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65" name="Google Shape;465;p26"/>
          <p:cNvSpPr txBox="1"/>
          <p:nvPr/>
        </p:nvSpPr>
        <p:spPr>
          <a:xfrm>
            <a:off x="3703319" y="2565681"/>
            <a:ext cx="914400" cy="2376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1" i="0" lang="en" sz="1000" u="none" cap="none" strike="noStrike">
                <a:solidFill>
                  <a:srgbClr val="1C2B33"/>
                </a:solidFill>
                <a:latin typeface="Nunito Sans"/>
                <a:ea typeface="Nunito Sans"/>
                <a:cs typeface="Nunito Sans"/>
                <a:sym typeface="Nunito Sans"/>
              </a:rPr>
              <a:t>823</a:t>
            </a:r>
            <a:endParaRPr/>
          </a:p>
        </p:txBody>
      </p:sp>
      <p:sp>
        <p:nvSpPr>
          <p:cNvPr id="466" name="Google Shape;466;p26"/>
          <p:cNvSpPr txBox="1"/>
          <p:nvPr/>
        </p:nvSpPr>
        <p:spPr>
          <a:xfrm>
            <a:off x="3634739" y="3648456"/>
            <a:ext cx="1051500" cy="457200"/>
          </a:xfrm>
          <a:prstGeom prst="rect">
            <a:avLst/>
          </a:prstGeom>
          <a:noFill/>
          <a:ln>
            <a:noFill/>
          </a:ln>
        </p:spPr>
        <p:txBody>
          <a:bodyPr anchorCtr="0" anchor="t" bIns="18275" lIns="36575" spcFirstLastPara="1" rIns="36575" wrap="square" tIns="18275">
            <a:noAutofit/>
          </a:bodyPr>
          <a:lstStyle/>
          <a:p>
            <a:pPr indent="0" lvl="0" marL="0" marR="0" rtl="0" algn="ctr">
              <a:lnSpc>
                <a:spcPct val="95000"/>
              </a:lnSpc>
              <a:spcBef>
                <a:spcPts val="0"/>
              </a:spcBef>
              <a:spcAft>
                <a:spcPts val="0"/>
              </a:spcAft>
              <a:buNone/>
            </a:pPr>
            <a:r>
              <a:rPr b="0" i="0" lang="en" sz="850" u="none" cap="none" strike="noStrike">
                <a:solidFill>
                  <a:srgbClr val="595959"/>
                </a:solidFill>
                <a:latin typeface="Avenir"/>
                <a:ea typeface="Avenir"/>
                <a:cs typeface="Avenir"/>
                <a:sym typeface="Avenir"/>
              </a:rPr>
              <a:t>Cache 2</a:t>
            </a:r>
            <a:endParaRPr/>
          </a:p>
          <a:p>
            <a:pPr indent="0" lvl="0" marL="0" marR="0" rtl="0" algn="ctr">
              <a:lnSpc>
                <a:spcPct val="95000"/>
              </a:lnSpc>
              <a:spcBef>
                <a:spcPts val="0"/>
              </a:spcBef>
              <a:spcAft>
                <a:spcPts val="0"/>
              </a:spcAft>
              <a:buNone/>
            </a:pPr>
            <a:r>
              <a:rPr b="0" i="0" lang="en" sz="850" u="none" cap="none" strike="noStrike">
                <a:solidFill>
                  <a:srgbClr val="595959"/>
                </a:solidFill>
                <a:latin typeface="Avenir"/>
                <a:ea typeface="Avenir"/>
                <a:cs typeface="Avenir"/>
                <a:sym typeface="Avenir"/>
              </a:rPr>
              <a:t>boundary masks</a:t>
            </a:r>
            <a:endParaRPr/>
          </a:p>
        </p:txBody>
      </p:sp>
      <p:cxnSp>
        <p:nvCxnSpPr>
          <p:cNvPr id="467" name="Google Shape;467;p26"/>
          <p:cNvCxnSpPr/>
          <p:nvPr/>
        </p:nvCxnSpPr>
        <p:spPr>
          <a:xfrm>
            <a:off x="594360" y="3611880"/>
            <a:ext cx="3977700" cy="0"/>
          </a:xfrm>
          <a:prstGeom prst="straightConnector1">
            <a:avLst/>
          </a:prstGeom>
          <a:noFill/>
          <a:ln cap="flat" cmpd="sng" w="12700">
            <a:solidFill>
              <a:srgbClr val="9AA0A6"/>
            </a:solidFill>
            <a:prstDash val="solid"/>
            <a:round/>
            <a:headEnd len="sm" w="sm" type="none"/>
            <a:tailEnd len="sm" w="sm" type="none"/>
          </a:ln>
        </p:spPr>
      </p:cxnSp>
      <p:sp>
        <p:nvSpPr>
          <p:cNvPr id="468" name="Google Shape;468;p26"/>
          <p:cNvSpPr txBox="1"/>
          <p:nvPr/>
        </p:nvSpPr>
        <p:spPr>
          <a:xfrm>
            <a:off x="1307592" y="3310128"/>
            <a:ext cx="457200" cy="2196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1" i="0" lang="en" sz="900" u="none" cap="none" strike="noStrike">
                <a:solidFill>
                  <a:srgbClr val="1E9E6A"/>
                </a:solidFill>
                <a:latin typeface="Nunito Sans"/>
                <a:ea typeface="Nunito Sans"/>
                <a:cs typeface="Nunito Sans"/>
                <a:sym typeface="Nunito Sans"/>
              </a:rPr>
              <a:t>1.86×</a:t>
            </a:r>
            <a:endParaRPr/>
          </a:p>
        </p:txBody>
      </p:sp>
      <p:sp>
        <p:nvSpPr>
          <p:cNvPr id="469" name="Google Shape;469;p26"/>
          <p:cNvSpPr txBox="1"/>
          <p:nvPr/>
        </p:nvSpPr>
        <p:spPr>
          <a:xfrm>
            <a:off x="2359151" y="3310128"/>
            <a:ext cx="457200" cy="2196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1" i="0" lang="en" sz="900" u="none" cap="none" strike="noStrike">
                <a:solidFill>
                  <a:srgbClr val="1E9E6A"/>
                </a:solidFill>
                <a:latin typeface="Nunito Sans"/>
                <a:ea typeface="Nunito Sans"/>
                <a:cs typeface="Nunito Sans"/>
                <a:sym typeface="Nunito Sans"/>
              </a:rPr>
              <a:t>1.11×</a:t>
            </a:r>
            <a:endParaRPr/>
          </a:p>
        </p:txBody>
      </p:sp>
      <p:sp>
        <p:nvSpPr>
          <p:cNvPr id="470" name="Google Shape;470;p26"/>
          <p:cNvSpPr txBox="1"/>
          <p:nvPr/>
        </p:nvSpPr>
        <p:spPr>
          <a:xfrm>
            <a:off x="3410712" y="3310128"/>
            <a:ext cx="457200" cy="2196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1" i="0" lang="en" sz="900" u="none" cap="none" strike="noStrike">
                <a:solidFill>
                  <a:srgbClr val="1E9E6A"/>
                </a:solidFill>
                <a:latin typeface="Nunito Sans"/>
                <a:ea typeface="Nunito Sans"/>
                <a:cs typeface="Nunito Sans"/>
                <a:sym typeface="Nunito Sans"/>
              </a:rPr>
              <a:t>1.11×</a:t>
            </a:r>
            <a:endParaRPr/>
          </a:p>
        </p:txBody>
      </p:sp>
      <p:sp>
        <p:nvSpPr>
          <p:cNvPr id="471" name="Google Shape;471;p26"/>
          <p:cNvSpPr/>
          <p:nvPr/>
        </p:nvSpPr>
        <p:spPr>
          <a:xfrm>
            <a:off x="4846320" y="1353312"/>
            <a:ext cx="3931800" cy="914400"/>
          </a:xfrm>
          <a:prstGeom prst="roundRect">
            <a:avLst>
              <a:gd fmla="val 8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2" name="Google Shape;472;p26"/>
          <p:cNvSpPr/>
          <p:nvPr/>
        </p:nvSpPr>
        <p:spPr>
          <a:xfrm>
            <a:off x="4846320" y="1353312"/>
            <a:ext cx="54900" cy="914400"/>
          </a:xfrm>
          <a:prstGeom prst="rect">
            <a:avLst/>
          </a:prstGeom>
          <a:solidFill>
            <a:srgbClr val="8D2E9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3" name="Google Shape;473;p26"/>
          <p:cNvSpPr txBox="1"/>
          <p:nvPr/>
        </p:nvSpPr>
        <p:spPr>
          <a:xfrm>
            <a:off x="4992624" y="1408176"/>
            <a:ext cx="3703200" cy="2376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050" u="none" cap="none" strike="noStrike">
                <a:solidFill>
                  <a:srgbClr val="8D2E9B"/>
                </a:solidFill>
                <a:latin typeface="Nunito Sans"/>
                <a:ea typeface="Nunito Sans"/>
                <a:cs typeface="Nunito Sans"/>
                <a:sym typeface="Nunito Sans"/>
              </a:rPr>
              <a:t>Prune before the load</a:t>
            </a:r>
            <a:endParaRPr/>
          </a:p>
        </p:txBody>
      </p:sp>
      <p:sp>
        <p:nvSpPr>
          <p:cNvPr id="474" name="Google Shape;474;p26"/>
          <p:cNvSpPr txBox="1"/>
          <p:nvPr/>
        </p:nvSpPr>
        <p:spPr>
          <a:xfrm>
            <a:off x="4992624" y="1655064"/>
            <a:ext cx="3703200" cy="6036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950" u="none" cap="none" strike="noStrike">
                <a:solidFill>
                  <a:srgbClr val="1C2B33"/>
                </a:solidFill>
                <a:latin typeface="Avenir"/>
                <a:ea typeface="Avenir"/>
                <a:cs typeface="Avenir"/>
                <a:sym typeface="Avenir"/>
              </a:rPr>
              <a:t>Loads were 86% busy, so skipping only the math buys nothing. A pruned tile pair costs no load. Reaches 81% of the ideal pruning win.</a:t>
            </a:r>
            <a:endParaRPr/>
          </a:p>
        </p:txBody>
      </p:sp>
      <p:sp>
        <p:nvSpPr>
          <p:cNvPr id="475" name="Google Shape;475;p26"/>
          <p:cNvSpPr/>
          <p:nvPr/>
        </p:nvSpPr>
        <p:spPr>
          <a:xfrm>
            <a:off x="4846320" y="2359152"/>
            <a:ext cx="3931800" cy="914400"/>
          </a:xfrm>
          <a:prstGeom prst="roundRect">
            <a:avLst>
              <a:gd fmla="val 8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6" name="Google Shape;476;p26"/>
          <p:cNvSpPr/>
          <p:nvPr/>
        </p:nvSpPr>
        <p:spPr>
          <a:xfrm>
            <a:off x="4846320" y="2359152"/>
            <a:ext cx="54900" cy="914400"/>
          </a:xfrm>
          <a:prstGeom prst="rect">
            <a:avLst/>
          </a:prstGeom>
          <a:solidFill>
            <a:srgbClr val="8D2E9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7" name="Google Shape;477;p26"/>
          <p:cNvSpPr txBox="1"/>
          <p:nvPr/>
        </p:nvSpPr>
        <p:spPr>
          <a:xfrm>
            <a:off x="4992624" y="2414016"/>
            <a:ext cx="3703200" cy="2376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050" u="none" cap="none" strike="noStrike">
                <a:solidFill>
                  <a:srgbClr val="8D2E9B"/>
                </a:solidFill>
                <a:latin typeface="Nunito Sans"/>
                <a:ea typeface="Nunito Sans"/>
                <a:cs typeface="Nunito Sans"/>
                <a:sym typeface="Nunito Sans"/>
              </a:rPr>
              <a:t>Same work, better order</a:t>
            </a:r>
            <a:endParaRPr/>
          </a:p>
        </p:txBody>
      </p:sp>
      <p:sp>
        <p:nvSpPr>
          <p:cNvPr id="478" name="Google Shape;478;p26"/>
          <p:cNvSpPr txBox="1"/>
          <p:nvPr/>
        </p:nvSpPr>
        <p:spPr>
          <a:xfrm>
            <a:off x="4992624" y="2660904"/>
            <a:ext cx="3703200" cy="6036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950" u="none" cap="none" strike="noStrike">
                <a:solidFill>
                  <a:srgbClr val="1C2B33"/>
                </a:solidFill>
                <a:latin typeface="Avenir"/>
                <a:ea typeface="Avenir"/>
                <a:cs typeface="Avenir"/>
                <a:sym typeface="Avenir"/>
              </a:rPr>
              <a:t>Loop interchange cuts the cost per tile by 14%. The plain causal path gets 1.16× too.</a:t>
            </a:r>
            <a:endParaRPr/>
          </a:p>
        </p:txBody>
      </p:sp>
      <p:sp>
        <p:nvSpPr>
          <p:cNvPr id="479" name="Google Shape;479;p26"/>
          <p:cNvSpPr/>
          <p:nvPr/>
        </p:nvSpPr>
        <p:spPr>
          <a:xfrm>
            <a:off x="4846320" y="3364992"/>
            <a:ext cx="3931800" cy="914400"/>
          </a:xfrm>
          <a:prstGeom prst="roundRect">
            <a:avLst>
              <a:gd fmla="val 8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80" name="Google Shape;480;p26"/>
          <p:cNvSpPr/>
          <p:nvPr/>
        </p:nvSpPr>
        <p:spPr>
          <a:xfrm>
            <a:off x="4846320" y="3364992"/>
            <a:ext cx="54900" cy="914400"/>
          </a:xfrm>
          <a:prstGeom prst="rect">
            <a:avLst/>
          </a:prstGeom>
          <a:solidFill>
            <a:srgbClr val="8D2E9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81" name="Google Shape;481;p26"/>
          <p:cNvSpPr txBox="1"/>
          <p:nvPr/>
        </p:nvSpPr>
        <p:spPr>
          <a:xfrm>
            <a:off x="4992624" y="3419856"/>
            <a:ext cx="3703200" cy="2376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050" u="none" cap="none" strike="noStrike">
                <a:solidFill>
                  <a:srgbClr val="8D2E9B"/>
                </a:solidFill>
                <a:latin typeface="Nunito Sans"/>
                <a:ea typeface="Nunito Sans"/>
                <a:cs typeface="Nunito Sans"/>
                <a:sym typeface="Nunito Sans"/>
              </a:rPr>
              <a:t>Validated in real training</a:t>
            </a:r>
            <a:endParaRPr/>
          </a:p>
        </p:txBody>
      </p:sp>
      <p:sp>
        <p:nvSpPr>
          <p:cNvPr id="482" name="Google Shape;482;p26"/>
          <p:cNvSpPr txBox="1"/>
          <p:nvPr/>
        </p:nvSpPr>
        <p:spPr>
          <a:xfrm>
            <a:off x="4992624" y="3666744"/>
            <a:ext cx="3703200" cy="6036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950" u="none" cap="none" strike="noStrike">
                <a:solidFill>
                  <a:srgbClr val="1C2B33"/>
                </a:solidFill>
                <a:latin typeface="Avenir"/>
                <a:ea typeface="Avenir"/>
                <a:cs typeface="Avenir"/>
                <a:sym typeface="Avenir"/>
              </a:rPr>
              <a:t>64-rank RL post-training of a 30B model on MTIA: 2,496 / 2,496 per-layer gradient checks finite. Step time about 1% lower (the run is generation-bound).</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27"/>
          <p:cNvSpPr txBox="1"/>
          <p:nvPr>
            <p:ph type="ctrTitle"/>
          </p:nvPr>
        </p:nvSpPr>
        <p:spPr>
          <a:xfrm>
            <a:off x="609000" y="2181150"/>
            <a:ext cx="7926000" cy="10860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3600"/>
              <a:buNone/>
            </a:pPr>
            <a:r>
              <a:rPr lang="en"/>
              <a:t>Integrating Kernel with KernelAgent</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2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Fast is not enough: review becomes the bottleneck</a:t>
            </a:r>
            <a:endParaRPr/>
          </a:p>
        </p:txBody>
      </p:sp>
      <p:sp>
        <p:nvSpPr>
          <p:cNvPr id="493" name="Google Shape;493;p28"/>
          <p:cNvSpPr txBox="1"/>
          <p:nvPr/>
        </p:nvSpPr>
        <p:spPr>
          <a:xfrm>
            <a:off x="356616" y="969264"/>
            <a:ext cx="8412600" cy="2925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300" u="none" cap="none" strike="noStrike">
                <a:solidFill>
                  <a:srgbClr val="E12353"/>
                </a:solidFill>
                <a:latin typeface="Avenir"/>
                <a:ea typeface="Avenir"/>
                <a:cs typeface="Avenir"/>
                <a:sym typeface="Avenir"/>
              </a:rPr>
              <a:t>For production landing, performance is necessary but not sufficient.</a:t>
            </a:r>
            <a:endParaRPr/>
          </a:p>
        </p:txBody>
      </p:sp>
      <p:sp>
        <p:nvSpPr>
          <p:cNvPr id="494" name="Google Shape;494;p28"/>
          <p:cNvSpPr/>
          <p:nvPr/>
        </p:nvSpPr>
        <p:spPr>
          <a:xfrm>
            <a:off x="411480" y="1417320"/>
            <a:ext cx="2011800" cy="786300"/>
          </a:xfrm>
          <a:prstGeom prst="homePlate">
            <a:avLst>
              <a:gd fmla="val 28000" name="adj"/>
            </a:avLst>
          </a:prstGeom>
          <a:solidFill>
            <a:srgbClr val="E6F5E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95" name="Google Shape;495;p28"/>
          <p:cNvSpPr txBox="1"/>
          <p:nvPr/>
        </p:nvSpPr>
        <p:spPr>
          <a:xfrm>
            <a:off x="521208" y="1508760"/>
            <a:ext cx="1508700" cy="3201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400" u="none" cap="none" strike="noStrike">
                <a:solidFill>
                  <a:srgbClr val="1E9E6A"/>
                </a:solidFill>
                <a:latin typeface="Avenir"/>
                <a:ea typeface="Avenir"/>
                <a:cs typeface="Avenir"/>
                <a:sym typeface="Avenir"/>
              </a:rPr>
              <a:t>✓  </a:t>
            </a:r>
            <a:r>
              <a:rPr b="1" i="0" lang="en" sz="1400" u="none" cap="none" strike="noStrike">
                <a:solidFill>
                  <a:srgbClr val="1C2B33"/>
                </a:solidFill>
                <a:latin typeface="Nunito Sans"/>
                <a:ea typeface="Nunito Sans"/>
                <a:cs typeface="Nunito Sans"/>
                <a:sym typeface="Nunito Sans"/>
              </a:rPr>
              <a:t>Correct</a:t>
            </a:r>
            <a:endParaRPr/>
          </a:p>
        </p:txBody>
      </p:sp>
      <p:sp>
        <p:nvSpPr>
          <p:cNvPr id="496" name="Google Shape;496;p28"/>
          <p:cNvSpPr txBox="1"/>
          <p:nvPr/>
        </p:nvSpPr>
        <p:spPr>
          <a:xfrm>
            <a:off x="521208" y="1819656"/>
            <a:ext cx="1463100" cy="347400"/>
          </a:xfrm>
          <a:prstGeom prst="rect">
            <a:avLst/>
          </a:prstGeom>
          <a:noFill/>
          <a:ln>
            <a:noFill/>
          </a:ln>
        </p:spPr>
        <p:txBody>
          <a:bodyPr anchorCtr="0" anchor="t" bIns="18275" lIns="36575" spcFirstLastPara="1" rIns="36575" wrap="square" tIns="18275">
            <a:noAutofit/>
          </a:bodyPr>
          <a:lstStyle/>
          <a:p>
            <a:pPr indent="0" lvl="0" marL="0" marR="0" rtl="0" algn="l">
              <a:lnSpc>
                <a:spcPct val="95000"/>
              </a:lnSpc>
              <a:spcBef>
                <a:spcPts val="0"/>
              </a:spcBef>
              <a:spcAft>
                <a:spcPts val="0"/>
              </a:spcAft>
              <a:buNone/>
            </a:pPr>
            <a:r>
              <a:rPr b="0" i="0" lang="en" sz="950" u="none" cap="none" strike="noStrike">
                <a:solidFill>
                  <a:srgbClr val="595959"/>
                </a:solidFill>
                <a:latin typeface="Avenir"/>
                <a:ea typeface="Avenir"/>
                <a:cs typeface="Avenir"/>
                <a:sym typeface="Avenir"/>
              </a:rPr>
              <a:t>bf16 parity across the sweep</a:t>
            </a:r>
            <a:endParaRPr/>
          </a:p>
        </p:txBody>
      </p:sp>
      <p:sp>
        <p:nvSpPr>
          <p:cNvPr id="497" name="Google Shape;497;p28"/>
          <p:cNvSpPr/>
          <p:nvPr/>
        </p:nvSpPr>
        <p:spPr>
          <a:xfrm>
            <a:off x="2530144" y="1417320"/>
            <a:ext cx="2011800" cy="786300"/>
          </a:xfrm>
          <a:prstGeom prst="chevron">
            <a:avLst>
              <a:gd fmla="val 28000" name="adj"/>
            </a:avLst>
          </a:prstGeom>
          <a:solidFill>
            <a:srgbClr val="E6F5E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98" name="Google Shape;498;p28"/>
          <p:cNvSpPr txBox="1"/>
          <p:nvPr/>
        </p:nvSpPr>
        <p:spPr>
          <a:xfrm>
            <a:off x="2804464" y="1508760"/>
            <a:ext cx="1508700" cy="3201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400" u="none" cap="none" strike="noStrike">
                <a:solidFill>
                  <a:srgbClr val="1E9E6A"/>
                </a:solidFill>
                <a:latin typeface="Avenir"/>
                <a:ea typeface="Avenir"/>
                <a:cs typeface="Avenir"/>
                <a:sym typeface="Avenir"/>
              </a:rPr>
              <a:t>✓  </a:t>
            </a:r>
            <a:r>
              <a:rPr b="1" i="0" lang="en" sz="1400" u="none" cap="none" strike="noStrike">
                <a:solidFill>
                  <a:srgbClr val="1C2B33"/>
                </a:solidFill>
                <a:latin typeface="Nunito Sans"/>
                <a:ea typeface="Nunito Sans"/>
                <a:cs typeface="Nunito Sans"/>
                <a:sym typeface="Nunito Sans"/>
              </a:rPr>
              <a:t>Fast</a:t>
            </a:r>
            <a:endParaRPr/>
          </a:p>
        </p:txBody>
      </p:sp>
      <p:sp>
        <p:nvSpPr>
          <p:cNvPr id="499" name="Google Shape;499;p28"/>
          <p:cNvSpPr txBox="1"/>
          <p:nvPr/>
        </p:nvSpPr>
        <p:spPr>
          <a:xfrm>
            <a:off x="2804464" y="1819656"/>
            <a:ext cx="1463100" cy="347400"/>
          </a:xfrm>
          <a:prstGeom prst="rect">
            <a:avLst/>
          </a:prstGeom>
          <a:noFill/>
          <a:ln>
            <a:noFill/>
          </a:ln>
        </p:spPr>
        <p:txBody>
          <a:bodyPr anchorCtr="0" anchor="t" bIns="18275" lIns="36575" spcFirstLastPara="1" rIns="36575" wrap="square" tIns="18275">
            <a:noAutofit/>
          </a:bodyPr>
          <a:lstStyle/>
          <a:p>
            <a:pPr indent="0" lvl="0" marL="0" marR="0" rtl="0" algn="l">
              <a:lnSpc>
                <a:spcPct val="95000"/>
              </a:lnSpc>
              <a:spcBef>
                <a:spcPts val="0"/>
              </a:spcBef>
              <a:spcAft>
                <a:spcPts val="0"/>
              </a:spcAft>
              <a:buNone/>
            </a:pPr>
            <a:r>
              <a:rPr b="0" i="0" lang="en" sz="950" u="none" cap="none" strike="noStrike">
                <a:solidFill>
                  <a:srgbClr val="595959"/>
                </a:solidFill>
                <a:latin typeface="Avenir"/>
                <a:ea typeface="Avenir"/>
                <a:cs typeface="Avenir"/>
                <a:sym typeface="Avenir"/>
              </a:rPr>
              <a:t>~90% of GB300 HBM roofline</a:t>
            </a:r>
            <a:endParaRPr/>
          </a:p>
        </p:txBody>
      </p:sp>
      <p:sp>
        <p:nvSpPr>
          <p:cNvPr id="500" name="Google Shape;500;p28"/>
          <p:cNvSpPr/>
          <p:nvPr/>
        </p:nvSpPr>
        <p:spPr>
          <a:xfrm>
            <a:off x="4648809" y="1417320"/>
            <a:ext cx="2011800" cy="786300"/>
          </a:xfrm>
          <a:prstGeom prst="chevron">
            <a:avLst>
              <a:gd fmla="val 28000" name="adj"/>
            </a:avLst>
          </a:prstGeom>
          <a:solidFill>
            <a:srgbClr val="FDE8E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01" name="Google Shape;501;p28"/>
          <p:cNvSpPr txBox="1"/>
          <p:nvPr/>
        </p:nvSpPr>
        <p:spPr>
          <a:xfrm>
            <a:off x="4923129" y="1508760"/>
            <a:ext cx="1508700" cy="3201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400" u="none" cap="none" strike="noStrike">
                <a:solidFill>
                  <a:srgbClr val="E12353"/>
                </a:solidFill>
                <a:latin typeface="Avenir"/>
                <a:ea typeface="Avenir"/>
                <a:cs typeface="Avenir"/>
                <a:sym typeface="Avenir"/>
              </a:rPr>
              <a:t>✗  </a:t>
            </a:r>
            <a:r>
              <a:rPr b="1" i="0" lang="en" sz="1400" u="none" cap="none" strike="noStrike">
                <a:solidFill>
                  <a:srgbClr val="E12353"/>
                </a:solidFill>
                <a:latin typeface="Nunito Sans"/>
                <a:ea typeface="Nunito Sans"/>
                <a:cs typeface="Nunito Sans"/>
                <a:sym typeface="Nunito Sans"/>
              </a:rPr>
              <a:t>Reviewable</a:t>
            </a:r>
            <a:endParaRPr/>
          </a:p>
        </p:txBody>
      </p:sp>
      <p:sp>
        <p:nvSpPr>
          <p:cNvPr id="502" name="Google Shape;502;p28"/>
          <p:cNvSpPr txBox="1"/>
          <p:nvPr/>
        </p:nvSpPr>
        <p:spPr>
          <a:xfrm>
            <a:off x="4923129" y="1819656"/>
            <a:ext cx="1463100" cy="347400"/>
          </a:xfrm>
          <a:prstGeom prst="rect">
            <a:avLst/>
          </a:prstGeom>
          <a:noFill/>
          <a:ln>
            <a:noFill/>
          </a:ln>
        </p:spPr>
        <p:txBody>
          <a:bodyPr anchorCtr="0" anchor="t" bIns="18275" lIns="36575" spcFirstLastPara="1" rIns="36575" wrap="square" tIns="18275">
            <a:noAutofit/>
          </a:bodyPr>
          <a:lstStyle/>
          <a:p>
            <a:pPr indent="0" lvl="0" marL="0" marR="0" rtl="0" algn="l">
              <a:lnSpc>
                <a:spcPct val="95000"/>
              </a:lnSpc>
              <a:spcBef>
                <a:spcPts val="0"/>
              </a:spcBef>
              <a:spcAft>
                <a:spcPts val="0"/>
              </a:spcAft>
              <a:buNone/>
            </a:pPr>
            <a:r>
              <a:rPr b="0" i="0" lang="en" sz="950" u="none" cap="none" strike="noStrike">
                <a:solidFill>
                  <a:srgbClr val="595959"/>
                </a:solidFill>
                <a:latin typeface="Avenir"/>
                <a:ea typeface="Avenir"/>
                <a:cs typeface="Avenir"/>
                <a:sym typeface="Avenir"/>
              </a:rPr>
              <a:t>~2k LoC, multiple review rounds</a:t>
            </a:r>
            <a:endParaRPr/>
          </a:p>
        </p:txBody>
      </p:sp>
      <p:sp>
        <p:nvSpPr>
          <p:cNvPr id="503" name="Google Shape;503;p28"/>
          <p:cNvSpPr/>
          <p:nvPr/>
        </p:nvSpPr>
        <p:spPr>
          <a:xfrm>
            <a:off x="6767474" y="1417320"/>
            <a:ext cx="2011800" cy="786300"/>
          </a:xfrm>
          <a:prstGeom prst="chevron">
            <a:avLst>
              <a:gd fmla="val 28000" name="adj"/>
            </a:avLst>
          </a:prstGeom>
          <a:solidFill>
            <a:srgbClr val="F4F5F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04" name="Google Shape;504;p28"/>
          <p:cNvSpPr txBox="1"/>
          <p:nvPr/>
        </p:nvSpPr>
        <p:spPr>
          <a:xfrm>
            <a:off x="7041794" y="1508760"/>
            <a:ext cx="1508700" cy="3201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400" u="none" cap="none" strike="noStrike">
                <a:solidFill>
                  <a:srgbClr val="1C2B33"/>
                </a:solidFill>
                <a:latin typeface="Nunito Sans"/>
                <a:ea typeface="Nunito Sans"/>
                <a:cs typeface="Nunito Sans"/>
                <a:sym typeface="Nunito Sans"/>
              </a:rPr>
              <a:t>Landed</a:t>
            </a:r>
            <a:endParaRPr/>
          </a:p>
        </p:txBody>
      </p:sp>
      <p:sp>
        <p:nvSpPr>
          <p:cNvPr id="505" name="Google Shape;505;p28"/>
          <p:cNvSpPr txBox="1"/>
          <p:nvPr/>
        </p:nvSpPr>
        <p:spPr>
          <a:xfrm>
            <a:off x="7041794" y="1819656"/>
            <a:ext cx="1463100" cy="347400"/>
          </a:xfrm>
          <a:prstGeom prst="rect">
            <a:avLst/>
          </a:prstGeom>
          <a:noFill/>
          <a:ln>
            <a:noFill/>
          </a:ln>
        </p:spPr>
        <p:txBody>
          <a:bodyPr anchorCtr="0" anchor="t" bIns="18275" lIns="36575" spcFirstLastPara="1" rIns="36575" wrap="square" tIns="18275">
            <a:noAutofit/>
          </a:bodyPr>
          <a:lstStyle/>
          <a:p>
            <a:pPr indent="0" lvl="0" marL="0" marR="0" rtl="0" algn="l">
              <a:lnSpc>
                <a:spcPct val="95000"/>
              </a:lnSpc>
              <a:spcBef>
                <a:spcPts val="0"/>
              </a:spcBef>
              <a:spcAft>
                <a:spcPts val="0"/>
              </a:spcAft>
              <a:buNone/>
            </a:pPr>
            <a:r>
              <a:rPr b="0" i="0" lang="en" sz="950" u="none" cap="none" strike="noStrike">
                <a:solidFill>
                  <a:srgbClr val="595959"/>
                </a:solidFill>
                <a:latin typeface="Avenir"/>
                <a:ea typeface="Avenir"/>
                <a:cs typeface="Avenir"/>
                <a:sym typeface="Avenir"/>
              </a:rPr>
              <a:t>vLLM · PyTorch · production inference</a:t>
            </a:r>
            <a:endParaRPr/>
          </a:p>
        </p:txBody>
      </p:sp>
      <p:sp>
        <p:nvSpPr>
          <p:cNvPr id="506" name="Google Shape;506;p28"/>
          <p:cNvSpPr/>
          <p:nvPr/>
        </p:nvSpPr>
        <p:spPr>
          <a:xfrm>
            <a:off x="411480" y="2432304"/>
            <a:ext cx="4114800" cy="1481400"/>
          </a:xfrm>
          <a:prstGeom prst="roundRect">
            <a:avLst>
              <a:gd fmla="val 6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07" name="Google Shape;507;p28"/>
          <p:cNvSpPr txBox="1"/>
          <p:nvPr/>
        </p:nvSpPr>
        <p:spPr>
          <a:xfrm>
            <a:off x="548640" y="2505456"/>
            <a:ext cx="38406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150" u="none" cap="none" strike="noStrike">
                <a:solidFill>
                  <a:srgbClr val="1C2B33"/>
                </a:solidFill>
                <a:latin typeface="Nunito Sans"/>
                <a:ea typeface="Nunito Sans"/>
                <a:cs typeface="Nunito Sans"/>
                <a:sym typeface="Nunito Sans"/>
              </a:rPr>
              <a:t>What a reviewer had to do, on every pass</a:t>
            </a:r>
            <a:endParaRPr/>
          </a:p>
        </p:txBody>
      </p:sp>
      <p:sp>
        <p:nvSpPr>
          <p:cNvPr id="508" name="Google Shape;508;p28"/>
          <p:cNvSpPr/>
          <p:nvPr/>
        </p:nvSpPr>
        <p:spPr>
          <a:xfrm>
            <a:off x="566928" y="2852928"/>
            <a:ext cx="219600" cy="201300"/>
          </a:xfrm>
          <a:prstGeom prst="roundRect">
            <a:avLst>
              <a:gd fmla="val 50000" name="adj"/>
            </a:avLst>
          </a:prstGeom>
          <a:solidFill>
            <a:srgbClr val="CC2FAA"/>
          </a:solidFill>
          <a:ln>
            <a:noFill/>
          </a:ln>
        </p:spPr>
        <p:txBody>
          <a:bodyPr anchorCtr="0" anchor="ctr" bIns="18275" lIns="0" spcFirstLastPara="1" rIns="0" wrap="square" tIns="18275">
            <a:noAutofit/>
          </a:bodyPr>
          <a:lstStyle/>
          <a:p>
            <a:pPr indent="0" lvl="0" marL="0" marR="0" rtl="0" algn="ctr">
              <a:lnSpc>
                <a:spcPct val="100000"/>
              </a:lnSpc>
              <a:spcBef>
                <a:spcPts val="0"/>
              </a:spcBef>
              <a:spcAft>
                <a:spcPts val="0"/>
              </a:spcAft>
              <a:buNone/>
            </a:pPr>
            <a:r>
              <a:rPr b="1" i="0" lang="en" sz="900" u="none" cap="none" strike="noStrike">
                <a:solidFill>
                  <a:srgbClr val="FFFFFF"/>
                </a:solidFill>
                <a:latin typeface="Nunito Sans"/>
                <a:ea typeface="Nunito Sans"/>
                <a:cs typeface="Nunito Sans"/>
                <a:sym typeface="Nunito Sans"/>
              </a:rPr>
              <a:t>1</a:t>
            </a:r>
            <a:endParaRPr/>
          </a:p>
        </p:txBody>
      </p:sp>
      <p:sp>
        <p:nvSpPr>
          <p:cNvPr id="509" name="Google Shape;509;p28"/>
          <p:cNvSpPr txBox="1"/>
          <p:nvPr/>
        </p:nvSpPr>
        <p:spPr>
          <a:xfrm>
            <a:off x="868680" y="2825496"/>
            <a:ext cx="3566100" cy="2559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0" i="0" lang="en" sz="1050" u="none" cap="none" strike="noStrike">
                <a:solidFill>
                  <a:srgbClr val="1C2B33"/>
                </a:solidFill>
                <a:latin typeface="Avenir"/>
                <a:ea typeface="Avenir"/>
                <a:cs typeface="Avenir"/>
                <a:sym typeface="Avenir"/>
              </a:rPr>
              <a:t>Re-derive the intent</a:t>
            </a:r>
            <a:endParaRPr/>
          </a:p>
        </p:txBody>
      </p:sp>
      <p:sp>
        <p:nvSpPr>
          <p:cNvPr id="510" name="Google Shape;510;p28"/>
          <p:cNvSpPr/>
          <p:nvPr/>
        </p:nvSpPr>
        <p:spPr>
          <a:xfrm>
            <a:off x="566928" y="3118104"/>
            <a:ext cx="219600" cy="201300"/>
          </a:xfrm>
          <a:prstGeom prst="roundRect">
            <a:avLst>
              <a:gd fmla="val 50000" name="adj"/>
            </a:avLst>
          </a:prstGeom>
          <a:solidFill>
            <a:srgbClr val="CC2FAA"/>
          </a:solidFill>
          <a:ln>
            <a:noFill/>
          </a:ln>
        </p:spPr>
        <p:txBody>
          <a:bodyPr anchorCtr="0" anchor="ctr" bIns="18275" lIns="0" spcFirstLastPara="1" rIns="0" wrap="square" tIns="18275">
            <a:noAutofit/>
          </a:bodyPr>
          <a:lstStyle/>
          <a:p>
            <a:pPr indent="0" lvl="0" marL="0" marR="0" rtl="0" algn="ctr">
              <a:lnSpc>
                <a:spcPct val="100000"/>
              </a:lnSpc>
              <a:spcBef>
                <a:spcPts val="0"/>
              </a:spcBef>
              <a:spcAft>
                <a:spcPts val="0"/>
              </a:spcAft>
              <a:buNone/>
            </a:pPr>
            <a:r>
              <a:rPr b="1" i="0" lang="en" sz="900" u="none" cap="none" strike="noStrike">
                <a:solidFill>
                  <a:srgbClr val="FFFFFF"/>
                </a:solidFill>
                <a:latin typeface="Nunito Sans"/>
                <a:ea typeface="Nunito Sans"/>
                <a:cs typeface="Nunito Sans"/>
                <a:sym typeface="Nunito Sans"/>
              </a:rPr>
              <a:t>2</a:t>
            </a:r>
            <a:endParaRPr/>
          </a:p>
        </p:txBody>
      </p:sp>
      <p:sp>
        <p:nvSpPr>
          <p:cNvPr id="511" name="Google Shape;511;p28"/>
          <p:cNvSpPr txBox="1"/>
          <p:nvPr/>
        </p:nvSpPr>
        <p:spPr>
          <a:xfrm>
            <a:off x="868680" y="3090672"/>
            <a:ext cx="3566100" cy="2559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0" i="0" lang="en" sz="1050" u="none" cap="none" strike="noStrike">
                <a:solidFill>
                  <a:srgbClr val="1C2B33"/>
                </a:solidFill>
                <a:latin typeface="Avenir"/>
                <a:ea typeface="Avenir"/>
                <a:cs typeface="Avenir"/>
                <a:sym typeface="Avenir"/>
              </a:rPr>
              <a:t>Audit duplicated utilities</a:t>
            </a:r>
            <a:endParaRPr/>
          </a:p>
        </p:txBody>
      </p:sp>
      <p:sp>
        <p:nvSpPr>
          <p:cNvPr id="512" name="Google Shape;512;p28"/>
          <p:cNvSpPr/>
          <p:nvPr/>
        </p:nvSpPr>
        <p:spPr>
          <a:xfrm>
            <a:off x="566928" y="3383280"/>
            <a:ext cx="219600" cy="201300"/>
          </a:xfrm>
          <a:prstGeom prst="roundRect">
            <a:avLst>
              <a:gd fmla="val 50000" name="adj"/>
            </a:avLst>
          </a:prstGeom>
          <a:solidFill>
            <a:srgbClr val="CC2FAA"/>
          </a:solidFill>
          <a:ln>
            <a:noFill/>
          </a:ln>
        </p:spPr>
        <p:txBody>
          <a:bodyPr anchorCtr="0" anchor="ctr" bIns="18275" lIns="0" spcFirstLastPara="1" rIns="0" wrap="square" tIns="18275">
            <a:noAutofit/>
          </a:bodyPr>
          <a:lstStyle/>
          <a:p>
            <a:pPr indent="0" lvl="0" marL="0" marR="0" rtl="0" algn="ctr">
              <a:lnSpc>
                <a:spcPct val="100000"/>
              </a:lnSpc>
              <a:spcBef>
                <a:spcPts val="0"/>
              </a:spcBef>
              <a:spcAft>
                <a:spcPts val="0"/>
              </a:spcAft>
              <a:buNone/>
            </a:pPr>
            <a:r>
              <a:rPr b="1" i="0" lang="en" sz="900" u="none" cap="none" strike="noStrike">
                <a:solidFill>
                  <a:srgbClr val="FFFFFF"/>
                </a:solidFill>
                <a:latin typeface="Nunito Sans"/>
                <a:ea typeface="Nunito Sans"/>
                <a:cs typeface="Nunito Sans"/>
                <a:sym typeface="Nunito Sans"/>
              </a:rPr>
              <a:t>3</a:t>
            </a:r>
            <a:endParaRPr/>
          </a:p>
        </p:txBody>
      </p:sp>
      <p:sp>
        <p:nvSpPr>
          <p:cNvPr id="513" name="Google Shape;513;p28"/>
          <p:cNvSpPr txBox="1"/>
          <p:nvPr/>
        </p:nvSpPr>
        <p:spPr>
          <a:xfrm>
            <a:off x="868680" y="3355848"/>
            <a:ext cx="3566100" cy="2559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0" i="0" lang="en" sz="1050" u="none" cap="none" strike="noStrike">
                <a:solidFill>
                  <a:srgbClr val="1C2B33"/>
                </a:solidFill>
                <a:latin typeface="Avenir"/>
                <a:ea typeface="Avenir"/>
                <a:cs typeface="Avenir"/>
                <a:sym typeface="Avenir"/>
              </a:rPr>
              <a:t>Mentally collapse defensive scaffolding</a:t>
            </a:r>
            <a:endParaRPr/>
          </a:p>
        </p:txBody>
      </p:sp>
      <p:sp>
        <p:nvSpPr>
          <p:cNvPr id="514" name="Google Shape;514;p28"/>
          <p:cNvSpPr/>
          <p:nvPr/>
        </p:nvSpPr>
        <p:spPr>
          <a:xfrm>
            <a:off x="566928" y="3648456"/>
            <a:ext cx="219600" cy="201300"/>
          </a:xfrm>
          <a:prstGeom prst="roundRect">
            <a:avLst>
              <a:gd fmla="val 50000" name="adj"/>
            </a:avLst>
          </a:prstGeom>
          <a:solidFill>
            <a:srgbClr val="CC2FAA"/>
          </a:solidFill>
          <a:ln>
            <a:noFill/>
          </a:ln>
        </p:spPr>
        <p:txBody>
          <a:bodyPr anchorCtr="0" anchor="ctr" bIns="18275" lIns="0" spcFirstLastPara="1" rIns="0" wrap="square" tIns="18275">
            <a:noAutofit/>
          </a:bodyPr>
          <a:lstStyle/>
          <a:p>
            <a:pPr indent="0" lvl="0" marL="0" marR="0" rtl="0" algn="ctr">
              <a:lnSpc>
                <a:spcPct val="100000"/>
              </a:lnSpc>
              <a:spcBef>
                <a:spcPts val="0"/>
              </a:spcBef>
              <a:spcAft>
                <a:spcPts val="0"/>
              </a:spcAft>
              <a:buNone/>
            </a:pPr>
            <a:r>
              <a:rPr b="1" i="0" lang="en" sz="900" u="none" cap="none" strike="noStrike">
                <a:solidFill>
                  <a:srgbClr val="FFFFFF"/>
                </a:solidFill>
                <a:latin typeface="Nunito Sans"/>
                <a:ea typeface="Nunito Sans"/>
                <a:cs typeface="Nunito Sans"/>
                <a:sym typeface="Nunito Sans"/>
              </a:rPr>
              <a:t>4</a:t>
            </a:r>
            <a:endParaRPr/>
          </a:p>
        </p:txBody>
      </p:sp>
      <p:sp>
        <p:nvSpPr>
          <p:cNvPr id="515" name="Google Shape;515;p28"/>
          <p:cNvSpPr txBox="1"/>
          <p:nvPr/>
        </p:nvSpPr>
        <p:spPr>
          <a:xfrm>
            <a:off x="868680" y="3621024"/>
            <a:ext cx="3566100" cy="255900"/>
          </a:xfrm>
          <a:prstGeom prst="rect">
            <a:avLst/>
          </a:prstGeom>
          <a:noFill/>
          <a:ln>
            <a:noFill/>
          </a:ln>
        </p:spPr>
        <p:txBody>
          <a:bodyPr anchorCtr="0" anchor="ctr" bIns="18275" lIns="36575" spcFirstLastPara="1" rIns="36575" wrap="square" tIns="18275">
            <a:noAutofit/>
          </a:bodyPr>
          <a:lstStyle/>
          <a:p>
            <a:pPr indent="0" lvl="0" marL="0" marR="0" rtl="0" algn="l">
              <a:lnSpc>
                <a:spcPct val="100000"/>
              </a:lnSpc>
              <a:spcBef>
                <a:spcPts val="0"/>
              </a:spcBef>
              <a:spcAft>
                <a:spcPts val="0"/>
              </a:spcAft>
              <a:buNone/>
            </a:pPr>
            <a:r>
              <a:rPr b="0" i="0" lang="en" sz="1050" u="none" cap="none" strike="noStrike">
                <a:solidFill>
                  <a:srgbClr val="1C2B33"/>
                </a:solidFill>
                <a:latin typeface="Avenir"/>
                <a:ea typeface="Avenir"/>
                <a:cs typeface="Avenir"/>
                <a:sym typeface="Avenir"/>
              </a:rPr>
              <a:t>Untangle one-off layout logic</a:t>
            </a:r>
            <a:endParaRPr/>
          </a:p>
        </p:txBody>
      </p:sp>
      <p:sp>
        <p:nvSpPr>
          <p:cNvPr id="516" name="Google Shape;516;p28"/>
          <p:cNvSpPr/>
          <p:nvPr/>
        </p:nvSpPr>
        <p:spPr>
          <a:xfrm>
            <a:off x="4709160" y="2432304"/>
            <a:ext cx="4069200" cy="1481400"/>
          </a:xfrm>
          <a:prstGeom prst="roundRect">
            <a:avLst>
              <a:gd fmla="val 6000" name="adj"/>
            </a:avLst>
          </a:prstGeom>
          <a:solidFill>
            <a:srgbClr val="FFFFFF"/>
          </a:solidFill>
          <a:ln cap="flat" cmpd="sng" w="12700">
            <a:solidFill>
              <a:srgbClr val="E8C6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17" name="Google Shape;517;p28"/>
          <p:cNvSpPr/>
          <p:nvPr/>
        </p:nvSpPr>
        <p:spPr>
          <a:xfrm>
            <a:off x="4709160" y="2432304"/>
            <a:ext cx="63900" cy="1481400"/>
          </a:xfrm>
          <a:prstGeom prst="rect">
            <a:avLst/>
          </a:prstGeom>
          <a:solidFill>
            <a:srgbClr val="E1235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18" name="Google Shape;518;p28"/>
          <p:cNvSpPr txBox="1"/>
          <p:nvPr/>
        </p:nvSpPr>
        <p:spPr>
          <a:xfrm>
            <a:off x="4892040" y="2542032"/>
            <a:ext cx="3794700" cy="868800"/>
          </a:xfrm>
          <a:prstGeom prst="rect">
            <a:avLst/>
          </a:prstGeom>
          <a:noFill/>
          <a:ln>
            <a:noFill/>
          </a:ln>
        </p:spPr>
        <p:txBody>
          <a:bodyPr anchorCtr="0" anchor="t" bIns="18275" lIns="36575" spcFirstLastPara="1" rIns="36575" wrap="square" tIns="18275">
            <a:noAutofit/>
          </a:bodyPr>
          <a:lstStyle/>
          <a:p>
            <a:pPr indent="0" lvl="0" marL="0" marR="0" rtl="0" algn="l">
              <a:lnSpc>
                <a:spcPct val="105000"/>
              </a:lnSpc>
              <a:spcBef>
                <a:spcPts val="0"/>
              </a:spcBef>
              <a:spcAft>
                <a:spcPts val="0"/>
              </a:spcAft>
              <a:buNone/>
            </a:pPr>
            <a:r>
              <a:rPr b="1" i="0" lang="en" sz="1400" u="none" cap="none" strike="noStrike">
                <a:solidFill>
                  <a:srgbClr val="1C2B33"/>
                </a:solidFill>
                <a:latin typeface="Nunito Sans"/>
                <a:ea typeface="Nunito Sans"/>
                <a:cs typeface="Nunito Sans"/>
                <a:sym typeface="Nunito Sans"/>
              </a:rPr>
              <a:t>“A 2k-line kernel that hits roofline can still be practically unmergeable.”</a:t>
            </a:r>
            <a:endParaRPr/>
          </a:p>
        </p:txBody>
      </p:sp>
      <p:sp>
        <p:nvSpPr>
          <p:cNvPr id="519" name="Google Shape;519;p28"/>
          <p:cNvSpPr txBox="1"/>
          <p:nvPr/>
        </p:nvSpPr>
        <p:spPr>
          <a:xfrm>
            <a:off x="4892040" y="3401568"/>
            <a:ext cx="3794700" cy="457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050" u="none" cap="none" strike="noStrike">
                <a:solidFill>
                  <a:srgbClr val="595959"/>
                </a:solidFill>
                <a:latin typeface="Avenir"/>
                <a:ea typeface="Avenir"/>
                <a:cs typeface="Avenir"/>
                <a:sym typeface="Avenir"/>
              </a:rPr>
              <a:t>The bottleneck moved from the GPU to the review queue.</a:t>
            </a:r>
            <a:endParaRPr/>
          </a:p>
        </p:txBody>
      </p:sp>
      <p:sp>
        <p:nvSpPr>
          <p:cNvPr id="520" name="Google Shape;520;p28"/>
          <p:cNvSpPr/>
          <p:nvPr/>
        </p:nvSpPr>
        <p:spPr>
          <a:xfrm>
            <a:off x="411480" y="4023360"/>
            <a:ext cx="8366700" cy="347400"/>
          </a:xfrm>
          <a:prstGeom prst="roundRect">
            <a:avLst>
              <a:gd fmla="val 8000" name="adj"/>
            </a:avLst>
          </a:prstGeom>
          <a:solidFill>
            <a:srgbClr val="1C2B33"/>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1100" u="none" cap="none" strike="noStrike">
                <a:solidFill>
                  <a:srgbClr val="F7A8C4"/>
                </a:solidFill>
                <a:latin typeface="Nunito Sans"/>
                <a:ea typeface="Nunito Sans"/>
                <a:cs typeface="Nunito Sans"/>
                <a:sym typeface="Nunito Sans"/>
              </a:rPr>
              <a:t>Reviewability is a code-consistency metric: </a:t>
            </a:r>
            <a:r>
              <a:rPr b="0" i="0" lang="en" sz="1100" u="none" cap="none" strike="noStrike">
                <a:solidFill>
                  <a:srgbClr val="FFFFFF"/>
                </a:solidFill>
                <a:latin typeface="Avenir"/>
                <a:ea typeface="Avenir"/>
                <a:cs typeface="Avenir"/>
                <a:sym typeface="Avenir"/>
              </a:rPr>
              <a:t>compact, idiomatic, recognizable, minimal, no bespoke dialect.</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2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Same kernel, same perf: 85% less code, one review round</a:t>
            </a:r>
            <a:endParaRPr/>
          </a:p>
        </p:txBody>
      </p:sp>
      <p:sp>
        <p:nvSpPr>
          <p:cNvPr id="526" name="Google Shape;526;p29"/>
          <p:cNvSpPr txBox="1"/>
          <p:nvPr/>
        </p:nvSpPr>
        <p:spPr>
          <a:xfrm>
            <a:off x="356616" y="969264"/>
            <a:ext cx="8412600" cy="2925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300" u="none" cap="none" strike="noStrike">
                <a:solidFill>
                  <a:srgbClr val="E12353"/>
                </a:solidFill>
                <a:latin typeface="Avenir"/>
                <a:ea typeface="Avenir"/>
                <a:cs typeface="Avenir"/>
                <a:sym typeface="Avenir"/>
              </a:rPr>
              <a:t>Same op · same GPU · same model · same perf ceiling. Only the harness changed.</a:t>
            </a:r>
            <a:endParaRPr/>
          </a:p>
        </p:txBody>
      </p:sp>
      <p:sp>
        <p:nvSpPr>
          <p:cNvPr id="527" name="Google Shape;527;p29"/>
          <p:cNvSpPr/>
          <p:nvPr/>
        </p:nvSpPr>
        <p:spPr>
          <a:xfrm>
            <a:off x="685800" y="1600200"/>
            <a:ext cx="1143000" cy="2331600"/>
          </a:xfrm>
          <a:prstGeom prst="rect">
            <a:avLst/>
          </a:prstGeom>
          <a:solidFill>
            <a:srgbClr val="E3E6EA"/>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2000" u="none" cap="none" strike="noStrike">
                <a:solidFill>
                  <a:srgbClr val="595959"/>
                </a:solidFill>
                <a:latin typeface="Nunito Sans"/>
                <a:ea typeface="Nunito Sans"/>
                <a:cs typeface="Nunito Sans"/>
                <a:sym typeface="Nunito Sans"/>
              </a:rPr>
              <a:t>~2,000</a:t>
            </a:r>
            <a:endParaRPr/>
          </a:p>
          <a:p>
            <a:pPr indent="0" lvl="0" marL="0" marR="0" rtl="0" algn="ctr">
              <a:lnSpc>
                <a:spcPct val="100000"/>
              </a:lnSpc>
              <a:spcBef>
                <a:spcPts val="0"/>
              </a:spcBef>
              <a:spcAft>
                <a:spcPts val="0"/>
              </a:spcAft>
              <a:buNone/>
            </a:pPr>
            <a:r>
              <a:rPr b="0" i="0" lang="en" sz="1100" u="none" cap="none" strike="noStrike">
                <a:solidFill>
                  <a:srgbClr val="595959"/>
                </a:solidFill>
                <a:latin typeface="Avenir"/>
                <a:ea typeface="Avenir"/>
                <a:cs typeface="Avenir"/>
                <a:sym typeface="Avenir"/>
              </a:rPr>
              <a:t>lines</a:t>
            </a:r>
            <a:endParaRPr/>
          </a:p>
        </p:txBody>
      </p:sp>
      <p:sp>
        <p:nvSpPr>
          <p:cNvPr id="528" name="Google Shape;528;p29"/>
          <p:cNvSpPr/>
          <p:nvPr/>
        </p:nvSpPr>
        <p:spPr>
          <a:xfrm>
            <a:off x="2514600" y="3582162"/>
            <a:ext cx="1143000" cy="349800"/>
          </a:xfrm>
          <a:prstGeom prst="rect">
            <a:avLst/>
          </a:prstGeom>
          <a:solidFill>
            <a:srgbClr val="8D2E9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9" name="Google Shape;529;p29"/>
          <p:cNvSpPr txBox="1"/>
          <p:nvPr/>
        </p:nvSpPr>
        <p:spPr>
          <a:xfrm>
            <a:off x="2331720" y="3015234"/>
            <a:ext cx="1508700" cy="548700"/>
          </a:xfrm>
          <a:prstGeom prst="rect">
            <a:avLst/>
          </a:prstGeom>
          <a:noFill/>
          <a:ln>
            <a:noFill/>
          </a:ln>
        </p:spPr>
        <p:txBody>
          <a:bodyPr anchorCtr="0" anchor="b" bIns="18275" lIns="36575" spcFirstLastPara="1" rIns="36575" wrap="square" tIns="18275">
            <a:noAutofit/>
          </a:bodyPr>
          <a:lstStyle/>
          <a:p>
            <a:pPr indent="0" lvl="0" marL="0" marR="0" rtl="0" algn="ctr">
              <a:lnSpc>
                <a:spcPct val="100000"/>
              </a:lnSpc>
              <a:spcBef>
                <a:spcPts val="0"/>
              </a:spcBef>
              <a:spcAft>
                <a:spcPts val="0"/>
              </a:spcAft>
              <a:buNone/>
            </a:pPr>
            <a:r>
              <a:rPr b="1" i="0" lang="en" sz="2000" u="none" cap="none" strike="noStrike">
                <a:solidFill>
                  <a:srgbClr val="8D2E9B"/>
                </a:solidFill>
                <a:latin typeface="Nunito Sans"/>
                <a:ea typeface="Nunito Sans"/>
                <a:cs typeface="Nunito Sans"/>
                <a:sym typeface="Nunito Sans"/>
              </a:rPr>
              <a:t>~300</a:t>
            </a:r>
            <a:endParaRPr/>
          </a:p>
          <a:p>
            <a:pPr indent="0" lvl="0" marL="0" marR="0" rtl="0" algn="ctr">
              <a:lnSpc>
                <a:spcPct val="100000"/>
              </a:lnSpc>
              <a:spcBef>
                <a:spcPts val="0"/>
              </a:spcBef>
              <a:spcAft>
                <a:spcPts val="0"/>
              </a:spcAft>
              <a:buNone/>
            </a:pPr>
            <a:r>
              <a:rPr b="0" i="0" lang="en" sz="1100" u="none" cap="none" strike="noStrike">
                <a:solidFill>
                  <a:srgbClr val="595959"/>
                </a:solidFill>
                <a:latin typeface="Avenir"/>
                <a:ea typeface="Avenir"/>
                <a:cs typeface="Avenir"/>
                <a:sym typeface="Avenir"/>
              </a:rPr>
              <a:t>lines</a:t>
            </a:r>
            <a:endParaRPr/>
          </a:p>
        </p:txBody>
      </p:sp>
      <p:cxnSp>
        <p:nvCxnSpPr>
          <p:cNvPr id="530" name="Google Shape;530;p29"/>
          <p:cNvCxnSpPr/>
          <p:nvPr/>
        </p:nvCxnSpPr>
        <p:spPr>
          <a:xfrm>
            <a:off x="502920" y="3931920"/>
            <a:ext cx="3383400" cy="0"/>
          </a:xfrm>
          <a:prstGeom prst="straightConnector1">
            <a:avLst/>
          </a:prstGeom>
          <a:noFill/>
          <a:ln cap="flat" cmpd="sng" w="12700">
            <a:solidFill>
              <a:srgbClr val="9AA0A6"/>
            </a:solidFill>
            <a:prstDash val="solid"/>
            <a:round/>
            <a:headEnd len="sm" w="sm" type="none"/>
            <a:tailEnd len="sm" w="sm" type="none"/>
          </a:ln>
        </p:spPr>
      </p:cxnSp>
      <p:sp>
        <p:nvSpPr>
          <p:cNvPr id="531" name="Google Shape;531;p29"/>
          <p:cNvSpPr txBox="1"/>
          <p:nvPr/>
        </p:nvSpPr>
        <p:spPr>
          <a:xfrm>
            <a:off x="411480" y="3968496"/>
            <a:ext cx="1691700" cy="2376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1" i="0" lang="en" sz="1150" u="none" cap="none" strike="noStrike">
                <a:solidFill>
                  <a:srgbClr val="595959"/>
                </a:solidFill>
                <a:latin typeface="Nunito Sans"/>
                <a:ea typeface="Nunito Sans"/>
                <a:cs typeface="Nunito Sans"/>
                <a:sym typeface="Nunito Sans"/>
              </a:rPr>
              <a:t>Before</a:t>
            </a:r>
            <a:endParaRPr/>
          </a:p>
        </p:txBody>
      </p:sp>
      <p:sp>
        <p:nvSpPr>
          <p:cNvPr id="532" name="Google Shape;532;p29"/>
          <p:cNvSpPr txBox="1"/>
          <p:nvPr/>
        </p:nvSpPr>
        <p:spPr>
          <a:xfrm>
            <a:off x="411480" y="4187952"/>
            <a:ext cx="1691700" cy="2196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0" i="0" lang="en" sz="950" u="none" cap="none" strike="noStrike">
                <a:solidFill>
                  <a:srgbClr val="595959"/>
                </a:solidFill>
                <a:latin typeface="Avenir"/>
                <a:ea typeface="Avenir"/>
                <a:cs typeface="Avenir"/>
                <a:sym typeface="Avenir"/>
              </a:rPr>
              <a:t>multiple review rounds</a:t>
            </a:r>
            <a:endParaRPr/>
          </a:p>
        </p:txBody>
      </p:sp>
      <p:sp>
        <p:nvSpPr>
          <p:cNvPr id="533" name="Google Shape;533;p29"/>
          <p:cNvSpPr txBox="1"/>
          <p:nvPr/>
        </p:nvSpPr>
        <p:spPr>
          <a:xfrm>
            <a:off x="2240280" y="3968496"/>
            <a:ext cx="1691700" cy="2376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1" i="0" lang="en" sz="1150" u="none" cap="none" strike="noStrike">
                <a:solidFill>
                  <a:srgbClr val="8D2E9B"/>
                </a:solidFill>
                <a:latin typeface="Nunito Sans"/>
                <a:ea typeface="Nunito Sans"/>
                <a:cs typeface="Nunito Sans"/>
                <a:sym typeface="Nunito Sans"/>
              </a:rPr>
              <a:t>After</a:t>
            </a:r>
            <a:endParaRPr/>
          </a:p>
        </p:txBody>
      </p:sp>
      <p:sp>
        <p:nvSpPr>
          <p:cNvPr id="534" name="Google Shape;534;p29"/>
          <p:cNvSpPr txBox="1"/>
          <p:nvPr/>
        </p:nvSpPr>
        <p:spPr>
          <a:xfrm>
            <a:off x="2240280" y="4187952"/>
            <a:ext cx="1691700" cy="2196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0" i="0" lang="en" sz="950" u="none" cap="none" strike="noStrike">
                <a:solidFill>
                  <a:srgbClr val="595959"/>
                </a:solidFill>
                <a:latin typeface="Avenir"/>
                <a:ea typeface="Avenir"/>
                <a:cs typeface="Avenir"/>
                <a:sym typeface="Avenir"/>
              </a:rPr>
              <a:t>1 review round</a:t>
            </a:r>
            <a:endParaRPr/>
          </a:p>
        </p:txBody>
      </p:sp>
      <p:cxnSp>
        <p:nvCxnSpPr>
          <p:cNvPr id="535" name="Google Shape;535;p29"/>
          <p:cNvCxnSpPr/>
          <p:nvPr/>
        </p:nvCxnSpPr>
        <p:spPr>
          <a:xfrm>
            <a:off x="1874519" y="1874519"/>
            <a:ext cx="1211700" cy="1104000"/>
          </a:xfrm>
          <a:prstGeom prst="straightConnector1">
            <a:avLst/>
          </a:prstGeom>
          <a:noFill/>
          <a:ln cap="flat" cmpd="sng" w="19050">
            <a:solidFill>
              <a:srgbClr val="E12353"/>
            </a:solidFill>
            <a:prstDash val="dash"/>
            <a:round/>
            <a:headEnd len="sm" w="sm" type="none"/>
            <a:tailEnd len="med" w="med" type="triangle"/>
          </a:ln>
        </p:spPr>
      </p:cxnSp>
      <p:sp>
        <p:nvSpPr>
          <p:cNvPr id="536" name="Google Shape;536;p29"/>
          <p:cNvSpPr/>
          <p:nvPr/>
        </p:nvSpPr>
        <p:spPr>
          <a:xfrm>
            <a:off x="1874519" y="2148840"/>
            <a:ext cx="868800" cy="347400"/>
          </a:xfrm>
          <a:prstGeom prst="roundRect">
            <a:avLst>
              <a:gd fmla="val 50000" name="adj"/>
            </a:avLst>
          </a:prstGeom>
          <a:solidFill>
            <a:srgbClr val="E12353"/>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1300" u="none" cap="none" strike="noStrike">
                <a:solidFill>
                  <a:srgbClr val="FFFFFF"/>
                </a:solidFill>
                <a:latin typeface="Nunito Sans"/>
                <a:ea typeface="Nunito Sans"/>
                <a:cs typeface="Nunito Sans"/>
                <a:sym typeface="Nunito Sans"/>
              </a:rPr>
              <a:t>−85%</a:t>
            </a:r>
            <a:endParaRPr/>
          </a:p>
        </p:txBody>
      </p:sp>
      <p:sp>
        <p:nvSpPr>
          <p:cNvPr id="537" name="Google Shape;537;p29"/>
          <p:cNvSpPr txBox="1"/>
          <p:nvPr/>
        </p:nvSpPr>
        <p:spPr>
          <a:xfrm>
            <a:off x="4343400" y="1417320"/>
            <a:ext cx="44349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200" u="none" cap="none" strike="noStrike">
                <a:solidFill>
                  <a:srgbClr val="1C2B33"/>
                </a:solidFill>
                <a:latin typeface="Nunito Sans"/>
                <a:ea typeface="Nunito Sans"/>
                <a:cs typeface="Nunito Sans"/>
                <a:sym typeface="Nunito Sans"/>
              </a:rPr>
              <a:t>Removed: the parts that made review expensive</a:t>
            </a:r>
            <a:endParaRPr/>
          </a:p>
        </p:txBody>
      </p:sp>
      <p:sp>
        <p:nvSpPr>
          <p:cNvPr id="538" name="Google Shape;538;p29"/>
          <p:cNvSpPr/>
          <p:nvPr/>
        </p:nvSpPr>
        <p:spPr>
          <a:xfrm>
            <a:off x="4343400" y="1755648"/>
            <a:ext cx="2167200" cy="310800"/>
          </a:xfrm>
          <a:prstGeom prst="roundRect">
            <a:avLst>
              <a:gd fmla="val 50000" name="adj"/>
            </a:avLst>
          </a:prstGeom>
          <a:solidFill>
            <a:srgbClr val="F4F5F7"/>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0" i="0" lang="en" sz="1000" u="none" cap="none" strike="sngStrike">
                <a:solidFill>
                  <a:srgbClr val="595959"/>
                </a:solidFill>
                <a:latin typeface="Avenir"/>
                <a:ea typeface="Avenir"/>
                <a:cs typeface="Avenir"/>
                <a:sym typeface="Avenir"/>
              </a:rPr>
              <a:t>defensive shims</a:t>
            </a:r>
            <a:endParaRPr/>
          </a:p>
        </p:txBody>
      </p:sp>
      <p:sp>
        <p:nvSpPr>
          <p:cNvPr id="539" name="Google Shape;539;p29"/>
          <p:cNvSpPr/>
          <p:nvPr/>
        </p:nvSpPr>
        <p:spPr>
          <a:xfrm>
            <a:off x="6601968" y="1755648"/>
            <a:ext cx="2167200" cy="310800"/>
          </a:xfrm>
          <a:prstGeom prst="roundRect">
            <a:avLst>
              <a:gd fmla="val 50000" name="adj"/>
            </a:avLst>
          </a:prstGeom>
          <a:solidFill>
            <a:srgbClr val="F4F5F7"/>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0" i="0" lang="en" sz="1000" u="none" cap="none" strike="sngStrike">
                <a:solidFill>
                  <a:srgbClr val="595959"/>
                </a:solidFill>
                <a:latin typeface="Avenir"/>
                <a:ea typeface="Avenir"/>
                <a:cs typeface="Avenir"/>
                <a:sym typeface="Avenir"/>
              </a:rPr>
              <a:t>redundant dtype checks</a:t>
            </a:r>
            <a:endParaRPr/>
          </a:p>
        </p:txBody>
      </p:sp>
      <p:sp>
        <p:nvSpPr>
          <p:cNvPr id="540" name="Google Shape;540;p29"/>
          <p:cNvSpPr/>
          <p:nvPr/>
        </p:nvSpPr>
        <p:spPr>
          <a:xfrm>
            <a:off x="4343400" y="2139696"/>
            <a:ext cx="2167200" cy="310800"/>
          </a:xfrm>
          <a:prstGeom prst="roundRect">
            <a:avLst>
              <a:gd fmla="val 50000" name="adj"/>
            </a:avLst>
          </a:prstGeom>
          <a:solidFill>
            <a:srgbClr val="F4F5F7"/>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0" i="0" lang="en" sz="1000" u="none" cap="none" strike="sngStrike">
                <a:solidFill>
                  <a:srgbClr val="595959"/>
                </a:solidFill>
                <a:latin typeface="Avenir"/>
                <a:ea typeface="Avenir"/>
                <a:cs typeface="Avenir"/>
                <a:sym typeface="Avenir"/>
              </a:rPr>
              <a:t>re-derived tile metadata</a:t>
            </a:r>
            <a:endParaRPr/>
          </a:p>
        </p:txBody>
      </p:sp>
      <p:sp>
        <p:nvSpPr>
          <p:cNvPr id="541" name="Google Shape;541;p29"/>
          <p:cNvSpPr/>
          <p:nvPr/>
        </p:nvSpPr>
        <p:spPr>
          <a:xfrm>
            <a:off x="6601968" y="2139696"/>
            <a:ext cx="2167200" cy="310800"/>
          </a:xfrm>
          <a:prstGeom prst="roundRect">
            <a:avLst>
              <a:gd fmla="val 50000" name="adj"/>
            </a:avLst>
          </a:prstGeom>
          <a:solidFill>
            <a:srgbClr val="F4F5F7"/>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0" i="0" lang="en" sz="1000" u="none" cap="none" strike="sngStrike">
                <a:solidFill>
                  <a:srgbClr val="595959"/>
                </a:solidFill>
                <a:latin typeface="Avenir"/>
                <a:ea typeface="Avenir"/>
                <a:cs typeface="Avenir"/>
                <a:sym typeface="Avenir"/>
              </a:rPr>
              <a:t>local layout helpers</a:t>
            </a:r>
            <a:endParaRPr/>
          </a:p>
        </p:txBody>
      </p:sp>
      <p:sp>
        <p:nvSpPr>
          <p:cNvPr id="542" name="Google Shape;542;p29"/>
          <p:cNvSpPr/>
          <p:nvPr/>
        </p:nvSpPr>
        <p:spPr>
          <a:xfrm>
            <a:off x="4343400" y="2523744"/>
            <a:ext cx="2167200" cy="310800"/>
          </a:xfrm>
          <a:prstGeom prst="roundRect">
            <a:avLst>
              <a:gd fmla="val 50000" name="adj"/>
            </a:avLst>
          </a:prstGeom>
          <a:solidFill>
            <a:srgbClr val="F4F5F7"/>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0" i="0" lang="en" sz="1000" u="none" cap="none" strike="sngStrike">
                <a:solidFill>
                  <a:srgbClr val="595959"/>
                </a:solidFill>
                <a:latin typeface="Avenir"/>
                <a:ea typeface="Avenir"/>
                <a:cs typeface="Avenir"/>
                <a:sym typeface="Avenir"/>
              </a:rPr>
              <a:t>verbose wrappers</a:t>
            </a:r>
            <a:endParaRPr/>
          </a:p>
        </p:txBody>
      </p:sp>
      <p:sp>
        <p:nvSpPr>
          <p:cNvPr id="543" name="Google Shape;543;p29"/>
          <p:cNvSpPr/>
          <p:nvPr/>
        </p:nvSpPr>
        <p:spPr>
          <a:xfrm>
            <a:off x="6601968" y="2523744"/>
            <a:ext cx="2167200" cy="310800"/>
          </a:xfrm>
          <a:prstGeom prst="roundRect">
            <a:avLst>
              <a:gd fmla="val 50000" name="adj"/>
            </a:avLst>
          </a:prstGeom>
          <a:solidFill>
            <a:srgbClr val="F4F5F7"/>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0" i="0" lang="en" sz="1000" u="none" cap="none" strike="sngStrike">
                <a:solidFill>
                  <a:srgbClr val="595959"/>
                </a:solidFill>
                <a:latin typeface="Avenir"/>
                <a:ea typeface="Avenir"/>
                <a:cs typeface="Avenir"/>
                <a:sym typeface="Avenir"/>
              </a:rPr>
              <a:t>one-off helper logic</a:t>
            </a:r>
            <a:endParaRPr/>
          </a:p>
        </p:txBody>
      </p:sp>
      <p:sp>
        <p:nvSpPr>
          <p:cNvPr id="544" name="Google Shape;544;p29"/>
          <p:cNvSpPr txBox="1"/>
          <p:nvPr/>
        </p:nvSpPr>
        <p:spPr>
          <a:xfrm>
            <a:off x="4343400" y="2971800"/>
            <a:ext cx="44349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200" u="none" cap="none" strike="noStrike">
                <a:solidFill>
                  <a:srgbClr val="1C2B33"/>
                </a:solidFill>
                <a:latin typeface="Nunito Sans"/>
                <a:ea typeface="Nunito Sans"/>
                <a:cs typeface="Nunito Sans"/>
                <a:sym typeface="Nunito Sans"/>
              </a:rPr>
              <a:t>Unchanged</a:t>
            </a:r>
            <a:endParaRPr/>
          </a:p>
        </p:txBody>
      </p:sp>
      <p:sp>
        <p:nvSpPr>
          <p:cNvPr id="545" name="Google Shape;545;p29"/>
          <p:cNvSpPr/>
          <p:nvPr/>
        </p:nvSpPr>
        <p:spPr>
          <a:xfrm>
            <a:off x="4343400" y="3310128"/>
            <a:ext cx="1326000" cy="731400"/>
          </a:xfrm>
          <a:prstGeom prst="roundRect">
            <a:avLst>
              <a:gd fmla="val 12000" name="adj"/>
            </a:avLst>
          </a:prstGeom>
          <a:solidFill>
            <a:srgbClr val="E6F5EE"/>
          </a:solidFill>
          <a:ln>
            <a:noFill/>
          </a:ln>
        </p:spPr>
        <p:txBody>
          <a:bodyPr anchorCtr="0" anchor="ctr" bIns="18275" lIns="36575" spcFirstLastPara="1" rIns="36575" wrap="square" tIns="18275">
            <a:noAutofit/>
          </a:bodyPr>
          <a:lstStyle/>
          <a:p>
            <a:pPr indent="0" lvl="0" marL="0" marR="0" rtl="0" algn="ctr">
              <a:lnSpc>
                <a:spcPct val="95000"/>
              </a:lnSpc>
              <a:spcBef>
                <a:spcPts val="0"/>
              </a:spcBef>
              <a:spcAft>
                <a:spcPts val="0"/>
              </a:spcAft>
              <a:buNone/>
            </a:pPr>
            <a:r>
              <a:rPr b="1" i="0" lang="en" sz="1300" u="none" cap="none" strike="noStrike">
                <a:solidFill>
                  <a:srgbClr val="1E9E6A"/>
                </a:solidFill>
                <a:latin typeface="Nunito Sans"/>
                <a:ea typeface="Nunito Sans"/>
                <a:cs typeface="Nunito Sans"/>
                <a:sym typeface="Nunito Sans"/>
              </a:rPr>
              <a:t>✓ 4.22×</a:t>
            </a:r>
            <a:endParaRPr/>
          </a:p>
          <a:p>
            <a:pPr indent="0" lvl="0" marL="0" marR="0" rtl="0" algn="ctr">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peak vs torch.compile</a:t>
            </a:r>
            <a:endParaRPr/>
          </a:p>
        </p:txBody>
      </p:sp>
      <p:sp>
        <p:nvSpPr>
          <p:cNvPr id="546" name="Google Shape;546;p29"/>
          <p:cNvSpPr/>
          <p:nvPr/>
        </p:nvSpPr>
        <p:spPr>
          <a:xfrm>
            <a:off x="5742432" y="3310128"/>
            <a:ext cx="1783200" cy="731400"/>
          </a:xfrm>
          <a:prstGeom prst="roundRect">
            <a:avLst>
              <a:gd fmla="val 12000" name="adj"/>
            </a:avLst>
          </a:prstGeom>
          <a:solidFill>
            <a:srgbClr val="E6F5EE"/>
          </a:solidFill>
          <a:ln>
            <a:noFill/>
          </a:ln>
        </p:spPr>
        <p:txBody>
          <a:bodyPr anchorCtr="0" anchor="ctr" bIns="18275" lIns="36575" spcFirstLastPara="1" rIns="36575" wrap="square" tIns="18275">
            <a:noAutofit/>
          </a:bodyPr>
          <a:lstStyle/>
          <a:p>
            <a:pPr indent="0" lvl="0" marL="0" marR="0" rtl="0" algn="ctr">
              <a:lnSpc>
                <a:spcPct val="95000"/>
              </a:lnSpc>
              <a:spcBef>
                <a:spcPts val="0"/>
              </a:spcBef>
              <a:spcAft>
                <a:spcPts val="0"/>
              </a:spcAft>
              <a:buNone/>
            </a:pPr>
            <a:r>
              <a:rPr b="1" i="0" lang="en" sz="1300" u="none" cap="none" strike="noStrike">
                <a:solidFill>
                  <a:srgbClr val="1E9E6A"/>
                </a:solidFill>
                <a:latin typeface="Nunito Sans"/>
                <a:ea typeface="Nunito Sans"/>
                <a:cs typeface="Nunito Sans"/>
                <a:sym typeface="Nunito Sans"/>
              </a:rPr>
              <a:t>✓ ~6.3 TB/s</a:t>
            </a:r>
            <a:endParaRPr/>
          </a:p>
          <a:p>
            <a:pPr indent="0" lvl="0" marL="0" marR="0" rtl="0" algn="ctr">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≈90% of GB300 HBM roofline</a:t>
            </a:r>
            <a:endParaRPr/>
          </a:p>
        </p:txBody>
      </p:sp>
      <p:sp>
        <p:nvSpPr>
          <p:cNvPr id="547" name="Google Shape;547;p29"/>
          <p:cNvSpPr/>
          <p:nvPr/>
        </p:nvSpPr>
        <p:spPr>
          <a:xfrm>
            <a:off x="7598664" y="3310128"/>
            <a:ext cx="1143000" cy="731400"/>
          </a:xfrm>
          <a:prstGeom prst="roundRect">
            <a:avLst>
              <a:gd fmla="val 12000" name="adj"/>
            </a:avLst>
          </a:prstGeom>
          <a:solidFill>
            <a:srgbClr val="E6F5EE"/>
          </a:solidFill>
          <a:ln>
            <a:noFill/>
          </a:ln>
        </p:spPr>
        <p:txBody>
          <a:bodyPr anchorCtr="0" anchor="ctr" bIns="18275" lIns="36575" spcFirstLastPara="1" rIns="36575" wrap="square" tIns="18275">
            <a:noAutofit/>
          </a:bodyPr>
          <a:lstStyle/>
          <a:p>
            <a:pPr indent="0" lvl="0" marL="0" marR="0" rtl="0" algn="ctr">
              <a:lnSpc>
                <a:spcPct val="95000"/>
              </a:lnSpc>
              <a:spcBef>
                <a:spcPts val="0"/>
              </a:spcBef>
              <a:spcAft>
                <a:spcPts val="0"/>
              </a:spcAft>
              <a:buNone/>
            </a:pPr>
            <a:r>
              <a:rPr b="1" i="0" lang="en" sz="1300" u="none" cap="none" strike="noStrike">
                <a:solidFill>
                  <a:srgbClr val="1E9E6A"/>
                </a:solidFill>
                <a:latin typeface="Nunito Sans"/>
                <a:ea typeface="Nunito Sans"/>
                <a:cs typeface="Nunito Sans"/>
                <a:sym typeface="Nunito Sans"/>
              </a:rPr>
              <a:t>✓ bf16</a:t>
            </a:r>
            <a:endParaRPr/>
          </a:p>
          <a:p>
            <a:pPr indent="0" lvl="0" marL="0" marR="0" rtl="0" algn="ctr">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parity across the sweep</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3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Review feedback becomes harness knowledge</a:t>
            </a:r>
            <a:endParaRPr/>
          </a:p>
        </p:txBody>
      </p:sp>
      <p:sp>
        <p:nvSpPr>
          <p:cNvPr id="553" name="Google Shape;553;p30"/>
          <p:cNvSpPr txBox="1"/>
          <p:nvPr/>
        </p:nvSpPr>
        <p:spPr>
          <a:xfrm>
            <a:off x="356616" y="969264"/>
            <a:ext cx="8412600" cy="2925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300" u="none" cap="none" strike="noStrike">
                <a:solidFill>
                  <a:srgbClr val="E12353"/>
                </a:solidFill>
                <a:latin typeface="Avenir"/>
                <a:ea typeface="Avenir"/>
                <a:cs typeface="Avenir"/>
                <a:sym typeface="Avenir"/>
              </a:rPr>
              <a:t>A reviewer comment used to fix one PR. Now it shapes every future candidate.</a:t>
            </a:r>
            <a:endParaRPr/>
          </a:p>
        </p:txBody>
      </p:sp>
      <p:sp>
        <p:nvSpPr>
          <p:cNvPr id="554" name="Google Shape;554;p30"/>
          <p:cNvSpPr/>
          <p:nvPr/>
        </p:nvSpPr>
        <p:spPr>
          <a:xfrm>
            <a:off x="411480" y="1417320"/>
            <a:ext cx="2514600" cy="713100"/>
          </a:xfrm>
          <a:prstGeom prst="roundRect">
            <a:avLst>
              <a:gd fmla="val 12000" name="adj"/>
            </a:avLst>
          </a:prstGeom>
          <a:solidFill>
            <a:srgbClr val="FCF2F9"/>
          </a:solidFill>
          <a:ln cap="flat" cmpd="sng" w="12700">
            <a:solidFill>
              <a:srgbClr val="CC2FAA"/>
            </a:solidFill>
            <a:prstDash val="solid"/>
            <a:round/>
            <a:headEnd len="sm" w="sm" type="none"/>
            <a:tailEnd len="sm" w="sm" type="none"/>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1300" u="none" cap="none" strike="noStrike">
                <a:solidFill>
                  <a:srgbClr val="1C2B33"/>
                </a:solidFill>
                <a:latin typeface="Nunito Sans"/>
                <a:ea typeface="Nunito Sans"/>
                <a:cs typeface="Nunito Sans"/>
                <a:sym typeface="Nunito Sans"/>
              </a:rPr>
              <a:t>Human review</a:t>
            </a:r>
            <a:endParaRPr/>
          </a:p>
          <a:p>
            <a:pPr indent="0" lvl="0" marL="0" marR="0" rtl="0" algn="ctr">
              <a:lnSpc>
                <a:spcPct val="100000"/>
              </a:lnSpc>
              <a:spcBef>
                <a:spcPts val="0"/>
              </a:spcBef>
              <a:spcAft>
                <a:spcPts val="0"/>
              </a:spcAft>
              <a:buNone/>
            </a:pPr>
            <a:r>
              <a:rPr b="0" i="0" lang="en" sz="1050" u="none" cap="none" strike="noStrike">
                <a:solidFill>
                  <a:srgbClr val="595959"/>
                </a:solidFill>
                <a:latin typeface="Avenir"/>
                <a:ea typeface="Avenir"/>
                <a:cs typeface="Avenir"/>
                <a:sym typeface="Avenir"/>
              </a:rPr>
              <a:t>finds an inconsistency</a:t>
            </a:r>
            <a:endParaRPr/>
          </a:p>
        </p:txBody>
      </p:sp>
      <p:cxnSp>
        <p:nvCxnSpPr>
          <p:cNvPr id="555" name="Google Shape;555;p30"/>
          <p:cNvCxnSpPr/>
          <p:nvPr/>
        </p:nvCxnSpPr>
        <p:spPr>
          <a:xfrm>
            <a:off x="2962656" y="1773936"/>
            <a:ext cx="338400" cy="0"/>
          </a:xfrm>
          <a:prstGeom prst="straightConnector1">
            <a:avLst/>
          </a:prstGeom>
          <a:noFill/>
          <a:ln cap="flat" cmpd="sng" w="22225">
            <a:solidFill>
              <a:srgbClr val="CC2FAA"/>
            </a:solidFill>
            <a:prstDash val="solid"/>
            <a:round/>
            <a:headEnd len="sm" w="sm" type="none"/>
            <a:tailEnd len="med" w="med" type="triangle"/>
          </a:ln>
        </p:spPr>
      </p:cxnSp>
      <p:sp>
        <p:nvSpPr>
          <p:cNvPr id="556" name="Google Shape;556;p30"/>
          <p:cNvSpPr/>
          <p:nvPr/>
        </p:nvSpPr>
        <p:spPr>
          <a:xfrm>
            <a:off x="3337560" y="1417320"/>
            <a:ext cx="2514600" cy="713100"/>
          </a:xfrm>
          <a:prstGeom prst="roundRect">
            <a:avLst>
              <a:gd fmla="val 12000" name="adj"/>
            </a:avLst>
          </a:prstGeom>
          <a:solidFill>
            <a:srgbClr val="1C2B33"/>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1300" u="none" cap="none" strike="noStrike">
                <a:solidFill>
                  <a:srgbClr val="FFFFFF"/>
                </a:solidFill>
                <a:latin typeface="Nunito Sans"/>
                <a:ea typeface="Nunito Sans"/>
                <a:cs typeface="Nunito Sans"/>
                <a:sym typeface="Nunito Sans"/>
              </a:rPr>
              <a:t>Harness</a:t>
            </a:r>
            <a:endParaRPr/>
          </a:p>
          <a:p>
            <a:pPr indent="0" lvl="0" marL="0" marR="0" rtl="0" algn="ctr">
              <a:lnSpc>
                <a:spcPct val="100000"/>
              </a:lnSpc>
              <a:spcBef>
                <a:spcPts val="0"/>
              </a:spcBef>
              <a:spcAft>
                <a:spcPts val="0"/>
              </a:spcAft>
              <a:buNone/>
            </a:pPr>
            <a:r>
              <a:rPr b="0" i="0" lang="en" sz="1050" u="none" cap="none" strike="noStrike">
                <a:solidFill>
                  <a:srgbClr val="FFFFFF"/>
                </a:solidFill>
                <a:latin typeface="Avenir"/>
                <a:ea typeface="Avenir"/>
                <a:cs typeface="Avenir"/>
                <a:sym typeface="Avenir"/>
              </a:rPr>
              <a:t>encodes the correction</a:t>
            </a:r>
            <a:endParaRPr/>
          </a:p>
        </p:txBody>
      </p:sp>
      <p:cxnSp>
        <p:nvCxnSpPr>
          <p:cNvPr id="557" name="Google Shape;557;p30"/>
          <p:cNvCxnSpPr/>
          <p:nvPr/>
        </p:nvCxnSpPr>
        <p:spPr>
          <a:xfrm>
            <a:off x="5888736" y="1773936"/>
            <a:ext cx="338400" cy="0"/>
          </a:xfrm>
          <a:prstGeom prst="straightConnector1">
            <a:avLst/>
          </a:prstGeom>
          <a:noFill/>
          <a:ln cap="flat" cmpd="sng" w="22225">
            <a:solidFill>
              <a:srgbClr val="CC2FAA"/>
            </a:solidFill>
            <a:prstDash val="solid"/>
            <a:round/>
            <a:headEnd len="sm" w="sm" type="none"/>
            <a:tailEnd len="med" w="med" type="triangle"/>
          </a:ln>
        </p:spPr>
      </p:cxnSp>
      <p:sp>
        <p:nvSpPr>
          <p:cNvPr id="558" name="Google Shape;558;p30"/>
          <p:cNvSpPr/>
          <p:nvPr/>
        </p:nvSpPr>
        <p:spPr>
          <a:xfrm>
            <a:off x="6263640" y="1417320"/>
            <a:ext cx="2514600" cy="713100"/>
          </a:xfrm>
          <a:prstGeom prst="roundRect">
            <a:avLst>
              <a:gd fmla="val 12000" name="adj"/>
            </a:avLst>
          </a:prstGeom>
          <a:solidFill>
            <a:srgbClr val="FCF2F9"/>
          </a:solidFill>
          <a:ln cap="flat" cmpd="sng" w="12700">
            <a:solidFill>
              <a:srgbClr val="CC2FAA"/>
            </a:solidFill>
            <a:prstDash val="solid"/>
            <a:round/>
            <a:headEnd len="sm" w="sm" type="none"/>
            <a:tailEnd len="sm" w="sm" type="none"/>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1300" u="none" cap="none" strike="noStrike">
                <a:solidFill>
                  <a:srgbClr val="1C2B33"/>
                </a:solidFill>
                <a:latin typeface="Nunito Sans"/>
                <a:ea typeface="Nunito Sans"/>
                <a:cs typeface="Nunito Sans"/>
                <a:sym typeface="Nunito Sans"/>
              </a:rPr>
              <a:t>Next kernel</a:t>
            </a:r>
            <a:endParaRPr/>
          </a:p>
          <a:p>
            <a:pPr indent="0" lvl="0" marL="0" marR="0" rtl="0" algn="ctr">
              <a:lnSpc>
                <a:spcPct val="100000"/>
              </a:lnSpc>
              <a:spcBef>
                <a:spcPts val="0"/>
              </a:spcBef>
              <a:spcAft>
                <a:spcPts val="0"/>
              </a:spcAft>
              <a:buNone/>
            </a:pPr>
            <a:r>
              <a:rPr b="0" i="0" lang="en" sz="1050" u="none" cap="none" strike="noStrike">
                <a:solidFill>
                  <a:srgbClr val="595959"/>
                </a:solidFill>
                <a:latin typeface="Avenir"/>
                <a:ea typeface="Avenir"/>
                <a:cs typeface="Avenir"/>
                <a:sym typeface="Avenir"/>
              </a:rPr>
              <a:t>starts closer to the codebase norm</a:t>
            </a:r>
            <a:endParaRPr/>
          </a:p>
        </p:txBody>
      </p:sp>
      <p:cxnSp>
        <p:nvCxnSpPr>
          <p:cNvPr id="559" name="Google Shape;559;p30"/>
          <p:cNvCxnSpPr/>
          <p:nvPr/>
        </p:nvCxnSpPr>
        <p:spPr>
          <a:xfrm>
            <a:off x="7520940" y="2130552"/>
            <a:ext cx="0" cy="201300"/>
          </a:xfrm>
          <a:prstGeom prst="straightConnector1">
            <a:avLst/>
          </a:prstGeom>
          <a:noFill/>
          <a:ln cap="flat" cmpd="sng" w="15875">
            <a:solidFill>
              <a:srgbClr val="CC2FAA"/>
            </a:solidFill>
            <a:prstDash val="dash"/>
            <a:round/>
            <a:headEnd len="sm" w="sm" type="none"/>
            <a:tailEnd len="sm" w="sm" type="none"/>
          </a:ln>
        </p:spPr>
      </p:cxnSp>
      <p:cxnSp>
        <p:nvCxnSpPr>
          <p:cNvPr id="560" name="Google Shape;560;p30"/>
          <p:cNvCxnSpPr/>
          <p:nvPr/>
        </p:nvCxnSpPr>
        <p:spPr>
          <a:xfrm rot="10800000">
            <a:off x="1668840" y="2331720"/>
            <a:ext cx="5852100" cy="0"/>
          </a:xfrm>
          <a:prstGeom prst="straightConnector1">
            <a:avLst/>
          </a:prstGeom>
          <a:noFill/>
          <a:ln cap="flat" cmpd="sng" w="15875">
            <a:solidFill>
              <a:srgbClr val="CC2FAA"/>
            </a:solidFill>
            <a:prstDash val="dash"/>
            <a:round/>
            <a:headEnd len="sm" w="sm" type="none"/>
            <a:tailEnd len="sm" w="sm" type="none"/>
          </a:ln>
        </p:spPr>
      </p:cxnSp>
      <p:cxnSp>
        <p:nvCxnSpPr>
          <p:cNvPr id="561" name="Google Shape;561;p30"/>
          <p:cNvCxnSpPr/>
          <p:nvPr/>
        </p:nvCxnSpPr>
        <p:spPr>
          <a:xfrm rot="10800000">
            <a:off x="1668780" y="2148720"/>
            <a:ext cx="0" cy="183000"/>
          </a:xfrm>
          <a:prstGeom prst="straightConnector1">
            <a:avLst/>
          </a:prstGeom>
          <a:noFill/>
          <a:ln cap="flat" cmpd="sng" w="15875">
            <a:solidFill>
              <a:srgbClr val="CC2FAA"/>
            </a:solidFill>
            <a:prstDash val="dash"/>
            <a:round/>
            <a:headEnd len="sm" w="sm" type="none"/>
            <a:tailEnd len="med" w="med" type="triangle"/>
          </a:ln>
        </p:spPr>
      </p:cxnSp>
      <p:sp>
        <p:nvSpPr>
          <p:cNvPr id="562" name="Google Shape;562;p30"/>
          <p:cNvSpPr/>
          <p:nvPr/>
        </p:nvSpPr>
        <p:spPr>
          <a:xfrm>
            <a:off x="3520440" y="2212848"/>
            <a:ext cx="2148900" cy="237600"/>
          </a:xfrm>
          <a:prstGeom prst="roundRect">
            <a:avLst>
              <a:gd fmla="val 8000" name="adj"/>
            </a:avLst>
          </a:prstGeom>
          <a:solidFill>
            <a:srgbClr val="FFFFFF"/>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0" i="1" lang="en" sz="950" u="none" cap="none" strike="noStrike">
                <a:solidFill>
                  <a:srgbClr val="CC2FAA"/>
                </a:solidFill>
                <a:latin typeface="Avenir"/>
                <a:ea typeface="Avenir"/>
                <a:cs typeface="Avenir"/>
                <a:sym typeface="Avenir"/>
              </a:rPr>
              <a:t>repeat for every future kernel</a:t>
            </a:r>
            <a:endParaRPr/>
          </a:p>
        </p:txBody>
      </p:sp>
      <p:sp>
        <p:nvSpPr>
          <p:cNvPr id="563" name="Google Shape;563;p30"/>
          <p:cNvSpPr txBox="1"/>
          <p:nvPr/>
        </p:nvSpPr>
        <p:spPr>
          <a:xfrm>
            <a:off x="411480" y="2542032"/>
            <a:ext cx="83667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200" u="none" cap="none" strike="noStrike">
                <a:solidFill>
                  <a:srgbClr val="1C2B33"/>
                </a:solidFill>
                <a:latin typeface="Nunito Sans"/>
                <a:ea typeface="Nunito Sans"/>
                <a:cs typeface="Nunito Sans"/>
                <a:sym typeface="Nunito Sans"/>
              </a:rPr>
              <a:t>Four harness levers </a:t>
            </a:r>
            <a:r>
              <a:rPr b="0" i="0" lang="en" sz="1200" u="none" cap="none" strike="noStrike">
                <a:solidFill>
                  <a:srgbClr val="595959"/>
                </a:solidFill>
                <a:latin typeface="Avenir"/>
                <a:ea typeface="Avenir"/>
                <a:cs typeface="Avenir"/>
                <a:sym typeface="Avenir"/>
              </a:rPr>
              <a:t>(the model did not change)</a:t>
            </a:r>
            <a:endParaRPr/>
          </a:p>
        </p:txBody>
      </p:sp>
      <p:sp>
        <p:nvSpPr>
          <p:cNvPr id="564" name="Google Shape;564;p30"/>
          <p:cNvSpPr/>
          <p:nvPr/>
        </p:nvSpPr>
        <p:spPr>
          <a:xfrm>
            <a:off x="411480" y="2852928"/>
            <a:ext cx="1984200" cy="1518000"/>
          </a:xfrm>
          <a:prstGeom prst="roundRect">
            <a:avLst>
              <a:gd fmla="val 7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48_6.2_1.5.png" id="565" name="Google Shape;565;p30"/>
          <p:cNvPicPr preferRelativeResize="0"/>
          <p:nvPr/>
        </p:nvPicPr>
        <p:blipFill rotWithShape="1">
          <a:blip r:embed="rId3">
            <a:alphaModFix/>
          </a:blip>
          <a:srcRect b="0" l="0" r="0" t="0"/>
          <a:stretch/>
        </p:blipFill>
        <p:spPr>
          <a:xfrm>
            <a:off x="502920" y="2944368"/>
            <a:ext cx="365760" cy="365760"/>
          </a:xfrm>
          <a:prstGeom prst="rect">
            <a:avLst/>
          </a:prstGeom>
          <a:noFill/>
          <a:ln>
            <a:noFill/>
          </a:ln>
        </p:spPr>
      </p:pic>
      <p:sp>
        <p:nvSpPr>
          <p:cNvPr id="566" name="Google Shape;566;p30"/>
          <p:cNvSpPr txBox="1"/>
          <p:nvPr/>
        </p:nvSpPr>
        <p:spPr>
          <a:xfrm>
            <a:off x="923544" y="2926080"/>
            <a:ext cx="1435500" cy="420600"/>
          </a:xfrm>
          <a:prstGeom prst="rect">
            <a:avLst/>
          </a:prstGeom>
          <a:noFill/>
          <a:ln>
            <a:noFill/>
          </a:ln>
        </p:spPr>
        <p:txBody>
          <a:bodyPr anchorCtr="0" anchor="ctr" bIns="18275" lIns="36575" spcFirstLastPara="1" rIns="36575" wrap="square" tIns="18275">
            <a:noAutofit/>
          </a:bodyPr>
          <a:lstStyle/>
          <a:p>
            <a:pPr indent="0" lvl="0" marL="0" marR="0" rtl="0" algn="l">
              <a:lnSpc>
                <a:spcPct val="95000"/>
              </a:lnSpc>
              <a:spcBef>
                <a:spcPts val="0"/>
              </a:spcBef>
              <a:spcAft>
                <a:spcPts val="0"/>
              </a:spcAft>
              <a:buNone/>
            </a:pPr>
            <a:r>
              <a:rPr b="1" i="0" lang="en" sz="1150" u="none" cap="none" strike="noStrike">
                <a:solidFill>
                  <a:srgbClr val="1C2B33"/>
                </a:solidFill>
                <a:latin typeface="Nunito Sans"/>
                <a:ea typeface="Nunito Sans"/>
                <a:cs typeface="Nunito Sans"/>
                <a:sym typeface="Nunito Sans"/>
              </a:rPr>
              <a:t>Prompts</a:t>
            </a:r>
            <a:endParaRPr/>
          </a:p>
        </p:txBody>
      </p:sp>
      <p:sp>
        <p:nvSpPr>
          <p:cNvPr id="567" name="Google Shape;567;p30"/>
          <p:cNvSpPr txBox="1"/>
          <p:nvPr/>
        </p:nvSpPr>
        <p:spPr>
          <a:xfrm>
            <a:off x="502920" y="3383280"/>
            <a:ext cx="1801500" cy="457200"/>
          </a:xfrm>
          <a:prstGeom prst="rect">
            <a:avLst/>
          </a:prstGeom>
          <a:noFill/>
          <a:ln>
            <a:noFill/>
          </a:ln>
        </p:spPr>
        <p:txBody>
          <a:bodyPr anchorCtr="0" anchor="t" bIns="18275" lIns="36575" spcFirstLastPara="1" rIns="36575" wrap="square" tIns="18275">
            <a:noAutofit/>
          </a:bodyPr>
          <a:lstStyle/>
          <a:p>
            <a:pPr indent="0" lvl="0" marL="0" marR="0" rtl="0" algn="l">
              <a:lnSpc>
                <a:spcPct val="95000"/>
              </a:lnSpc>
              <a:spcBef>
                <a:spcPts val="0"/>
              </a:spcBef>
              <a:spcAft>
                <a:spcPts val="0"/>
              </a:spcAft>
              <a:buNone/>
            </a:pPr>
            <a:r>
              <a:rPr b="1" i="0" lang="en" sz="1050" u="none" cap="none" strike="noStrike">
                <a:solidFill>
                  <a:srgbClr val="8D2E9B"/>
                </a:solidFill>
                <a:latin typeface="Nunito Sans"/>
                <a:ea typeface="Nunito Sans"/>
                <a:cs typeface="Nunito Sans"/>
                <a:sym typeface="Nunito Sans"/>
              </a:rPr>
              <a:t>Patterns not to emit</a:t>
            </a:r>
            <a:endParaRPr/>
          </a:p>
        </p:txBody>
      </p:sp>
      <p:cxnSp>
        <p:nvCxnSpPr>
          <p:cNvPr id="568" name="Google Shape;568;p30"/>
          <p:cNvCxnSpPr/>
          <p:nvPr/>
        </p:nvCxnSpPr>
        <p:spPr>
          <a:xfrm>
            <a:off x="521208" y="3840480"/>
            <a:ext cx="1764900" cy="0"/>
          </a:xfrm>
          <a:prstGeom prst="straightConnector1">
            <a:avLst/>
          </a:prstGeom>
          <a:noFill/>
          <a:ln cap="flat" cmpd="sng" w="9525">
            <a:solidFill>
              <a:srgbClr val="E8C6DA"/>
            </a:solidFill>
            <a:prstDash val="solid"/>
            <a:round/>
            <a:headEnd len="sm" w="sm" type="none"/>
            <a:tailEnd len="sm" w="sm" type="none"/>
          </a:ln>
        </p:spPr>
      </p:cxnSp>
      <p:sp>
        <p:nvSpPr>
          <p:cNvPr id="569" name="Google Shape;569;p30"/>
          <p:cNvSpPr txBox="1"/>
          <p:nvPr/>
        </p:nvSpPr>
        <p:spPr>
          <a:xfrm>
            <a:off x="502920" y="3877056"/>
            <a:ext cx="1801500" cy="457200"/>
          </a:xfrm>
          <a:prstGeom prst="rect">
            <a:avLst/>
          </a:prstGeom>
          <a:noFill/>
          <a:ln>
            <a:noFill/>
          </a:ln>
        </p:spPr>
        <p:txBody>
          <a:bodyPr anchorCtr="0" anchor="t" bIns="18275" lIns="36575" spcFirstLastPara="1" rIns="36575" wrap="square" tIns="18275">
            <a:noAutofit/>
          </a:bodyPr>
          <a:lstStyle/>
          <a:p>
            <a:pPr indent="0" lvl="0" marL="0" marR="0" rtl="0" algn="l">
              <a:lnSpc>
                <a:spcPct val="95000"/>
              </a:lnSpc>
              <a:spcBef>
                <a:spcPts val="0"/>
              </a:spcBef>
              <a:spcAft>
                <a:spcPts val="0"/>
              </a:spcAft>
              <a:buNone/>
            </a:pPr>
            <a:r>
              <a:rPr b="0" i="1" lang="en" sz="950" u="none" cap="none" strike="noStrike">
                <a:solidFill>
                  <a:srgbClr val="595959"/>
                </a:solidFill>
                <a:latin typeface="Avenir"/>
                <a:ea typeface="Avenir"/>
                <a:cs typeface="Avenir"/>
                <a:sym typeface="Avenir"/>
              </a:rPr>
              <a:t>no defensive shims, no redundant dtype checks</a:t>
            </a:r>
            <a:endParaRPr/>
          </a:p>
        </p:txBody>
      </p:sp>
      <p:sp>
        <p:nvSpPr>
          <p:cNvPr id="570" name="Google Shape;570;p30"/>
          <p:cNvSpPr/>
          <p:nvPr/>
        </p:nvSpPr>
        <p:spPr>
          <a:xfrm>
            <a:off x="2539288" y="2852928"/>
            <a:ext cx="1984200" cy="1518000"/>
          </a:xfrm>
          <a:prstGeom prst="roundRect">
            <a:avLst>
              <a:gd fmla="val 7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35_4.2_3.3.png" id="571" name="Google Shape;571;p30"/>
          <p:cNvPicPr preferRelativeResize="0"/>
          <p:nvPr/>
        </p:nvPicPr>
        <p:blipFill rotWithShape="1">
          <a:blip r:embed="rId4">
            <a:alphaModFix/>
          </a:blip>
          <a:srcRect b="0" l="0" r="0" t="0"/>
          <a:stretch/>
        </p:blipFill>
        <p:spPr>
          <a:xfrm>
            <a:off x="2630728" y="2944368"/>
            <a:ext cx="365760" cy="365760"/>
          </a:xfrm>
          <a:prstGeom prst="rect">
            <a:avLst/>
          </a:prstGeom>
          <a:noFill/>
          <a:ln>
            <a:noFill/>
          </a:ln>
        </p:spPr>
      </p:pic>
      <p:sp>
        <p:nvSpPr>
          <p:cNvPr id="572" name="Google Shape;572;p30"/>
          <p:cNvSpPr txBox="1"/>
          <p:nvPr/>
        </p:nvSpPr>
        <p:spPr>
          <a:xfrm>
            <a:off x="3051352" y="2926080"/>
            <a:ext cx="1435500" cy="420600"/>
          </a:xfrm>
          <a:prstGeom prst="rect">
            <a:avLst/>
          </a:prstGeom>
          <a:noFill/>
          <a:ln>
            <a:noFill/>
          </a:ln>
        </p:spPr>
        <p:txBody>
          <a:bodyPr anchorCtr="0" anchor="ctr" bIns="18275" lIns="36575" spcFirstLastPara="1" rIns="36575" wrap="square" tIns="18275">
            <a:noAutofit/>
          </a:bodyPr>
          <a:lstStyle/>
          <a:p>
            <a:pPr indent="0" lvl="0" marL="0" marR="0" rtl="0" algn="l">
              <a:lnSpc>
                <a:spcPct val="95000"/>
              </a:lnSpc>
              <a:spcBef>
                <a:spcPts val="0"/>
              </a:spcBef>
              <a:spcAft>
                <a:spcPts val="0"/>
              </a:spcAft>
              <a:buNone/>
            </a:pPr>
            <a:r>
              <a:rPr b="1" i="0" lang="en" sz="1150" u="none" cap="none" strike="noStrike">
                <a:solidFill>
                  <a:srgbClr val="1C2B33"/>
                </a:solidFill>
                <a:latin typeface="Nunito Sans"/>
                <a:ea typeface="Nunito Sans"/>
                <a:cs typeface="Nunito Sans"/>
                <a:sym typeface="Nunito Sans"/>
              </a:rPr>
              <a:t>Canonical primitives</a:t>
            </a:r>
            <a:endParaRPr/>
          </a:p>
        </p:txBody>
      </p:sp>
      <p:sp>
        <p:nvSpPr>
          <p:cNvPr id="573" name="Google Shape;573;p30"/>
          <p:cNvSpPr txBox="1"/>
          <p:nvPr/>
        </p:nvSpPr>
        <p:spPr>
          <a:xfrm>
            <a:off x="2630728" y="3383280"/>
            <a:ext cx="1801500" cy="457200"/>
          </a:xfrm>
          <a:prstGeom prst="rect">
            <a:avLst/>
          </a:prstGeom>
          <a:noFill/>
          <a:ln>
            <a:noFill/>
          </a:ln>
        </p:spPr>
        <p:txBody>
          <a:bodyPr anchorCtr="0" anchor="t" bIns="18275" lIns="36575" spcFirstLastPara="1" rIns="36575" wrap="square" tIns="18275">
            <a:noAutofit/>
          </a:bodyPr>
          <a:lstStyle/>
          <a:p>
            <a:pPr indent="0" lvl="0" marL="0" marR="0" rtl="0" algn="l">
              <a:lnSpc>
                <a:spcPct val="95000"/>
              </a:lnSpc>
              <a:spcBef>
                <a:spcPts val="0"/>
              </a:spcBef>
              <a:spcAft>
                <a:spcPts val="0"/>
              </a:spcAft>
              <a:buNone/>
            </a:pPr>
            <a:r>
              <a:rPr b="1" i="0" lang="en" sz="1050" u="none" cap="none" strike="noStrike">
                <a:solidFill>
                  <a:srgbClr val="8D2E9B"/>
                </a:solidFill>
                <a:latin typeface="Nunito Sans"/>
                <a:ea typeface="Nunito Sans"/>
                <a:cs typeface="Nunito Sans"/>
                <a:sym typeface="Nunito Sans"/>
              </a:rPr>
              <a:t>Reuse, do not re-derive</a:t>
            </a:r>
            <a:endParaRPr/>
          </a:p>
        </p:txBody>
      </p:sp>
      <p:cxnSp>
        <p:nvCxnSpPr>
          <p:cNvPr id="574" name="Google Shape;574;p30"/>
          <p:cNvCxnSpPr/>
          <p:nvPr/>
        </p:nvCxnSpPr>
        <p:spPr>
          <a:xfrm>
            <a:off x="2649016" y="3840480"/>
            <a:ext cx="1764900" cy="0"/>
          </a:xfrm>
          <a:prstGeom prst="straightConnector1">
            <a:avLst/>
          </a:prstGeom>
          <a:noFill/>
          <a:ln cap="flat" cmpd="sng" w="9525">
            <a:solidFill>
              <a:srgbClr val="E8C6DA"/>
            </a:solidFill>
            <a:prstDash val="solid"/>
            <a:round/>
            <a:headEnd len="sm" w="sm" type="none"/>
            <a:tailEnd len="sm" w="sm" type="none"/>
          </a:ln>
        </p:spPr>
      </p:cxnSp>
      <p:sp>
        <p:nvSpPr>
          <p:cNvPr id="575" name="Google Shape;575;p30"/>
          <p:cNvSpPr txBox="1"/>
          <p:nvPr/>
        </p:nvSpPr>
        <p:spPr>
          <a:xfrm>
            <a:off x="2630728" y="3877056"/>
            <a:ext cx="1801500" cy="457200"/>
          </a:xfrm>
          <a:prstGeom prst="rect">
            <a:avLst/>
          </a:prstGeom>
          <a:noFill/>
          <a:ln>
            <a:noFill/>
          </a:ln>
        </p:spPr>
        <p:txBody>
          <a:bodyPr anchorCtr="0" anchor="t" bIns="18275" lIns="36575" spcFirstLastPara="1" rIns="36575" wrap="square" tIns="18275">
            <a:noAutofit/>
          </a:bodyPr>
          <a:lstStyle/>
          <a:p>
            <a:pPr indent="0" lvl="0" marL="0" marR="0" rtl="0" algn="l">
              <a:lnSpc>
                <a:spcPct val="95000"/>
              </a:lnSpc>
              <a:spcBef>
                <a:spcPts val="0"/>
              </a:spcBef>
              <a:spcAft>
                <a:spcPts val="0"/>
              </a:spcAft>
              <a:buNone/>
            </a:pPr>
            <a:r>
              <a:rPr b="0" i="1" lang="en" sz="950" u="none" cap="none" strike="noStrike">
                <a:solidFill>
                  <a:srgbClr val="595959"/>
                </a:solidFill>
                <a:latin typeface="Avenir"/>
                <a:ea typeface="Avenir"/>
                <a:cs typeface="Avenir"/>
                <a:sym typeface="Avenir"/>
              </a:rPr>
              <a:t>shared tile and layout helpers, not local copies</a:t>
            </a:r>
            <a:endParaRPr/>
          </a:p>
        </p:txBody>
      </p:sp>
      <p:sp>
        <p:nvSpPr>
          <p:cNvPr id="576" name="Google Shape;576;p30"/>
          <p:cNvSpPr/>
          <p:nvPr/>
        </p:nvSpPr>
        <p:spPr>
          <a:xfrm>
            <a:off x="4667097" y="2852928"/>
            <a:ext cx="1984200" cy="1518000"/>
          </a:xfrm>
          <a:prstGeom prst="roundRect">
            <a:avLst>
              <a:gd fmla="val 7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08_2.2_5.1.png" id="577" name="Google Shape;577;p30"/>
          <p:cNvPicPr preferRelativeResize="0"/>
          <p:nvPr/>
        </p:nvPicPr>
        <p:blipFill rotWithShape="1">
          <a:blip r:embed="rId5">
            <a:alphaModFix/>
          </a:blip>
          <a:srcRect b="0" l="0" r="0" t="0"/>
          <a:stretch/>
        </p:blipFill>
        <p:spPr>
          <a:xfrm>
            <a:off x="4758537" y="2944368"/>
            <a:ext cx="365760" cy="365760"/>
          </a:xfrm>
          <a:prstGeom prst="rect">
            <a:avLst/>
          </a:prstGeom>
          <a:noFill/>
          <a:ln>
            <a:noFill/>
          </a:ln>
        </p:spPr>
      </p:pic>
      <p:sp>
        <p:nvSpPr>
          <p:cNvPr id="578" name="Google Shape;578;p30"/>
          <p:cNvSpPr txBox="1"/>
          <p:nvPr/>
        </p:nvSpPr>
        <p:spPr>
          <a:xfrm>
            <a:off x="5179161" y="2926080"/>
            <a:ext cx="1435500" cy="420600"/>
          </a:xfrm>
          <a:prstGeom prst="rect">
            <a:avLst/>
          </a:prstGeom>
          <a:noFill/>
          <a:ln>
            <a:noFill/>
          </a:ln>
        </p:spPr>
        <p:txBody>
          <a:bodyPr anchorCtr="0" anchor="ctr" bIns="18275" lIns="36575" spcFirstLastPara="1" rIns="36575" wrap="square" tIns="18275">
            <a:noAutofit/>
          </a:bodyPr>
          <a:lstStyle/>
          <a:p>
            <a:pPr indent="0" lvl="0" marL="0" marR="0" rtl="0" algn="l">
              <a:lnSpc>
                <a:spcPct val="95000"/>
              </a:lnSpc>
              <a:spcBef>
                <a:spcPts val="0"/>
              </a:spcBef>
              <a:spcAft>
                <a:spcPts val="0"/>
              </a:spcAft>
              <a:buNone/>
            </a:pPr>
            <a:r>
              <a:rPr b="1" i="0" lang="en" sz="1150" u="none" cap="none" strike="noStrike">
                <a:solidFill>
                  <a:srgbClr val="1C2B33"/>
                </a:solidFill>
                <a:latin typeface="Nunito Sans"/>
                <a:ea typeface="Nunito Sans"/>
                <a:cs typeface="Nunito Sans"/>
                <a:sym typeface="Nunito Sans"/>
              </a:rPr>
              <a:t>Skill-library exemplars</a:t>
            </a:r>
            <a:endParaRPr/>
          </a:p>
        </p:txBody>
      </p:sp>
      <p:sp>
        <p:nvSpPr>
          <p:cNvPr id="579" name="Google Shape;579;p30"/>
          <p:cNvSpPr txBox="1"/>
          <p:nvPr/>
        </p:nvSpPr>
        <p:spPr>
          <a:xfrm>
            <a:off x="4758537" y="3383280"/>
            <a:ext cx="1801500" cy="457200"/>
          </a:xfrm>
          <a:prstGeom prst="rect">
            <a:avLst/>
          </a:prstGeom>
          <a:noFill/>
          <a:ln>
            <a:noFill/>
          </a:ln>
        </p:spPr>
        <p:txBody>
          <a:bodyPr anchorCtr="0" anchor="t" bIns="18275" lIns="36575" spcFirstLastPara="1" rIns="36575" wrap="square" tIns="18275">
            <a:noAutofit/>
          </a:bodyPr>
          <a:lstStyle/>
          <a:p>
            <a:pPr indent="0" lvl="0" marL="0" marR="0" rtl="0" algn="l">
              <a:lnSpc>
                <a:spcPct val="95000"/>
              </a:lnSpc>
              <a:spcBef>
                <a:spcPts val="0"/>
              </a:spcBef>
              <a:spcAft>
                <a:spcPts val="0"/>
              </a:spcAft>
              <a:buNone/>
            </a:pPr>
            <a:r>
              <a:rPr b="1" i="0" lang="en" sz="1050" u="none" cap="none" strike="noStrike">
                <a:solidFill>
                  <a:srgbClr val="8D2E9B"/>
                </a:solidFill>
                <a:latin typeface="Nunito Sans"/>
                <a:ea typeface="Nunito Sans"/>
                <a:cs typeface="Nunito Sans"/>
                <a:sym typeface="Nunito Sans"/>
              </a:rPr>
              <a:t>Retrieve compact kernels</a:t>
            </a:r>
            <a:endParaRPr/>
          </a:p>
        </p:txBody>
      </p:sp>
      <p:cxnSp>
        <p:nvCxnSpPr>
          <p:cNvPr id="580" name="Google Shape;580;p30"/>
          <p:cNvCxnSpPr/>
          <p:nvPr/>
        </p:nvCxnSpPr>
        <p:spPr>
          <a:xfrm>
            <a:off x="4776825" y="3840480"/>
            <a:ext cx="1764900" cy="0"/>
          </a:xfrm>
          <a:prstGeom prst="straightConnector1">
            <a:avLst/>
          </a:prstGeom>
          <a:noFill/>
          <a:ln cap="flat" cmpd="sng" w="9525">
            <a:solidFill>
              <a:srgbClr val="E8C6DA"/>
            </a:solidFill>
            <a:prstDash val="solid"/>
            <a:round/>
            <a:headEnd len="sm" w="sm" type="none"/>
            <a:tailEnd len="sm" w="sm" type="none"/>
          </a:ln>
        </p:spPr>
      </p:cxnSp>
      <p:sp>
        <p:nvSpPr>
          <p:cNvPr id="581" name="Google Shape;581;p30"/>
          <p:cNvSpPr txBox="1"/>
          <p:nvPr/>
        </p:nvSpPr>
        <p:spPr>
          <a:xfrm>
            <a:off x="4758537" y="3877056"/>
            <a:ext cx="1801500" cy="457200"/>
          </a:xfrm>
          <a:prstGeom prst="rect">
            <a:avLst/>
          </a:prstGeom>
          <a:noFill/>
          <a:ln>
            <a:noFill/>
          </a:ln>
        </p:spPr>
        <p:txBody>
          <a:bodyPr anchorCtr="0" anchor="t" bIns="18275" lIns="36575" spcFirstLastPara="1" rIns="36575" wrap="square" tIns="18275">
            <a:noAutofit/>
          </a:bodyPr>
          <a:lstStyle/>
          <a:p>
            <a:pPr indent="0" lvl="0" marL="0" marR="0" rtl="0" algn="l">
              <a:lnSpc>
                <a:spcPct val="95000"/>
              </a:lnSpc>
              <a:spcBef>
                <a:spcPts val="0"/>
              </a:spcBef>
              <a:spcAft>
                <a:spcPts val="0"/>
              </a:spcAft>
              <a:buNone/>
            </a:pPr>
            <a:r>
              <a:rPr b="0" i="1" lang="en" sz="950" u="none" cap="none" strike="noStrike">
                <a:solidFill>
                  <a:srgbClr val="595959"/>
                </a:solidFill>
                <a:latin typeface="Avenir"/>
                <a:ea typeface="Avenir"/>
                <a:cs typeface="Avenir"/>
                <a:sym typeface="Avenir"/>
              </a:rPr>
              <a:t>nearby production kernels set the style</a:t>
            </a:r>
            <a:endParaRPr/>
          </a:p>
        </p:txBody>
      </p:sp>
      <p:sp>
        <p:nvSpPr>
          <p:cNvPr id="582" name="Google Shape;582;p30"/>
          <p:cNvSpPr/>
          <p:nvPr/>
        </p:nvSpPr>
        <p:spPr>
          <a:xfrm>
            <a:off x="6794906" y="2852928"/>
            <a:ext cx="1984200" cy="1518000"/>
          </a:xfrm>
          <a:prstGeom prst="roundRect">
            <a:avLst>
              <a:gd fmla="val 7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49_6.2_2.4.png" id="583" name="Google Shape;583;p30"/>
          <p:cNvPicPr preferRelativeResize="0"/>
          <p:nvPr/>
        </p:nvPicPr>
        <p:blipFill rotWithShape="1">
          <a:blip r:embed="rId6">
            <a:alphaModFix/>
          </a:blip>
          <a:srcRect b="0" l="0" r="0" t="0"/>
          <a:stretch/>
        </p:blipFill>
        <p:spPr>
          <a:xfrm>
            <a:off x="6886346" y="2944368"/>
            <a:ext cx="365760" cy="365760"/>
          </a:xfrm>
          <a:prstGeom prst="rect">
            <a:avLst/>
          </a:prstGeom>
          <a:noFill/>
          <a:ln>
            <a:noFill/>
          </a:ln>
        </p:spPr>
      </p:pic>
      <p:sp>
        <p:nvSpPr>
          <p:cNvPr id="584" name="Google Shape;584;p30"/>
          <p:cNvSpPr txBox="1"/>
          <p:nvPr/>
        </p:nvSpPr>
        <p:spPr>
          <a:xfrm>
            <a:off x="7306970" y="2926080"/>
            <a:ext cx="1435500" cy="420600"/>
          </a:xfrm>
          <a:prstGeom prst="rect">
            <a:avLst/>
          </a:prstGeom>
          <a:noFill/>
          <a:ln>
            <a:noFill/>
          </a:ln>
        </p:spPr>
        <p:txBody>
          <a:bodyPr anchorCtr="0" anchor="ctr" bIns="18275" lIns="36575" spcFirstLastPara="1" rIns="36575" wrap="square" tIns="18275">
            <a:noAutofit/>
          </a:bodyPr>
          <a:lstStyle/>
          <a:p>
            <a:pPr indent="0" lvl="0" marL="0" marR="0" rtl="0" algn="l">
              <a:lnSpc>
                <a:spcPct val="95000"/>
              </a:lnSpc>
              <a:spcBef>
                <a:spcPts val="0"/>
              </a:spcBef>
              <a:spcAft>
                <a:spcPts val="0"/>
              </a:spcAft>
              <a:buNone/>
            </a:pPr>
            <a:r>
              <a:rPr b="1" i="0" lang="en" sz="1150" u="none" cap="none" strike="noStrike">
                <a:solidFill>
                  <a:srgbClr val="1C2B33"/>
                </a:solidFill>
                <a:latin typeface="Nunito Sans"/>
                <a:ea typeface="Nunito Sans"/>
                <a:cs typeface="Nunito Sans"/>
                <a:sym typeface="Nunito Sans"/>
              </a:rPr>
              <a:t>Ranking tie-breaks</a:t>
            </a:r>
            <a:endParaRPr/>
          </a:p>
        </p:txBody>
      </p:sp>
      <p:sp>
        <p:nvSpPr>
          <p:cNvPr id="585" name="Google Shape;585;p30"/>
          <p:cNvSpPr txBox="1"/>
          <p:nvPr/>
        </p:nvSpPr>
        <p:spPr>
          <a:xfrm>
            <a:off x="6886346" y="3383280"/>
            <a:ext cx="1801500" cy="457200"/>
          </a:xfrm>
          <a:prstGeom prst="rect">
            <a:avLst/>
          </a:prstGeom>
          <a:noFill/>
          <a:ln>
            <a:noFill/>
          </a:ln>
        </p:spPr>
        <p:txBody>
          <a:bodyPr anchorCtr="0" anchor="t" bIns="18275" lIns="36575" spcFirstLastPara="1" rIns="36575" wrap="square" tIns="18275">
            <a:noAutofit/>
          </a:bodyPr>
          <a:lstStyle/>
          <a:p>
            <a:pPr indent="0" lvl="0" marL="0" marR="0" rtl="0" algn="l">
              <a:lnSpc>
                <a:spcPct val="95000"/>
              </a:lnSpc>
              <a:spcBef>
                <a:spcPts val="0"/>
              </a:spcBef>
              <a:spcAft>
                <a:spcPts val="0"/>
              </a:spcAft>
              <a:buNone/>
            </a:pPr>
            <a:r>
              <a:rPr b="1" i="0" lang="en" sz="1050" u="none" cap="none" strike="noStrike">
                <a:solidFill>
                  <a:srgbClr val="8D2E9B"/>
                </a:solidFill>
                <a:latin typeface="Nunito Sans"/>
                <a:ea typeface="Nunito Sans"/>
                <a:cs typeface="Nunito Sans"/>
                <a:sym typeface="Nunito Sans"/>
              </a:rPr>
              <a:t>Equal speed? Pick the consistent one</a:t>
            </a:r>
            <a:endParaRPr/>
          </a:p>
        </p:txBody>
      </p:sp>
      <p:cxnSp>
        <p:nvCxnSpPr>
          <p:cNvPr id="586" name="Google Shape;586;p30"/>
          <p:cNvCxnSpPr/>
          <p:nvPr/>
        </p:nvCxnSpPr>
        <p:spPr>
          <a:xfrm>
            <a:off x="6904634" y="3840480"/>
            <a:ext cx="1764900" cy="0"/>
          </a:xfrm>
          <a:prstGeom prst="straightConnector1">
            <a:avLst/>
          </a:prstGeom>
          <a:noFill/>
          <a:ln cap="flat" cmpd="sng" w="9525">
            <a:solidFill>
              <a:srgbClr val="E8C6DA"/>
            </a:solidFill>
            <a:prstDash val="solid"/>
            <a:round/>
            <a:headEnd len="sm" w="sm" type="none"/>
            <a:tailEnd len="sm" w="sm" type="none"/>
          </a:ln>
        </p:spPr>
      </p:cxnSp>
      <p:sp>
        <p:nvSpPr>
          <p:cNvPr id="587" name="Google Shape;587;p30"/>
          <p:cNvSpPr txBox="1"/>
          <p:nvPr/>
        </p:nvSpPr>
        <p:spPr>
          <a:xfrm>
            <a:off x="6886346" y="3877056"/>
            <a:ext cx="1801500" cy="457200"/>
          </a:xfrm>
          <a:prstGeom prst="rect">
            <a:avLst/>
          </a:prstGeom>
          <a:noFill/>
          <a:ln>
            <a:noFill/>
          </a:ln>
        </p:spPr>
        <p:txBody>
          <a:bodyPr anchorCtr="0" anchor="t" bIns="18275" lIns="36575" spcFirstLastPara="1" rIns="36575" wrap="square" tIns="18275">
            <a:noAutofit/>
          </a:bodyPr>
          <a:lstStyle/>
          <a:p>
            <a:pPr indent="0" lvl="0" marL="0" marR="0" rtl="0" algn="l">
              <a:lnSpc>
                <a:spcPct val="95000"/>
              </a:lnSpc>
              <a:spcBef>
                <a:spcPts val="0"/>
              </a:spcBef>
              <a:spcAft>
                <a:spcPts val="0"/>
              </a:spcAft>
              <a:buNone/>
            </a:pPr>
            <a:r>
              <a:rPr b="0" i="1" lang="en" sz="950" u="none" cap="none" strike="noStrike">
                <a:solidFill>
                  <a:srgbClr val="595959"/>
                </a:solidFill>
                <a:latin typeface="Avenir"/>
                <a:ea typeface="Avenir"/>
                <a:cs typeface="Avenir"/>
                <a:sym typeface="Avenir"/>
              </a:rPr>
              <a:t>shorter, more idiomatic code wins the tie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3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A harness result, not a model result</a:t>
            </a:r>
            <a:endParaRPr/>
          </a:p>
        </p:txBody>
      </p:sp>
      <p:sp>
        <p:nvSpPr>
          <p:cNvPr id="593" name="Google Shape;593;p31"/>
          <p:cNvSpPr txBox="1"/>
          <p:nvPr/>
        </p:nvSpPr>
        <p:spPr>
          <a:xfrm>
            <a:off x="356616" y="969264"/>
            <a:ext cx="8412600" cy="2925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lang="en" sz="1300">
                <a:solidFill>
                  <a:srgbClr val="E12353"/>
                </a:solidFill>
                <a:latin typeface="Avenir"/>
                <a:ea typeface="Avenir"/>
                <a:cs typeface="Avenir"/>
                <a:sym typeface="Avenir"/>
              </a:rPr>
              <a:t>S</a:t>
            </a:r>
            <a:r>
              <a:rPr b="0" i="0" lang="en" sz="1300" u="none" cap="none" strike="noStrike">
                <a:solidFill>
                  <a:srgbClr val="E12353"/>
                </a:solidFill>
                <a:latin typeface="Avenir"/>
                <a:ea typeface="Avenir"/>
                <a:cs typeface="Avenir"/>
                <a:sym typeface="Avenir"/>
              </a:rPr>
              <a:t>ame speed, same roofline, same correctness.</a:t>
            </a:r>
            <a:endParaRPr/>
          </a:p>
        </p:txBody>
      </p:sp>
      <p:sp>
        <p:nvSpPr>
          <p:cNvPr id="594" name="Google Shape;594;p31"/>
          <p:cNvSpPr/>
          <p:nvPr/>
        </p:nvSpPr>
        <p:spPr>
          <a:xfrm>
            <a:off x="411480" y="1417320"/>
            <a:ext cx="3246000" cy="1143000"/>
          </a:xfrm>
          <a:prstGeom prst="roundRect">
            <a:avLst>
              <a:gd fmla="val 7000" name="adj"/>
            </a:avLst>
          </a:prstGeom>
          <a:solidFill>
            <a:srgbClr val="F4F5F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95" name="Google Shape;595;p31"/>
          <p:cNvSpPr txBox="1"/>
          <p:nvPr/>
        </p:nvSpPr>
        <p:spPr>
          <a:xfrm>
            <a:off x="548640" y="1463040"/>
            <a:ext cx="2971800" cy="2559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150" u="none" cap="none" strike="noStrike">
                <a:solidFill>
                  <a:srgbClr val="595959"/>
                </a:solidFill>
                <a:latin typeface="Nunito Sans"/>
                <a:ea typeface="Nunito Sans"/>
                <a:cs typeface="Nunito Sans"/>
                <a:sym typeface="Nunito Sans"/>
              </a:rPr>
              <a:t>Held fixed</a:t>
            </a:r>
            <a:endParaRPr/>
          </a:p>
        </p:txBody>
      </p:sp>
      <p:sp>
        <p:nvSpPr>
          <p:cNvPr id="596" name="Google Shape;596;p31"/>
          <p:cNvSpPr txBox="1"/>
          <p:nvPr/>
        </p:nvSpPr>
        <p:spPr>
          <a:xfrm>
            <a:off x="548640" y="1755648"/>
            <a:ext cx="2971800" cy="768000"/>
          </a:xfrm>
          <a:prstGeom prst="rect">
            <a:avLst/>
          </a:prstGeom>
          <a:noFill/>
          <a:ln>
            <a:noFill/>
          </a:ln>
        </p:spPr>
        <p:txBody>
          <a:bodyPr anchorCtr="0" anchor="t" bIns="18275" lIns="36575" spcFirstLastPara="1" rIns="36575" wrap="square" tIns="18275">
            <a:noAutofit/>
          </a:bodyPr>
          <a:lstStyle/>
          <a:p>
            <a:pPr indent="0" lvl="0" marL="0" marR="0" rtl="0" algn="l">
              <a:lnSpc>
                <a:spcPct val="130000"/>
              </a:lnSpc>
              <a:spcBef>
                <a:spcPts val="0"/>
              </a:spcBef>
              <a:spcAft>
                <a:spcPts val="0"/>
              </a:spcAft>
              <a:buNone/>
            </a:pPr>
            <a:r>
              <a:rPr b="0" i="0" lang="en" sz="1200" u="none" cap="none" strike="noStrike">
                <a:solidFill>
                  <a:srgbClr val="1C2B33"/>
                </a:solidFill>
                <a:latin typeface="Avenir"/>
                <a:ea typeface="Avenir"/>
                <a:cs typeface="Avenir"/>
                <a:sym typeface="Avenir"/>
              </a:rPr>
              <a:t>model · temperature schedule</a:t>
            </a:r>
            <a:endParaRPr/>
          </a:p>
          <a:p>
            <a:pPr indent="0" lvl="0" marL="0" marR="0" rtl="0" algn="l">
              <a:lnSpc>
                <a:spcPct val="130000"/>
              </a:lnSpc>
              <a:spcBef>
                <a:spcPts val="0"/>
              </a:spcBef>
              <a:spcAft>
                <a:spcPts val="0"/>
              </a:spcAft>
              <a:buNone/>
            </a:pPr>
            <a:r>
              <a:rPr b="0" i="0" lang="en" sz="1200" u="none" cap="none" strike="noStrike">
                <a:solidFill>
                  <a:srgbClr val="1C2B33"/>
                </a:solidFill>
                <a:latin typeface="Avenir"/>
                <a:ea typeface="Avenir"/>
                <a:cs typeface="Avenir"/>
                <a:sym typeface="Avenir"/>
              </a:rPr>
              <a:t>compute budget · op · GPU</a:t>
            </a:r>
            <a:endParaRPr/>
          </a:p>
        </p:txBody>
      </p:sp>
      <p:sp>
        <p:nvSpPr>
          <p:cNvPr id="597" name="Google Shape;597;p31"/>
          <p:cNvSpPr/>
          <p:nvPr/>
        </p:nvSpPr>
        <p:spPr>
          <a:xfrm>
            <a:off x="411480" y="2651760"/>
            <a:ext cx="3246000" cy="1143000"/>
          </a:xfrm>
          <a:prstGeom prst="roundRect">
            <a:avLst>
              <a:gd fmla="val 7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98" name="Google Shape;598;p31"/>
          <p:cNvSpPr txBox="1"/>
          <p:nvPr/>
        </p:nvSpPr>
        <p:spPr>
          <a:xfrm>
            <a:off x="548640" y="2697480"/>
            <a:ext cx="2971800" cy="2559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150" u="none" cap="none" strike="noStrike">
                <a:solidFill>
                  <a:srgbClr val="CC2FAA"/>
                </a:solidFill>
                <a:latin typeface="Nunito Sans"/>
                <a:ea typeface="Nunito Sans"/>
                <a:cs typeface="Nunito Sans"/>
                <a:sym typeface="Nunito Sans"/>
              </a:rPr>
              <a:t>Changed</a:t>
            </a:r>
            <a:endParaRPr/>
          </a:p>
        </p:txBody>
      </p:sp>
      <p:sp>
        <p:nvSpPr>
          <p:cNvPr id="599" name="Google Shape;599;p31"/>
          <p:cNvSpPr txBox="1"/>
          <p:nvPr/>
        </p:nvSpPr>
        <p:spPr>
          <a:xfrm>
            <a:off x="548640" y="2990088"/>
            <a:ext cx="2971800" cy="768000"/>
          </a:xfrm>
          <a:prstGeom prst="rect">
            <a:avLst/>
          </a:prstGeom>
          <a:noFill/>
          <a:ln>
            <a:noFill/>
          </a:ln>
        </p:spPr>
        <p:txBody>
          <a:bodyPr anchorCtr="0" anchor="t" bIns="18275" lIns="36575" spcFirstLastPara="1" rIns="36575" wrap="square" tIns="18275">
            <a:noAutofit/>
          </a:bodyPr>
          <a:lstStyle/>
          <a:p>
            <a:pPr indent="0" lvl="0" marL="0" marR="0" rtl="0" algn="l">
              <a:lnSpc>
                <a:spcPct val="130000"/>
              </a:lnSpc>
              <a:spcBef>
                <a:spcPts val="0"/>
              </a:spcBef>
              <a:spcAft>
                <a:spcPts val="0"/>
              </a:spcAft>
              <a:buNone/>
            </a:pPr>
            <a:r>
              <a:rPr b="0" i="0" lang="en" sz="1200" u="none" cap="none" strike="noStrike">
                <a:solidFill>
                  <a:srgbClr val="1C2B33"/>
                </a:solidFill>
                <a:latin typeface="Avenir"/>
                <a:ea typeface="Avenir"/>
                <a:cs typeface="Avenir"/>
                <a:sym typeface="Avenir"/>
              </a:rPr>
              <a:t>prompts · skill-library exemplars</a:t>
            </a:r>
            <a:endParaRPr/>
          </a:p>
          <a:p>
            <a:pPr indent="0" lvl="0" marL="0" marR="0" rtl="0" algn="l">
              <a:lnSpc>
                <a:spcPct val="130000"/>
              </a:lnSpc>
              <a:spcBef>
                <a:spcPts val="0"/>
              </a:spcBef>
              <a:spcAft>
                <a:spcPts val="0"/>
              </a:spcAft>
              <a:buNone/>
            </a:pPr>
            <a:r>
              <a:rPr b="0" i="0" lang="en" sz="1200" u="none" cap="none" strike="noStrike">
                <a:solidFill>
                  <a:srgbClr val="1C2B33"/>
                </a:solidFill>
                <a:latin typeface="Avenir"/>
                <a:ea typeface="Avenir"/>
                <a:cs typeface="Avenir"/>
                <a:sym typeface="Avenir"/>
              </a:rPr>
              <a:t>canonical primitives · ranking tie-breaks</a:t>
            </a:r>
            <a:endParaRPr/>
          </a:p>
        </p:txBody>
      </p:sp>
      <p:sp>
        <p:nvSpPr>
          <p:cNvPr id="600" name="Google Shape;600;p31"/>
          <p:cNvSpPr/>
          <p:nvPr/>
        </p:nvSpPr>
        <p:spPr>
          <a:xfrm>
            <a:off x="411480" y="3886200"/>
            <a:ext cx="3246000" cy="484500"/>
          </a:xfrm>
          <a:prstGeom prst="roundRect">
            <a:avLst>
              <a:gd fmla="val 12000" name="adj"/>
            </a:avLst>
          </a:prstGeom>
          <a:solidFill>
            <a:srgbClr val="1C2B33"/>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1050" u="none" cap="none" strike="noStrike">
                <a:solidFill>
                  <a:srgbClr val="F7A8C4"/>
                </a:solidFill>
                <a:latin typeface="Nunito Sans"/>
                <a:ea typeface="Nunito Sans"/>
                <a:cs typeface="Nunito Sans"/>
                <a:sym typeface="Nunito Sans"/>
              </a:rPr>
              <a:t>Result: </a:t>
            </a:r>
            <a:r>
              <a:rPr b="0" i="0" lang="en" sz="1050" u="none" cap="none" strike="noStrike">
                <a:solidFill>
                  <a:srgbClr val="FFFFFF"/>
                </a:solidFill>
                <a:latin typeface="Avenir"/>
                <a:ea typeface="Avenir"/>
                <a:cs typeface="Avenir"/>
                <a:sym typeface="Avenir"/>
              </a:rPr>
              <a:t>~2k → ~300 LoC, review in 1 round</a:t>
            </a:r>
            <a:endParaRPr/>
          </a:p>
        </p:txBody>
      </p:sp>
      <p:sp>
        <p:nvSpPr>
          <p:cNvPr id="601" name="Google Shape;601;p31"/>
          <p:cNvSpPr txBox="1"/>
          <p:nvPr/>
        </p:nvSpPr>
        <p:spPr>
          <a:xfrm>
            <a:off x="3931920" y="1371600"/>
            <a:ext cx="4846200" cy="2559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150" u="none" cap="none" strike="noStrike">
                <a:solidFill>
                  <a:srgbClr val="1C2B33"/>
                </a:solidFill>
                <a:latin typeface="Nunito Sans"/>
                <a:ea typeface="Nunito Sans"/>
                <a:cs typeface="Nunito Sans"/>
                <a:sym typeface="Nunito Sans"/>
              </a:rPr>
              <a:t>Speedup vs torch.compile</a:t>
            </a:r>
            <a:r>
              <a:rPr b="0" i="0" lang="en" sz="1000" u="none" cap="none" strike="noStrike">
                <a:solidFill>
                  <a:srgbClr val="595959"/>
                </a:solidFill>
                <a:latin typeface="Avenir"/>
                <a:ea typeface="Avenir"/>
                <a:cs typeface="Avenir"/>
                <a:sym typeface="Avenir"/>
              </a:rPr>
              <a:t>  GB300, bf16</a:t>
            </a:r>
            <a:endParaRPr/>
          </a:p>
        </p:txBody>
      </p:sp>
      <p:cxnSp>
        <p:nvCxnSpPr>
          <p:cNvPr id="602" name="Google Shape;602;p31"/>
          <p:cNvCxnSpPr/>
          <p:nvPr/>
        </p:nvCxnSpPr>
        <p:spPr>
          <a:xfrm>
            <a:off x="3977639" y="3383280"/>
            <a:ext cx="4800600" cy="0"/>
          </a:xfrm>
          <a:prstGeom prst="straightConnector1">
            <a:avLst/>
          </a:prstGeom>
          <a:noFill/>
          <a:ln cap="flat" cmpd="sng" w="9525">
            <a:solidFill>
              <a:srgbClr val="9AA0A6"/>
            </a:solidFill>
            <a:prstDash val="dash"/>
            <a:round/>
            <a:headEnd len="sm" w="sm" type="none"/>
            <a:tailEnd len="sm" w="sm" type="none"/>
          </a:ln>
        </p:spPr>
      </p:cxnSp>
      <p:sp>
        <p:nvSpPr>
          <p:cNvPr id="603" name="Google Shape;603;p31"/>
          <p:cNvSpPr txBox="1"/>
          <p:nvPr/>
        </p:nvSpPr>
        <p:spPr>
          <a:xfrm>
            <a:off x="8366760" y="3163824"/>
            <a:ext cx="411600" cy="201300"/>
          </a:xfrm>
          <a:prstGeom prst="rect">
            <a:avLst/>
          </a:prstGeom>
          <a:noFill/>
          <a:ln>
            <a:noFill/>
          </a:ln>
        </p:spPr>
        <p:txBody>
          <a:bodyPr anchorCtr="0" anchor="t" bIns="18275" lIns="36575" spcFirstLastPara="1" rIns="36575" wrap="square" tIns="18275">
            <a:noAutofit/>
          </a:bodyPr>
          <a:lstStyle/>
          <a:p>
            <a:pPr indent="0" lvl="0" marL="0" marR="0" rtl="0" algn="r">
              <a:lnSpc>
                <a:spcPct val="100000"/>
              </a:lnSpc>
              <a:spcBef>
                <a:spcPts val="0"/>
              </a:spcBef>
              <a:spcAft>
                <a:spcPts val="0"/>
              </a:spcAft>
              <a:buNone/>
            </a:pPr>
            <a:r>
              <a:rPr b="0" i="0" lang="en" sz="900" u="none" cap="none" strike="noStrike">
                <a:solidFill>
                  <a:srgbClr val="595959"/>
                </a:solidFill>
                <a:latin typeface="Avenir"/>
                <a:ea typeface="Avenir"/>
                <a:cs typeface="Avenir"/>
                <a:sym typeface="Avenir"/>
              </a:rPr>
              <a:t>1×</a:t>
            </a:r>
            <a:endParaRPr/>
          </a:p>
        </p:txBody>
      </p:sp>
      <p:sp>
        <p:nvSpPr>
          <p:cNvPr id="604" name="Google Shape;604;p31"/>
          <p:cNvSpPr/>
          <p:nvPr/>
        </p:nvSpPr>
        <p:spPr>
          <a:xfrm>
            <a:off x="4160520" y="3191256"/>
            <a:ext cx="749700" cy="649200"/>
          </a:xfrm>
          <a:prstGeom prst="rect">
            <a:avLst/>
          </a:prstGeom>
          <a:solidFill>
            <a:srgbClr val="CC2FA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05" name="Google Shape;605;p31"/>
          <p:cNvSpPr txBox="1"/>
          <p:nvPr/>
        </p:nvSpPr>
        <p:spPr>
          <a:xfrm>
            <a:off x="3931920" y="2734056"/>
            <a:ext cx="1206900" cy="438900"/>
          </a:xfrm>
          <a:prstGeom prst="rect">
            <a:avLst/>
          </a:prstGeom>
          <a:noFill/>
          <a:ln>
            <a:noFill/>
          </a:ln>
        </p:spPr>
        <p:txBody>
          <a:bodyPr anchorCtr="0" anchor="b" bIns="18275" lIns="36575" spcFirstLastPara="1" rIns="36575" wrap="square" tIns="18275">
            <a:noAutofit/>
          </a:bodyPr>
          <a:lstStyle/>
          <a:p>
            <a:pPr indent="0" lvl="0" marL="0" marR="0" rtl="0" algn="ctr">
              <a:lnSpc>
                <a:spcPct val="95000"/>
              </a:lnSpc>
              <a:spcBef>
                <a:spcPts val="0"/>
              </a:spcBef>
              <a:spcAft>
                <a:spcPts val="0"/>
              </a:spcAft>
              <a:buNone/>
            </a:pPr>
            <a:r>
              <a:rPr b="1" i="0" lang="en" sz="1300" u="none" cap="none" strike="noStrike">
                <a:solidFill>
                  <a:srgbClr val="CC2FAA"/>
                </a:solidFill>
                <a:latin typeface="Nunito Sans"/>
                <a:ea typeface="Nunito Sans"/>
                <a:cs typeface="Nunito Sans"/>
                <a:sym typeface="Nunito Sans"/>
              </a:rPr>
              <a:t>1.42×</a:t>
            </a:r>
            <a:endParaRPr/>
          </a:p>
          <a:p>
            <a:pPr indent="0" lvl="0" marL="0" marR="0" rtl="0" algn="ctr">
              <a:lnSpc>
                <a:spcPct val="95000"/>
              </a:lnSpc>
              <a:spcBef>
                <a:spcPts val="0"/>
              </a:spcBef>
              <a:spcAft>
                <a:spcPts val="0"/>
              </a:spcAft>
              <a:buNone/>
            </a:pPr>
            <a:r>
              <a:rPr b="0" i="0" lang="en" sz="900" u="none" cap="none" strike="noStrike">
                <a:solidFill>
                  <a:srgbClr val="595959"/>
                </a:solidFill>
                <a:latin typeface="Avenir"/>
                <a:ea typeface="Avenir"/>
                <a:cs typeface="Avenir"/>
                <a:sym typeface="Avenir"/>
              </a:rPr>
              <a:t>0.03 TB/s</a:t>
            </a:r>
            <a:endParaRPr/>
          </a:p>
        </p:txBody>
      </p:sp>
      <p:sp>
        <p:nvSpPr>
          <p:cNvPr id="606" name="Google Shape;606;p31"/>
          <p:cNvSpPr txBox="1"/>
          <p:nvPr/>
        </p:nvSpPr>
        <p:spPr>
          <a:xfrm>
            <a:off x="3886200" y="3877056"/>
            <a:ext cx="1298400" cy="2196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0" i="0" lang="en" sz="900" u="none" cap="none" strike="noStrike">
                <a:solidFill>
                  <a:srgbClr val="1C2B33"/>
                </a:solidFill>
                <a:latin typeface="Avenir"/>
                <a:ea typeface="Avenir"/>
                <a:cs typeface="Avenir"/>
                <a:sym typeface="Avenir"/>
              </a:rPr>
              <a:t>1×8×3072</a:t>
            </a:r>
            <a:endParaRPr/>
          </a:p>
        </p:txBody>
      </p:sp>
      <p:sp>
        <p:nvSpPr>
          <p:cNvPr id="607" name="Google Shape;607;p31"/>
          <p:cNvSpPr/>
          <p:nvPr/>
        </p:nvSpPr>
        <p:spPr>
          <a:xfrm>
            <a:off x="5321808" y="2340864"/>
            <a:ext cx="749700" cy="1499700"/>
          </a:xfrm>
          <a:prstGeom prst="rect">
            <a:avLst/>
          </a:prstGeom>
          <a:solidFill>
            <a:srgbClr val="CC2FA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08" name="Google Shape;608;p31"/>
          <p:cNvSpPr txBox="1"/>
          <p:nvPr/>
        </p:nvSpPr>
        <p:spPr>
          <a:xfrm>
            <a:off x="5093208" y="1883664"/>
            <a:ext cx="1206900" cy="438900"/>
          </a:xfrm>
          <a:prstGeom prst="rect">
            <a:avLst/>
          </a:prstGeom>
          <a:noFill/>
          <a:ln>
            <a:noFill/>
          </a:ln>
        </p:spPr>
        <p:txBody>
          <a:bodyPr anchorCtr="0" anchor="b" bIns="18275" lIns="36575" spcFirstLastPara="1" rIns="36575" wrap="square" tIns="18275">
            <a:noAutofit/>
          </a:bodyPr>
          <a:lstStyle/>
          <a:p>
            <a:pPr indent="0" lvl="0" marL="0" marR="0" rtl="0" algn="ctr">
              <a:lnSpc>
                <a:spcPct val="95000"/>
              </a:lnSpc>
              <a:spcBef>
                <a:spcPts val="0"/>
              </a:spcBef>
              <a:spcAft>
                <a:spcPts val="0"/>
              </a:spcAft>
              <a:buNone/>
            </a:pPr>
            <a:r>
              <a:rPr b="1" i="0" lang="en" sz="1300" u="none" cap="none" strike="noStrike">
                <a:solidFill>
                  <a:srgbClr val="CC2FAA"/>
                </a:solidFill>
                <a:latin typeface="Nunito Sans"/>
                <a:ea typeface="Nunito Sans"/>
                <a:cs typeface="Nunito Sans"/>
                <a:sym typeface="Nunito Sans"/>
              </a:rPr>
              <a:t>3.28×</a:t>
            </a:r>
            <a:endParaRPr/>
          </a:p>
          <a:p>
            <a:pPr indent="0" lvl="0" marL="0" marR="0" rtl="0" algn="ctr">
              <a:lnSpc>
                <a:spcPct val="95000"/>
              </a:lnSpc>
              <a:spcBef>
                <a:spcPts val="0"/>
              </a:spcBef>
              <a:spcAft>
                <a:spcPts val="0"/>
              </a:spcAft>
              <a:buNone/>
            </a:pPr>
            <a:r>
              <a:rPr b="0" i="0" lang="en" sz="900" u="none" cap="none" strike="noStrike">
                <a:solidFill>
                  <a:srgbClr val="595959"/>
                </a:solidFill>
                <a:latin typeface="Avenir"/>
                <a:ea typeface="Avenir"/>
                <a:cs typeface="Avenir"/>
                <a:sym typeface="Avenir"/>
              </a:rPr>
              <a:t>3.05 TB/s</a:t>
            </a:r>
            <a:endParaRPr/>
          </a:p>
        </p:txBody>
      </p:sp>
      <p:sp>
        <p:nvSpPr>
          <p:cNvPr id="609" name="Google Shape;609;p31"/>
          <p:cNvSpPr txBox="1"/>
          <p:nvPr/>
        </p:nvSpPr>
        <p:spPr>
          <a:xfrm>
            <a:off x="5047488" y="3877056"/>
            <a:ext cx="1298400" cy="2196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0" i="0" lang="en" sz="900" u="none" cap="none" strike="noStrike">
                <a:solidFill>
                  <a:srgbClr val="1C2B33"/>
                </a:solidFill>
                <a:latin typeface="Avenir"/>
                <a:ea typeface="Avenir"/>
                <a:cs typeface="Avenir"/>
                <a:sym typeface="Avenir"/>
              </a:rPr>
              <a:t>128×8×3072</a:t>
            </a:r>
            <a:endParaRPr/>
          </a:p>
        </p:txBody>
      </p:sp>
      <p:sp>
        <p:nvSpPr>
          <p:cNvPr id="610" name="Google Shape;610;p31"/>
          <p:cNvSpPr/>
          <p:nvPr/>
        </p:nvSpPr>
        <p:spPr>
          <a:xfrm>
            <a:off x="6483096" y="2052828"/>
            <a:ext cx="749700" cy="1787700"/>
          </a:xfrm>
          <a:prstGeom prst="rect">
            <a:avLst/>
          </a:prstGeom>
          <a:solidFill>
            <a:srgbClr val="CC2FA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11" name="Google Shape;611;p31"/>
          <p:cNvSpPr txBox="1"/>
          <p:nvPr/>
        </p:nvSpPr>
        <p:spPr>
          <a:xfrm>
            <a:off x="6254496" y="1595628"/>
            <a:ext cx="1206900" cy="438900"/>
          </a:xfrm>
          <a:prstGeom prst="rect">
            <a:avLst/>
          </a:prstGeom>
          <a:noFill/>
          <a:ln>
            <a:noFill/>
          </a:ln>
        </p:spPr>
        <p:txBody>
          <a:bodyPr anchorCtr="0" anchor="b" bIns="18275" lIns="36575" spcFirstLastPara="1" rIns="36575" wrap="square" tIns="18275">
            <a:noAutofit/>
          </a:bodyPr>
          <a:lstStyle/>
          <a:p>
            <a:pPr indent="0" lvl="0" marL="0" marR="0" rtl="0" algn="ctr">
              <a:lnSpc>
                <a:spcPct val="95000"/>
              </a:lnSpc>
              <a:spcBef>
                <a:spcPts val="0"/>
              </a:spcBef>
              <a:spcAft>
                <a:spcPts val="0"/>
              </a:spcAft>
              <a:buNone/>
            </a:pPr>
            <a:r>
              <a:rPr b="1" i="0" lang="en" sz="1300" u="none" cap="none" strike="noStrike">
                <a:solidFill>
                  <a:srgbClr val="CC2FAA"/>
                </a:solidFill>
                <a:latin typeface="Nunito Sans"/>
                <a:ea typeface="Nunito Sans"/>
                <a:cs typeface="Nunito Sans"/>
                <a:sym typeface="Nunito Sans"/>
              </a:rPr>
              <a:t>3.91×</a:t>
            </a:r>
            <a:endParaRPr/>
          </a:p>
          <a:p>
            <a:pPr indent="0" lvl="0" marL="0" marR="0" rtl="0" algn="ctr">
              <a:lnSpc>
                <a:spcPct val="95000"/>
              </a:lnSpc>
              <a:spcBef>
                <a:spcPts val="0"/>
              </a:spcBef>
              <a:spcAft>
                <a:spcPts val="0"/>
              </a:spcAft>
              <a:buNone/>
            </a:pPr>
            <a:r>
              <a:rPr b="0" i="0" lang="en" sz="900" u="none" cap="none" strike="noStrike">
                <a:solidFill>
                  <a:srgbClr val="595959"/>
                </a:solidFill>
                <a:latin typeface="Avenir"/>
                <a:ea typeface="Avenir"/>
                <a:cs typeface="Avenir"/>
                <a:sym typeface="Avenir"/>
              </a:rPr>
              <a:t>6.65 TB/s</a:t>
            </a:r>
            <a:endParaRPr/>
          </a:p>
        </p:txBody>
      </p:sp>
      <p:sp>
        <p:nvSpPr>
          <p:cNvPr id="612" name="Google Shape;612;p31"/>
          <p:cNvSpPr txBox="1"/>
          <p:nvPr/>
        </p:nvSpPr>
        <p:spPr>
          <a:xfrm>
            <a:off x="6208776" y="3877056"/>
            <a:ext cx="1298400" cy="2196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0" i="0" lang="en" sz="900" u="none" cap="none" strike="noStrike">
                <a:solidFill>
                  <a:srgbClr val="1C2B33"/>
                </a:solidFill>
                <a:latin typeface="Avenir"/>
                <a:ea typeface="Avenir"/>
                <a:cs typeface="Avenir"/>
                <a:sym typeface="Avenir"/>
              </a:rPr>
              <a:t>1024×8×4096</a:t>
            </a:r>
            <a:endParaRPr/>
          </a:p>
        </p:txBody>
      </p:sp>
      <p:sp>
        <p:nvSpPr>
          <p:cNvPr id="613" name="Google Shape;613;p31"/>
          <p:cNvSpPr/>
          <p:nvPr/>
        </p:nvSpPr>
        <p:spPr>
          <a:xfrm>
            <a:off x="7644383" y="1911096"/>
            <a:ext cx="749700" cy="1929300"/>
          </a:xfrm>
          <a:prstGeom prst="rect">
            <a:avLst/>
          </a:prstGeom>
          <a:solidFill>
            <a:srgbClr val="8D2E9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14" name="Google Shape;614;p31"/>
          <p:cNvSpPr txBox="1"/>
          <p:nvPr/>
        </p:nvSpPr>
        <p:spPr>
          <a:xfrm>
            <a:off x="7415783" y="1453896"/>
            <a:ext cx="1206900" cy="438900"/>
          </a:xfrm>
          <a:prstGeom prst="rect">
            <a:avLst/>
          </a:prstGeom>
          <a:noFill/>
          <a:ln>
            <a:noFill/>
          </a:ln>
        </p:spPr>
        <p:txBody>
          <a:bodyPr anchorCtr="0" anchor="b" bIns="18275" lIns="36575" spcFirstLastPara="1" rIns="36575" wrap="square" tIns="18275">
            <a:noAutofit/>
          </a:bodyPr>
          <a:lstStyle/>
          <a:p>
            <a:pPr indent="0" lvl="0" marL="0" marR="0" rtl="0" algn="ctr">
              <a:lnSpc>
                <a:spcPct val="95000"/>
              </a:lnSpc>
              <a:spcBef>
                <a:spcPts val="0"/>
              </a:spcBef>
              <a:spcAft>
                <a:spcPts val="0"/>
              </a:spcAft>
              <a:buNone/>
            </a:pPr>
            <a:r>
              <a:rPr b="1" i="0" lang="en" sz="1300" u="none" cap="none" strike="noStrike">
                <a:solidFill>
                  <a:srgbClr val="8D2E9B"/>
                </a:solidFill>
                <a:latin typeface="Nunito Sans"/>
                <a:ea typeface="Nunito Sans"/>
                <a:cs typeface="Nunito Sans"/>
                <a:sym typeface="Nunito Sans"/>
              </a:rPr>
              <a:t>4.22×</a:t>
            </a:r>
            <a:endParaRPr/>
          </a:p>
          <a:p>
            <a:pPr indent="0" lvl="0" marL="0" marR="0" rtl="0" algn="ctr">
              <a:lnSpc>
                <a:spcPct val="95000"/>
              </a:lnSpc>
              <a:spcBef>
                <a:spcPts val="0"/>
              </a:spcBef>
              <a:spcAft>
                <a:spcPts val="0"/>
              </a:spcAft>
              <a:buNone/>
            </a:pPr>
            <a:r>
              <a:rPr b="0" i="0" lang="en" sz="900" u="none" cap="none" strike="noStrike">
                <a:solidFill>
                  <a:srgbClr val="595959"/>
                </a:solidFill>
                <a:latin typeface="Avenir"/>
                <a:ea typeface="Avenir"/>
                <a:cs typeface="Avenir"/>
                <a:sym typeface="Avenir"/>
              </a:rPr>
              <a:t>6.25 TB/s</a:t>
            </a:r>
            <a:endParaRPr/>
          </a:p>
        </p:txBody>
      </p:sp>
      <p:sp>
        <p:nvSpPr>
          <p:cNvPr id="615" name="Google Shape;615;p31"/>
          <p:cNvSpPr txBox="1"/>
          <p:nvPr/>
        </p:nvSpPr>
        <p:spPr>
          <a:xfrm>
            <a:off x="7370063" y="3877056"/>
            <a:ext cx="1298400" cy="219600"/>
          </a:xfrm>
          <a:prstGeom prst="rect">
            <a:avLst/>
          </a:prstGeom>
          <a:noFill/>
          <a:ln>
            <a:noFill/>
          </a:ln>
        </p:spPr>
        <p:txBody>
          <a:bodyPr anchorCtr="0" anchor="t" bIns="18275" lIns="36575" spcFirstLastPara="1" rIns="36575" wrap="square" tIns="18275">
            <a:noAutofit/>
          </a:bodyPr>
          <a:lstStyle/>
          <a:p>
            <a:pPr indent="0" lvl="0" marL="0" marR="0" rtl="0" algn="ctr">
              <a:lnSpc>
                <a:spcPct val="100000"/>
              </a:lnSpc>
              <a:spcBef>
                <a:spcPts val="0"/>
              </a:spcBef>
              <a:spcAft>
                <a:spcPts val="0"/>
              </a:spcAft>
              <a:buNone/>
            </a:pPr>
            <a:r>
              <a:rPr b="0" i="0" lang="en" sz="900" u="none" cap="none" strike="noStrike">
                <a:solidFill>
                  <a:srgbClr val="1C2B33"/>
                </a:solidFill>
                <a:latin typeface="Avenir"/>
                <a:ea typeface="Avenir"/>
                <a:cs typeface="Avenir"/>
                <a:sym typeface="Avenir"/>
              </a:rPr>
              <a:t>32768×8×3072</a:t>
            </a:r>
            <a:endParaRPr/>
          </a:p>
        </p:txBody>
      </p:sp>
      <p:cxnSp>
        <p:nvCxnSpPr>
          <p:cNvPr id="616" name="Google Shape;616;p31"/>
          <p:cNvCxnSpPr/>
          <p:nvPr/>
        </p:nvCxnSpPr>
        <p:spPr>
          <a:xfrm>
            <a:off x="3977639" y="3840480"/>
            <a:ext cx="4800600" cy="0"/>
          </a:xfrm>
          <a:prstGeom prst="straightConnector1">
            <a:avLst/>
          </a:prstGeom>
          <a:noFill/>
          <a:ln cap="flat" cmpd="sng" w="12700">
            <a:solidFill>
              <a:srgbClr val="9AA0A6"/>
            </a:solidFill>
            <a:prstDash val="solid"/>
            <a:round/>
            <a:headEnd len="sm" w="sm" type="none"/>
            <a:tailEnd len="sm" w="sm" type="none"/>
          </a:ln>
        </p:spPr>
      </p:cxnSp>
      <p:sp>
        <p:nvSpPr>
          <p:cNvPr id="617" name="Google Shape;617;p31"/>
          <p:cNvSpPr txBox="1"/>
          <p:nvPr/>
        </p:nvSpPr>
        <p:spPr>
          <a:xfrm>
            <a:off x="3931920" y="4114800"/>
            <a:ext cx="48462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1" lang="en" sz="900" u="none" cap="none" strike="noStrike">
                <a:solidFill>
                  <a:srgbClr val="595959"/>
                </a:solidFill>
                <a:latin typeface="Avenir"/>
                <a:ea typeface="Avenir"/>
                <a:cs typeface="Avenir"/>
                <a:sym typeface="Avenir"/>
              </a:rPr>
              <a:t>Shape = tokens × top-k × hidden. Small shapes are launch-bound.</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32"/>
          <p:cNvSpPr txBox="1"/>
          <p:nvPr>
            <p:ph type="ctrTitle"/>
          </p:nvPr>
        </p:nvSpPr>
        <p:spPr>
          <a:xfrm>
            <a:off x="609000" y="2181150"/>
            <a:ext cx="7926000" cy="10860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00000"/>
              <a:buNone/>
            </a:pPr>
            <a:r>
              <a:rPr lang="en"/>
              <a:t>Heterogeneous</a:t>
            </a:r>
            <a:r>
              <a:rPr lang="en"/>
              <a:t> Hardware Support </a:t>
            </a:r>
            <a:endParaRPr/>
          </a:p>
          <a:p>
            <a:pPr indent="0" lvl="0" marL="0" rtl="0" algn="ctr">
              <a:lnSpc>
                <a:spcPct val="100000"/>
              </a:lnSpc>
              <a:spcBef>
                <a:spcPts val="0"/>
              </a:spcBef>
              <a:spcAft>
                <a:spcPts val="0"/>
              </a:spcAft>
              <a:buSzPct val="100000"/>
              <a:buNone/>
            </a:pPr>
            <a:r>
              <a:rPr lang="en"/>
              <a:t>from KernelAgent</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3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One harness, many backends</a:t>
            </a:r>
            <a:endParaRPr/>
          </a:p>
        </p:txBody>
      </p:sp>
      <p:sp>
        <p:nvSpPr>
          <p:cNvPr id="628" name="Google Shape;628;p33"/>
          <p:cNvSpPr txBox="1"/>
          <p:nvPr/>
        </p:nvSpPr>
        <p:spPr>
          <a:xfrm>
            <a:off x="356616" y="969264"/>
            <a:ext cx="8412600" cy="2925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300" u="none" cap="none" strike="noStrike">
                <a:solidFill>
                  <a:srgbClr val="E12353"/>
                </a:solidFill>
                <a:latin typeface="Avenir"/>
                <a:ea typeface="Avenir"/>
                <a:cs typeface="Avenir"/>
                <a:sym typeface="Avenir"/>
              </a:rPr>
              <a:t>The loop is shared. Hardware understanding is per backend.</a:t>
            </a:r>
            <a:endParaRPr/>
          </a:p>
        </p:txBody>
      </p:sp>
      <p:sp>
        <p:nvSpPr>
          <p:cNvPr id="629" name="Google Shape;629;p33"/>
          <p:cNvSpPr/>
          <p:nvPr/>
        </p:nvSpPr>
        <p:spPr>
          <a:xfrm>
            <a:off x="411480" y="1371600"/>
            <a:ext cx="8366700" cy="896100"/>
          </a:xfrm>
          <a:prstGeom prst="roundRect">
            <a:avLst>
              <a:gd fmla="val 8000" name="adj"/>
            </a:avLst>
          </a:prstGeom>
          <a:solidFill>
            <a:srgbClr val="1C2B3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30" name="Google Shape;630;p33"/>
          <p:cNvSpPr txBox="1"/>
          <p:nvPr/>
        </p:nvSpPr>
        <p:spPr>
          <a:xfrm>
            <a:off x="502920" y="1371600"/>
            <a:ext cx="1051500" cy="548700"/>
          </a:xfrm>
          <a:prstGeom prst="rect">
            <a:avLst/>
          </a:prstGeom>
          <a:noFill/>
          <a:ln>
            <a:noFill/>
          </a:ln>
        </p:spPr>
        <p:txBody>
          <a:bodyPr anchorCtr="0" anchor="ctr" bIns="18275" lIns="36575" spcFirstLastPara="1" rIns="36575" wrap="square" tIns="18275">
            <a:noAutofit/>
          </a:bodyPr>
          <a:lstStyle/>
          <a:p>
            <a:pPr indent="0" lvl="0" marL="0" marR="0" rtl="0" algn="l">
              <a:lnSpc>
                <a:spcPct val="95000"/>
              </a:lnSpc>
              <a:spcBef>
                <a:spcPts val="0"/>
              </a:spcBef>
              <a:spcAft>
                <a:spcPts val="0"/>
              </a:spcAft>
              <a:buNone/>
            </a:pPr>
            <a:r>
              <a:rPr b="1" i="0" lang="en" sz="1200" u="none" cap="none" strike="noStrike">
                <a:solidFill>
                  <a:srgbClr val="FFFFFF"/>
                </a:solidFill>
                <a:latin typeface="Nunito Sans"/>
                <a:ea typeface="Nunito Sans"/>
                <a:cs typeface="Nunito Sans"/>
                <a:sym typeface="Nunito Sans"/>
              </a:rPr>
              <a:t>Shared</a:t>
            </a:r>
            <a:endParaRPr/>
          </a:p>
          <a:p>
            <a:pPr indent="0" lvl="0" marL="0" marR="0" rtl="0" algn="l">
              <a:lnSpc>
                <a:spcPct val="95000"/>
              </a:lnSpc>
              <a:spcBef>
                <a:spcPts val="0"/>
              </a:spcBef>
              <a:spcAft>
                <a:spcPts val="0"/>
              </a:spcAft>
              <a:buNone/>
            </a:pPr>
            <a:r>
              <a:rPr b="1" i="0" lang="en" sz="1200" u="none" cap="none" strike="noStrike">
                <a:solidFill>
                  <a:srgbClr val="FFFFFF"/>
                </a:solidFill>
                <a:latin typeface="Nunito Sans"/>
                <a:ea typeface="Nunito Sans"/>
                <a:cs typeface="Nunito Sans"/>
                <a:sym typeface="Nunito Sans"/>
              </a:rPr>
              <a:t>core</a:t>
            </a:r>
            <a:endParaRPr/>
          </a:p>
        </p:txBody>
      </p:sp>
      <p:sp>
        <p:nvSpPr>
          <p:cNvPr id="631" name="Google Shape;631;p33"/>
          <p:cNvSpPr/>
          <p:nvPr/>
        </p:nvSpPr>
        <p:spPr>
          <a:xfrm>
            <a:off x="1600200" y="1463040"/>
            <a:ext cx="1024200" cy="347400"/>
          </a:xfrm>
          <a:prstGeom prst="roundRect">
            <a:avLst>
              <a:gd fmla="val 50000" name="adj"/>
            </a:avLst>
          </a:prstGeom>
          <a:solidFill>
            <a:srgbClr val="FFFFFF"/>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1050" u="none" cap="none" strike="noStrike">
                <a:solidFill>
                  <a:srgbClr val="1C2B33"/>
                </a:solidFill>
                <a:latin typeface="Nunito Sans"/>
                <a:ea typeface="Nunito Sans"/>
                <a:cs typeface="Nunito Sans"/>
                <a:sym typeface="Nunito Sans"/>
              </a:rPr>
              <a:t>Generate</a:t>
            </a:r>
            <a:endParaRPr/>
          </a:p>
        </p:txBody>
      </p:sp>
      <p:cxnSp>
        <p:nvCxnSpPr>
          <p:cNvPr id="632" name="Google Shape;632;p33"/>
          <p:cNvCxnSpPr/>
          <p:nvPr/>
        </p:nvCxnSpPr>
        <p:spPr>
          <a:xfrm>
            <a:off x="2633472" y="1636776"/>
            <a:ext cx="146400" cy="0"/>
          </a:xfrm>
          <a:prstGeom prst="straightConnector1">
            <a:avLst/>
          </a:prstGeom>
          <a:noFill/>
          <a:ln cap="flat" cmpd="sng" w="15875">
            <a:solidFill>
              <a:srgbClr val="F7A8C4"/>
            </a:solidFill>
            <a:prstDash val="solid"/>
            <a:round/>
            <a:headEnd len="sm" w="sm" type="none"/>
            <a:tailEnd len="med" w="med" type="triangle"/>
          </a:ln>
        </p:spPr>
      </p:cxnSp>
      <p:sp>
        <p:nvSpPr>
          <p:cNvPr id="633" name="Google Shape;633;p33"/>
          <p:cNvSpPr/>
          <p:nvPr/>
        </p:nvSpPr>
        <p:spPr>
          <a:xfrm>
            <a:off x="2788920" y="1463040"/>
            <a:ext cx="1024200" cy="347400"/>
          </a:xfrm>
          <a:prstGeom prst="roundRect">
            <a:avLst>
              <a:gd fmla="val 50000" name="adj"/>
            </a:avLst>
          </a:prstGeom>
          <a:solidFill>
            <a:srgbClr val="FFFFFF"/>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1050" u="none" cap="none" strike="noStrike">
                <a:solidFill>
                  <a:srgbClr val="1C2B33"/>
                </a:solidFill>
                <a:latin typeface="Nunito Sans"/>
                <a:ea typeface="Nunito Sans"/>
                <a:cs typeface="Nunito Sans"/>
                <a:sym typeface="Nunito Sans"/>
              </a:rPr>
              <a:t>Profile</a:t>
            </a:r>
            <a:endParaRPr/>
          </a:p>
        </p:txBody>
      </p:sp>
      <p:cxnSp>
        <p:nvCxnSpPr>
          <p:cNvPr id="634" name="Google Shape;634;p33"/>
          <p:cNvCxnSpPr/>
          <p:nvPr/>
        </p:nvCxnSpPr>
        <p:spPr>
          <a:xfrm>
            <a:off x="3822191" y="1636776"/>
            <a:ext cx="146400" cy="0"/>
          </a:xfrm>
          <a:prstGeom prst="straightConnector1">
            <a:avLst/>
          </a:prstGeom>
          <a:noFill/>
          <a:ln cap="flat" cmpd="sng" w="15875">
            <a:solidFill>
              <a:srgbClr val="F7A8C4"/>
            </a:solidFill>
            <a:prstDash val="solid"/>
            <a:round/>
            <a:headEnd len="sm" w="sm" type="none"/>
            <a:tailEnd len="med" w="med" type="triangle"/>
          </a:ln>
        </p:spPr>
      </p:cxnSp>
      <p:sp>
        <p:nvSpPr>
          <p:cNvPr id="635" name="Google Shape;635;p33"/>
          <p:cNvSpPr/>
          <p:nvPr/>
        </p:nvSpPr>
        <p:spPr>
          <a:xfrm>
            <a:off x="3977639" y="1463040"/>
            <a:ext cx="1024200" cy="347400"/>
          </a:xfrm>
          <a:prstGeom prst="roundRect">
            <a:avLst>
              <a:gd fmla="val 50000" name="adj"/>
            </a:avLst>
          </a:prstGeom>
          <a:solidFill>
            <a:srgbClr val="FFFFFF"/>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1050" u="none" cap="none" strike="noStrike">
                <a:solidFill>
                  <a:srgbClr val="1C2B33"/>
                </a:solidFill>
                <a:latin typeface="Nunito Sans"/>
                <a:ea typeface="Nunito Sans"/>
                <a:cs typeface="Nunito Sans"/>
                <a:sym typeface="Nunito Sans"/>
              </a:rPr>
              <a:t>Diagnose</a:t>
            </a:r>
            <a:endParaRPr/>
          </a:p>
        </p:txBody>
      </p:sp>
      <p:cxnSp>
        <p:nvCxnSpPr>
          <p:cNvPr id="636" name="Google Shape;636;p33"/>
          <p:cNvCxnSpPr/>
          <p:nvPr/>
        </p:nvCxnSpPr>
        <p:spPr>
          <a:xfrm>
            <a:off x="5010912" y="1636776"/>
            <a:ext cx="146400" cy="0"/>
          </a:xfrm>
          <a:prstGeom prst="straightConnector1">
            <a:avLst/>
          </a:prstGeom>
          <a:noFill/>
          <a:ln cap="flat" cmpd="sng" w="15875">
            <a:solidFill>
              <a:srgbClr val="F7A8C4"/>
            </a:solidFill>
            <a:prstDash val="solid"/>
            <a:round/>
            <a:headEnd len="sm" w="sm" type="none"/>
            <a:tailEnd len="med" w="med" type="triangle"/>
          </a:ln>
        </p:spPr>
      </p:cxnSp>
      <p:sp>
        <p:nvSpPr>
          <p:cNvPr id="637" name="Google Shape;637;p33"/>
          <p:cNvSpPr/>
          <p:nvPr/>
        </p:nvSpPr>
        <p:spPr>
          <a:xfrm>
            <a:off x="5166360" y="1463040"/>
            <a:ext cx="1024200" cy="347400"/>
          </a:xfrm>
          <a:prstGeom prst="roundRect">
            <a:avLst>
              <a:gd fmla="val 50000" name="adj"/>
            </a:avLst>
          </a:prstGeom>
          <a:solidFill>
            <a:srgbClr val="FFFFFF"/>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1050" u="none" cap="none" strike="noStrike">
                <a:solidFill>
                  <a:srgbClr val="1C2B33"/>
                </a:solidFill>
                <a:latin typeface="Nunito Sans"/>
                <a:ea typeface="Nunito Sans"/>
                <a:cs typeface="Nunito Sans"/>
                <a:sym typeface="Nunito Sans"/>
              </a:rPr>
              <a:t>Optimize</a:t>
            </a:r>
            <a:endParaRPr/>
          </a:p>
        </p:txBody>
      </p:sp>
      <p:cxnSp>
        <p:nvCxnSpPr>
          <p:cNvPr id="638" name="Google Shape;638;p33"/>
          <p:cNvCxnSpPr/>
          <p:nvPr/>
        </p:nvCxnSpPr>
        <p:spPr>
          <a:xfrm>
            <a:off x="6199632" y="1636776"/>
            <a:ext cx="146400" cy="0"/>
          </a:xfrm>
          <a:prstGeom prst="straightConnector1">
            <a:avLst/>
          </a:prstGeom>
          <a:noFill/>
          <a:ln cap="flat" cmpd="sng" w="15875">
            <a:solidFill>
              <a:srgbClr val="F7A8C4"/>
            </a:solidFill>
            <a:prstDash val="solid"/>
            <a:round/>
            <a:headEnd len="sm" w="sm" type="none"/>
            <a:tailEnd len="med" w="med" type="triangle"/>
          </a:ln>
        </p:spPr>
      </p:cxnSp>
      <p:sp>
        <p:nvSpPr>
          <p:cNvPr id="639" name="Google Shape;639;p33"/>
          <p:cNvSpPr/>
          <p:nvPr/>
        </p:nvSpPr>
        <p:spPr>
          <a:xfrm>
            <a:off x="6355080" y="1463040"/>
            <a:ext cx="1024200" cy="347400"/>
          </a:xfrm>
          <a:prstGeom prst="roundRect">
            <a:avLst>
              <a:gd fmla="val 50000" name="adj"/>
            </a:avLst>
          </a:prstGeom>
          <a:solidFill>
            <a:srgbClr val="FFFFFF"/>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1050" u="none" cap="none" strike="noStrike">
                <a:solidFill>
                  <a:srgbClr val="1C2B33"/>
                </a:solidFill>
                <a:latin typeface="Nunito Sans"/>
                <a:ea typeface="Nunito Sans"/>
                <a:cs typeface="Nunito Sans"/>
                <a:sym typeface="Nunito Sans"/>
              </a:rPr>
              <a:t>Validate</a:t>
            </a:r>
            <a:endParaRPr/>
          </a:p>
        </p:txBody>
      </p:sp>
      <p:cxnSp>
        <p:nvCxnSpPr>
          <p:cNvPr id="640" name="Google Shape;640;p33"/>
          <p:cNvCxnSpPr/>
          <p:nvPr/>
        </p:nvCxnSpPr>
        <p:spPr>
          <a:xfrm>
            <a:off x="7388352" y="1636776"/>
            <a:ext cx="146400" cy="0"/>
          </a:xfrm>
          <a:prstGeom prst="straightConnector1">
            <a:avLst/>
          </a:prstGeom>
          <a:noFill/>
          <a:ln cap="flat" cmpd="sng" w="15875">
            <a:solidFill>
              <a:srgbClr val="F7A8C4"/>
            </a:solidFill>
            <a:prstDash val="solid"/>
            <a:round/>
            <a:headEnd len="sm" w="sm" type="none"/>
            <a:tailEnd len="med" w="med" type="triangle"/>
          </a:ln>
        </p:spPr>
      </p:cxnSp>
      <p:sp>
        <p:nvSpPr>
          <p:cNvPr id="641" name="Google Shape;641;p33"/>
          <p:cNvSpPr/>
          <p:nvPr/>
        </p:nvSpPr>
        <p:spPr>
          <a:xfrm>
            <a:off x="7543800" y="1463040"/>
            <a:ext cx="1024200" cy="347400"/>
          </a:xfrm>
          <a:prstGeom prst="roundRect">
            <a:avLst>
              <a:gd fmla="val 50000" name="adj"/>
            </a:avLst>
          </a:prstGeom>
          <a:solidFill>
            <a:srgbClr val="FFFFFF"/>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1050" u="none" cap="none" strike="noStrike">
                <a:solidFill>
                  <a:srgbClr val="1C2B33"/>
                </a:solidFill>
                <a:latin typeface="Nunito Sans"/>
                <a:ea typeface="Nunito Sans"/>
                <a:cs typeface="Nunito Sans"/>
                <a:sym typeface="Nunito Sans"/>
              </a:rPr>
              <a:t>Remember</a:t>
            </a:r>
            <a:endParaRPr/>
          </a:p>
        </p:txBody>
      </p:sp>
      <p:sp>
        <p:nvSpPr>
          <p:cNvPr id="642" name="Google Shape;642;p33"/>
          <p:cNvSpPr txBox="1"/>
          <p:nvPr/>
        </p:nvSpPr>
        <p:spPr>
          <a:xfrm>
            <a:off x="1600200" y="1883664"/>
            <a:ext cx="7041000" cy="292500"/>
          </a:xfrm>
          <a:prstGeom prst="rect">
            <a:avLst/>
          </a:prstGeom>
          <a:no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0" i="0" lang="en" sz="950" u="none" cap="none" strike="noStrike">
                <a:solidFill>
                  <a:srgbClr val="F7A8C4"/>
                </a:solidFill>
                <a:latin typeface="Avenir"/>
                <a:ea typeface="Avenir"/>
                <a:cs typeface="Avenir"/>
                <a:sym typeface="Avenir"/>
              </a:rPr>
              <a:t>correctness gate vs. PyTorch reference  ·  beam search over a candidate queue  ·  memory of wins and failures</a:t>
            </a:r>
            <a:endParaRPr/>
          </a:p>
        </p:txBody>
      </p:sp>
      <p:sp>
        <p:nvSpPr>
          <p:cNvPr id="643" name="Google Shape;643;p33"/>
          <p:cNvSpPr/>
          <p:nvPr/>
        </p:nvSpPr>
        <p:spPr>
          <a:xfrm>
            <a:off x="1463040" y="2359152"/>
            <a:ext cx="1783200" cy="274200"/>
          </a:xfrm>
          <a:prstGeom prst="roundRect">
            <a:avLst>
              <a:gd fmla="val 30000" name="adj"/>
            </a:avLst>
          </a:prstGeom>
          <a:solidFill>
            <a:srgbClr val="8D2E9B"/>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1050" u="none" cap="none" strike="noStrike">
                <a:solidFill>
                  <a:srgbClr val="FFFFFF"/>
                </a:solidFill>
                <a:latin typeface="Nunito Sans"/>
                <a:ea typeface="Nunito Sans"/>
                <a:cs typeface="Nunito Sans"/>
                <a:sym typeface="Nunito Sans"/>
              </a:rPr>
              <a:t>NVIDIA GPU</a:t>
            </a:r>
            <a:endParaRPr/>
          </a:p>
        </p:txBody>
      </p:sp>
      <p:cxnSp>
        <p:nvCxnSpPr>
          <p:cNvPr id="644" name="Google Shape;644;p33"/>
          <p:cNvCxnSpPr/>
          <p:nvPr/>
        </p:nvCxnSpPr>
        <p:spPr>
          <a:xfrm>
            <a:off x="2354580" y="2267712"/>
            <a:ext cx="0" cy="91500"/>
          </a:xfrm>
          <a:prstGeom prst="straightConnector1">
            <a:avLst/>
          </a:prstGeom>
          <a:noFill/>
          <a:ln cap="flat" cmpd="sng" w="12700">
            <a:solidFill>
              <a:srgbClr val="9AA0A6"/>
            </a:solidFill>
            <a:prstDash val="solid"/>
            <a:round/>
            <a:headEnd len="sm" w="sm" type="none"/>
            <a:tailEnd len="sm" w="sm" type="none"/>
          </a:ln>
        </p:spPr>
      </p:cxnSp>
      <p:sp>
        <p:nvSpPr>
          <p:cNvPr id="645" name="Google Shape;645;p33"/>
          <p:cNvSpPr/>
          <p:nvPr/>
        </p:nvSpPr>
        <p:spPr>
          <a:xfrm>
            <a:off x="1463040" y="2697480"/>
            <a:ext cx="1783200" cy="393300"/>
          </a:xfrm>
          <a:prstGeom prst="roundRect">
            <a:avLst>
              <a:gd fmla="val 12000" name="adj"/>
            </a:avLst>
          </a:prstGeom>
          <a:solidFill>
            <a:srgbClr val="FCF2F9"/>
          </a:solidFill>
          <a:ln>
            <a:noFill/>
          </a:ln>
        </p:spPr>
        <p:txBody>
          <a:bodyPr anchorCtr="0" anchor="ctr" bIns="18275" lIns="54850" spcFirstLastPara="1" rIns="54850" wrap="square" tIns="18275">
            <a:noAutofit/>
          </a:bodyPr>
          <a:lstStyle/>
          <a:p>
            <a:pPr indent="0" lvl="0" marL="0" marR="0" rtl="0" algn="ctr">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Triton · CuTeDSL</a:t>
            </a:r>
            <a:endParaRPr/>
          </a:p>
        </p:txBody>
      </p:sp>
      <p:sp>
        <p:nvSpPr>
          <p:cNvPr id="646" name="Google Shape;646;p33"/>
          <p:cNvSpPr/>
          <p:nvPr/>
        </p:nvSpPr>
        <p:spPr>
          <a:xfrm>
            <a:off x="1463040" y="3118104"/>
            <a:ext cx="1783200" cy="393300"/>
          </a:xfrm>
          <a:prstGeom prst="roundRect">
            <a:avLst>
              <a:gd fmla="val 12000" name="adj"/>
            </a:avLst>
          </a:prstGeom>
          <a:solidFill>
            <a:srgbClr val="FCF2F9"/>
          </a:solidFill>
          <a:ln>
            <a:noFill/>
          </a:ln>
        </p:spPr>
        <p:txBody>
          <a:bodyPr anchorCtr="0" anchor="ctr" bIns="18275" lIns="54850" spcFirstLastPara="1" rIns="54850" wrap="square" tIns="18275">
            <a:noAutofit/>
          </a:bodyPr>
          <a:lstStyle/>
          <a:p>
            <a:pPr indent="0" lvl="0" marL="0" marR="0" rtl="0" algn="ctr">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Nsight Compute (NCU)</a:t>
            </a:r>
            <a:endParaRPr/>
          </a:p>
        </p:txBody>
      </p:sp>
      <p:sp>
        <p:nvSpPr>
          <p:cNvPr id="647" name="Google Shape;647;p33"/>
          <p:cNvSpPr/>
          <p:nvPr/>
        </p:nvSpPr>
        <p:spPr>
          <a:xfrm>
            <a:off x="1463040" y="3538728"/>
            <a:ext cx="1783200" cy="393300"/>
          </a:xfrm>
          <a:prstGeom prst="roundRect">
            <a:avLst>
              <a:gd fmla="val 12000" name="adj"/>
            </a:avLst>
          </a:prstGeom>
          <a:solidFill>
            <a:srgbClr val="FCF2F9"/>
          </a:solidFill>
          <a:ln>
            <a:noFill/>
          </a:ln>
        </p:spPr>
        <p:txBody>
          <a:bodyPr anchorCtr="0" anchor="ctr" bIns="18275" lIns="54850" spcFirstLastPara="1" rIns="54850" wrap="square" tIns="18275">
            <a:noAutofit/>
          </a:bodyPr>
          <a:lstStyle/>
          <a:p>
            <a:pPr indent="0" lvl="0" marL="0" marR="0" rtl="0" algn="ctr">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Arch patterns via RAG (e.g. TMA on H100)</a:t>
            </a:r>
            <a:endParaRPr/>
          </a:p>
        </p:txBody>
      </p:sp>
      <p:sp>
        <p:nvSpPr>
          <p:cNvPr id="648" name="Google Shape;648;p33"/>
          <p:cNvSpPr/>
          <p:nvPr/>
        </p:nvSpPr>
        <p:spPr>
          <a:xfrm>
            <a:off x="1463040" y="3959352"/>
            <a:ext cx="1783200" cy="393300"/>
          </a:xfrm>
          <a:prstGeom prst="roundRect">
            <a:avLst>
              <a:gd fmla="val 12000" name="adj"/>
            </a:avLst>
          </a:prstGeom>
          <a:solidFill>
            <a:srgbClr val="FCF2F9"/>
          </a:solidFill>
          <a:ln>
            <a:noFill/>
          </a:ln>
        </p:spPr>
        <p:txBody>
          <a:bodyPr anchorCtr="0" anchor="ctr" bIns="18275" lIns="54850" spcFirstLastPara="1" rIns="54850" wrap="square" tIns="18275">
            <a:noAutofit/>
          </a:bodyPr>
          <a:lstStyle/>
          <a:p>
            <a:pPr indent="0" lvl="0" marL="0" marR="0" rtl="0" algn="ctr">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One profiler per GPU: workers take a lock</a:t>
            </a:r>
            <a:endParaRPr/>
          </a:p>
        </p:txBody>
      </p:sp>
      <p:sp>
        <p:nvSpPr>
          <p:cNvPr id="649" name="Google Shape;649;p33"/>
          <p:cNvSpPr/>
          <p:nvPr/>
        </p:nvSpPr>
        <p:spPr>
          <a:xfrm>
            <a:off x="3291840" y="2359152"/>
            <a:ext cx="1783200" cy="274200"/>
          </a:xfrm>
          <a:prstGeom prst="roundRect">
            <a:avLst>
              <a:gd fmla="val 30000" name="adj"/>
            </a:avLst>
          </a:prstGeom>
          <a:solidFill>
            <a:srgbClr val="CC2FAA"/>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1050" u="none" cap="none" strike="noStrike">
                <a:solidFill>
                  <a:srgbClr val="FFFFFF"/>
                </a:solidFill>
                <a:latin typeface="Nunito Sans"/>
                <a:ea typeface="Nunito Sans"/>
                <a:cs typeface="Nunito Sans"/>
                <a:sym typeface="Nunito Sans"/>
              </a:rPr>
              <a:t>AMD GPU</a:t>
            </a:r>
            <a:endParaRPr/>
          </a:p>
        </p:txBody>
      </p:sp>
      <p:cxnSp>
        <p:nvCxnSpPr>
          <p:cNvPr id="650" name="Google Shape;650;p33"/>
          <p:cNvCxnSpPr/>
          <p:nvPr/>
        </p:nvCxnSpPr>
        <p:spPr>
          <a:xfrm>
            <a:off x="4183380" y="2267712"/>
            <a:ext cx="0" cy="91500"/>
          </a:xfrm>
          <a:prstGeom prst="straightConnector1">
            <a:avLst/>
          </a:prstGeom>
          <a:noFill/>
          <a:ln cap="flat" cmpd="sng" w="12700">
            <a:solidFill>
              <a:srgbClr val="9AA0A6"/>
            </a:solidFill>
            <a:prstDash val="solid"/>
            <a:round/>
            <a:headEnd len="sm" w="sm" type="none"/>
            <a:tailEnd len="sm" w="sm" type="none"/>
          </a:ln>
        </p:spPr>
      </p:cxnSp>
      <p:sp>
        <p:nvSpPr>
          <p:cNvPr id="651" name="Google Shape;651;p33"/>
          <p:cNvSpPr/>
          <p:nvPr/>
        </p:nvSpPr>
        <p:spPr>
          <a:xfrm>
            <a:off x="3291840" y="2697480"/>
            <a:ext cx="1783200" cy="393300"/>
          </a:xfrm>
          <a:prstGeom prst="roundRect">
            <a:avLst>
              <a:gd fmla="val 12000" name="adj"/>
            </a:avLst>
          </a:prstGeom>
          <a:solidFill>
            <a:srgbClr val="FCF2F9"/>
          </a:solidFill>
          <a:ln>
            <a:noFill/>
          </a:ln>
        </p:spPr>
        <p:txBody>
          <a:bodyPr anchorCtr="0" anchor="ctr" bIns="18275" lIns="54850" spcFirstLastPara="1" rIns="54850" wrap="square" tIns="18275">
            <a:noAutofit/>
          </a:bodyPr>
          <a:lstStyle/>
          <a:p>
            <a:pPr indent="0" lvl="0" marL="0" marR="0" rtl="0" algn="ctr">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HIP C++ · Triton fallback</a:t>
            </a:r>
            <a:endParaRPr/>
          </a:p>
        </p:txBody>
      </p:sp>
      <p:sp>
        <p:nvSpPr>
          <p:cNvPr id="652" name="Google Shape;652;p33"/>
          <p:cNvSpPr/>
          <p:nvPr/>
        </p:nvSpPr>
        <p:spPr>
          <a:xfrm>
            <a:off x="3291840" y="3118104"/>
            <a:ext cx="1783200" cy="393300"/>
          </a:xfrm>
          <a:prstGeom prst="roundRect">
            <a:avLst>
              <a:gd fmla="val 12000" name="adj"/>
            </a:avLst>
          </a:prstGeom>
          <a:solidFill>
            <a:srgbClr val="FCF2F9"/>
          </a:solidFill>
          <a:ln>
            <a:noFill/>
          </a:ln>
        </p:spPr>
        <p:txBody>
          <a:bodyPr anchorCtr="0" anchor="ctr" bIns="18275" lIns="54850" spcFirstLastPara="1" rIns="54850" wrap="square" tIns="18275">
            <a:noAutofit/>
          </a:bodyPr>
          <a:lstStyle/>
          <a:p>
            <a:pPr indent="0" lvl="0" marL="0" marR="0" rtl="0" algn="ctr">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ROCm profiler</a:t>
            </a:r>
            <a:endParaRPr/>
          </a:p>
        </p:txBody>
      </p:sp>
      <p:sp>
        <p:nvSpPr>
          <p:cNvPr id="653" name="Google Shape;653;p33"/>
          <p:cNvSpPr/>
          <p:nvPr/>
        </p:nvSpPr>
        <p:spPr>
          <a:xfrm>
            <a:off x="3291840" y="3538728"/>
            <a:ext cx="1783200" cy="393300"/>
          </a:xfrm>
          <a:prstGeom prst="roundRect">
            <a:avLst>
              <a:gd fmla="val 12000" name="adj"/>
            </a:avLst>
          </a:prstGeom>
          <a:solidFill>
            <a:srgbClr val="FCF2F9"/>
          </a:solidFill>
          <a:ln>
            <a:noFill/>
          </a:ln>
        </p:spPr>
        <p:txBody>
          <a:bodyPr anchorCtr="0" anchor="ctr" bIns="18275" lIns="54850" spcFirstLastPara="1" rIns="54850" wrap="square" tIns="18275">
            <a:noAutofit/>
          </a:bodyPr>
          <a:lstStyle/>
          <a:p>
            <a:pPr indent="0" lvl="0" marL="0" marR="0" rtl="0" algn="ctr">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Shared-memory lifetime and barrier checks</a:t>
            </a:r>
            <a:endParaRPr/>
          </a:p>
        </p:txBody>
      </p:sp>
      <p:sp>
        <p:nvSpPr>
          <p:cNvPr id="654" name="Google Shape;654;p33"/>
          <p:cNvSpPr/>
          <p:nvPr/>
        </p:nvSpPr>
        <p:spPr>
          <a:xfrm>
            <a:off x="3291840" y="3959352"/>
            <a:ext cx="1783200" cy="393300"/>
          </a:xfrm>
          <a:prstGeom prst="roundRect">
            <a:avLst>
              <a:gd fmla="val 12000" name="adj"/>
            </a:avLst>
          </a:prstGeom>
          <a:solidFill>
            <a:srgbClr val="FCF2F9"/>
          </a:solidFill>
          <a:ln>
            <a:noFill/>
          </a:ln>
        </p:spPr>
        <p:txBody>
          <a:bodyPr anchorCtr="0" anchor="ctr" bIns="18275" lIns="54850" spcFirstLastPara="1" rIns="54850" wrap="square" tIns="18275">
            <a:noAutofit/>
          </a:bodyPr>
          <a:lstStyle/>
          <a:p>
            <a:pPr indent="0" lvl="0" marL="0" marR="0" rtl="0" algn="ctr">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ROCm-guarded; NVIDIA path untouched</a:t>
            </a:r>
            <a:endParaRPr/>
          </a:p>
        </p:txBody>
      </p:sp>
      <p:sp>
        <p:nvSpPr>
          <p:cNvPr id="655" name="Google Shape;655;p33"/>
          <p:cNvSpPr/>
          <p:nvPr/>
        </p:nvSpPr>
        <p:spPr>
          <a:xfrm>
            <a:off x="5120640" y="2359152"/>
            <a:ext cx="1783200" cy="274200"/>
          </a:xfrm>
          <a:prstGeom prst="roundRect">
            <a:avLst>
              <a:gd fmla="val 30000" name="adj"/>
            </a:avLst>
          </a:prstGeom>
          <a:solidFill>
            <a:srgbClr val="E12353"/>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1050" u="none" cap="none" strike="noStrike">
                <a:solidFill>
                  <a:srgbClr val="FFFFFF"/>
                </a:solidFill>
                <a:latin typeface="Nunito Sans"/>
                <a:ea typeface="Nunito Sans"/>
                <a:cs typeface="Nunito Sans"/>
                <a:sym typeface="Nunito Sans"/>
              </a:rPr>
              <a:t>Google TPU</a:t>
            </a:r>
            <a:endParaRPr/>
          </a:p>
        </p:txBody>
      </p:sp>
      <p:cxnSp>
        <p:nvCxnSpPr>
          <p:cNvPr id="656" name="Google Shape;656;p33"/>
          <p:cNvCxnSpPr/>
          <p:nvPr/>
        </p:nvCxnSpPr>
        <p:spPr>
          <a:xfrm>
            <a:off x="6012179" y="2267712"/>
            <a:ext cx="0" cy="91500"/>
          </a:xfrm>
          <a:prstGeom prst="straightConnector1">
            <a:avLst/>
          </a:prstGeom>
          <a:noFill/>
          <a:ln cap="flat" cmpd="sng" w="12700">
            <a:solidFill>
              <a:srgbClr val="9AA0A6"/>
            </a:solidFill>
            <a:prstDash val="solid"/>
            <a:round/>
            <a:headEnd len="sm" w="sm" type="none"/>
            <a:tailEnd len="sm" w="sm" type="none"/>
          </a:ln>
        </p:spPr>
      </p:cxnSp>
      <p:sp>
        <p:nvSpPr>
          <p:cNvPr id="657" name="Google Shape;657;p33"/>
          <p:cNvSpPr/>
          <p:nvPr/>
        </p:nvSpPr>
        <p:spPr>
          <a:xfrm>
            <a:off x="5120640" y="2697480"/>
            <a:ext cx="1783200" cy="393300"/>
          </a:xfrm>
          <a:prstGeom prst="roundRect">
            <a:avLst>
              <a:gd fmla="val 12000" name="adj"/>
            </a:avLst>
          </a:prstGeom>
          <a:solidFill>
            <a:srgbClr val="FCF2F9"/>
          </a:solidFill>
          <a:ln>
            <a:noFill/>
          </a:ln>
        </p:spPr>
        <p:txBody>
          <a:bodyPr anchorCtr="0" anchor="ctr" bIns="18275" lIns="54850" spcFirstLastPara="1" rIns="54850" wrap="square" tIns="18275">
            <a:noAutofit/>
          </a:bodyPr>
          <a:lstStyle/>
          <a:p>
            <a:pPr indent="0" lvl="0" marL="0" marR="0" rtl="0" algn="ctr">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Pallas</a:t>
            </a:r>
            <a:endParaRPr/>
          </a:p>
        </p:txBody>
      </p:sp>
      <p:sp>
        <p:nvSpPr>
          <p:cNvPr id="658" name="Google Shape;658;p33"/>
          <p:cNvSpPr/>
          <p:nvPr/>
        </p:nvSpPr>
        <p:spPr>
          <a:xfrm>
            <a:off x="5120640" y="3118104"/>
            <a:ext cx="1783200" cy="393300"/>
          </a:xfrm>
          <a:prstGeom prst="roundRect">
            <a:avLst>
              <a:gd fmla="val 12000" name="adj"/>
            </a:avLst>
          </a:prstGeom>
          <a:solidFill>
            <a:srgbClr val="FCF2F9"/>
          </a:solidFill>
          <a:ln>
            <a:noFill/>
          </a:ln>
        </p:spPr>
        <p:txBody>
          <a:bodyPr anchorCtr="0" anchor="ctr" bIns="18275" lIns="54850" spcFirstLastPara="1" rIns="54850" wrap="square" tIns="18275">
            <a:noAutofit/>
          </a:bodyPr>
          <a:lstStyle/>
          <a:p>
            <a:pPr indent="0" lvl="0" marL="0" marR="0" rtl="0" algn="ctr">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XProf traces</a:t>
            </a:r>
            <a:endParaRPr/>
          </a:p>
        </p:txBody>
      </p:sp>
      <p:sp>
        <p:nvSpPr>
          <p:cNvPr id="659" name="Google Shape;659;p33"/>
          <p:cNvSpPr/>
          <p:nvPr/>
        </p:nvSpPr>
        <p:spPr>
          <a:xfrm>
            <a:off x="5120640" y="3538728"/>
            <a:ext cx="1783200" cy="393300"/>
          </a:xfrm>
          <a:prstGeom prst="roundRect">
            <a:avLst>
              <a:gd fmla="val 12000" name="adj"/>
            </a:avLst>
          </a:prstGeom>
          <a:solidFill>
            <a:srgbClr val="FCF2F9"/>
          </a:solidFill>
          <a:ln>
            <a:noFill/>
          </a:ln>
        </p:spPr>
        <p:txBody>
          <a:bodyPr anchorCtr="0" anchor="ctr" bIns="18275" lIns="54850" spcFirstLastPara="1" rIns="54850" wrap="square" tIns="18275">
            <a:noAutofit/>
          </a:bodyPr>
          <a:lstStyle/>
          <a:p>
            <a:pPr indent="0" lvl="0" marL="0" marR="0" rtl="0" algn="ctr">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Pallas notes: VMEM, manual DMA pipelining</a:t>
            </a:r>
            <a:endParaRPr/>
          </a:p>
        </p:txBody>
      </p:sp>
      <p:sp>
        <p:nvSpPr>
          <p:cNvPr id="660" name="Google Shape;660;p33"/>
          <p:cNvSpPr/>
          <p:nvPr/>
        </p:nvSpPr>
        <p:spPr>
          <a:xfrm>
            <a:off x="5120640" y="3959352"/>
            <a:ext cx="1783200" cy="393300"/>
          </a:xfrm>
          <a:prstGeom prst="roundRect">
            <a:avLst>
              <a:gd fmla="val 12000" name="adj"/>
            </a:avLst>
          </a:prstGeom>
          <a:solidFill>
            <a:srgbClr val="FCF2F9"/>
          </a:solidFill>
          <a:ln>
            <a:noFill/>
          </a:ln>
        </p:spPr>
        <p:txBody>
          <a:bodyPr anchorCtr="0" anchor="ctr" bIns="18275" lIns="54850" spcFirstLastPara="1" rIns="54850" wrap="square" tIns="18275">
            <a:noAutofit/>
          </a:bodyPr>
          <a:lstStyle/>
          <a:p>
            <a:pPr indent="0" lvl="0" marL="0" marR="0" rtl="0" algn="ctr">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Error classes: BlockSpec, dtype, alignment</a:t>
            </a:r>
            <a:endParaRPr/>
          </a:p>
        </p:txBody>
      </p:sp>
      <p:sp>
        <p:nvSpPr>
          <p:cNvPr id="661" name="Google Shape;661;p33"/>
          <p:cNvSpPr/>
          <p:nvPr/>
        </p:nvSpPr>
        <p:spPr>
          <a:xfrm>
            <a:off x="6949440" y="2359152"/>
            <a:ext cx="1783200" cy="274200"/>
          </a:xfrm>
          <a:prstGeom prst="roundRect">
            <a:avLst>
              <a:gd fmla="val 30000" name="adj"/>
            </a:avLst>
          </a:prstGeom>
          <a:solidFill>
            <a:srgbClr val="EE3B24"/>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1050" u="none" cap="none" strike="noStrike">
                <a:solidFill>
                  <a:srgbClr val="FFFFFF"/>
                </a:solidFill>
                <a:latin typeface="Nunito Sans"/>
                <a:ea typeface="Nunito Sans"/>
                <a:cs typeface="Nunito Sans"/>
                <a:sym typeface="Nunito Sans"/>
              </a:rPr>
              <a:t>Meta MTIA</a:t>
            </a:r>
            <a:endParaRPr/>
          </a:p>
        </p:txBody>
      </p:sp>
      <p:cxnSp>
        <p:nvCxnSpPr>
          <p:cNvPr id="662" name="Google Shape;662;p33"/>
          <p:cNvCxnSpPr/>
          <p:nvPr/>
        </p:nvCxnSpPr>
        <p:spPr>
          <a:xfrm>
            <a:off x="7840979" y="2267712"/>
            <a:ext cx="0" cy="91500"/>
          </a:xfrm>
          <a:prstGeom prst="straightConnector1">
            <a:avLst/>
          </a:prstGeom>
          <a:noFill/>
          <a:ln cap="flat" cmpd="sng" w="12700">
            <a:solidFill>
              <a:srgbClr val="9AA0A6"/>
            </a:solidFill>
            <a:prstDash val="solid"/>
            <a:round/>
            <a:headEnd len="sm" w="sm" type="none"/>
            <a:tailEnd len="sm" w="sm" type="none"/>
          </a:ln>
        </p:spPr>
      </p:cxnSp>
      <p:sp>
        <p:nvSpPr>
          <p:cNvPr id="663" name="Google Shape;663;p33"/>
          <p:cNvSpPr/>
          <p:nvPr/>
        </p:nvSpPr>
        <p:spPr>
          <a:xfrm>
            <a:off x="6949440" y="2697480"/>
            <a:ext cx="1783200" cy="393300"/>
          </a:xfrm>
          <a:prstGeom prst="roundRect">
            <a:avLst>
              <a:gd fmla="val 12000" name="adj"/>
            </a:avLst>
          </a:prstGeom>
          <a:solidFill>
            <a:srgbClr val="FCF2F9"/>
          </a:solidFill>
          <a:ln>
            <a:noFill/>
          </a:ln>
        </p:spPr>
        <p:txBody>
          <a:bodyPr anchorCtr="0" anchor="ctr" bIns="18275" lIns="54850" spcFirstLastPara="1" rIns="54850" wrap="square" tIns="18275">
            <a:noAutofit/>
          </a:bodyPr>
          <a:lstStyle/>
          <a:p>
            <a:pPr indent="0" lvl="0" marL="0" marR="0" rtl="0" algn="ctr">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C++ device kernels · Triton</a:t>
            </a:r>
            <a:endParaRPr/>
          </a:p>
        </p:txBody>
      </p:sp>
      <p:sp>
        <p:nvSpPr>
          <p:cNvPr id="664" name="Google Shape;664;p33"/>
          <p:cNvSpPr/>
          <p:nvPr/>
        </p:nvSpPr>
        <p:spPr>
          <a:xfrm>
            <a:off x="6949440" y="3118104"/>
            <a:ext cx="1783200" cy="393300"/>
          </a:xfrm>
          <a:prstGeom prst="roundRect">
            <a:avLst>
              <a:gd fmla="val 12000" name="adj"/>
            </a:avLst>
          </a:prstGeom>
          <a:solidFill>
            <a:srgbClr val="FCF2F9"/>
          </a:solidFill>
          <a:ln>
            <a:noFill/>
          </a:ln>
        </p:spPr>
        <p:txBody>
          <a:bodyPr anchorCtr="0" anchor="ctr" bIns="18275" lIns="54850" spcFirstLastPara="1" rIns="54850" wrap="square" tIns="18275">
            <a:noAutofit/>
          </a:bodyPr>
          <a:lstStyle/>
          <a:p>
            <a:pPr indent="0" lvl="0" marL="0" marR="0" rtl="0" algn="ctr">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On-device counters + simulator</a:t>
            </a:r>
            <a:endParaRPr/>
          </a:p>
        </p:txBody>
      </p:sp>
      <p:sp>
        <p:nvSpPr>
          <p:cNvPr id="665" name="Google Shape;665;p33"/>
          <p:cNvSpPr/>
          <p:nvPr/>
        </p:nvSpPr>
        <p:spPr>
          <a:xfrm>
            <a:off x="6949440" y="3538728"/>
            <a:ext cx="1783200" cy="393300"/>
          </a:xfrm>
          <a:prstGeom prst="roundRect">
            <a:avLst>
              <a:gd fmla="val 12000" name="adj"/>
            </a:avLst>
          </a:prstGeom>
          <a:solidFill>
            <a:srgbClr val="FCF2F9"/>
          </a:solidFill>
          <a:ln>
            <a:noFill/>
          </a:ln>
        </p:spPr>
        <p:txBody>
          <a:bodyPr anchorCtr="0" anchor="ctr" bIns="18275" lIns="54850" spcFirstLastPara="1" rIns="54850" wrap="square" tIns="18275">
            <a:noAutofit/>
          </a:bodyPr>
          <a:lstStyle/>
          <a:p>
            <a:pPr indent="0" lvl="0" marL="0" marR="0" rtl="0" algn="ctr">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Hardware specs for each chip generation</a:t>
            </a:r>
            <a:endParaRPr/>
          </a:p>
        </p:txBody>
      </p:sp>
      <p:sp>
        <p:nvSpPr>
          <p:cNvPr id="666" name="Google Shape;666;p33"/>
          <p:cNvSpPr/>
          <p:nvPr/>
        </p:nvSpPr>
        <p:spPr>
          <a:xfrm>
            <a:off x="6949440" y="3959352"/>
            <a:ext cx="1783200" cy="393300"/>
          </a:xfrm>
          <a:prstGeom prst="roundRect">
            <a:avLst>
              <a:gd fmla="val 12000" name="adj"/>
            </a:avLst>
          </a:prstGeom>
          <a:solidFill>
            <a:srgbClr val="FCF2F9"/>
          </a:solidFill>
          <a:ln>
            <a:noFill/>
          </a:ln>
        </p:spPr>
        <p:txBody>
          <a:bodyPr anchorCtr="0" anchor="ctr" bIns="18275" lIns="54850" spcFirstLastPara="1" rIns="54850" wrap="square" tIns="18275">
            <a:noAutofit/>
          </a:bodyPr>
          <a:lstStyle/>
          <a:p>
            <a:pPr indent="0" lvl="0" marL="0" marR="0" rtl="0" algn="ctr">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One process per device: one seed</a:t>
            </a:r>
            <a:endParaRPr/>
          </a:p>
        </p:txBody>
      </p:sp>
      <p:sp>
        <p:nvSpPr>
          <p:cNvPr id="667" name="Google Shape;667;p33"/>
          <p:cNvSpPr txBox="1"/>
          <p:nvPr/>
        </p:nvSpPr>
        <p:spPr>
          <a:xfrm>
            <a:off x="411480" y="2697480"/>
            <a:ext cx="1024200" cy="393300"/>
          </a:xfrm>
          <a:prstGeom prst="rect">
            <a:avLst/>
          </a:prstGeom>
          <a:noFill/>
          <a:ln>
            <a:noFill/>
          </a:ln>
        </p:spPr>
        <p:txBody>
          <a:bodyPr anchorCtr="0" anchor="ctr" bIns="18275" lIns="36575" spcFirstLastPara="1" rIns="36575" wrap="square" tIns="18275">
            <a:noAutofit/>
          </a:bodyPr>
          <a:lstStyle/>
          <a:p>
            <a:pPr indent="0" lvl="0" marL="0" marR="0" rtl="0" algn="l">
              <a:lnSpc>
                <a:spcPct val="95000"/>
              </a:lnSpc>
              <a:spcBef>
                <a:spcPts val="0"/>
              </a:spcBef>
              <a:spcAft>
                <a:spcPts val="0"/>
              </a:spcAft>
              <a:buNone/>
            </a:pPr>
            <a:r>
              <a:rPr b="1" i="0" lang="en" sz="950" u="none" cap="none" strike="noStrike">
                <a:solidFill>
                  <a:srgbClr val="595959"/>
                </a:solidFill>
                <a:latin typeface="Nunito Sans"/>
                <a:ea typeface="Nunito Sans"/>
                <a:cs typeface="Nunito Sans"/>
                <a:sym typeface="Nunito Sans"/>
              </a:rPr>
              <a:t>Kernel language</a:t>
            </a:r>
            <a:endParaRPr/>
          </a:p>
        </p:txBody>
      </p:sp>
      <p:sp>
        <p:nvSpPr>
          <p:cNvPr id="668" name="Google Shape;668;p33"/>
          <p:cNvSpPr txBox="1"/>
          <p:nvPr/>
        </p:nvSpPr>
        <p:spPr>
          <a:xfrm>
            <a:off x="411480" y="3118104"/>
            <a:ext cx="1024200" cy="393300"/>
          </a:xfrm>
          <a:prstGeom prst="rect">
            <a:avLst/>
          </a:prstGeom>
          <a:noFill/>
          <a:ln>
            <a:noFill/>
          </a:ln>
        </p:spPr>
        <p:txBody>
          <a:bodyPr anchorCtr="0" anchor="ctr" bIns="18275" lIns="36575" spcFirstLastPara="1" rIns="36575" wrap="square" tIns="18275">
            <a:noAutofit/>
          </a:bodyPr>
          <a:lstStyle/>
          <a:p>
            <a:pPr indent="0" lvl="0" marL="0" marR="0" rtl="0" algn="l">
              <a:lnSpc>
                <a:spcPct val="95000"/>
              </a:lnSpc>
              <a:spcBef>
                <a:spcPts val="0"/>
              </a:spcBef>
              <a:spcAft>
                <a:spcPts val="0"/>
              </a:spcAft>
              <a:buNone/>
            </a:pPr>
            <a:r>
              <a:rPr b="1" i="0" lang="en" sz="950" u="none" cap="none" strike="noStrike">
                <a:solidFill>
                  <a:srgbClr val="595959"/>
                </a:solidFill>
                <a:latin typeface="Nunito Sans"/>
                <a:ea typeface="Nunito Sans"/>
                <a:cs typeface="Nunito Sans"/>
                <a:sym typeface="Nunito Sans"/>
              </a:rPr>
              <a:t>Profiler signal</a:t>
            </a:r>
            <a:endParaRPr/>
          </a:p>
        </p:txBody>
      </p:sp>
      <p:sp>
        <p:nvSpPr>
          <p:cNvPr id="669" name="Google Shape;669;p33"/>
          <p:cNvSpPr txBox="1"/>
          <p:nvPr/>
        </p:nvSpPr>
        <p:spPr>
          <a:xfrm>
            <a:off x="411480" y="3538728"/>
            <a:ext cx="1024200" cy="393300"/>
          </a:xfrm>
          <a:prstGeom prst="rect">
            <a:avLst/>
          </a:prstGeom>
          <a:noFill/>
          <a:ln>
            <a:noFill/>
          </a:ln>
        </p:spPr>
        <p:txBody>
          <a:bodyPr anchorCtr="0" anchor="ctr" bIns="18275" lIns="36575" spcFirstLastPara="1" rIns="36575" wrap="square" tIns="18275">
            <a:noAutofit/>
          </a:bodyPr>
          <a:lstStyle/>
          <a:p>
            <a:pPr indent="0" lvl="0" marL="0" marR="0" rtl="0" algn="l">
              <a:lnSpc>
                <a:spcPct val="95000"/>
              </a:lnSpc>
              <a:spcBef>
                <a:spcPts val="0"/>
              </a:spcBef>
              <a:spcAft>
                <a:spcPts val="0"/>
              </a:spcAft>
              <a:buNone/>
            </a:pPr>
            <a:r>
              <a:rPr b="1" i="0" lang="en" sz="950" u="none" cap="none" strike="noStrike">
                <a:solidFill>
                  <a:srgbClr val="595959"/>
                </a:solidFill>
                <a:latin typeface="Nunito Sans"/>
                <a:ea typeface="Nunito Sans"/>
                <a:cs typeface="Nunito Sans"/>
                <a:sym typeface="Nunito Sans"/>
              </a:rPr>
              <a:t>Added knowledge</a:t>
            </a:r>
            <a:endParaRPr/>
          </a:p>
        </p:txBody>
      </p:sp>
      <p:sp>
        <p:nvSpPr>
          <p:cNvPr id="670" name="Google Shape;670;p33"/>
          <p:cNvSpPr txBox="1"/>
          <p:nvPr/>
        </p:nvSpPr>
        <p:spPr>
          <a:xfrm>
            <a:off x="411480" y="3959352"/>
            <a:ext cx="1024200" cy="393300"/>
          </a:xfrm>
          <a:prstGeom prst="rect">
            <a:avLst/>
          </a:prstGeom>
          <a:noFill/>
          <a:ln>
            <a:noFill/>
          </a:ln>
        </p:spPr>
        <p:txBody>
          <a:bodyPr anchorCtr="0" anchor="ctr" bIns="18275" lIns="36575" spcFirstLastPara="1" rIns="36575" wrap="square" tIns="18275">
            <a:noAutofit/>
          </a:bodyPr>
          <a:lstStyle/>
          <a:p>
            <a:pPr indent="0" lvl="0" marL="0" marR="0" rtl="0" algn="l">
              <a:lnSpc>
                <a:spcPct val="95000"/>
              </a:lnSpc>
              <a:spcBef>
                <a:spcPts val="0"/>
              </a:spcBef>
              <a:spcAft>
                <a:spcPts val="0"/>
              </a:spcAft>
              <a:buNone/>
            </a:pPr>
            <a:r>
              <a:rPr b="1" i="0" lang="en" sz="950" u="none" cap="none" strike="noStrike">
                <a:solidFill>
                  <a:srgbClr val="595959"/>
                </a:solidFill>
                <a:latin typeface="Nunito Sans"/>
                <a:ea typeface="Nunito Sans"/>
                <a:cs typeface="Nunito Sans"/>
                <a:sym typeface="Nunito Sans"/>
              </a:rPr>
              <a:t>Device quirk</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3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Results on four hardware targets</a:t>
            </a:r>
            <a:endParaRPr/>
          </a:p>
        </p:txBody>
      </p:sp>
      <p:sp>
        <p:nvSpPr>
          <p:cNvPr id="676" name="Google Shape;676;p34"/>
          <p:cNvSpPr txBox="1"/>
          <p:nvPr/>
        </p:nvSpPr>
        <p:spPr>
          <a:xfrm>
            <a:off x="356616" y="969264"/>
            <a:ext cx="8412600" cy="2925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300" u="none" cap="none" strike="noStrike">
                <a:solidFill>
                  <a:srgbClr val="E12353"/>
                </a:solidFill>
                <a:latin typeface="Avenir"/>
                <a:ea typeface="Avenir"/>
                <a:cs typeface="Avenir"/>
                <a:sym typeface="Avenir"/>
              </a:rPr>
              <a:t>Same loop, different silicon. Each backend reached a landing or merge milestone.</a:t>
            </a:r>
            <a:endParaRPr/>
          </a:p>
        </p:txBody>
      </p:sp>
      <p:sp>
        <p:nvSpPr>
          <p:cNvPr id="677" name="Google Shape;677;p34"/>
          <p:cNvSpPr/>
          <p:nvPr/>
        </p:nvSpPr>
        <p:spPr>
          <a:xfrm>
            <a:off x="411480" y="1371600"/>
            <a:ext cx="2011800" cy="2999100"/>
          </a:xfrm>
          <a:prstGeom prst="roundRect">
            <a:avLst>
              <a:gd fmla="val 5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78" name="Google Shape;678;p34"/>
          <p:cNvSpPr/>
          <p:nvPr/>
        </p:nvSpPr>
        <p:spPr>
          <a:xfrm>
            <a:off x="411480" y="1371600"/>
            <a:ext cx="2011800" cy="402300"/>
          </a:xfrm>
          <a:prstGeom prst="roundRect">
            <a:avLst>
              <a:gd fmla="val 18000" name="adj"/>
            </a:avLst>
          </a:prstGeom>
          <a:solidFill>
            <a:srgbClr val="8D2E9B"/>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1150" u="none" cap="none" strike="noStrike">
                <a:solidFill>
                  <a:srgbClr val="FFFFFF"/>
                </a:solidFill>
                <a:latin typeface="Nunito Sans"/>
                <a:ea typeface="Nunito Sans"/>
                <a:cs typeface="Nunito Sans"/>
                <a:sym typeface="Nunito Sans"/>
              </a:rPr>
              <a:t>NVIDIA GPU</a:t>
            </a:r>
            <a:r>
              <a:rPr b="0" i="0" lang="en" sz="900" u="none" cap="none" strike="noStrike">
                <a:solidFill>
                  <a:srgbClr val="FFFFFF"/>
                </a:solidFill>
                <a:latin typeface="Avenir"/>
                <a:ea typeface="Avenir"/>
                <a:cs typeface="Avenir"/>
                <a:sym typeface="Avenir"/>
              </a:rPr>
              <a:t>   Triton · CuTeDSL</a:t>
            </a:r>
            <a:endParaRPr/>
          </a:p>
        </p:txBody>
      </p:sp>
      <p:sp>
        <p:nvSpPr>
          <p:cNvPr id="679" name="Google Shape;679;p34"/>
          <p:cNvSpPr txBox="1"/>
          <p:nvPr/>
        </p:nvSpPr>
        <p:spPr>
          <a:xfrm>
            <a:off x="502920" y="1828800"/>
            <a:ext cx="1828800" cy="502800"/>
          </a:xfrm>
          <a:prstGeom prst="rect">
            <a:avLst/>
          </a:prstGeom>
          <a:no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2600" u="none" cap="none" strike="noStrike">
                <a:solidFill>
                  <a:srgbClr val="8D2E9B"/>
                </a:solidFill>
                <a:latin typeface="Nunito Sans"/>
                <a:ea typeface="Nunito Sans"/>
                <a:cs typeface="Nunito Sans"/>
                <a:sym typeface="Nunito Sans"/>
              </a:rPr>
              <a:t>1.56×</a:t>
            </a:r>
            <a:endParaRPr/>
          </a:p>
        </p:txBody>
      </p:sp>
      <p:sp>
        <p:nvSpPr>
          <p:cNvPr id="680" name="Google Shape;680;p34"/>
          <p:cNvSpPr txBox="1"/>
          <p:nvPr/>
        </p:nvSpPr>
        <p:spPr>
          <a:xfrm>
            <a:off x="502920" y="2322576"/>
            <a:ext cx="1828800" cy="457200"/>
          </a:xfrm>
          <a:prstGeom prst="rect">
            <a:avLst/>
          </a:prstGeom>
          <a:noFill/>
          <a:ln>
            <a:noFill/>
          </a:ln>
        </p:spPr>
        <p:txBody>
          <a:bodyPr anchorCtr="0" anchor="t" bIns="18275" lIns="36575" spcFirstLastPara="1" rIns="36575" wrap="square" tIns="18275">
            <a:noAutofit/>
          </a:bodyPr>
          <a:lstStyle/>
          <a:p>
            <a:pPr indent="0" lvl="0" marL="0" marR="0" rtl="0" algn="ctr">
              <a:lnSpc>
                <a:spcPct val="95000"/>
              </a:lnSpc>
              <a:spcBef>
                <a:spcPts val="0"/>
              </a:spcBef>
              <a:spcAft>
                <a:spcPts val="0"/>
              </a:spcAft>
              <a:buNone/>
            </a:pPr>
            <a:r>
              <a:rPr b="0" i="0" lang="en" sz="900" u="none" cap="none" strike="noStrike">
                <a:solidFill>
                  <a:srgbClr val="595959"/>
                </a:solidFill>
                <a:latin typeface="Avenir"/>
                <a:ea typeface="Avenir"/>
                <a:cs typeface="Avenir"/>
                <a:sym typeface="Avenir"/>
              </a:rPr>
              <a:t>vs. torch.compile on H100 (Triton); 89% of roofline</a:t>
            </a:r>
            <a:endParaRPr/>
          </a:p>
        </p:txBody>
      </p:sp>
      <p:cxnSp>
        <p:nvCxnSpPr>
          <p:cNvPr id="681" name="Google Shape;681;p34"/>
          <p:cNvCxnSpPr/>
          <p:nvPr/>
        </p:nvCxnSpPr>
        <p:spPr>
          <a:xfrm>
            <a:off x="594360" y="2816352"/>
            <a:ext cx="1645800" cy="0"/>
          </a:xfrm>
          <a:prstGeom prst="straightConnector1">
            <a:avLst/>
          </a:prstGeom>
          <a:noFill/>
          <a:ln cap="flat" cmpd="sng" w="9525">
            <a:solidFill>
              <a:srgbClr val="E8C6DA"/>
            </a:solidFill>
            <a:prstDash val="solid"/>
            <a:round/>
            <a:headEnd len="sm" w="sm" type="none"/>
            <a:tailEnd len="sm" w="sm" type="none"/>
          </a:ln>
        </p:spPr>
      </p:cxnSp>
      <p:sp>
        <p:nvSpPr>
          <p:cNvPr id="682" name="Google Shape;682;p34"/>
          <p:cNvSpPr txBox="1"/>
          <p:nvPr/>
        </p:nvSpPr>
        <p:spPr>
          <a:xfrm>
            <a:off x="502920" y="2871215"/>
            <a:ext cx="1828800" cy="1097400"/>
          </a:xfrm>
          <a:prstGeom prst="rect">
            <a:avLst/>
          </a:prstGeom>
          <a:noFill/>
          <a:ln>
            <a:noFill/>
          </a:ln>
        </p:spPr>
        <p:txBody>
          <a:bodyPr anchorCtr="0" anchor="t" bIns="18275" lIns="36575" spcFirstLastPara="1" rIns="36575" wrap="square" tIns="18275">
            <a:noAutofit/>
          </a:bodyPr>
          <a:lstStyle/>
          <a:p>
            <a:pPr indent="0" lvl="0" marL="0" marR="0" rtl="0" algn="l">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 Blackwell CuTeDSL beats Quack: Softmax 1.35–1.50×, CrossEntropy 1.37–1.69× geomean</a:t>
            </a:r>
            <a:endParaRPr/>
          </a:p>
          <a:p>
            <a:pPr indent="0" lvl="0" marL="0" marR="0" rtl="0" algn="l">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 Fused residual + RMSNorm at ~93% of measured HBM peak</a:t>
            </a:r>
            <a:endParaRPr/>
          </a:p>
        </p:txBody>
      </p:sp>
      <p:sp>
        <p:nvSpPr>
          <p:cNvPr id="683" name="Google Shape;683;p34"/>
          <p:cNvSpPr/>
          <p:nvPr/>
        </p:nvSpPr>
        <p:spPr>
          <a:xfrm>
            <a:off x="521208" y="3986783"/>
            <a:ext cx="1792200" cy="292500"/>
          </a:xfrm>
          <a:prstGeom prst="roundRect">
            <a:avLst>
              <a:gd fmla="val 50000" name="adj"/>
            </a:avLst>
          </a:prstGeom>
          <a:solidFill>
            <a:srgbClr val="FFFFFF"/>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850" u="none" cap="none" strike="noStrike">
                <a:solidFill>
                  <a:srgbClr val="8D2E9B"/>
                </a:solidFill>
                <a:latin typeface="Nunito Sans"/>
                <a:ea typeface="Nunito Sans"/>
                <a:cs typeface="Nunito Sans"/>
                <a:sym typeface="Nunito Sans"/>
              </a:rPr>
              <a:t>Upstream in vLLM · PR #31828</a:t>
            </a:r>
            <a:endParaRPr/>
          </a:p>
        </p:txBody>
      </p:sp>
      <p:sp>
        <p:nvSpPr>
          <p:cNvPr id="684" name="Google Shape;684;p34"/>
          <p:cNvSpPr/>
          <p:nvPr/>
        </p:nvSpPr>
        <p:spPr>
          <a:xfrm>
            <a:off x="2530144" y="1371600"/>
            <a:ext cx="2011800" cy="2999100"/>
          </a:xfrm>
          <a:prstGeom prst="roundRect">
            <a:avLst>
              <a:gd fmla="val 5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85" name="Google Shape;685;p34"/>
          <p:cNvSpPr/>
          <p:nvPr/>
        </p:nvSpPr>
        <p:spPr>
          <a:xfrm>
            <a:off x="2530144" y="1371600"/>
            <a:ext cx="2011800" cy="402300"/>
          </a:xfrm>
          <a:prstGeom prst="roundRect">
            <a:avLst>
              <a:gd fmla="val 18000" name="adj"/>
            </a:avLst>
          </a:prstGeom>
          <a:solidFill>
            <a:srgbClr val="CC2FAA"/>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1150" u="none" cap="none" strike="noStrike">
                <a:solidFill>
                  <a:srgbClr val="FFFFFF"/>
                </a:solidFill>
                <a:latin typeface="Nunito Sans"/>
                <a:ea typeface="Nunito Sans"/>
                <a:cs typeface="Nunito Sans"/>
                <a:sym typeface="Nunito Sans"/>
              </a:rPr>
              <a:t>AMD GPU</a:t>
            </a:r>
            <a:r>
              <a:rPr b="0" i="0" lang="en" sz="900" u="none" cap="none" strike="noStrike">
                <a:solidFill>
                  <a:srgbClr val="FFFFFF"/>
                </a:solidFill>
                <a:latin typeface="Avenir"/>
                <a:ea typeface="Avenir"/>
                <a:cs typeface="Avenir"/>
                <a:sym typeface="Avenir"/>
              </a:rPr>
              <a:t>   HIP C++</a:t>
            </a:r>
            <a:endParaRPr/>
          </a:p>
        </p:txBody>
      </p:sp>
      <p:sp>
        <p:nvSpPr>
          <p:cNvPr id="686" name="Google Shape;686;p34"/>
          <p:cNvSpPr txBox="1"/>
          <p:nvPr/>
        </p:nvSpPr>
        <p:spPr>
          <a:xfrm>
            <a:off x="2621584" y="1828800"/>
            <a:ext cx="1828800" cy="502800"/>
          </a:xfrm>
          <a:prstGeom prst="rect">
            <a:avLst/>
          </a:prstGeom>
          <a:no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2600" u="none" cap="none" strike="noStrike">
                <a:solidFill>
                  <a:srgbClr val="CC2FAA"/>
                </a:solidFill>
                <a:latin typeface="Nunito Sans"/>
                <a:ea typeface="Nunito Sans"/>
                <a:cs typeface="Nunito Sans"/>
                <a:sym typeface="Nunito Sans"/>
              </a:rPr>
              <a:t>~5×</a:t>
            </a:r>
            <a:endParaRPr/>
          </a:p>
        </p:txBody>
      </p:sp>
      <p:sp>
        <p:nvSpPr>
          <p:cNvPr id="687" name="Google Shape;687;p34"/>
          <p:cNvSpPr txBox="1"/>
          <p:nvPr/>
        </p:nvSpPr>
        <p:spPr>
          <a:xfrm>
            <a:off x="2621584" y="2322576"/>
            <a:ext cx="1828800" cy="457200"/>
          </a:xfrm>
          <a:prstGeom prst="rect">
            <a:avLst/>
          </a:prstGeom>
          <a:noFill/>
          <a:ln>
            <a:noFill/>
          </a:ln>
        </p:spPr>
        <p:txBody>
          <a:bodyPr anchorCtr="0" anchor="t" bIns="18275" lIns="36575" spcFirstLastPara="1" rIns="36575" wrap="square" tIns="18275">
            <a:noAutofit/>
          </a:bodyPr>
          <a:lstStyle/>
          <a:p>
            <a:pPr indent="0" lvl="0" marL="0" marR="0" rtl="0" algn="ctr">
              <a:lnSpc>
                <a:spcPct val="95000"/>
              </a:lnSpc>
              <a:spcBef>
                <a:spcPts val="0"/>
              </a:spcBef>
              <a:spcAft>
                <a:spcPts val="0"/>
              </a:spcAft>
              <a:buNone/>
            </a:pPr>
            <a:r>
              <a:rPr b="0" i="0" lang="en" sz="900" u="none" cap="none" strike="noStrike">
                <a:solidFill>
                  <a:srgbClr val="595959"/>
                </a:solidFill>
                <a:latin typeface="Avenir"/>
                <a:ea typeface="Avenir"/>
                <a:cs typeface="Avenir"/>
                <a:sym typeface="Avenir"/>
              </a:rPr>
              <a:t>fused norm-residual on MI350X vs. PyTorch eager</a:t>
            </a:r>
            <a:endParaRPr/>
          </a:p>
        </p:txBody>
      </p:sp>
      <p:cxnSp>
        <p:nvCxnSpPr>
          <p:cNvPr id="688" name="Google Shape;688;p34"/>
          <p:cNvCxnSpPr/>
          <p:nvPr/>
        </p:nvCxnSpPr>
        <p:spPr>
          <a:xfrm>
            <a:off x="2713024" y="2816352"/>
            <a:ext cx="1645800" cy="0"/>
          </a:xfrm>
          <a:prstGeom prst="straightConnector1">
            <a:avLst/>
          </a:prstGeom>
          <a:noFill/>
          <a:ln cap="flat" cmpd="sng" w="9525">
            <a:solidFill>
              <a:srgbClr val="E8C6DA"/>
            </a:solidFill>
            <a:prstDash val="solid"/>
            <a:round/>
            <a:headEnd len="sm" w="sm" type="none"/>
            <a:tailEnd len="sm" w="sm" type="none"/>
          </a:ln>
        </p:spPr>
      </p:cxnSp>
      <p:sp>
        <p:nvSpPr>
          <p:cNvPr id="689" name="Google Shape;689;p34"/>
          <p:cNvSpPr txBox="1"/>
          <p:nvPr/>
        </p:nvSpPr>
        <p:spPr>
          <a:xfrm>
            <a:off x="2621584" y="2871215"/>
            <a:ext cx="1828800" cy="1097400"/>
          </a:xfrm>
          <a:prstGeom prst="rect">
            <a:avLst/>
          </a:prstGeom>
          <a:noFill/>
          <a:ln>
            <a:noFill/>
          </a:ln>
        </p:spPr>
        <p:txBody>
          <a:bodyPr anchorCtr="0" anchor="t" bIns="18275" lIns="36575" spcFirstLastPara="1" rIns="36575" wrap="square" tIns="18275">
            <a:noAutofit/>
          </a:bodyPr>
          <a:lstStyle/>
          <a:p>
            <a:pPr indent="0" lvl="0" marL="0" marR="0" rtl="0" algn="l">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 +57% vs. autotuned Triton in the production regime; ~5.1 TB/s</a:t>
            </a:r>
            <a:endParaRPr/>
          </a:p>
          <a:p>
            <a:pPr indent="0" lvl="0" marL="0" marR="0" rtl="0" algn="l">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 Up to +7.8% end-to-end serving throughput</a:t>
            </a:r>
            <a:endParaRPr/>
          </a:p>
          <a:p>
            <a:pPr indent="0" lvl="0" marL="0" marR="0" rtl="0" algn="l">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 bf16 GEMM: 778 → ~1,420 TFLOP/s, on par with hand-written assembly</a:t>
            </a:r>
            <a:endParaRPr/>
          </a:p>
        </p:txBody>
      </p:sp>
      <p:sp>
        <p:nvSpPr>
          <p:cNvPr id="690" name="Google Shape;690;p34"/>
          <p:cNvSpPr/>
          <p:nvPr/>
        </p:nvSpPr>
        <p:spPr>
          <a:xfrm>
            <a:off x="2639872" y="3986783"/>
            <a:ext cx="1792200" cy="292500"/>
          </a:xfrm>
          <a:prstGeom prst="roundRect">
            <a:avLst>
              <a:gd fmla="val 50000" name="adj"/>
            </a:avLst>
          </a:prstGeom>
          <a:solidFill>
            <a:srgbClr val="FFFFFF"/>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850" u="none" cap="none" strike="noStrike">
                <a:solidFill>
                  <a:srgbClr val="CC2FAA"/>
                </a:solidFill>
                <a:latin typeface="Nunito Sans"/>
                <a:ea typeface="Nunito Sans"/>
                <a:cs typeface="Nunito Sans"/>
                <a:sym typeface="Nunito Sans"/>
              </a:rPr>
              <a:t>Landed in production inference</a:t>
            </a:r>
            <a:endParaRPr/>
          </a:p>
        </p:txBody>
      </p:sp>
      <p:sp>
        <p:nvSpPr>
          <p:cNvPr id="691" name="Google Shape;691;p34"/>
          <p:cNvSpPr/>
          <p:nvPr/>
        </p:nvSpPr>
        <p:spPr>
          <a:xfrm>
            <a:off x="4648809" y="1371600"/>
            <a:ext cx="2011800" cy="2999100"/>
          </a:xfrm>
          <a:prstGeom prst="roundRect">
            <a:avLst>
              <a:gd fmla="val 5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92" name="Google Shape;692;p34"/>
          <p:cNvSpPr/>
          <p:nvPr/>
        </p:nvSpPr>
        <p:spPr>
          <a:xfrm>
            <a:off x="4648809" y="1371600"/>
            <a:ext cx="2011800" cy="402300"/>
          </a:xfrm>
          <a:prstGeom prst="roundRect">
            <a:avLst>
              <a:gd fmla="val 18000" name="adj"/>
            </a:avLst>
          </a:prstGeom>
          <a:solidFill>
            <a:srgbClr val="E12353"/>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1150" u="none" cap="none" strike="noStrike">
                <a:solidFill>
                  <a:srgbClr val="FFFFFF"/>
                </a:solidFill>
                <a:latin typeface="Nunito Sans"/>
                <a:ea typeface="Nunito Sans"/>
                <a:cs typeface="Nunito Sans"/>
                <a:sym typeface="Nunito Sans"/>
              </a:rPr>
              <a:t>Google TPU</a:t>
            </a:r>
            <a:r>
              <a:rPr b="0" i="0" lang="en" sz="900" u="none" cap="none" strike="noStrike">
                <a:solidFill>
                  <a:srgbClr val="FFFFFF"/>
                </a:solidFill>
                <a:latin typeface="Avenir"/>
                <a:ea typeface="Avenir"/>
                <a:cs typeface="Avenir"/>
                <a:sym typeface="Avenir"/>
              </a:rPr>
              <a:t>   Pallas</a:t>
            </a:r>
            <a:endParaRPr/>
          </a:p>
        </p:txBody>
      </p:sp>
      <p:sp>
        <p:nvSpPr>
          <p:cNvPr id="693" name="Google Shape;693;p34"/>
          <p:cNvSpPr txBox="1"/>
          <p:nvPr/>
        </p:nvSpPr>
        <p:spPr>
          <a:xfrm>
            <a:off x="4740249" y="1828800"/>
            <a:ext cx="1828800" cy="502800"/>
          </a:xfrm>
          <a:prstGeom prst="rect">
            <a:avLst/>
          </a:prstGeom>
          <a:no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2200" u="none" cap="none" strike="noStrike">
                <a:solidFill>
                  <a:srgbClr val="E12353"/>
                </a:solidFill>
                <a:latin typeface="Nunito Sans"/>
                <a:ea typeface="Nunito Sans"/>
                <a:cs typeface="Nunito Sans"/>
                <a:sym typeface="Nunito Sans"/>
              </a:rPr>
              <a:t>1.22–1.31×</a:t>
            </a:r>
            <a:endParaRPr/>
          </a:p>
        </p:txBody>
      </p:sp>
      <p:sp>
        <p:nvSpPr>
          <p:cNvPr id="694" name="Google Shape;694;p34"/>
          <p:cNvSpPr txBox="1"/>
          <p:nvPr/>
        </p:nvSpPr>
        <p:spPr>
          <a:xfrm>
            <a:off x="4740249" y="2322576"/>
            <a:ext cx="1828800" cy="457200"/>
          </a:xfrm>
          <a:prstGeom prst="rect">
            <a:avLst/>
          </a:prstGeom>
          <a:noFill/>
          <a:ln>
            <a:noFill/>
          </a:ln>
        </p:spPr>
        <p:txBody>
          <a:bodyPr anchorCtr="0" anchor="t" bIns="18275" lIns="36575" spcFirstLastPara="1" rIns="36575" wrap="square" tIns="18275">
            <a:noAutofit/>
          </a:bodyPr>
          <a:lstStyle/>
          <a:p>
            <a:pPr indent="0" lvl="0" marL="0" marR="0" rtl="0" algn="ctr">
              <a:lnSpc>
                <a:spcPct val="95000"/>
              </a:lnSpc>
              <a:spcBef>
                <a:spcPts val="0"/>
              </a:spcBef>
              <a:spcAft>
                <a:spcPts val="0"/>
              </a:spcAft>
              <a:buNone/>
            </a:pPr>
            <a:r>
              <a:rPr b="0" i="0" lang="en" sz="900" u="none" cap="none" strike="noStrike">
                <a:solidFill>
                  <a:srgbClr val="595959"/>
                </a:solidFill>
                <a:latin typeface="Avenir"/>
                <a:ea typeface="Avenir"/>
                <a:cs typeface="Avenir"/>
                <a:sym typeface="Avenir"/>
              </a:rPr>
              <a:t>vs. Google's ring kernel · reduce-scatter matmul on TPU v7</a:t>
            </a:r>
            <a:endParaRPr/>
          </a:p>
        </p:txBody>
      </p:sp>
      <p:cxnSp>
        <p:nvCxnSpPr>
          <p:cNvPr id="695" name="Google Shape;695;p34"/>
          <p:cNvCxnSpPr/>
          <p:nvPr/>
        </p:nvCxnSpPr>
        <p:spPr>
          <a:xfrm>
            <a:off x="4831689" y="2816352"/>
            <a:ext cx="1645800" cy="0"/>
          </a:xfrm>
          <a:prstGeom prst="straightConnector1">
            <a:avLst/>
          </a:prstGeom>
          <a:noFill/>
          <a:ln cap="flat" cmpd="sng" w="9525">
            <a:solidFill>
              <a:srgbClr val="E8C6DA"/>
            </a:solidFill>
            <a:prstDash val="solid"/>
            <a:round/>
            <a:headEnd len="sm" w="sm" type="none"/>
            <a:tailEnd len="sm" w="sm" type="none"/>
          </a:ln>
        </p:spPr>
      </p:cxnSp>
      <p:sp>
        <p:nvSpPr>
          <p:cNvPr id="696" name="Google Shape;696;p34"/>
          <p:cNvSpPr txBox="1"/>
          <p:nvPr/>
        </p:nvSpPr>
        <p:spPr>
          <a:xfrm>
            <a:off x="4740249" y="2871215"/>
            <a:ext cx="1828800" cy="1097400"/>
          </a:xfrm>
          <a:prstGeom prst="rect">
            <a:avLst/>
          </a:prstGeom>
          <a:noFill/>
          <a:ln>
            <a:noFill/>
          </a:ln>
        </p:spPr>
        <p:txBody>
          <a:bodyPr anchorCtr="0" anchor="t" bIns="18275" lIns="36575" spcFirstLastPara="1" rIns="36575" wrap="square" tIns="18275">
            <a:noAutofit/>
          </a:bodyPr>
          <a:lstStyle/>
          <a:p>
            <a:pPr indent="0" lvl="0" marL="0" marR="0" rtl="0" algn="l">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 Wins all 9 token buckets vs. the best of XLA / shard_map / ring (1.03–1.45×)</a:t>
            </a:r>
            <a:endParaRPr/>
          </a:p>
          <a:p>
            <a:pPr indent="0" lvl="0" marL="0" marR="0" rtl="0" algn="l">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 Gray-ordered chip cycle: X=512 collective 84 → 44 µs</a:t>
            </a:r>
            <a:endParaRPr/>
          </a:p>
          <a:p>
            <a:pPr indent="0" lvl="0" marL="0" marR="0" rtl="0" algn="l">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 Falls back to XLA where no route wins; fails closed on bad layouts</a:t>
            </a:r>
            <a:endParaRPr/>
          </a:p>
        </p:txBody>
      </p:sp>
      <p:sp>
        <p:nvSpPr>
          <p:cNvPr id="697" name="Google Shape;697;p34"/>
          <p:cNvSpPr/>
          <p:nvPr/>
        </p:nvSpPr>
        <p:spPr>
          <a:xfrm>
            <a:off x="4758537" y="3986783"/>
            <a:ext cx="1792200" cy="292500"/>
          </a:xfrm>
          <a:prstGeom prst="roundRect">
            <a:avLst>
              <a:gd fmla="val 50000" name="adj"/>
            </a:avLst>
          </a:prstGeom>
          <a:solidFill>
            <a:srgbClr val="FFFFFF"/>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850" u="none" cap="none" strike="noStrike">
                <a:solidFill>
                  <a:srgbClr val="E12353"/>
                </a:solidFill>
                <a:latin typeface="Nunito Sans"/>
                <a:ea typeface="Nunito Sans"/>
                <a:cs typeface="Nunito Sans"/>
                <a:sym typeface="Nunito Sans"/>
              </a:rPr>
              <a:t>Merged into TPU kernel repo</a:t>
            </a:r>
            <a:endParaRPr/>
          </a:p>
        </p:txBody>
      </p:sp>
      <p:sp>
        <p:nvSpPr>
          <p:cNvPr id="698" name="Google Shape;698;p34"/>
          <p:cNvSpPr/>
          <p:nvPr/>
        </p:nvSpPr>
        <p:spPr>
          <a:xfrm>
            <a:off x="6767474" y="1371600"/>
            <a:ext cx="2011800" cy="2999100"/>
          </a:xfrm>
          <a:prstGeom prst="roundRect">
            <a:avLst>
              <a:gd fmla="val 5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99" name="Google Shape;699;p34"/>
          <p:cNvSpPr/>
          <p:nvPr/>
        </p:nvSpPr>
        <p:spPr>
          <a:xfrm>
            <a:off x="6767474" y="1371600"/>
            <a:ext cx="2011800" cy="402300"/>
          </a:xfrm>
          <a:prstGeom prst="roundRect">
            <a:avLst>
              <a:gd fmla="val 18000" name="adj"/>
            </a:avLst>
          </a:prstGeom>
          <a:solidFill>
            <a:srgbClr val="EE3B24"/>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1150" u="none" cap="none" strike="noStrike">
                <a:solidFill>
                  <a:srgbClr val="FFFFFF"/>
                </a:solidFill>
                <a:latin typeface="Nunito Sans"/>
                <a:ea typeface="Nunito Sans"/>
                <a:cs typeface="Nunito Sans"/>
                <a:sym typeface="Nunito Sans"/>
              </a:rPr>
              <a:t>Meta MTIA</a:t>
            </a:r>
            <a:r>
              <a:rPr b="0" i="0" lang="en" sz="900" u="none" cap="none" strike="noStrike">
                <a:solidFill>
                  <a:srgbClr val="FFFFFF"/>
                </a:solidFill>
                <a:latin typeface="Avenir"/>
                <a:ea typeface="Avenir"/>
                <a:cs typeface="Avenir"/>
                <a:sym typeface="Avenir"/>
              </a:rPr>
              <a:t>   C++ · Triton</a:t>
            </a:r>
            <a:endParaRPr/>
          </a:p>
        </p:txBody>
      </p:sp>
      <p:sp>
        <p:nvSpPr>
          <p:cNvPr id="700" name="Google Shape;700;p34"/>
          <p:cNvSpPr txBox="1"/>
          <p:nvPr/>
        </p:nvSpPr>
        <p:spPr>
          <a:xfrm>
            <a:off x="6858914" y="1828800"/>
            <a:ext cx="1828800" cy="502800"/>
          </a:xfrm>
          <a:prstGeom prst="rect">
            <a:avLst/>
          </a:prstGeom>
          <a:no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2600" u="none" cap="none" strike="noStrike">
                <a:solidFill>
                  <a:srgbClr val="EE3B24"/>
                </a:solidFill>
                <a:latin typeface="Nunito Sans"/>
                <a:ea typeface="Nunito Sans"/>
                <a:cs typeface="Nunito Sans"/>
                <a:sym typeface="Nunito Sans"/>
              </a:rPr>
              <a:t>13%</a:t>
            </a:r>
            <a:endParaRPr/>
          </a:p>
        </p:txBody>
      </p:sp>
      <p:sp>
        <p:nvSpPr>
          <p:cNvPr id="701" name="Google Shape;701;p34"/>
          <p:cNvSpPr txBox="1"/>
          <p:nvPr/>
        </p:nvSpPr>
        <p:spPr>
          <a:xfrm>
            <a:off x="6858914" y="2322576"/>
            <a:ext cx="1828800" cy="457200"/>
          </a:xfrm>
          <a:prstGeom prst="rect">
            <a:avLst/>
          </a:prstGeom>
          <a:noFill/>
          <a:ln>
            <a:noFill/>
          </a:ln>
        </p:spPr>
        <p:txBody>
          <a:bodyPr anchorCtr="0" anchor="t" bIns="18275" lIns="36575" spcFirstLastPara="1" rIns="36575" wrap="square" tIns="18275">
            <a:noAutofit/>
          </a:bodyPr>
          <a:lstStyle/>
          <a:p>
            <a:pPr indent="0" lvl="0" marL="0" marR="0" rtl="0" algn="ctr">
              <a:lnSpc>
                <a:spcPct val="95000"/>
              </a:lnSpc>
              <a:spcBef>
                <a:spcPts val="0"/>
              </a:spcBef>
              <a:spcAft>
                <a:spcPts val="0"/>
              </a:spcAft>
              <a:buNone/>
            </a:pPr>
            <a:r>
              <a:rPr b="0" i="0" lang="en" sz="900" u="none" cap="none" strike="noStrike">
                <a:solidFill>
                  <a:srgbClr val="595959"/>
                </a:solidFill>
                <a:latin typeface="Avenir"/>
                <a:ea typeface="Avenir"/>
                <a:cs typeface="Avenir"/>
                <a:sym typeface="Avenir"/>
              </a:rPr>
              <a:t>faster than a GPU baseline on prefill (fused attention preprocessing)</a:t>
            </a:r>
            <a:endParaRPr/>
          </a:p>
        </p:txBody>
      </p:sp>
      <p:cxnSp>
        <p:nvCxnSpPr>
          <p:cNvPr id="702" name="Google Shape;702;p34"/>
          <p:cNvCxnSpPr/>
          <p:nvPr/>
        </p:nvCxnSpPr>
        <p:spPr>
          <a:xfrm>
            <a:off x="6950354" y="2816352"/>
            <a:ext cx="1645800" cy="0"/>
          </a:xfrm>
          <a:prstGeom prst="straightConnector1">
            <a:avLst/>
          </a:prstGeom>
          <a:noFill/>
          <a:ln cap="flat" cmpd="sng" w="9525">
            <a:solidFill>
              <a:srgbClr val="E8C6DA"/>
            </a:solidFill>
            <a:prstDash val="solid"/>
            <a:round/>
            <a:headEnd len="sm" w="sm" type="none"/>
            <a:tailEnd len="sm" w="sm" type="none"/>
          </a:ln>
        </p:spPr>
      </p:cxnSp>
      <p:sp>
        <p:nvSpPr>
          <p:cNvPr id="703" name="Google Shape;703;p34"/>
          <p:cNvSpPr txBox="1"/>
          <p:nvPr/>
        </p:nvSpPr>
        <p:spPr>
          <a:xfrm>
            <a:off x="6858914" y="2871215"/>
            <a:ext cx="1828800" cy="1097400"/>
          </a:xfrm>
          <a:prstGeom prst="rect">
            <a:avLst/>
          </a:prstGeom>
          <a:noFill/>
          <a:ln>
            <a:noFill/>
          </a:ln>
        </p:spPr>
        <p:txBody>
          <a:bodyPr anchorCtr="0" anchor="t" bIns="18275" lIns="36575" spcFirstLastPara="1" rIns="36575" wrap="square" tIns="18275">
            <a:noAutofit/>
          </a:bodyPr>
          <a:lstStyle/>
          <a:p>
            <a:pPr indent="0" lvl="0" marL="0" marR="0" rtl="0" algn="l">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 Pre-silicon: 3.29× and 1.45× faster on two next-gen MTIA chips (simulator)</a:t>
            </a:r>
            <a:endParaRPr/>
          </a:p>
          <a:p>
            <a:pPr indent="0" lvl="0" marL="0" marR="0" rtl="0" algn="l">
              <a:lnSpc>
                <a:spcPct val="95000"/>
              </a:lnSpc>
              <a:spcBef>
                <a:spcPts val="0"/>
              </a:spcBef>
              <a:spcAft>
                <a:spcPts val="0"/>
              </a:spcAft>
              <a:buNone/>
            </a:pPr>
            <a:r>
              <a:rPr b="0" i="0" lang="en" sz="900" u="none" cap="none" strike="noStrike">
                <a:solidFill>
                  <a:srgbClr val="1C2B33"/>
                </a:solidFill>
                <a:latin typeface="Avenir"/>
                <a:ea typeface="Avenir"/>
                <a:cs typeface="Avenir"/>
                <a:sym typeface="Avenir"/>
              </a:rPr>
              <a:t>• New C++ kernels for GenAI, ATen, and Ads coverage</a:t>
            </a:r>
            <a:endParaRPr/>
          </a:p>
        </p:txBody>
      </p:sp>
      <p:sp>
        <p:nvSpPr>
          <p:cNvPr id="704" name="Google Shape;704;p34"/>
          <p:cNvSpPr/>
          <p:nvPr/>
        </p:nvSpPr>
        <p:spPr>
          <a:xfrm>
            <a:off x="6877202" y="3986783"/>
            <a:ext cx="1792200" cy="292500"/>
          </a:xfrm>
          <a:prstGeom prst="roundRect">
            <a:avLst>
              <a:gd fmla="val 50000" name="adj"/>
            </a:avLst>
          </a:prstGeom>
          <a:solidFill>
            <a:srgbClr val="FFFFFF"/>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850" u="none" cap="none" strike="noStrike">
                <a:solidFill>
                  <a:srgbClr val="EE3B24"/>
                </a:solidFill>
                <a:latin typeface="Nunito Sans"/>
                <a:ea typeface="Nunito Sans"/>
                <a:cs typeface="Nunito Sans"/>
                <a:sym typeface="Nunito Sans"/>
              </a:rPr>
              <a:t>On device + pre-silicon</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3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The loop in miniature: bf16 GEMM on AMD</a:t>
            </a:r>
            <a:endParaRPr/>
          </a:p>
        </p:txBody>
      </p:sp>
      <p:sp>
        <p:nvSpPr>
          <p:cNvPr id="710" name="Google Shape;710;p35"/>
          <p:cNvSpPr txBox="1"/>
          <p:nvPr/>
        </p:nvSpPr>
        <p:spPr>
          <a:xfrm>
            <a:off x="356616" y="969264"/>
            <a:ext cx="8412600" cy="2925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300" u="none" cap="none" strike="noStrike">
                <a:solidFill>
                  <a:srgbClr val="E12353"/>
                </a:solidFill>
                <a:latin typeface="Avenir"/>
                <a:ea typeface="Avenir"/>
                <a:cs typeface="Avenir"/>
                <a:sym typeface="Avenir"/>
              </a:rPr>
              <a:t>Profile, add one hardware-aware change, measure, and keep only what helps.</a:t>
            </a:r>
            <a:endParaRPr/>
          </a:p>
        </p:txBody>
      </p:sp>
      <p:sp>
        <p:nvSpPr>
          <p:cNvPr id="711" name="Google Shape;711;p35"/>
          <p:cNvSpPr txBox="1"/>
          <p:nvPr/>
        </p:nvSpPr>
        <p:spPr>
          <a:xfrm>
            <a:off x="411480" y="1353312"/>
            <a:ext cx="47550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200" u="none" cap="none" strike="noStrike">
                <a:solidFill>
                  <a:srgbClr val="1C2B33"/>
                </a:solidFill>
                <a:latin typeface="Nunito Sans"/>
                <a:ea typeface="Nunito Sans"/>
                <a:cs typeface="Nunito Sans"/>
                <a:sym typeface="Nunito Sans"/>
              </a:rPr>
              <a:t>Main path</a:t>
            </a:r>
            <a:r>
              <a:rPr b="0" i="0" lang="en" sz="1000" u="none" cap="none" strike="noStrike">
                <a:solidFill>
                  <a:srgbClr val="595959"/>
                </a:solidFill>
                <a:latin typeface="Avenir"/>
                <a:ea typeface="Avenir"/>
                <a:cs typeface="Avenir"/>
                <a:sym typeface="Avenir"/>
              </a:rPr>
              <a:t>   TFLOP/s, bf16 GEMM</a:t>
            </a:r>
            <a:endParaRPr/>
          </a:p>
        </p:txBody>
      </p:sp>
      <p:sp>
        <p:nvSpPr>
          <p:cNvPr id="712" name="Google Shape;712;p35"/>
          <p:cNvSpPr/>
          <p:nvPr/>
        </p:nvSpPr>
        <p:spPr>
          <a:xfrm>
            <a:off x="594360" y="2795166"/>
            <a:ext cx="868800" cy="1026900"/>
          </a:xfrm>
          <a:prstGeom prst="rect">
            <a:avLst/>
          </a:prstGeom>
          <a:solidFill>
            <a:srgbClr val="E3E6E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13" name="Google Shape;713;p35"/>
          <p:cNvSpPr txBox="1"/>
          <p:nvPr/>
        </p:nvSpPr>
        <p:spPr>
          <a:xfrm>
            <a:off x="457200" y="2520846"/>
            <a:ext cx="1143000" cy="255900"/>
          </a:xfrm>
          <a:prstGeom prst="rect">
            <a:avLst/>
          </a:prstGeom>
          <a:noFill/>
          <a:ln>
            <a:noFill/>
          </a:ln>
        </p:spPr>
        <p:txBody>
          <a:bodyPr anchorCtr="0" anchor="b" bIns="18275" lIns="36575" spcFirstLastPara="1" rIns="36575" wrap="square" tIns="18275">
            <a:noAutofit/>
          </a:bodyPr>
          <a:lstStyle/>
          <a:p>
            <a:pPr indent="0" lvl="0" marL="0" marR="0" rtl="0" algn="ctr">
              <a:lnSpc>
                <a:spcPct val="100000"/>
              </a:lnSpc>
              <a:spcBef>
                <a:spcPts val="0"/>
              </a:spcBef>
              <a:spcAft>
                <a:spcPts val="0"/>
              </a:spcAft>
              <a:buNone/>
            </a:pPr>
            <a:r>
              <a:rPr b="1" i="0" lang="en" sz="1200" u="none" cap="none" strike="noStrike">
                <a:solidFill>
                  <a:srgbClr val="1C2B33"/>
                </a:solidFill>
                <a:latin typeface="Nunito Sans"/>
                <a:ea typeface="Nunito Sans"/>
                <a:cs typeface="Nunito Sans"/>
                <a:sym typeface="Nunito Sans"/>
              </a:rPr>
              <a:t>778</a:t>
            </a:r>
            <a:endParaRPr/>
          </a:p>
        </p:txBody>
      </p:sp>
      <p:sp>
        <p:nvSpPr>
          <p:cNvPr id="714" name="Google Shape;714;p35"/>
          <p:cNvSpPr txBox="1"/>
          <p:nvPr/>
        </p:nvSpPr>
        <p:spPr>
          <a:xfrm>
            <a:off x="411480" y="3849624"/>
            <a:ext cx="1234500" cy="457200"/>
          </a:xfrm>
          <a:prstGeom prst="rect">
            <a:avLst/>
          </a:prstGeom>
          <a:noFill/>
          <a:ln>
            <a:noFill/>
          </a:ln>
        </p:spPr>
        <p:txBody>
          <a:bodyPr anchorCtr="0" anchor="t" bIns="18275" lIns="36575" spcFirstLastPara="1" rIns="36575" wrap="square" tIns="18275">
            <a:noAutofit/>
          </a:bodyPr>
          <a:lstStyle/>
          <a:p>
            <a:pPr indent="0" lvl="0" marL="0" marR="0" rtl="0" algn="ctr">
              <a:lnSpc>
                <a:spcPct val="90000"/>
              </a:lnSpc>
              <a:spcBef>
                <a:spcPts val="0"/>
              </a:spcBef>
              <a:spcAft>
                <a:spcPts val="0"/>
              </a:spcAft>
              <a:buNone/>
            </a:pPr>
            <a:r>
              <a:rPr b="0" i="0" lang="en" sz="850" u="none" cap="none" strike="noStrike">
                <a:solidFill>
                  <a:srgbClr val="595959"/>
                </a:solidFill>
                <a:latin typeface="Avenir"/>
                <a:ea typeface="Avenir"/>
                <a:cs typeface="Avenir"/>
                <a:sym typeface="Avenir"/>
              </a:rPr>
              <a:t>Baseline:</a:t>
            </a:r>
            <a:endParaRPr/>
          </a:p>
          <a:p>
            <a:pPr indent="0" lvl="0" marL="0" marR="0" rtl="0" algn="ctr">
              <a:lnSpc>
                <a:spcPct val="90000"/>
              </a:lnSpc>
              <a:spcBef>
                <a:spcPts val="0"/>
              </a:spcBef>
              <a:spcAft>
                <a:spcPts val="0"/>
              </a:spcAft>
              <a:buNone/>
            </a:pPr>
            <a:r>
              <a:rPr b="0" i="0" lang="en" sz="850" u="none" cap="none" strike="noStrike">
                <a:solidFill>
                  <a:srgbClr val="595959"/>
                </a:solidFill>
                <a:latin typeface="Avenir"/>
                <a:ea typeface="Avenir"/>
                <a:cs typeface="Avenir"/>
                <a:sym typeface="Avenir"/>
              </a:rPr>
              <a:t>double-buffered</a:t>
            </a:r>
            <a:endParaRPr/>
          </a:p>
        </p:txBody>
      </p:sp>
      <p:sp>
        <p:nvSpPr>
          <p:cNvPr id="715" name="Google Shape;715;p35"/>
          <p:cNvSpPr/>
          <p:nvPr/>
        </p:nvSpPr>
        <p:spPr>
          <a:xfrm>
            <a:off x="1764792" y="2498147"/>
            <a:ext cx="868800" cy="1323900"/>
          </a:xfrm>
          <a:prstGeom prst="rect">
            <a:avLst/>
          </a:prstGeom>
          <a:solidFill>
            <a:srgbClr val="C99BC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16" name="Google Shape;716;p35"/>
          <p:cNvSpPr txBox="1"/>
          <p:nvPr/>
        </p:nvSpPr>
        <p:spPr>
          <a:xfrm>
            <a:off x="1627632" y="2223827"/>
            <a:ext cx="1143000" cy="255900"/>
          </a:xfrm>
          <a:prstGeom prst="rect">
            <a:avLst/>
          </a:prstGeom>
          <a:noFill/>
          <a:ln>
            <a:noFill/>
          </a:ln>
        </p:spPr>
        <p:txBody>
          <a:bodyPr anchorCtr="0" anchor="b" bIns="18275" lIns="36575" spcFirstLastPara="1" rIns="36575" wrap="square" tIns="18275">
            <a:noAutofit/>
          </a:bodyPr>
          <a:lstStyle/>
          <a:p>
            <a:pPr indent="0" lvl="0" marL="0" marR="0" rtl="0" algn="ctr">
              <a:lnSpc>
                <a:spcPct val="100000"/>
              </a:lnSpc>
              <a:spcBef>
                <a:spcPts val="0"/>
              </a:spcBef>
              <a:spcAft>
                <a:spcPts val="0"/>
              </a:spcAft>
              <a:buNone/>
            </a:pPr>
            <a:r>
              <a:rPr b="1" i="0" lang="en" sz="1200" u="none" cap="none" strike="noStrike">
                <a:solidFill>
                  <a:srgbClr val="1C2B33"/>
                </a:solidFill>
                <a:latin typeface="Nunito Sans"/>
                <a:ea typeface="Nunito Sans"/>
                <a:cs typeface="Nunito Sans"/>
                <a:sym typeface="Nunito Sans"/>
              </a:rPr>
              <a:t>1,003</a:t>
            </a:r>
            <a:endParaRPr/>
          </a:p>
        </p:txBody>
      </p:sp>
      <p:sp>
        <p:nvSpPr>
          <p:cNvPr id="717" name="Google Shape;717;p35"/>
          <p:cNvSpPr txBox="1"/>
          <p:nvPr/>
        </p:nvSpPr>
        <p:spPr>
          <a:xfrm>
            <a:off x="1581912" y="3849624"/>
            <a:ext cx="1234500" cy="457200"/>
          </a:xfrm>
          <a:prstGeom prst="rect">
            <a:avLst/>
          </a:prstGeom>
          <a:noFill/>
          <a:ln>
            <a:noFill/>
          </a:ln>
        </p:spPr>
        <p:txBody>
          <a:bodyPr anchorCtr="0" anchor="t" bIns="18275" lIns="36575" spcFirstLastPara="1" rIns="36575" wrap="square" tIns="18275">
            <a:noAutofit/>
          </a:bodyPr>
          <a:lstStyle/>
          <a:p>
            <a:pPr indent="0" lvl="0" marL="0" marR="0" rtl="0" algn="ctr">
              <a:lnSpc>
                <a:spcPct val="90000"/>
              </a:lnSpc>
              <a:spcBef>
                <a:spcPts val="0"/>
              </a:spcBef>
              <a:spcAft>
                <a:spcPts val="0"/>
              </a:spcAft>
              <a:buNone/>
            </a:pPr>
            <a:r>
              <a:rPr b="0" i="0" lang="en" sz="850" u="none" cap="none" strike="noStrike">
                <a:solidFill>
                  <a:srgbClr val="595959"/>
                </a:solidFill>
                <a:latin typeface="Avenir"/>
                <a:ea typeface="Avenir"/>
                <a:cs typeface="Avenir"/>
                <a:sym typeface="Avenir"/>
              </a:rPr>
              <a:t>Async copy +</a:t>
            </a:r>
            <a:endParaRPr/>
          </a:p>
          <a:p>
            <a:pPr indent="0" lvl="0" marL="0" marR="0" rtl="0" algn="ctr">
              <a:lnSpc>
                <a:spcPct val="90000"/>
              </a:lnSpc>
              <a:spcBef>
                <a:spcPts val="0"/>
              </a:spcBef>
              <a:spcAft>
                <a:spcPts val="0"/>
              </a:spcAft>
              <a:buNone/>
            </a:pPr>
            <a:r>
              <a:rPr b="0" i="0" lang="en" sz="850" u="none" cap="none" strike="noStrike">
                <a:solidFill>
                  <a:srgbClr val="595959"/>
                </a:solidFill>
                <a:latin typeface="Avenir"/>
                <a:ea typeface="Avenir"/>
                <a:cs typeface="Avenir"/>
                <a:sym typeface="Avenir"/>
              </a:rPr>
              <a:t>XOR swizzle</a:t>
            </a:r>
            <a:endParaRPr/>
          </a:p>
        </p:txBody>
      </p:sp>
      <p:sp>
        <p:nvSpPr>
          <p:cNvPr id="718" name="Google Shape;718;p35"/>
          <p:cNvSpPr/>
          <p:nvPr/>
        </p:nvSpPr>
        <p:spPr>
          <a:xfrm>
            <a:off x="2935224" y="2168126"/>
            <a:ext cx="868800" cy="1654200"/>
          </a:xfrm>
          <a:prstGeom prst="rect">
            <a:avLst/>
          </a:prstGeom>
          <a:solidFill>
            <a:srgbClr val="8D2E9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19" name="Google Shape;719;p35"/>
          <p:cNvSpPr txBox="1"/>
          <p:nvPr/>
        </p:nvSpPr>
        <p:spPr>
          <a:xfrm>
            <a:off x="2798064" y="1893806"/>
            <a:ext cx="1143000" cy="255900"/>
          </a:xfrm>
          <a:prstGeom prst="rect">
            <a:avLst/>
          </a:prstGeom>
          <a:noFill/>
          <a:ln>
            <a:noFill/>
          </a:ln>
        </p:spPr>
        <p:txBody>
          <a:bodyPr anchorCtr="0" anchor="b" bIns="18275" lIns="36575" spcFirstLastPara="1" rIns="36575" wrap="square" tIns="18275">
            <a:noAutofit/>
          </a:bodyPr>
          <a:lstStyle/>
          <a:p>
            <a:pPr indent="0" lvl="0" marL="0" marR="0" rtl="0" algn="ctr">
              <a:lnSpc>
                <a:spcPct val="100000"/>
              </a:lnSpc>
              <a:spcBef>
                <a:spcPts val="0"/>
              </a:spcBef>
              <a:spcAft>
                <a:spcPts val="0"/>
              </a:spcAft>
              <a:buNone/>
            </a:pPr>
            <a:r>
              <a:rPr b="1" i="0" lang="en" sz="1200" u="none" cap="none" strike="noStrike">
                <a:solidFill>
                  <a:srgbClr val="1C2B33"/>
                </a:solidFill>
                <a:latin typeface="Nunito Sans"/>
                <a:ea typeface="Nunito Sans"/>
                <a:cs typeface="Nunito Sans"/>
                <a:sym typeface="Nunito Sans"/>
              </a:rPr>
              <a:t>1,253</a:t>
            </a:r>
            <a:endParaRPr/>
          </a:p>
        </p:txBody>
      </p:sp>
      <p:sp>
        <p:nvSpPr>
          <p:cNvPr id="720" name="Google Shape;720;p35"/>
          <p:cNvSpPr txBox="1"/>
          <p:nvPr/>
        </p:nvSpPr>
        <p:spPr>
          <a:xfrm>
            <a:off x="2752344" y="3849624"/>
            <a:ext cx="1234500" cy="457200"/>
          </a:xfrm>
          <a:prstGeom prst="rect">
            <a:avLst/>
          </a:prstGeom>
          <a:noFill/>
          <a:ln>
            <a:noFill/>
          </a:ln>
        </p:spPr>
        <p:txBody>
          <a:bodyPr anchorCtr="0" anchor="t" bIns="18275" lIns="36575" spcFirstLastPara="1" rIns="36575" wrap="square" tIns="18275">
            <a:noAutofit/>
          </a:bodyPr>
          <a:lstStyle/>
          <a:p>
            <a:pPr indent="0" lvl="0" marL="0" marR="0" rtl="0" algn="ctr">
              <a:lnSpc>
                <a:spcPct val="90000"/>
              </a:lnSpc>
              <a:spcBef>
                <a:spcPts val="0"/>
              </a:spcBef>
              <a:spcAft>
                <a:spcPts val="0"/>
              </a:spcAft>
              <a:buNone/>
            </a:pPr>
            <a:r>
              <a:rPr b="0" i="0" lang="en" sz="850" u="none" cap="none" strike="noStrike">
                <a:solidFill>
                  <a:srgbClr val="595959"/>
                </a:solidFill>
                <a:latin typeface="Avenir"/>
                <a:ea typeface="Avenir"/>
                <a:cs typeface="Avenir"/>
                <a:sym typeface="Avenir"/>
              </a:rPr>
              <a:t>8-wave 256×256</a:t>
            </a:r>
            <a:endParaRPr/>
          </a:p>
          <a:p>
            <a:pPr indent="0" lvl="0" marL="0" marR="0" rtl="0" algn="ctr">
              <a:lnSpc>
                <a:spcPct val="90000"/>
              </a:lnSpc>
              <a:spcBef>
                <a:spcPts val="0"/>
              </a:spcBef>
              <a:spcAft>
                <a:spcPts val="0"/>
              </a:spcAft>
              <a:buNone/>
            </a:pPr>
            <a:r>
              <a:rPr b="0" i="0" lang="en" sz="850" u="none" cap="none" strike="noStrike">
                <a:solidFill>
                  <a:srgbClr val="595959"/>
                </a:solidFill>
                <a:latin typeface="Avenir"/>
                <a:ea typeface="Avenir"/>
                <a:cs typeface="Avenir"/>
                <a:sym typeface="Avenir"/>
              </a:rPr>
              <a:t>coarse pipeline</a:t>
            </a:r>
            <a:endParaRPr/>
          </a:p>
        </p:txBody>
      </p:sp>
      <p:sp>
        <p:nvSpPr>
          <p:cNvPr id="721" name="Google Shape;721;p35"/>
          <p:cNvSpPr/>
          <p:nvPr/>
        </p:nvSpPr>
        <p:spPr>
          <a:xfrm>
            <a:off x="4105656" y="1947672"/>
            <a:ext cx="868800" cy="1874400"/>
          </a:xfrm>
          <a:prstGeom prst="rect">
            <a:avLst/>
          </a:prstGeom>
          <a:solidFill>
            <a:srgbClr val="E1235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22" name="Google Shape;722;p35"/>
          <p:cNvSpPr txBox="1"/>
          <p:nvPr/>
        </p:nvSpPr>
        <p:spPr>
          <a:xfrm>
            <a:off x="3968496" y="1673351"/>
            <a:ext cx="1143000" cy="255900"/>
          </a:xfrm>
          <a:prstGeom prst="rect">
            <a:avLst/>
          </a:prstGeom>
          <a:noFill/>
          <a:ln>
            <a:noFill/>
          </a:ln>
        </p:spPr>
        <p:txBody>
          <a:bodyPr anchorCtr="0" anchor="b" bIns="18275" lIns="36575" spcFirstLastPara="1" rIns="36575" wrap="square" tIns="18275">
            <a:noAutofit/>
          </a:bodyPr>
          <a:lstStyle/>
          <a:p>
            <a:pPr indent="0" lvl="0" marL="0" marR="0" rtl="0" algn="ctr">
              <a:lnSpc>
                <a:spcPct val="100000"/>
              </a:lnSpc>
              <a:spcBef>
                <a:spcPts val="0"/>
              </a:spcBef>
              <a:spcAft>
                <a:spcPts val="0"/>
              </a:spcAft>
              <a:buNone/>
            </a:pPr>
            <a:r>
              <a:rPr b="1" i="0" lang="en" sz="1200" u="none" cap="none" strike="noStrike">
                <a:solidFill>
                  <a:srgbClr val="1C2B33"/>
                </a:solidFill>
                <a:latin typeface="Nunito Sans"/>
                <a:ea typeface="Nunito Sans"/>
                <a:cs typeface="Nunito Sans"/>
                <a:sym typeface="Nunito Sans"/>
              </a:rPr>
              <a:t>~1,420</a:t>
            </a:r>
            <a:endParaRPr/>
          </a:p>
        </p:txBody>
      </p:sp>
      <p:sp>
        <p:nvSpPr>
          <p:cNvPr id="723" name="Google Shape;723;p35"/>
          <p:cNvSpPr txBox="1"/>
          <p:nvPr/>
        </p:nvSpPr>
        <p:spPr>
          <a:xfrm>
            <a:off x="3922776" y="3849624"/>
            <a:ext cx="1234500" cy="457200"/>
          </a:xfrm>
          <a:prstGeom prst="rect">
            <a:avLst/>
          </a:prstGeom>
          <a:noFill/>
          <a:ln>
            <a:noFill/>
          </a:ln>
        </p:spPr>
        <p:txBody>
          <a:bodyPr anchorCtr="0" anchor="t" bIns="18275" lIns="36575" spcFirstLastPara="1" rIns="36575" wrap="square" tIns="18275">
            <a:noAutofit/>
          </a:bodyPr>
          <a:lstStyle/>
          <a:p>
            <a:pPr indent="0" lvl="0" marL="0" marR="0" rtl="0" algn="ctr">
              <a:lnSpc>
                <a:spcPct val="90000"/>
              </a:lnSpc>
              <a:spcBef>
                <a:spcPts val="0"/>
              </a:spcBef>
              <a:spcAft>
                <a:spcPts val="0"/>
              </a:spcAft>
              <a:buNone/>
            </a:pPr>
            <a:r>
              <a:rPr b="0" i="0" lang="en" sz="850" u="none" cap="none" strike="noStrike">
                <a:solidFill>
                  <a:srgbClr val="595959"/>
                </a:solidFill>
                <a:latin typeface="Avenir"/>
                <a:ea typeface="Avenir"/>
                <a:cs typeface="Avenir"/>
                <a:sym typeface="Avenir"/>
              </a:rPr>
              <a:t>8-wave</a:t>
            </a:r>
            <a:endParaRPr/>
          </a:p>
          <a:p>
            <a:pPr indent="0" lvl="0" marL="0" marR="0" rtl="0" algn="ctr">
              <a:lnSpc>
                <a:spcPct val="90000"/>
              </a:lnSpc>
              <a:spcBef>
                <a:spcPts val="0"/>
              </a:spcBef>
              <a:spcAft>
                <a:spcPts val="0"/>
              </a:spcAft>
              <a:buNone/>
            </a:pPr>
            <a:r>
              <a:rPr b="0" i="0" lang="en" sz="850" u="none" cap="none" strike="noStrike">
                <a:solidFill>
                  <a:srgbClr val="595959"/>
                </a:solidFill>
                <a:latin typeface="Avenir"/>
                <a:ea typeface="Avenir"/>
                <a:cs typeface="Avenir"/>
                <a:sym typeface="Avenir"/>
              </a:rPr>
              <a:t>ping-pong</a:t>
            </a:r>
            <a:endParaRPr/>
          </a:p>
        </p:txBody>
      </p:sp>
      <p:cxnSp>
        <p:nvCxnSpPr>
          <p:cNvPr id="724" name="Google Shape;724;p35"/>
          <p:cNvCxnSpPr/>
          <p:nvPr/>
        </p:nvCxnSpPr>
        <p:spPr>
          <a:xfrm>
            <a:off x="457200" y="3822191"/>
            <a:ext cx="4709100" cy="0"/>
          </a:xfrm>
          <a:prstGeom prst="straightConnector1">
            <a:avLst/>
          </a:prstGeom>
          <a:noFill/>
          <a:ln cap="flat" cmpd="sng" w="12700">
            <a:solidFill>
              <a:srgbClr val="9AA0A6"/>
            </a:solidFill>
            <a:prstDash val="solid"/>
            <a:round/>
            <a:headEnd len="sm" w="sm" type="none"/>
            <a:tailEnd len="sm" w="sm" type="none"/>
          </a:ln>
        </p:spPr>
      </p:cxnSp>
      <p:sp>
        <p:nvSpPr>
          <p:cNvPr id="725" name="Google Shape;725;p35"/>
          <p:cNvSpPr/>
          <p:nvPr/>
        </p:nvSpPr>
        <p:spPr>
          <a:xfrm>
            <a:off x="5486400" y="1353312"/>
            <a:ext cx="3291900" cy="3017400"/>
          </a:xfrm>
          <a:prstGeom prst="roundRect">
            <a:avLst>
              <a:gd fmla="val 5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26" name="Google Shape;726;p35"/>
          <p:cNvSpPr txBox="1"/>
          <p:nvPr/>
        </p:nvSpPr>
        <p:spPr>
          <a:xfrm>
            <a:off x="5623560" y="1417320"/>
            <a:ext cx="30174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200" u="none" cap="none" strike="noStrike">
                <a:solidFill>
                  <a:srgbClr val="1C2B33"/>
                </a:solidFill>
                <a:latin typeface="Nunito Sans"/>
                <a:ea typeface="Nunito Sans"/>
                <a:cs typeface="Nunito Sans"/>
                <a:sym typeface="Nunito Sans"/>
              </a:rPr>
              <a:t>The ping-pong detour</a:t>
            </a:r>
            <a:endParaRPr/>
          </a:p>
        </p:txBody>
      </p:sp>
      <p:sp>
        <p:nvSpPr>
          <p:cNvPr id="727" name="Google Shape;727;p35"/>
          <p:cNvSpPr/>
          <p:nvPr/>
        </p:nvSpPr>
        <p:spPr>
          <a:xfrm>
            <a:off x="5623560" y="1783080"/>
            <a:ext cx="777300" cy="365700"/>
          </a:xfrm>
          <a:prstGeom prst="roundRect">
            <a:avLst>
              <a:gd fmla="val 30000" name="adj"/>
            </a:avLst>
          </a:prstGeom>
          <a:solidFill>
            <a:srgbClr val="E3E6EA"/>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1200" u="none" cap="none" strike="noStrike">
                <a:solidFill>
                  <a:srgbClr val="1C2B33"/>
                </a:solidFill>
                <a:latin typeface="Nunito Sans"/>
                <a:ea typeface="Nunito Sans"/>
                <a:cs typeface="Nunito Sans"/>
                <a:sym typeface="Nunito Sans"/>
              </a:rPr>
              <a:t>681</a:t>
            </a:r>
            <a:endParaRPr/>
          </a:p>
        </p:txBody>
      </p:sp>
      <p:sp>
        <p:nvSpPr>
          <p:cNvPr id="728" name="Google Shape;728;p35"/>
          <p:cNvSpPr txBox="1"/>
          <p:nvPr/>
        </p:nvSpPr>
        <p:spPr>
          <a:xfrm>
            <a:off x="6473952" y="1764792"/>
            <a:ext cx="2194500" cy="402300"/>
          </a:xfrm>
          <a:prstGeom prst="rect">
            <a:avLst/>
          </a:prstGeom>
          <a:noFill/>
          <a:ln>
            <a:noFill/>
          </a:ln>
        </p:spPr>
        <p:txBody>
          <a:bodyPr anchorCtr="0" anchor="ctr" bIns="18275" lIns="36575" spcFirstLastPara="1" rIns="36575" wrap="square" tIns="18275">
            <a:noAutofit/>
          </a:bodyPr>
          <a:lstStyle/>
          <a:p>
            <a:pPr indent="0" lvl="0" marL="0" marR="0" rtl="0" algn="l">
              <a:lnSpc>
                <a:spcPct val="95000"/>
              </a:lnSpc>
              <a:spcBef>
                <a:spcPts val="0"/>
              </a:spcBef>
              <a:spcAft>
                <a:spcPts val="0"/>
              </a:spcAft>
              <a:buNone/>
            </a:pPr>
            <a:r>
              <a:rPr b="0" i="0" lang="en" sz="950" u="none" cap="none" strike="noStrike">
                <a:solidFill>
                  <a:srgbClr val="1C2B33"/>
                </a:solidFill>
                <a:latin typeface="Avenir"/>
                <a:ea typeface="Avenir"/>
                <a:cs typeface="Avenir"/>
                <a:sym typeface="Avenir"/>
              </a:rPr>
              <a:t>Faithful schedule, no skew</a:t>
            </a:r>
            <a:endParaRPr/>
          </a:p>
        </p:txBody>
      </p:sp>
      <p:cxnSp>
        <p:nvCxnSpPr>
          <p:cNvPr id="729" name="Google Shape;729;p35"/>
          <p:cNvCxnSpPr/>
          <p:nvPr/>
        </p:nvCxnSpPr>
        <p:spPr>
          <a:xfrm>
            <a:off x="6012180" y="2157984"/>
            <a:ext cx="0" cy="164700"/>
          </a:xfrm>
          <a:prstGeom prst="straightConnector1">
            <a:avLst/>
          </a:prstGeom>
          <a:noFill/>
          <a:ln cap="flat" cmpd="sng" w="12700">
            <a:solidFill>
              <a:srgbClr val="9AA0A6"/>
            </a:solidFill>
            <a:prstDash val="solid"/>
            <a:round/>
            <a:headEnd len="sm" w="sm" type="none"/>
            <a:tailEnd len="med" w="med" type="triangle"/>
          </a:ln>
        </p:spPr>
      </p:cxnSp>
      <p:sp>
        <p:nvSpPr>
          <p:cNvPr id="730" name="Google Shape;730;p35"/>
          <p:cNvSpPr/>
          <p:nvPr/>
        </p:nvSpPr>
        <p:spPr>
          <a:xfrm>
            <a:off x="5623560" y="2331720"/>
            <a:ext cx="777300" cy="365700"/>
          </a:xfrm>
          <a:prstGeom prst="roundRect">
            <a:avLst>
              <a:gd fmla="val 30000" name="adj"/>
            </a:avLst>
          </a:prstGeom>
          <a:solidFill>
            <a:srgbClr val="FDE8EE"/>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1200" u="none" cap="none" strike="noStrike">
                <a:solidFill>
                  <a:srgbClr val="E12353"/>
                </a:solidFill>
                <a:latin typeface="Nunito Sans"/>
                <a:ea typeface="Nunito Sans"/>
                <a:cs typeface="Nunito Sans"/>
                <a:sym typeface="Nunito Sans"/>
              </a:rPr>
              <a:t>608</a:t>
            </a:r>
            <a:endParaRPr/>
          </a:p>
        </p:txBody>
      </p:sp>
      <p:sp>
        <p:nvSpPr>
          <p:cNvPr id="731" name="Google Shape;731;p35"/>
          <p:cNvSpPr txBox="1"/>
          <p:nvPr/>
        </p:nvSpPr>
        <p:spPr>
          <a:xfrm>
            <a:off x="6473952" y="2313432"/>
            <a:ext cx="2194500" cy="402300"/>
          </a:xfrm>
          <a:prstGeom prst="rect">
            <a:avLst/>
          </a:prstGeom>
          <a:noFill/>
          <a:ln>
            <a:noFill/>
          </a:ln>
        </p:spPr>
        <p:txBody>
          <a:bodyPr anchorCtr="0" anchor="ctr" bIns="18275" lIns="36575" spcFirstLastPara="1" rIns="36575" wrap="square" tIns="18275">
            <a:noAutofit/>
          </a:bodyPr>
          <a:lstStyle/>
          <a:p>
            <a:pPr indent="0" lvl="0" marL="0" marR="0" rtl="0" algn="l">
              <a:lnSpc>
                <a:spcPct val="95000"/>
              </a:lnSpc>
              <a:spcBef>
                <a:spcPts val="0"/>
              </a:spcBef>
              <a:spcAft>
                <a:spcPts val="0"/>
              </a:spcAft>
              <a:buNone/>
            </a:pPr>
            <a:r>
              <a:rPr b="0" i="0" lang="en" sz="950" u="none" cap="none" strike="noStrike">
                <a:solidFill>
                  <a:srgbClr val="1C2B33"/>
                </a:solidFill>
                <a:latin typeface="Avenir"/>
                <a:ea typeface="Avenir"/>
                <a:cs typeface="Avenir"/>
                <a:sym typeface="Avenir"/>
              </a:rPr>
              <a:t>Skew + full vmcnt(0): no overlap</a:t>
            </a:r>
            <a:endParaRPr/>
          </a:p>
        </p:txBody>
      </p:sp>
      <p:cxnSp>
        <p:nvCxnSpPr>
          <p:cNvPr id="732" name="Google Shape;732;p35"/>
          <p:cNvCxnSpPr/>
          <p:nvPr/>
        </p:nvCxnSpPr>
        <p:spPr>
          <a:xfrm>
            <a:off x="6012180" y="2706624"/>
            <a:ext cx="0" cy="164700"/>
          </a:xfrm>
          <a:prstGeom prst="straightConnector1">
            <a:avLst/>
          </a:prstGeom>
          <a:noFill/>
          <a:ln cap="flat" cmpd="sng" w="12700">
            <a:solidFill>
              <a:srgbClr val="9AA0A6"/>
            </a:solidFill>
            <a:prstDash val="solid"/>
            <a:round/>
            <a:headEnd len="sm" w="sm" type="none"/>
            <a:tailEnd len="med" w="med" type="triangle"/>
          </a:ln>
        </p:spPr>
      </p:cxnSp>
      <p:sp>
        <p:nvSpPr>
          <p:cNvPr id="733" name="Google Shape;733;p35"/>
          <p:cNvSpPr/>
          <p:nvPr/>
        </p:nvSpPr>
        <p:spPr>
          <a:xfrm>
            <a:off x="5623560" y="2880360"/>
            <a:ext cx="777300" cy="365700"/>
          </a:xfrm>
          <a:prstGeom prst="roundRect">
            <a:avLst>
              <a:gd fmla="val 30000" name="adj"/>
            </a:avLst>
          </a:prstGeom>
          <a:solidFill>
            <a:srgbClr val="EDE3F3"/>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1200" u="none" cap="none" strike="noStrike">
                <a:solidFill>
                  <a:srgbClr val="8D2E9B"/>
                </a:solidFill>
                <a:latin typeface="Nunito Sans"/>
                <a:ea typeface="Nunito Sans"/>
                <a:cs typeface="Nunito Sans"/>
                <a:sym typeface="Nunito Sans"/>
              </a:rPr>
              <a:t>1,369</a:t>
            </a:r>
            <a:endParaRPr/>
          </a:p>
        </p:txBody>
      </p:sp>
      <p:sp>
        <p:nvSpPr>
          <p:cNvPr id="734" name="Google Shape;734;p35"/>
          <p:cNvSpPr txBox="1"/>
          <p:nvPr/>
        </p:nvSpPr>
        <p:spPr>
          <a:xfrm>
            <a:off x="6473952" y="2862072"/>
            <a:ext cx="2194500" cy="402300"/>
          </a:xfrm>
          <a:prstGeom prst="rect">
            <a:avLst/>
          </a:prstGeom>
          <a:noFill/>
          <a:ln>
            <a:noFill/>
          </a:ln>
        </p:spPr>
        <p:txBody>
          <a:bodyPr anchorCtr="0" anchor="ctr" bIns="18275" lIns="36575" spcFirstLastPara="1" rIns="36575" wrap="square" tIns="18275">
            <a:noAutofit/>
          </a:bodyPr>
          <a:lstStyle/>
          <a:p>
            <a:pPr indent="0" lvl="0" marL="0" marR="0" rtl="0" algn="l">
              <a:lnSpc>
                <a:spcPct val="95000"/>
              </a:lnSpc>
              <a:spcBef>
                <a:spcPts val="0"/>
              </a:spcBef>
              <a:spcAft>
                <a:spcPts val="0"/>
              </a:spcAft>
              <a:buNone/>
            </a:pPr>
            <a:r>
              <a:rPr b="0" i="0" lang="en" sz="950" u="none" cap="none" strike="noStrike">
                <a:solidFill>
                  <a:srgbClr val="1C2B33"/>
                </a:solidFill>
                <a:latin typeface="Avenir"/>
                <a:ea typeface="Avenir"/>
                <a:cs typeface="Avenir"/>
                <a:sym typeface="Avenir"/>
              </a:rPr>
              <a:t>Skew + partial vmcnt(6) + AGPR + setprio</a:t>
            </a:r>
            <a:endParaRPr/>
          </a:p>
        </p:txBody>
      </p:sp>
      <p:cxnSp>
        <p:nvCxnSpPr>
          <p:cNvPr id="735" name="Google Shape;735;p35"/>
          <p:cNvCxnSpPr/>
          <p:nvPr/>
        </p:nvCxnSpPr>
        <p:spPr>
          <a:xfrm>
            <a:off x="6012180" y="3255264"/>
            <a:ext cx="0" cy="164700"/>
          </a:xfrm>
          <a:prstGeom prst="straightConnector1">
            <a:avLst/>
          </a:prstGeom>
          <a:noFill/>
          <a:ln cap="flat" cmpd="sng" w="12700">
            <a:solidFill>
              <a:srgbClr val="9AA0A6"/>
            </a:solidFill>
            <a:prstDash val="solid"/>
            <a:round/>
            <a:headEnd len="sm" w="sm" type="none"/>
            <a:tailEnd len="med" w="med" type="triangle"/>
          </a:ln>
        </p:spPr>
      </p:cxnSp>
      <p:sp>
        <p:nvSpPr>
          <p:cNvPr id="736" name="Google Shape;736;p35"/>
          <p:cNvSpPr/>
          <p:nvPr/>
        </p:nvSpPr>
        <p:spPr>
          <a:xfrm>
            <a:off x="5623560" y="3429000"/>
            <a:ext cx="777300" cy="365700"/>
          </a:xfrm>
          <a:prstGeom prst="roundRect">
            <a:avLst>
              <a:gd fmla="val 30000" name="adj"/>
            </a:avLst>
          </a:prstGeom>
          <a:solidFill>
            <a:srgbClr val="E6F5EE"/>
          </a:solidFill>
          <a:ln>
            <a:noFill/>
          </a:ln>
        </p:spPr>
        <p:txBody>
          <a:bodyPr anchorCtr="0" anchor="ctr" bIns="18275" lIns="73150" spcFirstLastPara="1" rIns="73150" wrap="square" tIns="18275">
            <a:noAutofit/>
          </a:bodyPr>
          <a:lstStyle/>
          <a:p>
            <a:pPr indent="0" lvl="0" marL="0" marR="0" rtl="0" algn="ctr">
              <a:lnSpc>
                <a:spcPct val="100000"/>
              </a:lnSpc>
              <a:spcBef>
                <a:spcPts val="0"/>
              </a:spcBef>
              <a:spcAft>
                <a:spcPts val="0"/>
              </a:spcAft>
              <a:buNone/>
            </a:pPr>
            <a:r>
              <a:rPr b="1" i="0" lang="en" sz="1200" u="none" cap="none" strike="noStrike">
                <a:solidFill>
                  <a:srgbClr val="1E9E6A"/>
                </a:solidFill>
                <a:latin typeface="Nunito Sans"/>
                <a:ea typeface="Nunito Sans"/>
                <a:cs typeface="Nunito Sans"/>
                <a:sym typeface="Nunito Sans"/>
              </a:rPr>
              <a:t>1,420</a:t>
            </a:r>
            <a:endParaRPr/>
          </a:p>
        </p:txBody>
      </p:sp>
      <p:sp>
        <p:nvSpPr>
          <p:cNvPr id="737" name="Google Shape;737;p35"/>
          <p:cNvSpPr txBox="1"/>
          <p:nvPr/>
        </p:nvSpPr>
        <p:spPr>
          <a:xfrm>
            <a:off x="6473952" y="3410712"/>
            <a:ext cx="2194500" cy="402300"/>
          </a:xfrm>
          <a:prstGeom prst="rect">
            <a:avLst/>
          </a:prstGeom>
          <a:noFill/>
          <a:ln>
            <a:noFill/>
          </a:ln>
        </p:spPr>
        <p:txBody>
          <a:bodyPr anchorCtr="0" anchor="ctr" bIns="18275" lIns="36575" spcFirstLastPara="1" rIns="36575" wrap="square" tIns="18275">
            <a:noAutofit/>
          </a:bodyPr>
          <a:lstStyle/>
          <a:p>
            <a:pPr indent="0" lvl="0" marL="0" marR="0" rtl="0" algn="l">
              <a:lnSpc>
                <a:spcPct val="95000"/>
              </a:lnSpc>
              <a:spcBef>
                <a:spcPts val="0"/>
              </a:spcBef>
              <a:spcAft>
                <a:spcPts val="0"/>
              </a:spcAft>
              <a:buNone/>
            </a:pPr>
            <a:r>
              <a:rPr b="0" i="0" lang="en" sz="950" u="none" cap="none" strike="noStrike">
                <a:solidFill>
                  <a:srgbClr val="1C2B33"/>
                </a:solidFill>
                <a:latin typeface="Avenir"/>
                <a:ea typeface="Avenir"/>
                <a:cs typeface="Avenir"/>
                <a:sym typeface="Avenir"/>
              </a:rPr>
              <a:t>Drop setprio: it was net-negative</a:t>
            </a:r>
            <a:endParaRPr/>
          </a:p>
        </p:txBody>
      </p:sp>
      <p:sp>
        <p:nvSpPr>
          <p:cNvPr id="738" name="Google Shape;738;p35"/>
          <p:cNvSpPr txBox="1"/>
          <p:nvPr/>
        </p:nvSpPr>
        <p:spPr>
          <a:xfrm>
            <a:off x="5623560" y="3931920"/>
            <a:ext cx="3017400" cy="402300"/>
          </a:xfrm>
          <a:prstGeom prst="rect">
            <a:avLst/>
          </a:prstGeom>
          <a:noFill/>
          <a:ln>
            <a:noFill/>
          </a:ln>
        </p:spPr>
        <p:txBody>
          <a:bodyPr anchorCtr="0" anchor="t" bIns="18275" lIns="36575" spcFirstLastPara="1" rIns="36575" wrap="square" tIns="18275">
            <a:noAutofit/>
          </a:bodyPr>
          <a:lstStyle/>
          <a:p>
            <a:pPr indent="0" lvl="0" marL="0" marR="0" rtl="0" algn="l">
              <a:lnSpc>
                <a:spcPct val="95000"/>
              </a:lnSpc>
              <a:spcBef>
                <a:spcPts val="0"/>
              </a:spcBef>
              <a:spcAft>
                <a:spcPts val="0"/>
              </a:spcAft>
              <a:buNone/>
            </a:pPr>
            <a:r>
              <a:rPr b="0" i="1" lang="en" sz="900" u="none" cap="none" strike="noStrike">
                <a:solidFill>
                  <a:srgbClr val="595959"/>
                </a:solidFill>
                <a:latin typeface="Avenir"/>
                <a:ea typeface="Avenir"/>
                <a:cs typeface="Avenir"/>
                <a:sym typeface="Avenir"/>
              </a:rPr>
              <a:t>An early pass suggested this needed ISA-level hand tuning. More profiling found the path.</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 name="Shape 742"/>
        <p:cNvGrpSpPr/>
        <p:nvPr/>
      </p:nvGrpSpPr>
      <p:grpSpPr>
        <a:xfrm>
          <a:off x="0" y="0"/>
          <a:ext cx="0" cy="0"/>
          <a:chOff x="0" y="0"/>
          <a:chExt cx="0" cy="0"/>
        </a:xfrm>
      </p:grpSpPr>
      <p:sp>
        <p:nvSpPr>
          <p:cNvPr id="743" name="Google Shape;743;p3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What it takes to add a backend</a:t>
            </a:r>
            <a:endParaRPr/>
          </a:p>
        </p:txBody>
      </p:sp>
      <p:sp>
        <p:nvSpPr>
          <p:cNvPr id="744" name="Google Shape;744;p36"/>
          <p:cNvSpPr txBox="1"/>
          <p:nvPr/>
        </p:nvSpPr>
        <p:spPr>
          <a:xfrm>
            <a:off x="356616" y="969264"/>
            <a:ext cx="8412600" cy="2925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300" u="none" cap="none" strike="noStrike">
                <a:solidFill>
                  <a:srgbClr val="E12353"/>
                </a:solidFill>
                <a:latin typeface="Avenir"/>
                <a:ea typeface="Avenir"/>
                <a:cs typeface="Avenir"/>
                <a:sym typeface="Avenir"/>
              </a:rPr>
              <a:t>Six adapters around the shared loop. The example column shows MTIA unless noted.</a:t>
            </a:r>
            <a:endParaRPr/>
          </a:p>
        </p:txBody>
      </p:sp>
      <p:sp>
        <p:nvSpPr>
          <p:cNvPr id="745" name="Google Shape;745;p36"/>
          <p:cNvSpPr txBox="1"/>
          <p:nvPr/>
        </p:nvSpPr>
        <p:spPr>
          <a:xfrm>
            <a:off x="822960" y="1325880"/>
            <a:ext cx="1691700" cy="2376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950" u="none" cap="none" strike="noStrike">
                <a:solidFill>
                  <a:srgbClr val="595959"/>
                </a:solidFill>
                <a:latin typeface="Nunito Sans"/>
                <a:ea typeface="Nunito Sans"/>
                <a:cs typeface="Nunito Sans"/>
                <a:sym typeface="Nunito Sans"/>
              </a:rPr>
              <a:t>Adapter</a:t>
            </a:r>
            <a:endParaRPr/>
          </a:p>
        </p:txBody>
      </p:sp>
      <p:sp>
        <p:nvSpPr>
          <p:cNvPr id="746" name="Google Shape;746;p36"/>
          <p:cNvSpPr txBox="1"/>
          <p:nvPr/>
        </p:nvSpPr>
        <p:spPr>
          <a:xfrm>
            <a:off x="2560320" y="1325880"/>
            <a:ext cx="2834700" cy="2376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950" u="none" cap="none" strike="noStrike">
                <a:solidFill>
                  <a:srgbClr val="595959"/>
                </a:solidFill>
                <a:latin typeface="Nunito Sans"/>
                <a:ea typeface="Nunito Sans"/>
                <a:cs typeface="Nunito Sans"/>
                <a:sym typeface="Nunito Sans"/>
              </a:rPr>
              <a:t>What it does</a:t>
            </a:r>
            <a:endParaRPr/>
          </a:p>
        </p:txBody>
      </p:sp>
      <p:sp>
        <p:nvSpPr>
          <p:cNvPr id="747" name="Google Shape;747;p36"/>
          <p:cNvSpPr txBox="1"/>
          <p:nvPr/>
        </p:nvSpPr>
        <p:spPr>
          <a:xfrm>
            <a:off x="5486400" y="1325880"/>
            <a:ext cx="3291900" cy="2376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950" u="none" cap="none" strike="noStrike">
                <a:solidFill>
                  <a:srgbClr val="595959"/>
                </a:solidFill>
                <a:latin typeface="Nunito Sans"/>
                <a:ea typeface="Nunito Sans"/>
                <a:cs typeface="Nunito Sans"/>
                <a:sym typeface="Nunito Sans"/>
              </a:rPr>
              <a:t>Example</a:t>
            </a:r>
            <a:endParaRPr/>
          </a:p>
        </p:txBody>
      </p:sp>
      <p:sp>
        <p:nvSpPr>
          <p:cNvPr id="748" name="Google Shape;748;p36"/>
          <p:cNvSpPr/>
          <p:nvPr/>
        </p:nvSpPr>
        <p:spPr>
          <a:xfrm>
            <a:off x="411480" y="1600200"/>
            <a:ext cx="310800" cy="310800"/>
          </a:xfrm>
          <a:prstGeom prst="ellipse">
            <a:avLst/>
          </a:prstGeom>
          <a:solidFill>
            <a:srgbClr val="CC2FAA"/>
          </a:solidFill>
          <a:ln>
            <a:noFill/>
          </a:ln>
        </p:spPr>
        <p:txBody>
          <a:bodyPr anchorCtr="0" anchor="ctr" bIns="18275" lIns="0" spcFirstLastPara="1" rIns="0" wrap="square" tIns="18275">
            <a:noAutofit/>
          </a:bodyPr>
          <a:lstStyle/>
          <a:p>
            <a:pPr indent="0" lvl="0" marL="0" marR="0" rtl="0" algn="ctr">
              <a:lnSpc>
                <a:spcPct val="100000"/>
              </a:lnSpc>
              <a:spcBef>
                <a:spcPts val="0"/>
              </a:spcBef>
              <a:spcAft>
                <a:spcPts val="0"/>
              </a:spcAft>
              <a:buNone/>
            </a:pPr>
            <a:r>
              <a:rPr b="1" i="0" lang="en" sz="1100" u="none" cap="none" strike="noStrike">
                <a:solidFill>
                  <a:srgbClr val="FFFFFF"/>
                </a:solidFill>
                <a:latin typeface="Nunito Sans"/>
                <a:ea typeface="Nunito Sans"/>
                <a:cs typeface="Nunito Sans"/>
                <a:sym typeface="Nunito Sans"/>
              </a:rPr>
              <a:t>1</a:t>
            </a:r>
            <a:endParaRPr/>
          </a:p>
        </p:txBody>
      </p:sp>
      <p:sp>
        <p:nvSpPr>
          <p:cNvPr id="749" name="Google Shape;749;p36"/>
          <p:cNvSpPr txBox="1"/>
          <p:nvPr/>
        </p:nvSpPr>
        <p:spPr>
          <a:xfrm>
            <a:off x="822960" y="1572768"/>
            <a:ext cx="1691700" cy="365700"/>
          </a:xfrm>
          <a:prstGeom prst="rect">
            <a:avLst/>
          </a:prstGeom>
          <a:noFill/>
          <a:ln>
            <a:noFill/>
          </a:ln>
        </p:spPr>
        <p:txBody>
          <a:bodyPr anchorCtr="0" anchor="ctr" bIns="18275" lIns="36575" spcFirstLastPara="1" rIns="36575" wrap="square" tIns="18275">
            <a:noAutofit/>
          </a:bodyPr>
          <a:lstStyle/>
          <a:p>
            <a:pPr indent="0" lvl="0" marL="0" marR="0" rtl="0" algn="l">
              <a:lnSpc>
                <a:spcPct val="95000"/>
              </a:lnSpc>
              <a:spcBef>
                <a:spcPts val="0"/>
              </a:spcBef>
              <a:spcAft>
                <a:spcPts val="0"/>
              </a:spcAft>
              <a:buNone/>
            </a:pPr>
            <a:r>
              <a:rPr b="1" i="0" lang="en" sz="1050" u="none" cap="none" strike="noStrike">
                <a:solidFill>
                  <a:srgbClr val="1C2B33"/>
                </a:solidFill>
                <a:latin typeface="Nunito Sans"/>
                <a:ea typeface="Nunito Sans"/>
                <a:cs typeface="Nunito Sans"/>
                <a:sym typeface="Nunito Sans"/>
              </a:rPr>
              <a:t>Platform config</a:t>
            </a:r>
            <a:endParaRPr/>
          </a:p>
        </p:txBody>
      </p:sp>
      <p:sp>
        <p:nvSpPr>
          <p:cNvPr id="750" name="Google Shape;750;p36"/>
          <p:cNvSpPr txBox="1"/>
          <p:nvPr/>
        </p:nvSpPr>
        <p:spPr>
          <a:xfrm>
            <a:off x="2560320" y="1572768"/>
            <a:ext cx="2834700" cy="365700"/>
          </a:xfrm>
          <a:prstGeom prst="rect">
            <a:avLst/>
          </a:prstGeom>
          <a:noFill/>
          <a:ln>
            <a:noFill/>
          </a:ln>
        </p:spPr>
        <p:txBody>
          <a:bodyPr anchorCtr="0" anchor="ctr" bIns="18275" lIns="36575" spcFirstLastPara="1" rIns="36575" wrap="square" tIns="18275">
            <a:noAutofit/>
          </a:bodyPr>
          <a:lstStyle/>
          <a:p>
            <a:pPr indent="0" lvl="0" marL="0" marR="0" rtl="0" algn="l">
              <a:lnSpc>
                <a:spcPct val="95000"/>
              </a:lnSpc>
              <a:spcBef>
                <a:spcPts val="0"/>
              </a:spcBef>
              <a:spcAft>
                <a:spcPts val="0"/>
              </a:spcAft>
              <a:buNone/>
            </a:pPr>
            <a:r>
              <a:rPr b="0" i="0" lang="en" sz="950" u="none" cap="none" strike="noStrike">
                <a:solidFill>
                  <a:srgbClr val="595959"/>
                </a:solidFill>
                <a:latin typeface="Avenir"/>
                <a:ea typeface="Avenir"/>
                <a:cs typeface="Avenir"/>
                <a:sym typeface="Avenir"/>
              </a:rPr>
              <a:t>Device string, coding guidance, features to avoid</a:t>
            </a:r>
            <a:endParaRPr/>
          </a:p>
        </p:txBody>
      </p:sp>
      <p:sp>
        <p:nvSpPr>
          <p:cNvPr id="751" name="Google Shape;751;p36"/>
          <p:cNvSpPr/>
          <p:nvPr/>
        </p:nvSpPr>
        <p:spPr>
          <a:xfrm>
            <a:off x="5486400" y="1572768"/>
            <a:ext cx="3291900" cy="365700"/>
          </a:xfrm>
          <a:prstGeom prst="roundRect">
            <a:avLst>
              <a:gd fmla="val 20000" name="adj"/>
            </a:avLst>
          </a:prstGeom>
          <a:solidFill>
            <a:srgbClr val="FCF2F9"/>
          </a:solidFill>
          <a:ln>
            <a:noFill/>
          </a:ln>
        </p:spPr>
        <p:txBody>
          <a:bodyPr anchorCtr="0" anchor="ctr" bIns="18275" lIns="109725" spcFirstLastPara="1" rIns="109725" wrap="square" tIns="18275">
            <a:noAutofit/>
          </a:bodyPr>
          <a:lstStyle/>
          <a:p>
            <a:pPr indent="0" lvl="0" marL="0" marR="0" rtl="0" algn="l">
              <a:lnSpc>
                <a:spcPct val="100000"/>
              </a:lnSpc>
              <a:spcBef>
                <a:spcPts val="0"/>
              </a:spcBef>
              <a:spcAft>
                <a:spcPts val="0"/>
              </a:spcAft>
              <a:buNone/>
            </a:pPr>
            <a:r>
              <a:rPr b="0" i="0" lang="en" sz="900" u="none" cap="none" strike="noStrike">
                <a:solidFill>
                  <a:srgbClr val="8D2E9B"/>
                </a:solidFill>
                <a:latin typeface="Avenir"/>
                <a:ea typeface="Avenir"/>
                <a:cs typeface="Avenir"/>
                <a:sym typeface="Avenir"/>
              </a:rPr>
              <a:t>An "mtia" entry; guidance asks for int64 index casts</a:t>
            </a:r>
            <a:endParaRPr/>
          </a:p>
        </p:txBody>
      </p:sp>
      <p:sp>
        <p:nvSpPr>
          <p:cNvPr id="752" name="Google Shape;752;p36"/>
          <p:cNvSpPr/>
          <p:nvPr/>
        </p:nvSpPr>
        <p:spPr>
          <a:xfrm>
            <a:off x="411480" y="2011679"/>
            <a:ext cx="310800" cy="310800"/>
          </a:xfrm>
          <a:prstGeom prst="ellipse">
            <a:avLst/>
          </a:prstGeom>
          <a:solidFill>
            <a:srgbClr val="CC2FAA"/>
          </a:solidFill>
          <a:ln>
            <a:noFill/>
          </a:ln>
        </p:spPr>
        <p:txBody>
          <a:bodyPr anchorCtr="0" anchor="ctr" bIns="18275" lIns="0" spcFirstLastPara="1" rIns="0" wrap="square" tIns="18275">
            <a:noAutofit/>
          </a:bodyPr>
          <a:lstStyle/>
          <a:p>
            <a:pPr indent="0" lvl="0" marL="0" marR="0" rtl="0" algn="ctr">
              <a:lnSpc>
                <a:spcPct val="100000"/>
              </a:lnSpc>
              <a:spcBef>
                <a:spcPts val="0"/>
              </a:spcBef>
              <a:spcAft>
                <a:spcPts val="0"/>
              </a:spcAft>
              <a:buNone/>
            </a:pPr>
            <a:r>
              <a:rPr b="1" i="0" lang="en" sz="1100" u="none" cap="none" strike="noStrike">
                <a:solidFill>
                  <a:srgbClr val="FFFFFF"/>
                </a:solidFill>
                <a:latin typeface="Nunito Sans"/>
                <a:ea typeface="Nunito Sans"/>
                <a:cs typeface="Nunito Sans"/>
                <a:sym typeface="Nunito Sans"/>
              </a:rPr>
              <a:t>2</a:t>
            </a:r>
            <a:endParaRPr/>
          </a:p>
        </p:txBody>
      </p:sp>
      <p:sp>
        <p:nvSpPr>
          <p:cNvPr id="753" name="Google Shape;753;p36"/>
          <p:cNvSpPr txBox="1"/>
          <p:nvPr/>
        </p:nvSpPr>
        <p:spPr>
          <a:xfrm>
            <a:off x="822960" y="1984248"/>
            <a:ext cx="1691700" cy="365700"/>
          </a:xfrm>
          <a:prstGeom prst="rect">
            <a:avLst/>
          </a:prstGeom>
          <a:noFill/>
          <a:ln>
            <a:noFill/>
          </a:ln>
        </p:spPr>
        <p:txBody>
          <a:bodyPr anchorCtr="0" anchor="ctr" bIns="18275" lIns="36575" spcFirstLastPara="1" rIns="36575" wrap="square" tIns="18275">
            <a:noAutofit/>
          </a:bodyPr>
          <a:lstStyle/>
          <a:p>
            <a:pPr indent="0" lvl="0" marL="0" marR="0" rtl="0" algn="l">
              <a:lnSpc>
                <a:spcPct val="95000"/>
              </a:lnSpc>
              <a:spcBef>
                <a:spcPts val="0"/>
              </a:spcBef>
              <a:spcAft>
                <a:spcPts val="0"/>
              </a:spcAft>
              <a:buNone/>
            </a:pPr>
            <a:r>
              <a:rPr b="1" i="0" lang="en" sz="1050" u="none" cap="none" strike="noStrike">
                <a:solidFill>
                  <a:srgbClr val="1C2B33"/>
                </a:solidFill>
                <a:latin typeface="Nunito Sans"/>
                <a:ea typeface="Nunito Sans"/>
                <a:cs typeface="Nunito Sans"/>
                <a:sym typeface="Nunito Sans"/>
              </a:rPr>
              <a:t>Test harness</a:t>
            </a:r>
            <a:endParaRPr/>
          </a:p>
        </p:txBody>
      </p:sp>
      <p:sp>
        <p:nvSpPr>
          <p:cNvPr id="754" name="Google Shape;754;p36"/>
          <p:cNvSpPr txBox="1"/>
          <p:nvPr/>
        </p:nvSpPr>
        <p:spPr>
          <a:xfrm>
            <a:off x="2560320" y="1984248"/>
            <a:ext cx="2834700" cy="365700"/>
          </a:xfrm>
          <a:prstGeom prst="rect">
            <a:avLst/>
          </a:prstGeom>
          <a:noFill/>
          <a:ln>
            <a:noFill/>
          </a:ln>
        </p:spPr>
        <p:txBody>
          <a:bodyPr anchorCtr="0" anchor="ctr" bIns="18275" lIns="36575" spcFirstLastPara="1" rIns="36575" wrap="square" tIns="18275">
            <a:noAutofit/>
          </a:bodyPr>
          <a:lstStyle/>
          <a:p>
            <a:pPr indent="0" lvl="0" marL="0" marR="0" rtl="0" algn="l">
              <a:lnSpc>
                <a:spcPct val="95000"/>
              </a:lnSpc>
              <a:spcBef>
                <a:spcPts val="0"/>
              </a:spcBef>
              <a:spcAft>
                <a:spcPts val="0"/>
              </a:spcAft>
              <a:buNone/>
            </a:pPr>
            <a:r>
              <a:rPr b="0" i="0" lang="en" sz="950" u="none" cap="none" strike="noStrike">
                <a:solidFill>
                  <a:srgbClr val="595959"/>
                </a:solidFill>
                <a:latin typeface="Avenir"/>
                <a:ea typeface="Avenir"/>
                <a:cs typeface="Avenir"/>
                <a:sym typeface="Avenir"/>
              </a:rPr>
              <a:t>Device setup and a PyTorch reference in each generated test</a:t>
            </a:r>
            <a:endParaRPr/>
          </a:p>
        </p:txBody>
      </p:sp>
      <p:sp>
        <p:nvSpPr>
          <p:cNvPr id="755" name="Google Shape;755;p36"/>
          <p:cNvSpPr/>
          <p:nvPr/>
        </p:nvSpPr>
        <p:spPr>
          <a:xfrm>
            <a:off x="5486400" y="1984248"/>
            <a:ext cx="3291900" cy="365700"/>
          </a:xfrm>
          <a:prstGeom prst="roundRect">
            <a:avLst>
              <a:gd fmla="val 20000" name="adj"/>
            </a:avLst>
          </a:prstGeom>
          <a:solidFill>
            <a:srgbClr val="FCF2F9"/>
          </a:solidFill>
          <a:ln>
            <a:noFill/>
          </a:ln>
        </p:spPr>
        <p:txBody>
          <a:bodyPr anchorCtr="0" anchor="ctr" bIns="18275" lIns="109725" spcFirstLastPara="1" rIns="109725" wrap="square" tIns="18275">
            <a:noAutofit/>
          </a:bodyPr>
          <a:lstStyle/>
          <a:p>
            <a:pPr indent="0" lvl="0" marL="0" marR="0" rtl="0" algn="l">
              <a:lnSpc>
                <a:spcPct val="100000"/>
              </a:lnSpc>
              <a:spcBef>
                <a:spcPts val="0"/>
              </a:spcBef>
              <a:spcAft>
                <a:spcPts val="0"/>
              </a:spcAft>
              <a:buNone/>
            </a:pPr>
            <a:r>
              <a:rPr b="0" i="0" lang="en" sz="900" u="none" cap="none" strike="noStrike">
                <a:solidFill>
                  <a:srgbClr val="8D2E9B"/>
                </a:solidFill>
                <a:latin typeface="Avenir"/>
                <a:ea typeface="Avenir"/>
                <a:cs typeface="Avenir"/>
                <a:sym typeface="Avenir"/>
              </a:rPr>
              <a:t>Init the runtime and kernel launcher before the first launch</a:t>
            </a:r>
            <a:endParaRPr/>
          </a:p>
        </p:txBody>
      </p:sp>
      <p:sp>
        <p:nvSpPr>
          <p:cNvPr id="756" name="Google Shape;756;p36"/>
          <p:cNvSpPr/>
          <p:nvPr/>
        </p:nvSpPr>
        <p:spPr>
          <a:xfrm>
            <a:off x="411480" y="2423160"/>
            <a:ext cx="310800" cy="310800"/>
          </a:xfrm>
          <a:prstGeom prst="ellipse">
            <a:avLst/>
          </a:prstGeom>
          <a:solidFill>
            <a:srgbClr val="CC2FAA"/>
          </a:solidFill>
          <a:ln>
            <a:noFill/>
          </a:ln>
        </p:spPr>
        <p:txBody>
          <a:bodyPr anchorCtr="0" anchor="ctr" bIns="18275" lIns="0" spcFirstLastPara="1" rIns="0" wrap="square" tIns="18275">
            <a:noAutofit/>
          </a:bodyPr>
          <a:lstStyle/>
          <a:p>
            <a:pPr indent="0" lvl="0" marL="0" marR="0" rtl="0" algn="ctr">
              <a:lnSpc>
                <a:spcPct val="100000"/>
              </a:lnSpc>
              <a:spcBef>
                <a:spcPts val="0"/>
              </a:spcBef>
              <a:spcAft>
                <a:spcPts val="0"/>
              </a:spcAft>
              <a:buNone/>
            </a:pPr>
            <a:r>
              <a:rPr b="1" i="0" lang="en" sz="1100" u="none" cap="none" strike="noStrike">
                <a:solidFill>
                  <a:srgbClr val="FFFFFF"/>
                </a:solidFill>
                <a:latin typeface="Nunito Sans"/>
                <a:ea typeface="Nunito Sans"/>
                <a:cs typeface="Nunito Sans"/>
                <a:sym typeface="Nunito Sans"/>
              </a:rPr>
              <a:t>3</a:t>
            </a:r>
            <a:endParaRPr/>
          </a:p>
        </p:txBody>
      </p:sp>
      <p:sp>
        <p:nvSpPr>
          <p:cNvPr id="757" name="Google Shape;757;p36"/>
          <p:cNvSpPr txBox="1"/>
          <p:nvPr/>
        </p:nvSpPr>
        <p:spPr>
          <a:xfrm>
            <a:off x="822960" y="2395728"/>
            <a:ext cx="1691700" cy="365700"/>
          </a:xfrm>
          <a:prstGeom prst="rect">
            <a:avLst/>
          </a:prstGeom>
          <a:noFill/>
          <a:ln>
            <a:noFill/>
          </a:ln>
        </p:spPr>
        <p:txBody>
          <a:bodyPr anchorCtr="0" anchor="ctr" bIns="18275" lIns="36575" spcFirstLastPara="1" rIns="36575" wrap="square" tIns="18275">
            <a:noAutofit/>
          </a:bodyPr>
          <a:lstStyle/>
          <a:p>
            <a:pPr indent="0" lvl="0" marL="0" marR="0" rtl="0" algn="l">
              <a:lnSpc>
                <a:spcPct val="95000"/>
              </a:lnSpc>
              <a:spcBef>
                <a:spcPts val="0"/>
              </a:spcBef>
              <a:spcAft>
                <a:spcPts val="0"/>
              </a:spcAft>
              <a:buNone/>
            </a:pPr>
            <a:r>
              <a:rPr b="1" i="0" lang="en" sz="1050" u="none" cap="none" strike="noStrike">
                <a:solidFill>
                  <a:srgbClr val="1C2B33"/>
                </a:solidFill>
                <a:latin typeface="Nunito Sans"/>
                <a:ea typeface="Nunito Sans"/>
                <a:cs typeface="Nunito Sans"/>
                <a:sym typeface="Nunito Sans"/>
              </a:rPr>
              <a:t>Timer</a:t>
            </a:r>
            <a:endParaRPr/>
          </a:p>
        </p:txBody>
      </p:sp>
      <p:sp>
        <p:nvSpPr>
          <p:cNvPr id="758" name="Google Shape;758;p36"/>
          <p:cNvSpPr txBox="1"/>
          <p:nvPr/>
        </p:nvSpPr>
        <p:spPr>
          <a:xfrm>
            <a:off x="2560320" y="2395728"/>
            <a:ext cx="2834700" cy="365700"/>
          </a:xfrm>
          <a:prstGeom prst="rect">
            <a:avLst/>
          </a:prstGeom>
          <a:noFill/>
          <a:ln>
            <a:noFill/>
          </a:ln>
        </p:spPr>
        <p:txBody>
          <a:bodyPr anchorCtr="0" anchor="ctr" bIns="18275" lIns="36575" spcFirstLastPara="1" rIns="36575" wrap="square" tIns="18275">
            <a:noAutofit/>
          </a:bodyPr>
          <a:lstStyle/>
          <a:p>
            <a:pPr indent="0" lvl="0" marL="0" marR="0" rtl="0" algn="l">
              <a:lnSpc>
                <a:spcPct val="95000"/>
              </a:lnSpc>
              <a:spcBef>
                <a:spcPts val="0"/>
              </a:spcBef>
              <a:spcAft>
                <a:spcPts val="0"/>
              </a:spcAft>
              <a:buNone/>
            </a:pPr>
            <a:r>
              <a:rPr b="0" i="0" lang="en" sz="950" u="none" cap="none" strike="noStrike">
                <a:solidFill>
                  <a:srgbClr val="595959"/>
                </a:solidFill>
                <a:latin typeface="Avenir"/>
                <a:ea typeface="Avenir"/>
                <a:cs typeface="Avenir"/>
                <a:sym typeface="Avenir"/>
              </a:rPr>
              <a:t>A timer that the device supports</a:t>
            </a:r>
            <a:endParaRPr/>
          </a:p>
        </p:txBody>
      </p:sp>
      <p:sp>
        <p:nvSpPr>
          <p:cNvPr id="759" name="Google Shape;759;p36"/>
          <p:cNvSpPr/>
          <p:nvPr/>
        </p:nvSpPr>
        <p:spPr>
          <a:xfrm>
            <a:off x="5486400" y="2395728"/>
            <a:ext cx="3291900" cy="365700"/>
          </a:xfrm>
          <a:prstGeom prst="roundRect">
            <a:avLst>
              <a:gd fmla="val 20000" name="adj"/>
            </a:avLst>
          </a:prstGeom>
          <a:solidFill>
            <a:srgbClr val="FCF2F9"/>
          </a:solidFill>
          <a:ln>
            <a:noFill/>
          </a:ln>
        </p:spPr>
        <p:txBody>
          <a:bodyPr anchorCtr="0" anchor="ctr" bIns="18275" lIns="109725" spcFirstLastPara="1" rIns="109725" wrap="square" tIns="18275">
            <a:noAutofit/>
          </a:bodyPr>
          <a:lstStyle/>
          <a:p>
            <a:pPr indent="0" lvl="0" marL="0" marR="0" rtl="0" algn="l">
              <a:lnSpc>
                <a:spcPct val="100000"/>
              </a:lnSpc>
              <a:spcBef>
                <a:spcPts val="0"/>
              </a:spcBef>
              <a:spcAft>
                <a:spcPts val="0"/>
              </a:spcAft>
              <a:buNone/>
            </a:pPr>
            <a:r>
              <a:rPr b="0" i="0" lang="en" sz="900" u="none" cap="none" strike="noStrike">
                <a:solidFill>
                  <a:srgbClr val="8D2E9B"/>
                </a:solidFill>
                <a:latin typeface="Avenir"/>
                <a:ea typeface="Avenir"/>
                <a:cs typeface="Avenir"/>
                <a:sym typeface="Avenir"/>
              </a:rPr>
              <a:t>Wall clock + device synchronize (no CUDA events)</a:t>
            </a:r>
            <a:endParaRPr/>
          </a:p>
        </p:txBody>
      </p:sp>
      <p:sp>
        <p:nvSpPr>
          <p:cNvPr id="760" name="Google Shape;760;p36"/>
          <p:cNvSpPr/>
          <p:nvPr/>
        </p:nvSpPr>
        <p:spPr>
          <a:xfrm>
            <a:off x="411480" y="2834640"/>
            <a:ext cx="310800" cy="310800"/>
          </a:xfrm>
          <a:prstGeom prst="ellipse">
            <a:avLst/>
          </a:prstGeom>
          <a:solidFill>
            <a:srgbClr val="CC2FAA"/>
          </a:solidFill>
          <a:ln>
            <a:noFill/>
          </a:ln>
        </p:spPr>
        <p:txBody>
          <a:bodyPr anchorCtr="0" anchor="ctr" bIns="18275" lIns="0" spcFirstLastPara="1" rIns="0" wrap="square" tIns="18275">
            <a:noAutofit/>
          </a:bodyPr>
          <a:lstStyle/>
          <a:p>
            <a:pPr indent="0" lvl="0" marL="0" marR="0" rtl="0" algn="ctr">
              <a:lnSpc>
                <a:spcPct val="100000"/>
              </a:lnSpc>
              <a:spcBef>
                <a:spcPts val="0"/>
              </a:spcBef>
              <a:spcAft>
                <a:spcPts val="0"/>
              </a:spcAft>
              <a:buNone/>
            </a:pPr>
            <a:r>
              <a:rPr b="1" i="0" lang="en" sz="1100" u="none" cap="none" strike="noStrike">
                <a:solidFill>
                  <a:srgbClr val="FFFFFF"/>
                </a:solidFill>
                <a:latin typeface="Nunito Sans"/>
                <a:ea typeface="Nunito Sans"/>
                <a:cs typeface="Nunito Sans"/>
                <a:sym typeface="Nunito Sans"/>
              </a:rPr>
              <a:t>4</a:t>
            </a:r>
            <a:endParaRPr/>
          </a:p>
        </p:txBody>
      </p:sp>
      <p:sp>
        <p:nvSpPr>
          <p:cNvPr id="761" name="Google Shape;761;p36"/>
          <p:cNvSpPr txBox="1"/>
          <p:nvPr/>
        </p:nvSpPr>
        <p:spPr>
          <a:xfrm>
            <a:off x="822960" y="2807208"/>
            <a:ext cx="1691700" cy="365700"/>
          </a:xfrm>
          <a:prstGeom prst="rect">
            <a:avLst/>
          </a:prstGeom>
          <a:noFill/>
          <a:ln>
            <a:noFill/>
          </a:ln>
        </p:spPr>
        <p:txBody>
          <a:bodyPr anchorCtr="0" anchor="ctr" bIns="18275" lIns="36575" spcFirstLastPara="1" rIns="36575" wrap="square" tIns="18275">
            <a:noAutofit/>
          </a:bodyPr>
          <a:lstStyle/>
          <a:p>
            <a:pPr indent="0" lvl="0" marL="0" marR="0" rtl="0" algn="l">
              <a:lnSpc>
                <a:spcPct val="95000"/>
              </a:lnSpc>
              <a:spcBef>
                <a:spcPts val="0"/>
              </a:spcBef>
              <a:spcAft>
                <a:spcPts val="0"/>
              </a:spcAft>
              <a:buNone/>
            </a:pPr>
            <a:r>
              <a:rPr b="1" i="0" lang="en" sz="1050" u="none" cap="none" strike="noStrike">
                <a:solidFill>
                  <a:srgbClr val="1C2B33"/>
                </a:solidFill>
                <a:latin typeface="Nunito Sans"/>
                <a:ea typeface="Nunito Sans"/>
                <a:cs typeface="Nunito Sans"/>
                <a:sym typeface="Nunito Sans"/>
              </a:rPr>
              <a:t>Profiler adapter</a:t>
            </a:r>
            <a:endParaRPr/>
          </a:p>
        </p:txBody>
      </p:sp>
      <p:sp>
        <p:nvSpPr>
          <p:cNvPr id="762" name="Google Shape;762;p36"/>
          <p:cNvSpPr txBox="1"/>
          <p:nvPr/>
        </p:nvSpPr>
        <p:spPr>
          <a:xfrm>
            <a:off x="2560320" y="2807208"/>
            <a:ext cx="2834700" cy="365700"/>
          </a:xfrm>
          <a:prstGeom prst="rect">
            <a:avLst/>
          </a:prstGeom>
          <a:noFill/>
          <a:ln>
            <a:noFill/>
          </a:ln>
        </p:spPr>
        <p:txBody>
          <a:bodyPr anchorCtr="0" anchor="ctr" bIns="18275" lIns="36575" spcFirstLastPara="1" rIns="36575" wrap="square" tIns="18275">
            <a:noAutofit/>
          </a:bodyPr>
          <a:lstStyle/>
          <a:p>
            <a:pPr indent="0" lvl="0" marL="0" marR="0" rtl="0" algn="l">
              <a:lnSpc>
                <a:spcPct val="95000"/>
              </a:lnSpc>
              <a:spcBef>
                <a:spcPts val="0"/>
              </a:spcBef>
              <a:spcAft>
                <a:spcPts val="0"/>
              </a:spcAft>
              <a:buNone/>
            </a:pPr>
            <a:r>
              <a:rPr b="0" i="0" lang="en" sz="950" u="none" cap="none" strike="noStrike">
                <a:solidFill>
                  <a:srgbClr val="595959"/>
                </a:solidFill>
                <a:latin typeface="Avenir"/>
                <a:ea typeface="Avenir"/>
                <a:cs typeface="Avenir"/>
                <a:sym typeface="Avenir"/>
              </a:rPr>
              <a:t>A few curated metrics into the prompt, not raw dumps</a:t>
            </a:r>
            <a:endParaRPr/>
          </a:p>
        </p:txBody>
      </p:sp>
      <p:sp>
        <p:nvSpPr>
          <p:cNvPr id="763" name="Google Shape;763;p36"/>
          <p:cNvSpPr/>
          <p:nvPr/>
        </p:nvSpPr>
        <p:spPr>
          <a:xfrm>
            <a:off x="5486400" y="2807208"/>
            <a:ext cx="3291900" cy="365700"/>
          </a:xfrm>
          <a:prstGeom prst="roundRect">
            <a:avLst>
              <a:gd fmla="val 20000" name="adj"/>
            </a:avLst>
          </a:prstGeom>
          <a:solidFill>
            <a:srgbClr val="FCF2F9"/>
          </a:solidFill>
          <a:ln>
            <a:noFill/>
          </a:ln>
        </p:spPr>
        <p:txBody>
          <a:bodyPr anchorCtr="0" anchor="ctr" bIns="18275" lIns="109725" spcFirstLastPara="1" rIns="109725" wrap="square" tIns="18275">
            <a:noAutofit/>
          </a:bodyPr>
          <a:lstStyle/>
          <a:p>
            <a:pPr indent="0" lvl="0" marL="0" marR="0" rtl="0" algn="l">
              <a:lnSpc>
                <a:spcPct val="100000"/>
              </a:lnSpc>
              <a:spcBef>
                <a:spcPts val="0"/>
              </a:spcBef>
              <a:spcAft>
                <a:spcPts val="0"/>
              </a:spcAft>
              <a:buNone/>
            </a:pPr>
            <a:r>
              <a:rPr b="0" i="0" lang="en" sz="900" u="none" cap="none" strike="noStrike">
                <a:solidFill>
                  <a:srgbClr val="8D2E9B"/>
                </a:solidFill>
                <a:latin typeface="Avenir"/>
                <a:ea typeface="Avenir"/>
                <a:cs typeface="Avenir"/>
                <a:sym typeface="Avenir"/>
              </a:rPr>
              <a:t>NCU → XProf (TPU) → ROCm (AMD) → MTIA counters</a:t>
            </a:r>
            <a:endParaRPr/>
          </a:p>
        </p:txBody>
      </p:sp>
      <p:sp>
        <p:nvSpPr>
          <p:cNvPr id="764" name="Google Shape;764;p36"/>
          <p:cNvSpPr/>
          <p:nvPr/>
        </p:nvSpPr>
        <p:spPr>
          <a:xfrm>
            <a:off x="411480" y="3246120"/>
            <a:ext cx="310800" cy="310800"/>
          </a:xfrm>
          <a:prstGeom prst="ellipse">
            <a:avLst/>
          </a:prstGeom>
          <a:solidFill>
            <a:srgbClr val="CC2FAA"/>
          </a:solidFill>
          <a:ln>
            <a:noFill/>
          </a:ln>
        </p:spPr>
        <p:txBody>
          <a:bodyPr anchorCtr="0" anchor="ctr" bIns="18275" lIns="0" spcFirstLastPara="1" rIns="0" wrap="square" tIns="18275">
            <a:noAutofit/>
          </a:bodyPr>
          <a:lstStyle/>
          <a:p>
            <a:pPr indent="0" lvl="0" marL="0" marR="0" rtl="0" algn="ctr">
              <a:lnSpc>
                <a:spcPct val="100000"/>
              </a:lnSpc>
              <a:spcBef>
                <a:spcPts val="0"/>
              </a:spcBef>
              <a:spcAft>
                <a:spcPts val="0"/>
              </a:spcAft>
              <a:buNone/>
            </a:pPr>
            <a:r>
              <a:rPr b="1" i="0" lang="en" sz="1100" u="none" cap="none" strike="noStrike">
                <a:solidFill>
                  <a:srgbClr val="FFFFFF"/>
                </a:solidFill>
                <a:latin typeface="Nunito Sans"/>
                <a:ea typeface="Nunito Sans"/>
                <a:cs typeface="Nunito Sans"/>
                <a:sym typeface="Nunito Sans"/>
              </a:rPr>
              <a:t>5</a:t>
            </a:r>
            <a:endParaRPr/>
          </a:p>
        </p:txBody>
      </p:sp>
      <p:sp>
        <p:nvSpPr>
          <p:cNvPr id="765" name="Google Shape;765;p36"/>
          <p:cNvSpPr txBox="1"/>
          <p:nvPr/>
        </p:nvSpPr>
        <p:spPr>
          <a:xfrm>
            <a:off x="822960" y="3218688"/>
            <a:ext cx="1691700" cy="365700"/>
          </a:xfrm>
          <a:prstGeom prst="rect">
            <a:avLst/>
          </a:prstGeom>
          <a:noFill/>
          <a:ln>
            <a:noFill/>
          </a:ln>
        </p:spPr>
        <p:txBody>
          <a:bodyPr anchorCtr="0" anchor="ctr" bIns="18275" lIns="36575" spcFirstLastPara="1" rIns="36575" wrap="square" tIns="18275">
            <a:noAutofit/>
          </a:bodyPr>
          <a:lstStyle/>
          <a:p>
            <a:pPr indent="0" lvl="0" marL="0" marR="0" rtl="0" algn="l">
              <a:lnSpc>
                <a:spcPct val="95000"/>
              </a:lnSpc>
              <a:spcBef>
                <a:spcPts val="0"/>
              </a:spcBef>
              <a:spcAft>
                <a:spcPts val="0"/>
              </a:spcAft>
              <a:buNone/>
            </a:pPr>
            <a:r>
              <a:rPr b="1" i="0" lang="en" sz="1050" u="none" cap="none" strike="noStrike">
                <a:solidFill>
                  <a:srgbClr val="1C2B33"/>
                </a:solidFill>
                <a:latin typeface="Nunito Sans"/>
                <a:ea typeface="Nunito Sans"/>
                <a:cs typeface="Nunito Sans"/>
                <a:sym typeface="Nunito Sans"/>
              </a:rPr>
              <a:t>Knowledge + failure classes</a:t>
            </a:r>
            <a:endParaRPr/>
          </a:p>
        </p:txBody>
      </p:sp>
      <p:sp>
        <p:nvSpPr>
          <p:cNvPr id="766" name="Google Shape;766;p36"/>
          <p:cNvSpPr txBox="1"/>
          <p:nvPr/>
        </p:nvSpPr>
        <p:spPr>
          <a:xfrm>
            <a:off x="2560320" y="3218688"/>
            <a:ext cx="2834700" cy="365700"/>
          </a:xfrm>
          <a:prstGeom prst="rect">
            <a:avLst/>
          </a:prstGeom>
          <a:noFill/>
          <a:ln>
            <a:noFill/>
          </a:ln>
        </p:spPr>
        <p:txBody>
          <a:bodyPr anchorCtr="0" anchor="ctr" bIns="18275" lIns="36575" spcFirstLastPara="1" rIns="36575" wrap="square" tIns="18275">
            <a:noAutofit/>
          </a:bodyPr>
          <a:lstStyle/>
          <a:p>
            <a:pPr indent="0" lvl="0" marL="0" marR="0" rtl="0" algn="l">
              <a:lnSpc>
                <a:spcPct val="95000"/>
              </a:lnSpc>
              <a:spcBef>
                <a:spcPts val="0"/>
              </a:spcBef>
              <a:spcAft>
                <a:spcPts val="0"/>
              </a:spcAft>
              <a:buNone/>
            </a:pPr>
            <a:r>
              <a:rPr b="0" i="0" lang="en" sz="950" u="none" cap="none" strike="noStrike">
                <a:solidFill>
                  <a:srgbClr val="595959"/>
                </a:solidFill>
                <a:latin typeface="Avenir"/>
                <a:ea typeface="Avenir"/>
                <a:cs typeface="Avenir"/>
                <a:sym typeface="Avenir"/>
              </a:rPr>
              <a:t>Specs, examples, and known error types</a:t>
            </a:r>
            <a:endParaRPr/>
          </a:p>
        </p:txBody>
      </p:sp>
      <p:sp>
        <p:nvSpPr>
          <p:cNvPr id="767" name="Google Shape;767;p36"/>
          <p:cNvSpPr/>
          <p:nvPr/>
        </p:nvSpPr>
        <p:spPr>
          <a:xfrm>
            <a:off x="5486400" y="3218688"/>
            <a:ext cx="3291900" cy="365700"/>
          </a:xfrm>
          <a:prstGeom prst="roundRect">
            <a:avLst>
              <a:gd fmla="val 20000" name="adj"/>
            </a:avLst>
          </a:prstGeom>
          <a:solidFill>
            <a:srgbClr val="FCF2F9"/>
          </a:solidFill>
          <a:ln>
            <a:noFill/>
          </a:ln>
        </p:spPr>
        <p:txBody>
          <a:bodyPr anchorCtr="0" anchor="ctr" bIns="18275" lIns="109725" spcFirstLastPara="1" rIns="109725" wrap="square" tIns="18275">
            <a:noAutofit/>
          </a:bodyPr>
          <a:lstStyle/>
          <a:p>
            <a:pPr indent="0" lvl="0" marL="0" marR="0" rtl="0" algn="l">
              <a:lnSpc>
                <a:spcPct val="100000"/>
              </a:lnSpc>
              <a:spcBef>
                <a:spcPts val="0"/>
              </a:spcBef>
              <a:spcAft>
                <a:spcPts val="0"/>
              </a:spcAft>
              <a:buNone/>
            </a:pPr>
            <a:r>
              <a:rPr b="0" i="0" lang="en" sz="900" u="none" cap="none" strike="noStrike">
                <a:solidFill>
                  <a:srgbClr val="8D2E9B"/>
                </a:solidFill>
                <a:latin typeface="Avenir"/>
                <a:ea typeface="Avenir"/>
                <a:cs typeface="Avenir"/>
                <a:sym typeface="Avenir"/>
              </a:rPr>
              <a:t>Per-generation chip specs; TPU: BlockSpec / dtype / alignment</a:t>
            </a:r>
            <a:endParaRPr/>
          </a:p>
        </p:txBody>
      </p:sp>
      <p:sp>
        <p:nvSpPr>
          <p:cNvPr id="768" name="Google Shape;768;p36"/>
          <p:cNvSpPr/>
          <p:nvPr/>
        </p:nvSpPr>
        <p:spPr>
          <a:xfrm>
            <a:off x="411480" y="3657599"/>
            <a:ext cx="310800" cy="310800"/>
          </a:xfrm>
          <a:prstGeom prst="ellipse">
            <a:avLst/>
          </a:prstGeom>
          <a:solidFill>
            <a:srgbClr val="CC2FAA"/>
          </a:solidFill>
          <a:ln>
            <a:noFill/>
          </a:ln>
        </p:spPr>
        <p:txBody>
          <a:bodyPr anchorCtr="0" anchor="ctr" bIns="18275" lIns="0" spcFirstLastPara="1" rIns="0" wrap="square" tIns="18275">
            <a:noAutofit/>
          </a:bodyPr>
          <a:lstStyle/>
          <a:p>
            <a:pPr indent="0" lvl="0" marL="0" marR="0" rtl="0" algn="ctr">
              <a:lnSpc>
                <a:spcPct val="100000"/>
              </a:lnSpc>
              <a:spcBef>
                <a:spcPts val="0"/>
              </a:spcBef>
              <a:spcAft>
                <a:spcPts val="0"/>
              </a:spcAft>
              <a:buNone/>
            </a:pPr>
            <a:r>
              <a:rPr b="1" i="0" lang="en" sz="1100" u="none" cap="none" strike="noStrike">
                <a:solidFill>
                  <a:srgbClr val="FFFFFF"/>
                </a:solidFill>
                <a:latin typeface="Nunito Sans"/>
                <a:ea typeface="Nunito Sans"/>
                <a:cs typeface="Nunito Sans"/>
                <a:sym typeface="Nunito Sans"/>
              </a:rPr>
              <a:t>6</a:t>
            </a:r>
            <a:endParaRPr/>
          </a:p>
        </p:txBody>
      </p:sp>
      <p:sp>
        <p:nvSpPr>
          <p:cNvPr id="769" name="Google Shape;769;p36"/>
          <p:cNvSpPr txBox="1"/>
          <p:nvPr/>
        </p:nvSpPr>
        <p:spPr>
          <a:xfrm>
            <a:off x="822960" y="3630168"/>
            <a:ext cx="1691700" cy="365700"/>
          </a:xfrm>
          <a:prstGeom prst="rect">
            <a:avLst/>
          </a:prstGeom>
          <a:noFill/>
          <a:ln>
            <a:noFill/>
          </a:ln>
        </p:spPr>
        <p:txBody>
          <a:bodyPr anchorCtr="0" anchor="ctr" bIns="18275" lIns="36575" spcFirstLastPara="1" rIns="36575" wrap="square" tIns="18275">
            <a:noAutofit/>
          </a:bodyPr>
          <a:lstStyle/>
          <a:p>
            <a:pPr indent="0" lvl="0" marL="0" marR="0" rtl="0" algn="l">
              <a:lnSpc>
                <a:spcPct val="95000"/>
              </a:lnSpc>
              <a:spcBef>
                <a:spcPts val="0"/>
              </a:spcBef>
              <a:spcAft>
                <a:spcPts val="0"/>
              </a:spcAft>
              <a:buNone/>
            </a:pPr>
            <a:r>
              <a:rPr b="1" i="0" lang="en" sz="1050" u="none" cap="none" strike="noStrike">
                <a:solidFill>
                  <a:srgbClr val="1C2B33"/>
                </a:solidFill>
                <a:latin typeface="Nunito Sans"/>
                <a:ea typeface="Nunito Sans"/>
                <a:cs typeface="Nunito Sans"/>
                <a:sym typeface="Nunito Sans"/>
              </a:rPr>
              <a:t>Device scheduling</a:t>
            </a:r>
            <a:endParaRPr/>
          </a:p>
        </p:txBody>
      </p:sp>
      <p:sp>
        <p:nvSpPr>
          <p:cNvPr id="770" name="Google Shape;770;p36"/>
          <p:cNvSpPr txBox="1"/>
          <p:nvPr/>
        </p:nvSpPr>
        <p:spPr>
          <a:xfrm>
            <a:off x="2560320" y="3630168"/>
            <a:ext cx="2834700" cy="365700"/>
          </a:xfrm>
          <a:prstGeom prst="rect">
            <a:avLst/>
          </a:prstGeom>
          <a:noFill/>
          <a:ln>
            <a:noFill/>
          </a:ln>
        </p:spPr>
        <p:txBody>
          <a:bodyPr anchorCtr="0" anchor="ctr" bIns="18275" lIns="36575" spcFirstLastPara="1" rIns="36575" wrap="square" tIns="18275">
            <a:noAutofit/>
          </a:bodyPr>
          <a:lstStyle/>
          <a:p>
            <a:pPr indent="0" lvl="0" marL="0" marR="0" rtl="0" algn="l">
              <a:lnSpc>
                <a:spcPct val="95000"/>
              </a:lnSpc>
              <a:spcBef>
                <a:spcPts val="0"/>
              </a:spcBef>
              <a:spcAft>
                <a:spcPts val="0"/>
              </a:spcAft>
              <a:buNone/>
            </a:pPr>
            <a:r>
              <a:rPr b="0" i="0" lang="en" sz="950" u="none" cap="none" strike="noStrike">
                <a:solidFill>
                  <a:srgbClr val="595959"/>
                </a:solidFill>
                <a:latin typeface="Avenir"/>
                <a:ea typeface="Avenir"/>
                <a:cs typeface="Avenir"/>
                <a:sym typeface="Avenir"/>
              </a:rPr>
              <a:t>Respect how many processes a device allows</a:t>
            </a:r>
            <a:endParaRPr/>
          </a:p>
        </p:txBody>
      </p:sp>
      <p:sp>
        <p:nvSpPr>
          <p:cNvPr id="771" name="Google Shape;771;p36"/>
          <p:cNvSpPr/>
          <p:nvPr/>
        </p:nvSpPr>
        <p:spPr>
          <a:xfrm>
            <a:off x="5486400" y="3630168"/>
            <a:ext cx="3291900" cy="365700"/>
          </a:xfrm>
          <a:prstGeom prst="roundRect">
            <a:avLst>
              <a:gd fmla="val 20000" name="adj"/>
            </a:avLst>
          </a:prstGeom>
          <a:solidFill>
            <a:srgbClr val="FCF2F9"/>
          </a:solidFill>
          <a:ln>
            <a:noFill/>
          </a:ln>
        </p:spPr>
        <p:txBody>
          <a:bodyPr anchorCtr="0" anchor="ctr" bIns="18275" lIns="109725" spcFirstLastPara="1" rIns="109725" wrap="square" tIns="18275">
            <a:noAutofit/>
          </a:bodyPr>
          <a:lstStyle/>
          <a:p>
            <a:pPr indent="0" lvl="0" marL="0" marR="0" rtl="0" algn="l">
              <a:lnSpc>
                <a:spcPct val="100000"/>
              </a:lnSpc>
              <a:spcBef>
                <a:spcPts val="0"/>
              </a:spcBef>
              <a:spcAft>
                <a:spcPts val="0"/>
              </a:spcAft>
              <a:buNone/>
            </a:pPr>
            <a:r>
              <a:rPr b="0" i="0" lang="en" sz="900" u="none" cap="none" strike="noStrike">
                <a:solidFill>
                  <a:srgbClr val="8D2E9B"/>
                </a:solidFill>
                <a:latin typeface="Avenir"/>
                <a:ea typeface="Avenir"/>
                <a:cs typeface="Avenir"/>
                <a:sym typeface="Avenir"/>
              </a:rPr>
              <a:t>One process per device → one seed + a device lease</a:t>
            </a:r>
            <a:endParaRPr/>
          </a:p>
        </p:txBody>
      </p:sp>
      <p:sp>
        <p:nvSpPr>
          <p:cNvPr id="772" name="Google Shape;772;p36"/>
          <p:cNvSpPr/>
          <p:nvPr/>
        </p:nvSpPr>
        <p:spPr>
          <a:xfrm>
            <a:off x="411480" y="4050791"/>
            <a:ext cx="8366700" cy="338400"/>
          </a:xfrm>
          <a:prstGeom prst="roundRect">
            <a:avLst>
              <a:gd fmla="val 20000" name="adj"/>
            </a:avLst>
          </a:prstGeom>
          <a:solidFill>
            <a:srgbClr val="1C2B33"/>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1050" u="none" cap="none" strike="noStrike">
                <a:solidFill>
                  <a:srgbClr val="F7A8C4"/>
                </a:solidFill>
                <a:latin typeface="Nunito Sans"/>
                <a:ea typeface="Nunito Sans"/>
                <a:cs typeface="Nunito Sans"/>
                <a:sym typeface="Nunito Sans"/>
              </a:rPr>
              <a:t>Result on MTIA (Triton RMSNorm):  </a:t>
            </a:r>
            <a:r>
              <a:rPr b="0" i="0" lang="en" sz="1050" u="none" cap="none" strike="noStrike">
                <a:solidFill>
                  <a:srgbClr val="FFFFFF"/>
                </a:solidFill>
                <a:latin typeface="Avenir"/>
                <a:ea typeface="Avenir"/>
                <a:cs typeface="Avenir"/>
                <a:sym typeface="Avenir"/>
              </a:rPr>
              <a:t>0.298 ms → 0.048 ms, 6.2× in 3 rounds of the profile-guided loop, verified on device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3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What we learned</a:t>
            </a:r>
            <a:endParaRPr/>
          </a:p>
        </p:txBody>
      </p:sp>
      <p:sp>
        <p:nvSpPr>
          <p:cNvPr id="778" name="Google Shape;778;p37"/>
          <p:cNvSpPr txBox="1"/>
          <p:nvPr/>
        </p:nvSpPr>
        <p:spPr>
          <a:xfrm>
            <a:off x="356616" y="969264"/>
            <a:ext cx="8412600" cy="2925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1300" u="none" cap="none" strike="noStrike">
                <a:solidFill>
                  <a:srgbClr val="E12353"/>
                </a:solidFill>
                <a:latin typeface="Avenir"/>
                <a:ea typeface="Avenir"/>
                <a:cs typeface="Avenir"/>
                <a:sym typeface="Avenir"/>
              </a:rPr>
              <a:t>Lessons from coverage, optimization, landing, and porting work on four backends.</a:t>
            </a:r>
            <a:endParaRPr/>
          </a:p>
        </p:txBody>
      </p:sp>
      <p:sp>
        <p:nvSpPr>
          <p:cNvPr id="779" name="Google Shape;779;p37"/>
          <p:cNvSpPr/>
          <p:nvPr/>
        </p:nvSpPr>
        <p:spPr>
          <a:xfrm>
            <a:off x="411480" y="1417320"/>
            <a:ext cx="4114800" cy="932700"/>
          </a:xfrm>
          <a:prstGeom prst="roundRect">
            <a:avLst>
              <a:gd fmla="val 8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49_6.2_2.4.png" id="780" name="Google Shape;780;p37"/>
          <p:cNvPicPr preferRelativeResize="0"/>
          <p:nvPr/>
        </p:nvPicPr>
        <p:blipFill rotWithShape="1">
          <a:blip r:embed="rId3">
            <a:alphaModFix/>
          </a:blip>
          <a:srcRect b="0" l="0" r="0" t="0"/>
          <a:stretch/>
        </p:blipFill>
        <p:spPr>
          <a:xfrm>
            <a:off x="539496" y="1636776"/>
            <a:ext cx="475488" cy="475488"/>
          </a:xfrm>
          <a:prstGeom prst="rect">
            <a:avLst/>
          </a:prstGeom>
          <a:noFill/>
          <a:ln>
            <a:noFill/>
          </a:ln>
        </p:spPr>
      </p:pic>
      <p:sp>
        <p:nvSpPr>
          <p:cNvPr id="781" name="Google Shape;781;p37"/>
          <p:cNvSpPr txBox="1"/>
          <p:nvPr/>
        </p:nvSpPr>
        <p:spPr>
          <a:xfrm>
            <a:off x="1143000" y="1490472"/>
            <a:ext cx="32919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250" u="none" cap="none" strike="noStrike">
                <a:solidFill>
                  <a:srgbClr val="CC2FAA"/>
                </a:solidFill>
                <a:latin typeface="Nunito Sans"/>
                <a:ea typeface="Nunito Sans"/>
                <a:cs typeface="Nunito Sans"/>
                <a:sym typeface="Nunito Sans"/>
              </a:rPr>
              <a:t>1  </a:t>
            </a:r>
            <a:r>
              <a:rPr b="1" i="0" lang="en" sz="1250" u="none" cap="none" strike="noStrike">
                <a:solidFill>
                  <a:srgbClr val="1C2B33"/>
                </a:solidFill>
                <a:latin typeface="Nunito Sans"/>
                <a:ea typeface="Nunito Sans"/>
                <a:cs typeface="Nunito Sans"/>
                <a:sym typeface="Nunito Sans"/>
              </a:rPr>
              <a:t>Correct before fast</a:t>
            </a:r>
            <a:endParaRPr/>
          </a:p>
        </p:txBody>
      </p:sp>
      <p:sp>
        <p:nvSpPr>
          <p:cNvPr id="782" name="Google Shape;782;p37"/>
          <p:cNvSpPr txBox="1"/>
          <p:nvPr/>
        </p:nvSpPr>
        <p:spPr>
          <a:xfrm>
            <a:off x="1143000" y="1764792"/>
            <a:ext cx="3291900" cy="5670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950" u="none" cap="none" strike="noStrike">
                <a:solidFill>
                  <a:srgbClr val="595959"/>
                </a:solidFill>
                <a:latin typeface="Avenir"/>
                <a:ea typeface="Avenir"/>
                <a:cs typeface="Avenir"/>
                <a:sym typeface="Avenir"/>
              </a:rPr>
              <a:t>Silent-wrong paths were real: Fix them first, and fall back on purpose.</a:t>
            </a:r>
            <a:endParaRPr/>
          </a:p>
        </p:txBody>
      </p:sp>
      <p:sp>
        <p:nvSpPr>
          <p:cNvPr id="783" name="Google Shape;783;p37"/>
          <p:cNvSpPr/>
          <p:nvPr/>
        </p:nvSpPr>
        <p:spPr>
          <a:xfrm>
            <a:off x="4663440" y="1417320"/>
            <a:ext cx="4114800" cy="932700"/>
          </a:xfrm>
          <a:prstGeom prst="roundRect">
            <a:avLst>
              <a:gd fmla="val 8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52_6.2_3.3.png" id="784" name="Google Shape;784;p37"/>
          <p:cNvPicPr preferRelativeResize="0"/>
          <p:nvPr/>
        </p:nvPicPr>
        <p:blipFill rotWithShape="1">
          <a:blip r:embed="rId4">
            <a:alphaModFix/>
          </a:blip>
          <a:srcRect b="0" l="0" r="0" t="0"/>
          <a:stretch/>
        </p:blipFill>
        <p:spPr>
          <a:xfrm>
            <a:off x="4791456" y="1636776"/>
            <a:ext cx="475488" cy="475488"/>
          </a:xfrm>
          <a:prstGeom prst="rect">
            <a:avLst/>
          </a:prstGeom>
          <a:noFill/>
          <a:ln>
            <a:noFill/>
          </a:ln>
        </p:spPr>
      </p:pic>
      <p:sp>
        <p:nvSpPr>
          <p:cNvPr id="785" name="Google Shape;785;p37"/>
          <p:cNvSpPr txBox="1"/>
          <p:nvPr/>
        </p:nvSpPr>
        <p:spPr>
          <a:xfrm>
            <a:off x="5394960" y="1490472"/>
            <a:ext cx="32919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250" u="none" cap="none" strike="noStrike">
                <a:solidFill>
                  <a:srgbClr val="CC2FAA"/>
                </a:solidFill>
                <a:latin typeface="Nunito Sans"/>
                <a:ea typeface="Nunito Sans"/>
                <a:cs typeface="Nunito Sans"/>
                <a:sym typeface="Nunito Sans"/>
              </a:rPr>
              <a:t>2  </a:t>
            </a:r>
            <a:r>
              <a:rPr b="1" i="0" lang="en" sz="1250" u="none" cap="none" strike="noStrike">
                <a:solidFill>
                  <a:srgbClr val="1C2B33"/>
                </a:solidFill>
                <a:latin typeface="Nunito Sans"/>
                <a:ea typeface="Nunito Sans"/>
                <a:cs typeface="Nunito Sans"/>
                <a:sym typeface="Nunito Sans"/>
              </a:rPr>
              <a:t>Measure like a skeptic</a:t>
            </a:r>
            <a:endParaRPr/>
          </a:p>
        </p:txBody>
      </p:sp>
      <p:sp>
        <p:nvSpPr>
          <p:cNvPr id="786" name="Google Shape;786;p37"/>
          <p:cNvSpPr txBox="1"/>
          <p:nvPr/>
        </p:nvSpPr>
        <p:spPr>
          <a:xfrm>
            <a:off x="5394960" y="1764792"/>
            <a:ext cx="3291900" cy="5670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950" u="none" cap="none" strike="noStrike">
                <a:solidFill>
                  <a:srgbClr val="595959"/>
                </a:solidFill>
                <a:latin typeface="Avenir"/>
                <a:ea typeface="Avenir"/>
                <a:cs typeface="Avenir"/>
                <a:sym typeface="Avenir"/>
              </a:rPr>
              <a:t>A </a:t>
            </a:r>
            <a:r>
              <a:rPr lang="en" sz="950">
                <a:solidFill>
                  <a:srgbClr val="595959"/>
                </a:solidFill>
                <a:latin typeface="Avenir"/>
                <a:ea typeface="Avenir"/>
                <a:cs typeface="Avenir"/>
                <a:sym typeface="Avenir"/>
              </a:rPr>
              <a:t>performance</a:t>
            </a:r>
            <a:r>
              <a:rPr b="0" i="0" lang="en" sz="950" u="none" cap="none" strike="noStrike">
                <a:solidFill>
                  <a:srgbClr val="595959"/>
                </a:solidFill>
                <a:latin typeface="Avenir"/>
                <a:ea typeface="Avenir"/>
                <a:cs typeface="Avenir"/>
                <a:sym typeface="Avenir"/>
              </a:rPr>
              <a:t> headline </a:t>
            </a:r>
            <a:r>
              <a:rPr lang="en" sz="950">
                <a:solidFill>
                  <a:srgbClr val="595959"/>
                </a:solidFill>
                <a:latin typeface="Avenir"/>
                <a:ea typeface="Avenir"/>
                <a:cs typeface="Avenir"/>
                <a:sym typeface="Avenir"/>
              </a:rPr>
              <a:t>can due to</a:t>
            </a:r>
            <a:r>
              <a:rPr b="0" i="0" lang="en" sz="950" u="none" cap="none" strike="noStrike">
                <a:solidFill>
                  <a:srgbClr val="595959"/>
                </a:solidFill>
                <a:latin typeface="Avenir"/>
                <a:ea typeface="Avenir"/>
                <a:cs typeface="Avenir"/>
                <a:sym typeface="Avenir"/>
              </a:rPr>
              <a:t> barrier noise and device order. Bracket runs; gate at 3σ.</a:t>
            </a:r>
            <a:endParaRPr/>
          </a:p>
        </p:txBody>
      </p:sp>
      <p:sp>
        <p:nvSpPr>
          <p:cNvPr id="787" name="Google Shape;787;p37"/>
          <p:cNvSpPr/>
          <p:nvPr/>
        </p:nvSpPr>
        <p:spPr>
          <a:xfrm>
            <a:off x="411480" y="2441448"/>
            <a:ext cx="4114800" cy="932700"/>
          </a:xfrm>
          <a:prstGeom prst="roundRect">
            <a:avLst>
              <a:gd fmla="val 8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31_4.2_1.5.png" id="788" name="Google Shape;788;p37"/>
          <p:cNvPicPr preferRelativeResize="0"/>
          <p:nvPr/>
        </p:nvPicPr>
        <p:blipFill rotWithShape="1">
          <a:blip r:embed="rId5">
            <a:alphaModFix/>
          </a:blip>
          <a:srcRect b="0" l="0" r="0" t="0"/>
          <a:stretch/>
        </p:blipFill>
        <p:spPr>
          <a:xfrm>
            <a:off x="539496" y="2660904"/>
            <a:ext cx="475488" cy="475488"/>
          </a:xfrm>
          <a:prstGeom prst="rect">
            <a:avLst/>
          </a:prstGeom>
          <a:noFill/>
          <a:ln>
            <a:noFill/>
          </a:ln>
        </p:spPr>
      </p:pic>
      <p:sp>
        <p:nvSpPr>
          <p:cNvPr id="789" name="Google Shape;789;p37"/>
          <p:cNvSpPr txBox="1"/>
          <p:nvPr/>
        </p:nvSpPr>
        <p:spPr>
          <a:xfrm>
            <a:off x="1143000" y="2514600"/>
            <a:ext cx="32919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250" u="none" cap="none" strike="noStrike">
                <a:solidFill>
                  <a:srgbClr val="CC2FAA"/>
                </a:solidFill>
                <a:latin typeface="Nunito Sans"/>
                <a:ea typeface="Nunito Sans"/>
                <a:cs typeface="Nunito Sans"/>
                <a:sym typeface="Nunito Sans"/>
              </a:rPr>
              <a:t>3  </a:t>
            </a:r>
            <a:r>
              <a:rPr b="1" i="0" lang="en" sz="1250" u="none" cap="none" strike="noStrike">
                <a:solidFill>
                  <a:srgbClr val="1C2B33"/>
                </a:solidFill>
                <a:latin typeface="Nunito Sans"/>
                <a:ea typeface="Nunito Sans"/>
                <a:cs typeface="Nunito Sans"/>
                <a:sym typeface="Nunito Sans"/>
              </a:rPr>
              <a:t>Let the profile pick the change</a:t>
            </a:r>
            <a:endParaRPr/>
          </a:p>
        </p:txBody>
      </p:sp>
      <p:sp>
        <p:nvSpPr>
          <p:cNvPr id="790" name="Google Shape;790;p37"/>
          <p:cNvSpPr txBox="1"/>
          <p:nvPr/>
        </p:nvSpPr>
        <p:spPr>
          <a:xfrm>
            <a:off x="1143000" y="2788920"/>
            <a:ext cx="3291900" cy="5670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950" u="none" cap="none" strike="noStrike">
                <a:solidFill>
                  <a:srgbClr val="595959"/>
                </a:solidFill>
                <a:latin typeface="Avenir"/>
                <a:ea typeface="Avenir"/>
                <a:cs typeface="Avenir"/>
                <a:sym typeface="Avenir"/>
              </a:rPr>
              <a:t>One signal, one change, then re-profile: </a:t>
            </a:r>
            <a:endParaRPr/>
          </a:p>
        </p:txBody>
      </p:sp>
      <p:sp>
        <p:nvSpPr>
          <p:cNvPr id="791" name="Google Shape;791;p37"/>
          <p:cNvSpPr/>
          <p:nvPr/>
        </p:nvSpPr>
        <p:spPr>
          <a:xfrm>
            <a:off x="4663440" y="2441448"/>
            <a:ext cx="4114800" cy="932700"/>
          </a:xfrm>
          <a:prstGeom prst="roundRect">
            <a:avLst>
              <a:gd fmla="val 8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48_6.2_1.5.png" id="792" name="Google Shape;792;p37"/>
          <p:cNvPicPr preferRelativeResize="0"/>
          <p:nvPr/>
        </p:nvPicPr>
        <p:blipFill rotWithShape="1">
          <a:blip r:embed="rId6">
            <a:alphaModFix/>
          </a:blip>
          <a:srcRect b="0" l="0" r="0" t="0"/>
          <a:stretch/>
        </p:blipFill>
        <p:spPr>
          <a:xfrm>
            <a:off x="4791456" y="2660904"/>
            <a:ext cx="475488" cy="475488"/>
          </a:xfrm>
          <a:prstGeom prst="rect">
            <a:avLst/>
          </a:prstGeom>
          <a:noFill/>
          <a:ln>
            <a:noFill/>
          </a:ln>
        </p:spPr>
      </p:pic>
      <p:sp>
        <p:nvSpPr>
          <p:cNvPr id="793" name="Google Shape;793;p37"/>
          <p:cNvSpPr txBox="1"/>
          <p:nvPr/>
        </p:nvSpPr>
        <p:spPr>
          <a:xfrm>
            <a:off x="5394960" y="2514600"/>
            <a:ext cx="32919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250" u="none" cap="none" strike="noStrike">
                <a:solidFill>
                  <a:srgbClr val="CC2FAA"/>
                </a:solidFill>
                <a:latin typeface="Nunito Sans"/>
                <a:ea typeface="Nunito Sans"/>
                <a:cs typeface="Nunito Sans"/>
                <a:sym typeface="Nunito Sans"/>
              </a:rPr>
              <a:t>4  </a:t>
            </a:r>
            <a:r>
              <a:rPr b="1" i="0" lang="en" sz="1250" u="none" cap="none" strike="noStrike">
                <a:solidFill>
                  <a:srgbClr val="1C2B33"/>
                </a:solidFill>
                <a:latin typeface="Nunito Sans"/>
                <a:ea typeface="Nunito Sans"/>
                <a:cs typeface="Nunito Sans"/>
                <a:sym typeface="Nunito Sans"/>
              </a:rPr>
              <a:t>Reviewability is a target</a:t>
            </a:r>
            <a:endParaRPr/>
          </a:p>
        </p:txBody>
      </p:sp>
      <p:sp>
        <p:nvSpPr>
          <p:cNvPr id="794" name="Google Shape;794;p37"/>
          <p:cNvSpPr txBox="1"/>
          <p:nvPr/>
        </p:nvSpPr>
        <p:spPr>
          <a:xfrm>
            <a:off x="5394960" y="2788920"/>
            <a:ext cx="3291900" cy="5670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950" u="none" cap="none" strike="noStrike">
                <a:solidFill>
                  <a:srgbClr val="595959"/>
                </a:solidFill>
                <a:latin typeface="Avenir"/>
                <a:ea typeface="Avenir"/>
                <a:cs typeface="Avenir"/>
                <a:sym typeface="Avenir"/>
              </a:rPr>
              <a:t>Same perf, 85% less code, one review round. Put review feedback into the harness, not only into the PR.</a:t>
            </a:r>
            <a:endParaRPr/>
          </a:p>
        </p:txBody>
      </p:sp>
      <p:sp>
        <p:nvSpPr>
          <p:cNvPr id="795" name="Google Shape;795;p37"/>
          <p:cNvSpPr/>
          <p:nvPr/>
        </p:nvSpPr>
        <p:spPr>
          <a:xfrm>
            <a:off x="411480" y="3465576"/>
            <a:ext cx="4114800" cy="932700"/>
          </a:xfrm>
          <a:prstGeom prst="roundRect">
            <a:avLst>
              <a:gd fmla="val 8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04_0.2_0.6.png" id="796" name="Google Shape;796;p37"/>
          <p:cNvPicPr preferRelativeResize="0"/>
          <p:nvPr/>
        </p:nvPicPr>
        <p:blipFill rotWithShape="1">
          <a:blip r:embed="rId7">
            <a:alphaModFix/>
          </a:blip>
          <a:srcRect b="0" l="0" r="0" t="0"/>
          <a:stretch/>
        </p:blipFill>
        <p:spPr>
          <a:xfrm>
            <a:off x="539496" y="3685032"/>
            <a:ext cx="475488" cy="475488"/>
          </a:xfrm>
          <a:prstGeom prst="rect">
            <a:avLst/>
          </a:prstGeom>
          <a:noFill/>
          <a:ln>
            <a:noFill/>
          </a:ln>
        </p:spPr>
      </p:pic>
      <p:sp>
        <p:nvSpPr>
          <p:cNvPr id="797" name="Google Shape;797;p37"/>
          <p:cNvSpPr txBox="1"/>
          <p:nvPr/>
        </p:nvSpPr>
        <p:spPr>
          <a:xfrm>
            <a:off x="1143000" y="3538728"/>
            <a:ext cx="32919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250" u="none" cap="none" strike="noStrike">
                <a:solidFill>
                  <a:srgbClr val="CC2FAA"/>
                </a:solidFill>
                <a:latin typeface="Nunito Sans"/>
                <a:ea typeface="Nunito Sans"/>
                <a:cs typeface="Nunito Sans"/>
                <a:sym typeface="Nunito Sans"/>
              </a:rPr>
              <a:t>5 </a:t>
            </a:r>
            <a:r>
              <a:rPr b="1" i="0" lang="en" sz="1250" u="none" cap="none" strike="noStrike">
                <a:solidFill>
                  <a:srgbClr val="1C2B33"/>
                </a:solidFill>
                <a:latin typeface="Nunito Sans"/>
                <a:ea typeface="Nunito Sans"/>
                <a:cs typeface="Nunito Sans"/>
                <a:sym typeface="Nunito Sans"/>
              </a:rPr>
              <a:t>Self-ev</a:t>
            </a:r>
            <a:r>
              <a:rPr b="1" lang="en" sz="1250">
                <a:solidFill>
                  <a:srgbClr val="1C2B33"/>
                </a:solidFill>
                <a:latin typeface="Nunito Sans"/>
                <a:ea typeface="Nunito Sans"/>
                <a:cs typeface="Nunito Sans"/>
                <a:sym typeface="Nunito Sans"/>
              </a:rPr>
              <a:t>olving</a:t>
            </a:r>
            <a:r>
              <a:rPr b="1" i="0" lang="en" sz="1250" u="none" cap="none" strike="noStrike">
                <a:solidFill>
                  <a:srgbClr val="1C2B33"/>
                </a:solidFill>
                <a:latin typeface="Nunito Sans"/>
                <a:ea typeface="Nunito Sans"/>
                <a:cs typeface="Nunito Sans"/>
                <a:sym typeface="Nunito Sans"/>
              </a:rPr>
              <a:t> harness</a:t>
            </a:r>
            <a:endParaRPr/>
          </a:p>
        </p:txBody>
      </p:sp>
      <p:sp>
        <p:nvSpPr>
          <p:cNvPr id="798" name="Google Shape;798;p37"/>
          <p:cNvSpPr txBox="1"/>
          <p:nvPr/>
        </p:nvSpPr>
        <p:spPr>
          <a:xfrm>
            <a:off x="1143000" y="3813048"/>
            <a:ext cx="3291900" cy="5670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950" u="none" cap="none" strike="noStrike">
                <a:solidFill>
                  <a:srgbClr val="595959"/>
                </a:solidFill>
                <a:latin typeface="Avenir"/>
                <a:ea typeface="Avenir"/>
                <a:cs typeface="Avenir"/>
                <a:sym typeface="Avenir"/>
              </a:rPr>
              <a:t>Same model, same budget. Prompts, primitives, exemplars, and tie-breaks made the difference.</a:t>
            </a:r>
            <a:endParaRPr/>
          </a:p>
        </p:txBody>
      </p:sp>
      <p:sp>
        <p:nvSpPr>
          <p:cNvPr id="799" name="Google Shape;799;p37"/>
          <p:cNvSpPr/>
          <p:nvPr/>
        </p:nvSpPr>
        <p:spPr>
          <a:xfrm>
            <a:off x="4663440" y="3465576"/>
            <a:ext cx="4114800" cy="932700"/>
          </a:xfrm>
          <a:prstGeom prst="roundRect">
            <a:avLst>
              <a:gd fmla="val 8000" name="adj"/>
            </a:avLst>
          </a:prstGeom>
          <a:solidFill>
            <a:srgbClr val="FC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20_2.2_0.6.png" id="800" name="Google Shape;800;p37"/>
          <p:cNvPicPr preferRelativeResize="0"/>
          <p:nvPr/>
        </p:nvPicPr>
        <p:blipFill rotWithShape="1">
          <a:blip r:embed="rId8">
            <a:alphaModFix/>
          </a:blip>
          <a:srcRect b="0" l="0" r="0" t="0"/>
          <a:stretch/>
        </p:blipFill>
        <p:spPr>
          <a:xfrm>
            <a:off x="4791456" y="3685032"/>
            <a:ext cx="475488" cy="475488"/>
          </a:xfrm>
          <a:prstGeom prst="rect">
            <a:avLst/>
          </a:prstGeom>
          <a:noFill/>
          <a:ln>
            <a:noFill/>
          </a:ln>
        </p:spPr>
      </p:pic>
      <p:sp>
        <p:nvSpPr>
          <p:cNvPr id="801" name="Google Shape;801;p37"/>
          <p:cNvSpPr txBox="1"/>
          <p:nvPr/>
        </p:nvSpPr>
        <p:spPr>
          <a:xfrm>
            <a:off x="5394960" y="3538728"/>
            <a:ext cx="3291900" cy="2742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250" u="none" cap="none" strike="noStrike">
                <a:solidFill>
                  <a:srgbClr val="CC2FAA"/>
                </a:solidFill>
                <a:latin typeface="Nunito Sans"/>
                <a:ea typeface="Nunito Sans"/>
                <a:cs typeface="Nunito Sans"/>
                <a:sym typeface="Nunito Sans"/>
              </a:rPr>
              <a:t>6  </a:t>
            </a:r>
            <a:r>
              <a:rPr b="1" i="0" lang="en" sz="1250" u="none" cap="none" strike="noStrike">
                <a:solidFill>
                  <a:srgbClr val="1C2B33"/>
                </a:solidFill>
                <a:latin typeface="Nunito Sans"/>
                <a:ea typeface="Nunito Sans"/>
                <a:cs typeface="Nunito Sans"/>
                <a:sym typeface="Nunito Sans"/>
              </a:rPr>
              <a:t>Hardware knowledge is the port</a:t>
            </a:r>
            <a:endParaRPr/>
          </a:p>
        </p:txBody>
      </p:sp>
      <p:sp>
        <p:nvSpPr>
          <p:cNvPr id="802" name="Google Shape;802;p37"/>
          <p:cNvSpPr txBox="1"/>
          <p:nvPr/>
        </p:nvSpPr>
        <p:spPr>
          <a:xfrm>
            <a:off x="5394960" y="3813048"/>
            <a:ext cx="3291900" cy="5670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0" i="0" lang="en" sz="950" u="none" cap="none" strike="noStrike">
                <a:solidFill>
                  <a:srgbClr val="595959"/>
                </a:solidFill>
                <a:latin typeface="Avenir"/>
                <a:ea typeface="Avenir"/>
                <a:cs typeface="Avenir"/>
                <a:sym typeface="Avenir"/>
              </a:rPr>
              <a:t>The loop is shared. Topology, memory system, timers, and device quirks live in per-backend adapters.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6" name="Shape 806"/>
        <p:cNvGrpSpPr/>
        <p:nvPr/>
      </p:nvGrpSpPr>
      <p:grpSpPr>
        <a:xfrm>
          <a:off x="0" y="0"/>
          <a:ext cx="0" cy="0"/>
          <a:chOff x="0" y="0"/>
          <a:chExt cx="0" cy="0"/>
        </a:xfrm>
      </p:grpSpPr>
      <p:sp>
        <p:nvSpPr>
          <p:cNvPr id="807" name="Google Shape;807;p38"/>
          <p:cNvSpPr/>
          <p:nvPr/>
        </p:nvSpPr>
        <p:spPr>
          <a:xfrm>
            <a:off x="0" y="0"/>
            <a:ext cx="9144000" cy="4443900"/>
          </a:xfrm>
          <a:prstGeom prst="rect">
            <a:avLst/>
          </a:prstGeom>
          <a:solidFill>
            <a:srgbClr val="FFF5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08" name="Google Shape;808;p38"/>
          <p:cNvSpPr txBox="1"/>
          <p:nvPr>
            <p:ph type="title"/>
          </p:nvPr>
        </p:nvSpPr>
        <p:spPr>
          <a:xfrm>
            <a:off x="548640" y="1600200"/>
            <a:ext cx="3291900" cy="9144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3111"/>
              <a:buNone/>
            </a:pPr>
            <a:r>
              <a:rPr lang="en" sz="4000"/>
              <a:t>Takeaways</a:t>
            </a:r>
            <a:endParaRPr/>
          </a:p>
        </p:txBody>
      </p:sp>
      <p:sp>
        <p:nvSpPr>
          <p:cNvPr id="809" name="Google Shape;809;p38"/>
          <p:cNvSpPr txBox="1"/>
          <p:nvPr/>
        </p:nvSpPr>
        <p:spPr>
          <a:xfrm>
            <a:off x="4160520" y="914400"/>
            <a:ext cx="548700" cy="4116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2000" u="none" cap="none" strike="noStrike">
                <a:solidFill>
                  <a:srgbClr val="E12353"/>
                </a:solidFill>
                <a:latin typeface="Nunito Sans"/>
                <a:ea typeface="Nunito Sans"/>
                <a:cs typeface="Nunito Sans"/>
                <a:sym typeface="Nunito Sans"/>
              </a:rPr>
              <a:t>01</a:t>
            </a:r>
            <a:endParaRPr/>
          </a:p>
        </p:txBody>
      </p:sp>
      <p:sp>
        <p:nvSpPr>
          <p:cNvPr id="810" name="Google Shape;810;p38"/>
          <p:cNvSpPr txBox="1"/>
          <p:nvPr/>
        </p:nvSpPr>
        <p:spPr>
          <a:xfrm>
            <a:off x="4709160" y="932688"/>
            <a:ext cx="4069200" cy="3291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500" u="none" cap="none" strike="noStrike">
                <a:solidFill>
                  <a:srgbClr val="1C2B33"/>
                </a:solidFill>
                <a:latin typeface="Nunito Sans"/>
                <a:ea typeface="Nunito Sans"/>
                <a:cs typeface="Nunito Sans"/>
                <a:sym typeface="Nunito Sans"/>
              </a:rPr>
              <a:t>Agents can close the kernel long tail</a:t>
            </a:r>
            <a:endParaRPr/>
          </a:p>
        </p:txBody>
      </p:sp>
      <p:sp>
        <p:nvSpPr>
          <p:cNvPr id="811" name="Google Shape;811;p38"/>
          <p:cNvSpPr txBox="1"/>
          <p:nvPr/>
        </p:nvSpPr>
        <p:spPr>
          <a:xfrm>
            <a:off x="4709160" y="1280160"/>
            <a:ext cx="4069200" cy="548700"/>
          </a:xfrm>
          <a:prstGeom prst="rect">
            <a:avLst/>
          </a:prstGeom>
          <a:noFill/>
          <a:ln>
            <a:noFill/>
          </a:ln>
        </p:spPr>
        <p:txBody>
          <a:bodyPr anchorCtr="0" anchor="t" bIns="18275" lIns="36575" spcFirstLastPara="1" rIns="36575" wrap="square" tIns="18275">
            <a:noAutofit/>
          </a:bodyPr>
          <a:lstStyle/>
          <a:p>
            <a:pPr indent="0" lvl="0" marL="0" marR="0" rtl="0" algn="l">
              <a:lnSpc>
                <a:spcPct val="105000"/>
              </a:lnSpc>
              <a:spcBef>
                <a:spcPts val="0"/>
              </a:spcBef>
              <a:spcAft>
                <a:spcPts val="0"/>
              </a:spcAft>
              <a:buNone/>
            </a:pPr>
            <a:r>
              <a:rPr b="0" i="0" lang="en" sz="1050" u="none" cap="none" strike="noStrike">
                <a:solidFill>
                  <a:srgbClr val="595959"/>
                </a:solidFill>
                <a:latin typeface="Avenir"/>
                <a:ea typeface="Avenir"/>
                <a:cs typeface="Avenir"/>
                <a:sym typeface="Avenir"/>
              </a:rPr>
              <a:t>With correctness gates and honest fallbacks, agent-written kernels now land on NVIDIA, AMD, TPU, and MTIA.</a:t>
            </a:r>
            <a:endParaRPr/>
          </a:p>
        </p:txBody>
      </p:sp>
      <p:sp>
        <p:nvSpPr>
          <p:cNvPr id="812" name="Google Shape;812;p38"/>
          <p:cNvSpPr txBox="1"/>
          <p:nvPr/>
        </p:nvSpPr>
        <p:spPr>
          <a:xfrm>
            <a:off x="4160520" y="1874519"/>
            <a:ext cx="548700" cy="4116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2000" u="none" cap="none" strike="noStrike">
                <a:solidFill>
                  <a:srgbClr val="E12353"/>
                </a:solidFill>
                <a:latin typeface="Nunito Sans"/>
                <a:ea typeface="Nunito Sans"/>
                <a:cs typeface="Nunito Sans"/>
                <a:sym typeface="Nunito Sans"/>
              </a:rPr>
              <a:t>02</a:t>
            </a:r>
            <a:endParaRPr/>
          </a:p>
        </p:txBody>
      </p:sp>
      <p:sp>
        <p:nvSpPr>
          <p:cNvPr id="813" name="Google Shape;813;p38"/>
          <p:cNvSpPr txBox="1"/>
          <p:nvPr/>
        </p:nvSpPr>
        <p:spPr>
          <a:xfrm>
            <a:off x="4709160" y="1892807"/>
            <a:ext cx="4069200" cy="3291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500" u="none" cap="none" strike="noStrike">
                <a:solidFill>
                  <a:srgbClr val="1C2B33"/>
                </a:solidFill>
                <a:latin typeface="Nunito Sans"/>
                <a:ea typeface="Nunito Sans"/>
                <a:cs typeface="Nunito Sans"/>
                <a:sym typeface="Nunito Sans"/>
              </a:rPr>
              <a:t>Make the harness opinionated</a:t>
            </a:r>
            <a:endParaRPr/>
          </a:p>
        </p:txBody>
      </p:sp>
      <p:sp>
        <p:nvSpPr>
          <p:cNvPr id="814" name="Google Shape;814;p38"/>
          <p:cNvSpPr txBox="1"/>
          <p:nvPr/>
        </p:nvSpPr>
        <p:spPr>
          <a:xfrm>
            <a:off x="4709160" y="2240279"/>
            <a:ext cx="4069200" cy="548700"/>
          </a:xfrm>
          <a:prstGeom prst="rect">
            <a:avLst/>
          </a:prstGeom>
          <a:noFill/>
          <a:ln>
            <a:noFill/>
          </a:ln>
        </p:spPr>
        <p:txBody>
          <a:bodyPr anchorCtr="0" anchor="t" bIns="18275" lIns="36575" spcFirstLastPara="1" rIns="36575" wrap="square" tIns="18275">
            <a:noAutofit/>
          </a:bodyPr>
          <a:lstStyle/>
          <a:p>
            <a:pPr indent="0" lvl="0" marL="0" marR="0" rtl="0" algn="l">
              <a:lnSpc>
                <a:spcPct val="105000"/>
              </a:lnSpc>
              <a:spcBef>
                <a:spcPts val="0"/>
              </a:spcBef>
              <a:spcAft>
                <a:spcPts val="0"/>
              </a:spcAft>
              <a:buNone/>
            </a:pPr>
            <a:r>
              <a:rPr b="0" i="0" lang="en" sz="1050" u="none" cap="none" strike="noStrike">
                <a:solidFill>
                  <a:srgbClr val="595959"/>
                </a:solidFill>
                <a:latin typeface="Avenir"/>
                <a:ea typeface="Avenir"/>
                <a:cs typeface="Avenir"/>
                <a:sym typeface="Avenir"/>
              </a:rPr>
              <a:t>Encode measurement discipline and review taste. The next kernel starts closer to production code.</a:t>
            </a:r>
            <a:endParaRPr/>
          </a:p>
        </p:txBody>
      </p:sp>
      <p:sp>
        <p:nvSpPr>
          <p:cNvPr id="815" name="Google Shape;815;p38"/>
          <p:cNvSpPr txBox="1"/>
          <p:nvPr/>
        </p:nvSpPr>
        <p:spPr>
          <a:xfrm>
            <a:off x="4160520" y="2834640"/>
            <a:ext cx="548700" cy="4116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2000" u="none" cap="none" strike="noStrike">
                <a:solidFill>
                  <a:srgbClr val="E12353"/>
                </a:solidFill>
                <a:latin typeface="Nunito Sans"/>
                <a:ea typeface="Nunito Sans"/>
                <a:cs typeface="Nunito Sans"/>
                <a:sym typeface="Nunito Sans"/>
              </a:rPr>
              <a:t>03</a:t>
            </a:r>
            <a:endParaRPr/>
          </a:p>
        </p:txBody>
      </p:sp>
      <p:sp>
        <p:nvSpPr>
          <p:cNvPr id="816" name="Google Shape;816;p38"/>
          <p:cNvSpPr txBox="1"/>
          <p:nvPr/>
        </p:nvSpPr>
        <p:spPr>
          <a:xfrm>
            <a:off x="4709160" y="2852928"/>
            <a:ext cx="4069200" cy="329100"/>
          </a:xfrm>
          <a:prstGeom prst="rect">
            <a:avLst/>
          </a:prstGeom>
          <a:noFill/>
          <a:ln>
            <a:noFill/>
          </a:ln>
        </p:spPr>
        <p:txBody>
          <a:bodyPr anchorCtr="0" anchor="t" bIns="18275" lIns="36575" spcFirstLastPara="1" rIns="36575" wrap="square" tIns="18275">
            <a:noAutofit/>
          </a:bodyPr>
          <a:lstStyle/>
          <a:p>
            <a:pPr indent="0" lvl="0" marL="0" marR="0" rtl="0" algn="l">
              <a:lnSpc>
                <a:spcPct val="100000"/>
              </a:lnSpc>
              <a:spcBef>
                <a:spcPts val="0"/>
              </a:spcBef>
              <a:spcAft>
                <a:spcPts val="0"/>
              </a:spcAft>
              <a:buNone/>
            </a:pPr>
            <a:r>
              <a:rPr b="1" i="0" lang="en" sz="1500" u="none" cap="none" strike="noStrike">
                <a:solidFill>
                  <a:srgbClr val="1C2B33"/>
                </a:solidFill>
                <a:latin typeface="Nunito Sans"/>
                <a:ea typeface="Nunito Sans"/>
                <a:cs typeface="Nunito Sans"/>
                <a:sym typeface="Nunito Sans"/>
              </a:rPr>
              <a:t>Invest in adapters, not rewrites</a:t>
            </a:r>
            <a:endParaRPr/>
          </a:p>
        </p:txBody>
      </p:sp>
      <p:sp>
        <p:nvSpPr>
          <p:cNvPr id="817" name="Google Shape;817;p38"/>
          <p:cNvSpPr txBox="1"/>
          <p:nvPr/>
        </p:nvSpPr>
        <p:spPr>
          <a:xfrm>
            <a:off x="4709160" y="3200400"/>
            <a:ext cx="4069200" cy="548700"/>
          </a:xfrm>
          <a:prstGeom prst="rect">
            <a:avLst/>
          </a:prstGeom>
          <a:noFill/>
          <a:ln>
            <a:noFill/>
          </a:ln>
        </p:spPr>
        <p:txBody>
          <a:bodyPr anchorCtr="0" anchor="t" bIns="18275" lIns="36575" spcFirstLastPara="1" rIns="36575" wrap="square" tIns="18275">
            <a:noAutofit/>
          </a:bodyPr>
          <a:lstStyle/>
          <a:p>
            <a:pPr indent="0" lvl="0" marL="0" marR="0" rtl="0" algn="l">
              <a:lnSpc>
                <a:spcPct val="105000"/>
              </a:lnSpc>
              <a:spcBef>
                <a:spcPts val="0"/>
              </a:spcBef>
              <a:spcAft>
                <a:spcPts val="0"/>
              </a:spcAft>
              <a:buNone/>
            </a:pPr>
            <a:r>
              <a:rPr b="0" i="0" lang="en" sz="1050" u="none" cap="none" strike="noStrike">
                <a:solidFill>
                  <a:srgbClr val="595959"/>
                </a:solidFill>
                <a:latin typeface="Avenir"/>
                <a:ea typeface="Avenir"/>
                <a:cs typeface="Avenir"/>
                <a:sym typeface="Avenir"/>
              </a:rPr>
              <a:t>A new backend needs a config, a timer, a profiler adapter, and knowledge. The loop stays the same.</a:t>
            </a:r>
            <a:endParaRPr/>
          </a:p>
        </p:txBody>
      </p:sp>
      <p:sp>
        <p:nvSpPr>
          <p:cNvPr id="818" name="Google Shape;818;p38"/>
          <p:cNvSpPr/>
          <p:nvPr/>
        </p:nvSpPr>
        <p:spPr>
          <a:xfrm>
            <a:off x="411480" y="3822191"/>
            <a:ext cx="3383400" cy="420600"/>
          </a:xfrm>
          <a:prstGeom prst="roundRect">
            <a:avLst>
              <a:gd fmla="val 25000" name="adj"/>
            </a:avLst>
          </a:prstGeom>
          <a:solidFill>
            <a:srgbClr val="1C2B33"/>
          </a:solidFill>
          <a:ln>
            <a:noFill/>
          </a:ln>
        </p:spPr>
        <p:txBody>
          <a:bodyPr anchorCtr="0" anchor="ctr" bIns="18275" lIns="36575" spcFirstLastPara="1" rIns="36575" wrap="square" tIns="18275">
            <a:noAutofit/>
          </a:bodyPr>
          <a:lstStyle/>
          <a:p>
            <a:pPr indent="0" lvl="0" marL="0" marR="0" rtl="0" algn="ctr">
              <a:lnSpc>
                <a:spcPct val="100000"/>
              </a:lnSpc>
              <a:spcBef>
                <a:spcPts val="0"/>
              </a:spcBef>
              <a:spcAft>
                <a:spcPts val="0"/>
              </a:spcAft>
              <a:buNone/>
            </a:pPr>
            <a:r>
              <a:rPr b="1" i="0" lang="en" sz="1100" u="none" cap="none" strike="noStrike">
                <a:solidFill>
                  <a:srgbClr val="F7A8C4"/>
                </a:solidFill>
                <a:latin typeface="Nunito Sans"/>
                <a:ea typeface="Nunito Sans"/>
                <a:cs typeface="Nunito Sans"/>
                <a:sym typeface="Nunito Sans"/>
              </a:rPr>
              <a:t>Try it: </a:t>
            </a:r>
            <a:r>
              <a:rPr b="0" i="0" lang="en" sz="1100" u="none" cap="none" strike="noStrike">
                <a:solidFill>
                  <a:srgbClr val="FFFFFF"/>
                </a:solidFill>
                <a:latin typeface="Avenir"/>
                <a:ea typeface="Avenir"/>
                <a:cs typeface="Avenir"/>
                <a:sym typeface="Avenir"/>
              </a:rPr>
              <a:t>github.com/meta-pytorch/KernelAgent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PyTorch Conference 2025">
  <a:themeElements>
    <a:clrScheme name="Simple Light">
      <a:dk1>
        <a:srgbClr val="000000"/>
      </a:dk1>
      <a:lt1>
        <a:srgbClr val="FFFFFF"/>
      </a:lt1>
      <a:dk2>
        <a:srgbClr val="E12353"/>
      </a:dk2>
      <a:lt2>
        <a:srgbClr val="181716"/>
      </a:lt2>
      <a:accent1>
        <a:srgbClr val="8D2E9B"/>
      </a:accent1>
      <a:accent2>
        <a:srgbClr val="EE3B24"/>
      </a:accent2>
      <a:accent3>
        <a:srgbClr val="3532A8"/>
      </a:accent3>
      <a:accent4>
        <a:srgbClr val="CC2FAA"/>
      </a:accent4>
      <a:accent5>
        <a:srgbClr val="262626"/>
      </a:accent5>
      <a:accent6>
        <a:srgbClr val="666666"/>
      </a:accent6>
      <a:hlink>
        <a:srgbClr val="DB4C4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