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71" r:id="rId4"/>
    <p:sldId id="272" r:id="rId5"/>
    <p:sldId id="279" r:id="rId6"/>
    <p:sldId id="282" r:id="rId7"/>
    <p:sldId id="273" r:id="rId8"/>
    <p:sldId id="281" r:id="rId9"/>
    <p:sldId id="283" r:id="rId10"/>
    <p:sldId id="284" r:id="rId11"/>
    <p:sldId id="286" r:id="rId12"/>
    <p:sldId id="285" r:id="rId13"/>
    <p:sldId id="274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839"/>
    <a:srgbClr val="692FC3"/>
    <a:srgbClr val="349B3A"/>
    <a:srgbClr val="FF3449"/>
    <a:srgbClr val="5390D9"/>
    <a:srgbClr val="80FF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1" autoAdjust="0"/>
    <p:restoredTop sz="94719"/>
  </p:normalViewPr>
  <p:slideViewPr>
    <p:cSldViewPr snapToGrid="0">
      <p:cViewPr>
        <p:scale>
          <a:sx n="76" d="100"/>
          <a:sy n="76" d="100"/>
        </p:scale>
        <p:origin x="343" y="37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rk-51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rk-51.com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rk-51.com/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rk-51.com/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rk-51.com/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rk-51.com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rk-51.com/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rk-51.com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rk-51.com/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rk-51.com/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rk-51.com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55794-DA95-2511-9ABA-9CD36C8F3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EC495B-6FCB-B0A7-AB67-079BDE763C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B8A6D2-E8C8-934E-224F-26FF7B782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5A6E-7EA2-4CFD-9FC2-7044E097510C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A60F1-D659-336D-C66C-0E748A6BB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D6BFA-0FC3-36D3-A4C4-BE1D8CE20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FEAA8-6FE1-4AFA-83C1-C87DA60C4C8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0B2A97-3C8E-5149-0F3B-C9C2682F531B}"/>
              </a:ext>
            </a:extLst>
          </p:cNvPr>
          <p:cNvSpPr/>
          <p:nvPr userDrawn="1"/>
        </p:nvSpPr>
        <p:spPr>
          <a:xfrm>
            <a:off x="0" y="5957888"/>
            <a:ext cx="12192000" cy="900112"/>
          </a:xfrm>
          <a:prstGeom prst="rect">
            <a:avLst/>
          </a:prstGeom>
          <a:solidFill>
            <a:srgbClr val="0008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 descr="A black and white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07925F24-3922-B8F3-4E65-24A41213C6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75" y="6153433"/>
            <a:ext cx="1570200" cy="50902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00EFE0-5816-16BD-684B-4BB671BF8113}"/>
              </a:ext>
            </a:extLst>
          </p:cNvPr>
          <p:cNvSpPr txBox="1">
            <a:spLocks/>
          </p:cNvSpPr>
          <p:nvPr userDrawn="1"/>
        </p:nvSpPr>
        <p:spPr>
          <a:xfrm>
            <a:off x="10320338" y="6248401"/>
            <a:ext cx="1652588" cy="3683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80FFDB"/>
                </a:solidFill>
              </a:rPr>
              <a:t>ark-51.com</a:t>
            </a:r>
            <a:endParaRPr lang="en-GB" sz="2400" dirty="0">
              <a:solidFill>
                <a:srgbClr val="80FFDB"/>
              </a:solidFill>
            </a:endParaRPr>
          </a:p>
        </p:txBody>
      </p:sp>
      <p:sp>
        <p:nvSpPr>
          <p:cNvPr id="11" name="Rectangle 10">
            <a:hlinkClick r:id="rId2"/>
            <a:extLst>
              <a:ext uri="{FF2B5EF4-FFF2-40B4-BE49-F238E27FC236}">
                <a16:creationId xmlns:a16="http://schemas.microsoft.com/office/drawing/2014/main" id="{C8D1C693-7B53-7CE3-729A-FEDA42A93CC1}"/>
              </a:ext>
            </a:extLst>
          </p:cNvPr>
          <p:cNvSpPr/>
          <p:nvPr userDrawn="1"/>
        </p:nvSpPr>
        <p:spPr>
          <a:xfrm>
            <a:off x="10394156" y="6182009"/>
            <a:ext cx="1510669" cy="434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039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960C1-FC8B-A781-37B4-A0D2CF4EB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D0D5D-4CE7-1C29-B3F9-84CD21CA0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95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C35F2-6A16-46FC-A042-4E2EEF334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5A6E-7EA2-4CFD-9FC2-7044E097510C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77DC5-4B8B-2906-738D-DDCD4C7ED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5789F-0011-8241-C487-12C2834B8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FEAA8-6FE1-4AFA-83C1-C87DA60C4C8A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869EE82-322E-BC90-4C36-07A4E3FDB435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115A6E-7EA2-4CFD-9FC2-7044E097510C}" type="datetimeFigureOut">
              <a:rPr lang="en-GB" smtClean="0"/>
              <a:pPr/>
              <a:t>27/10/2026</a:t>
            </a:fld>
            <a:endParaRPr lang="en-GB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3E10A6A-7A69-B7E2-B9E5-6FB3E804D58E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4FEAA8-6FE1-4AFA-83C1-C87DA60C4C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08D601-4B75-70BB-A81D-9024973811B9}"/>
              </a:ext>
            </a:extLst>
          </p:cNvPr>
          <p:cNvSpPr/>
          <p:nvPr userDrawn="1"/>
        </p:nvSpPr>
        <p:spPr>
          <a:xfrm>
            <a:off x="0" y="5957888"/>
            <a:ext cx="12192000" cy="900112"/>
          </a:xfrm>
          <a:prstGeom prst="rect">
            <a:avLst/>
          </a:prstGeom>
          <a:solidFill>
            <a:srgbClr val="0008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 descr="A black and white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A3398AAC-8F6C-6C3E-472E-9D0A610B98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75" y="6153433"/>
            <a:ext cx="1570200" cy="509021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3B573F77-CC47-82E8-8226-01FDF296797B}"/>
              </a:ext>
            </a:extLst>
          </p:cNvPr>
          <p:cNvSpPr txBox="1">
            <a:spLocks/>
          </p:cNvSpPr>
          <p:nvPr userDrawn="1"/>
        </p:nvSpPr>
        <p:spPr>
          <a:xfrm>
            <a:off x="10320338" y="6248401"/>
            <a:ext cx="1652588" cy="3683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80FFDB"/>
                </a:solidFill>
              </a:rPr>
              <a:t>ark-51.com</a:t>
            </a:r>
            <a:endParaRPr lang="en-GB" sz="2400" dirty="0">
              <a:solidFill>
                <a:srgbClr val="80FFDB"/>
              </a:solidFill>
            </a:endParaRPr>
          </a:p>
        </p:txBody>
      </p:sp>
      <p:sp>
        <p:nvSpPr>
          <p:cNvPr id="17" name="Rectangle 16">
            <a:hlinkClick r:id="rId2"/>
            <a:extLst>
              <a:ext uri="{FF2B5EF4-FFF2-40B4-BE49-F238E27FC236}">
                <a16:creationId xmlns:a16="http://schemas.microsoft.com/office/drawing/2014/main" id="{62AFABCE-BF5D-64A7-455E-7D8AFC357322}"/>
              </a:ext>
            </a:extLst>
          </p:cNvPr>
          <p:cNvSpPr/>
          <p:nvPr userDrawn="1"/>
        </p:nvSpPr>
        <p:spPr>
          <a:xfrm>
            <a:off x="10394156" y="6182009"/>
            <a:ext cx="1510669" cy="434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2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EC2FC-81F7-F996-F4E7-338894981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0251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A455F-6859-2232-400A-0C4D9AB00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82241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B37AF-A040-8551-51FF-FA6E88804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5A6E-7EA2-4CFD-9FC2-7044E097510C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F3BAE-B6B7-E64B-2312-0D03CDAA2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14203-D4D8-3908-3112-B7BB73D46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FEAA8-6FE1-4AFA-83C1-C87DA60C4C8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DDE7279-E6DD-A6C6-D26E-204A79F0311A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115A6E-7EA2-4CFD-9FC2-7044E097510C}" type="datetimeFigureOut">
              <a:rPr lang="en-GB" smtClean="0"/>
              <a:pPr/>
              <a:t>27/10/2026</a:t>
            </a:fld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0985257-13FE-881D-1DC1-2CF0F627CAA0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4FEAA8-6FE1-4AFA-83C1-C87DA60C4C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7DA976-DD92-2DD7-D5AE-FA23DE407A81}"/>
              </a:ext>
            </a:extLst>
          </p:cNvPr>
          <p:cNvSpPr/>
          <p:nvPr userDrawn="1"/>
        </p:nvSpPr>
        <p:spPr>
          <a:xfrm>
            <a:off x="0" y="5957888"/>
            <a:ext cx="12192000" cy="900112"/>
          </a:xfrm>
          <a:prstGeom prst="rect">
            <a:avLst/>
          </a:prstGeom>
          <a:solidFill>
            <a:srgbClr val="0008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black and white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78F331B0-B919-664E-A80E-480C2D39B5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75" y="6153433"/>
            <a:ext cx="1570200" cy="50902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18D3120-9A4F-621E-584E-FDBBFAD6A452}"/>
              </a:ext>
            </a:extLst>
          </p:cNvPr>
          <p:cNvSpPr txBox="1">
            <a:spLocks/>
          </p:cNvSpPr>
          <p:nvPr userDrawn="1"/>
        </p:nvSpPr>
        <p:spPr>
          <a:xfrm>
            <a:off x="10320338" y="6248401"/>
            <a:ext cx="1652588" cy="3683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80FFDB"/>
                </a:solidFill>
              </a:rPr>
              <a:t>ark-51.com</a:t>
            </a:r>
            <a:endParaRPr lang="en-GB" sz="2400" dirty="0">
              <a:solidFill>
                <a:srgbClr val="80FFDB"/>
              </a:solidFill>
            </a:endParaRPr>
          </a:p>
        </p:txBody>
      </p:sp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48699AA8-9675-6400-83B4-B515558BD095}"/>
              </a:ext>
            </a:extLst>
          </p:cNvPr>
          <p:cNvSpPr/>
          <p:nvPr userDrawn="1"/>
        </p:nvSpPr>
        <p:spPr>
          <a:xfrm>
            <a:off x="10394156" y="6182009"/>
            <a:ext cx="1510669" cy="434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344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93AC6-8994-5E9C-BBEE-8F3BF7CDA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8A749-976B-62BF-21CE-45E83C7DE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95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3928AC-8E4F-760F-A7B7-1339A2259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95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B23AF1-1379-B4E7-A880-277903BCD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5A6E-7EA2-4CFD-9FC2-7044E097510C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1EE72F-2130-D0FA-8953-D81DBEFB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860AFD-CB56-BF61-5915-FDCFB75FC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FEAA8-6FE1-4AFA-83C1-C87DA60C4C8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34BAF3A-73F1-1C6B-6365-7B004334062B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115A6E-7EA2-4CFD-9FC2-7044E097510C}" type="datetimeFigureOut">
              <a:rPr lang="en-GB" smtClean="0"/>
              <a:pPr/>
              <a:t>27/10/2026</a:t>
            </a:fld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92430F1-91B4-7861-CB5F-F93B1FF3D09D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4FEAA8-6FE1-4AFA-83C1-C87DA60C4C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446FA7-CF83-CB29-9649-EBB4FD5B85E2}"/>
              </a:ext>
            </a:extLst>
          </p:cNvPr>
          <p:cNvSpPr/>
          <p:nvPr userDrawn="1"/>
        </p:nvSpPr>
        <p:spPr>
          <a:xfrm>
            <a:off x="0" y="5957888"/>
            <a:ext cx="12192000" cy="900112"/>
          </a:xfrm>
          <a:prstGeom prst="rect">
            <a:avLst/>
          </a:prstGeom>
          <a:solidFill>
            <a:srgbClr val="0008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black and white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2F722EB6-95F2-AB75-FFB0-2528DD4A4E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75" y="6153433"/>
            <a:ext cx="1570200" cy="50902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7B233688-8DB7-2C9E-EE27-9C2FC4405C2E}"/>
              </a:ext>
            </a:extLst>
          </p:cNvPr>
          <p:cNvSpPr txBox="1">
            <a:spLocks/>
          </p:cNvSpPr>
          <p:nvPr userDrawn="1"/>
        </p:nvSpPr>
        <p:spPr>
          <a:xfrm>
            <a:off x="10320338" y="6248401"/>
            <a:ext cx="1652588" cy="3683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80FFDB"/>
                </a:solidFill>
              </a:rPr>
              <a:t>ark-51.com</a:t>
            </a:r>
            <a:endParaRPr lang="en-GB" sz="2400" dirty="0">
              <a:solidFill>
                <a:srgbClr val="80FFDB"/>
              </a:solidFill>
            </a:endParaRPr>
          </a:p>
        </p:txBody>
      </p:sp>
      <p:sp>
        <p:nvSpPr>
          <p:cNvPr id="13" name="Rectangle 12">
            <a:hlinkClick r:id="rId2"/>
            <a:extLst>
              <a:ext uri="{FF2B5EF4-FFF2-40B4-BE49-F238E27FC236}">
                <a16:creationId xmlns:a16="http://schemas.microsoft.com/office/drawing/2014/main" id="{1CA51FC9-9925-1015-25E9-100CEDE4AAFA}"/>
              </a:ext>
            </a:extLst>
          </p:cNvPr>
          <p:cNvSpPr/>
          <p:nvPr userDrawn="1"/>
        </p:nvSpPr>
        <p:spPr>
          <a:xfrm>
            <a:off x="10394156" y="6182009"/>
            <a:ext cx="1510669" cy="434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741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502A3-9D84-0D2B-85F4-1FEBC184F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BD04E-339B-CDCB-9206-D74F5C185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CC524B-1858-4967-B33F-67CE9642F5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937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0C3579-3010-8A66-30CC-97295986C9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7812B9-BEBF-6218-B2C3-C2A55DFFA2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937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075D3C-A6C4-50BA-F4EB-2068094A2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5A6E-7EA2-4CFD-9FC2-7044E097510C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D7F49B-A3A2-CEF1-77D1-21B9D354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C17B74-44FA-3836-9C0B-001600F8C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FEAA8-6FE1-4AFA-83C1-C87DA60C4C8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AA900DF-3BAB-49AB-7604-8E53DD18C71C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115A6E-7EA2-4CFD-9FC2-7044E097510C}" type="datetimeFigureOut">
              <a:rPr lang="en-GB" smtClean="0"/>
              <a:pPr/>
              <a:t>27/10/2026</a:t>
            </a:fld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BAB8D25-DE0D-93C5-519F-0F0F396FB3AE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4FEAA8-6FE1-4AFA-83C1-C87DA60C4C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AC0DAC-7174-8E2A-A314-ECC24C058CA4}"/>
              </a:ext>
            </a:extLst>
          </p:cNvPr>
          <p:cNvSpPr/>
          <p:nvPr userDrawn="1"/>
        </p:nvSpPr>
        <p:spPr>
          <a:xfrm>
            <a:off x="0" y="5957888"/>
            <a:ext cx="12192000" cy="900112"/>
          </a:xfrm>
          <a:prstGeom prst="rect">
            <a:avLst/>
          </a:prstGeom>
          <a:solidFill>
            <a:srgbClr val="0008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 descr="A black and white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5F88B2A1-08C3-BFA2-5CF9-94C6E7DF95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75" y="6153433"/>
            <a:ext cx="1570200" cy="509021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B86B4C3F-FCFB-347D-30FF-1BEAF8A18F99}"/>
              </a:ext>
            </a:extLst>
          </p:cNvPr>
          <p:cNvSpPr txBox="1">
            <a:spLocks/>
          </p:cNvSpPr>
          <p:nvPr userDrawn="1"/>
        </p:nvSpPr>
        <p:spPr>
          <a:xfrm>
            <a:off x="10320338" y="6248401"/>
            <a:ext cx="1652588" cy="3683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80FFDB"/>
                </a:solidFill>
              </a:rPr>
              <a:t>ark-51.com</a:t>
            </a:r>
            <a:endParaRPr lang="en-GB" sz="2400" dirty="0">
              <a:solidFill>
                <a:srgbClr val="80FFDB"/>
              </a:solidFill>
            </a:endParaRPr>
          </a:p>
        </p:txBody>
      </p:sp>
      <p:sp>
        <p:nvSpPr>
          <p:cNvPr id="15" name="Rectangle 14">
            <a:hlinkClick r:id="rId2"/>
            <a:extLst>
              <a:ext uri="{FF2B5EF4-FFF2-40B4-BE49-F238E27FC236}">
                <a16:creationId xmlns:a16="http://schemas.microsoft.com/office/drawing/2014/main" id="{BA4BCD70-45E3-EACE-F26A-2DA2005E2050}"/>
              </a:ext>
            </a:extLst>
          </p:cNvPr>
          <p:cNvSpPr/>
          <p:nvPr userDrawn="1"/>
        </p:nvSpPr>
        <p:spPr>
          <a:xfrm>
            <a:off x="10394156" y="6182009"/>
            <a:ext cx="1510669" cy="434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178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E4F8F-8239-C831-F86E-E53B46FD0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2EF7B5-7257-5B71-9747-07146FF05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5A6E-7EA2-4CFD-9FC2-7044E097510C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69771F-63A8-3D0E-3213-017397522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D16A2A-6029-50CB-C3C7-502C04FE0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FEAA8-6FE1-4AFA-83C1-C87DA60C4C8A}" type="slidenum">
              <a:rPr lang="en-GB" smtClean="0"/>
              <a:t>‹#›</a:t>
            </a:fld>
            <a:endParaRPr lang="en-GB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9DDC2AE-60E8-46A7-925F-99E2C8C560EF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115A6E-7EA2-4CFD-9FC2-7044E097510C}" type="datetimeFigureOut">
              <a:rPr lang="en-GB" smtClean="0"/>
              <a:pPr/>
              <a:t>27/10/2026</a:t>
            </a:fld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A9C0204-D979-CF0D-AE69-1FB63EE31DE4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4FEAA8-6FE1-4AFA-83C1-C87DA60C4C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FD1E94-0DB2-5566-68AD-66105CC089FB}"/>
              </a:ext>
            </a:extLst>
          </p:cNvPr>
          <p:cNvSpPr/>
          <p:nvPr userDrawn="1"/>
        </p:nvSpPr>
        <p:spPr>
          <a:xfrm>
            <a:off x="0" y="5957888"/>
            <a:ext cx="12192000" cy="900112"/>
          </a:xfrm>
          <a:prstGeom prst="rect">
            <a:avLst/>
          </a:prstGeom>
          <a:solidFill>
            <a:srgbClr val="0008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 descr="A black and white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079627D7-CF0B-4656-BA78-C66EEDF0BB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75" y="6153433"/>
            <a:ext cx="1570200" cy="50902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B593037-CA8D-81FF-A2AD-E6579A4C149F}"/>
              </a:ext>
            </a:extLst>
          </p:cNvPr>
          <p:cNvSpPr txBox="1">
            <a:spLocks/>
          </p:cNvSpPr>
          <p:nvPr userDrawn="1"/>
        </p:nvSpPr>
        <p:spPr>
          <a:xfrm>
            <a:off x="10320338" y="6248401"/>
            <a:ext cx="1652588" cy="3683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80FFDB"/>
                </a:solidFill>
              </a:rPr>
              <a:t>ark-51.com</a:t>
            </a:r>
            <a:endParaRPr lang="en-GB" sz="2400" dirty="0">
              <a:solidFill>
                <a:srgbClr val="80FFDB"/>
              </a:solidFill>
            </a:endParaRPr>
          </a:p>
        </p:txBody>
      </p:sp>
      <p:sp>
        <p:nvSpPr>
          <p:cNvPr id="11" name="Rectangle 10">
            <a:hlinkClick r:id="rId2"/>
            <a:extLst>
              <a:ext uri="{FF2B5EF4-FFF2-40B4-BE49-F238E27FC236}">
                <a16:creationId xmlns:a16="http://schemas.microsoft.com/office/drawing/2014/main" id="{7334A0FC-4AF6-F826-D886-0DCA1AC4CEE6}"/>
              </a:ext>
            </a:extLst>
          </p:cNvPr>
          <p:cNvSpPr/>
          <p:nvPr userDrawn="1"/>
        </p:nvSpPr>
        <p:spPr>
          <a:xfrm>
            <a:off x="10394156" y="6182009"/>
            <a:ext cx="1510669" cy="434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024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602864-AB2B-50FC-4759-DB828B98B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5A6E-7EA2-4CFD-9FC2-7044E097510C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25243C-8BDB-3BCD-5DF1-A42380506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650885-6883-ABB0-86F1-CBBCE8659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FEAA8-6FE1-4AFA-83C1-C87DA60C4C8A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804D2B7-3784-059F-1CAD-AB3284E5C3D6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115A6E-7EA2-4CFD-9FC2-7044E097510C}" type="datetimeFigureOut">
              <a:rPr lang="en-GB" smtClean="0"/>
              <a:pPr/>
              <a:t>27/10/2026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59C28-EA86-79BA-68C5-009CE06DDF03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4FEAA8-6FE1-4AFA-83C1-C87DA60C4C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7E724A-5667-D579-DB9B-8737734119BA}"/>
              </a:ext>
            </a:extLst>
          </p:cNvPr>
          <p:cNvSpPr/>
          <p:nvPr userDrawn="1"/>
        </p:nvSpPr>
        <p:spPr>
          <a:xfrm>
            <a:off x="0" y="5957888"/>
            <a:ext cx="12192000" cy="900112"/>
          </a:xfrm>
          <a:prstGeom prst="rect">
            <a:avLst/>
          </a:prstGeom>
          <a:solidFill>
            <a:srgbClr val="0008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A black and white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1E849E02-E11E-2477-3AEE-D504A60DB5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75" y="6153433"/>
            <a:ext cx="1570200" cy="50902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B8B898A-0EB7-344E-B29D-38AB3D232E35}"/>
              </a:ext>
            </a:extLst>
          </p:cNvPr>
          <p:cNvSpPr txBox="1">
            <a:spLocks/>
          </p:cNvSpPr>
          <p:nvPr userDrawn="1"/>
        </p:nvSpPr>
        <p:spPr>
          <a:xfrm>
            <a:off x="10320338" y="6248401"/>
            <a:ext cx="1652588" cy="3683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80FFDB"/>
                </a:solidFill>
              </a:rPr>
              <a:t>ark-51.com</a:t>
            </a:r>
            <a:endParaRPr lang="en-GB" sz="2400" dirty="0">
              <a:solidFill>
                <a:srgbClr val="80FFDB"/>
              </a:solidFill>
            </a:endParaRPr>
          </a:p>
        </p:txBody>
      </p:sp>
      <p:sp>
        <p:nvSpPr>
          <p:cNvPr id="10" name="Rectangle 9">
            <a:hlinkClick r:id="rId2"/>
            <a:extLst>
              <a:ext uri="{FF2B5EF4-FFF2-40B4-BE49-F238E27FC236}">
                <a16:creationId xmlns:a16="http://schemas.microsoft.com/office/drawing/2014/main" id="{612C8455-50BE-81CA-960F-D98057FA8010}"/>
              </a:ext>
            </a:extLst>
          </p:cNvPr>
          <p:cNvSpPr/>
          <p:nvPr userDrawn="1"/>
        </p:nvSpPr>
        <p:spPr>
          <a:xfrm>
            <a:off x="10394156" y="6182009"/>
            <a:ext cx="1510669" cy="434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74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B5D9-8FE9-7F5A-39CE-BC616EC8C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1FE79-199E-0A3D-CC02-B9A7242EF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0E787-41A0-1348-F184-25726A9F2A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7E8E6E-0120-308F-1201-A693C4210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5A6E-7EA2-4CFD-9FC2-7044E097510C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1AD4A-54F8-B320-BAA1-92B33BD02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2DAC0D-762A-0BF0-252A-58EE621E1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FEAA8-6FE1-4AFA-83C1-C87DA60C4C8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ACD2250-9707-930E-7F3F-9A05F1C2ED2A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115A6E-7EA2-4CFD-9FC2-7044E097510C}" type="datetimeFigureOut">
              <a:rPr lang="en-GB" smtClean="0"/>
              <a:pPr/>
              <a:t>27/10/2026</a:t>
            </a:fld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89C6238-0D02-A450-E1CF-33D00A575A55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4FEAA8-6FE1-4AFA-83C1-C87DA60C4C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930F81-74AA-B9A2-4FD3-5FDCE726EC9A}"/>
              </a:ext>
            </a:extLst>
          </p:cNvPr>
          <p:cNvSpPr/>
          <p:nvPr userDrawn="1"/>
        </p:nvSpPr>
        <p:spPr>
          <a:xfrm>
            <a:off x="0" y="5957888"/>
            <a:ext cx="12192000" cy="900112"/>
          </a:xfrm>
          <a:prstGeom prst="rect">
            <a:avLst/>
          </a:prstGeom>
          <a:solidFill>
            <a:srgbClr val="0008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black and white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83D05EB1-8F7C-3F07-B515-6719C1427E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75" y="6153433"/>
            <a:ext cx="1570200" cy="50902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008AFE2B-6F1E-D135-4324-DB172B823D7F}"/>
              </a:ext>
            </a:extLst>
          </p:cNvPr>
          <p:cNvSpPr txBox="1">
            <a:spLocks/>
          </p:cNvSpPr>
          <p:nvPr userDrawn="1"/>
        </p:nvSpPr>
        <p:spPr>
          <a:xfrm>
            <a:off x="10320338" y="6248401"/>
            <a:ext cx="1652588" cy="3683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80FFDB"/>
                </a:solidFill>
              </a:rPr>
              <a:t>ark-51.com</a:t>
            </a:r>
            <a:endParaRPr lang="en-GB" sz="2400" dirty="0">
              <a:solidFill>
                <a:srgbClr val="80FFDB"/>
              </a:solidFill>
            </a:endParaRPr>
          </a:p>
        </p:txBody>
      </p:sp>
      <p:sp>
        <p:nvSpPr>
          <p:cNvPr id="13" name="Rectangle 12">
            <a:hlinkClick r:id="rId2"/>
            <a:extLst>
              <a:ext uri="{FF2B5EF4-FFF2-40B4-BE49-F238E27FC236}">
                <a16:creationId xmlns:a16="http://schemas.microsoft.com/office/drawing/2014/main" id="{2F12622B-D3E5-701C-7BCB-B925A027EB00}"/>
              </a:ext>
            </a:extLst>
          </p:cNvPr>
          <p:cNvSpPr/>
          <p:nvPr userDrawn="1"/>
        </p:nvSpPr>
        <p:spPr>
          <a:xfrm>
            <a:off x="10394156" y="6182009"/>
            <a:ext cx="1510669" cy="434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074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DAFCF-76CF-21F4-B7E5-6B9337694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D8A310-A76E-2439-A023-38CF7307F1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C4D5F-70C2-8A63-EE1B-ED7F894E4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DA95A7-01A1-1D7C-2621-12C3559AA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5A6E-7EA2-4CFD-9FC2-7044E097510C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66667F-006C-DA45-3A30-2BE56F85C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A55CFA-249F-B69F-8BCF-B86979C1F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FEAA8-6FE1-4AFA-83C1-C87DA60C4C8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1B87203-65E5-1BC1-45C2-8FD985C54646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115A6E-7EA2-4CFD-9FC2-7044E097510C}" type="datetimeFigureOut">
              <a:rPr lang="en-GB" smtClean="0"/>
              <a:pPr/>
              <a:t>27/10/2026</a:t>
            </a:fld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40DBFF4-B38E-387B-9992-7501BFA7C206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4FEAA8-6FE1-4AFA-83C1-C87DA60C4C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9DDA6C-FDBD-3A4F-C773-5E609589B77C}"/>
              </a:ext>
            </a:extLst>
          </p:cNvPr>
          <p:cNvSpPr/>
          <p:nvPr userDrawn="1"/>
        </p:nvSpPr>
        <p:spPr>
          <a:xfrm>
            <a:off x="0" y="5957888"/>
            <a:ext cx="12192000" cy="900112"/>
          </a:xfrm>
          <a:prstGeom prst="rect">
            <a:avLst/>
          </a:prstGeom>
          <a:solidFill>
            <a:srgbClr val="0008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black and white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A088FF0E-C3A3-37F7-751F-D6C1783C55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75" y="6153433"/>
            <a:ext cx="1570200" cy="50902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3C3D5CC-432E-61D4-42C3-C9261D75EEB9}"/>
              </a:ext>
            </a:extLst>
          </p:cNvPr>
          <p:cNvSpPr txBox="1">
            <a:spLocks/>
          </p:cNvSpPr>
          <p:nvPr userDrawn="1"/>
        </p:nvSpPr>
        <p:spPr>
          <a:xfrm>
            <a:off x="10320338" y="6248401"/>
            <a:ext cx="1652588" cy="3683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80FFDB"/>
                </a:solidFill>
              </a:rPr>
              <a:t>ark-51.com</a:t>
            </a:r>
            <a:endParaRPr lang="en-GB" sz="2400" dirty="0">
              <a:solidFill>
                <a:srgbClr val="80FFDB"/>
              </a:solidFill>
            </a:endParaRPr>
          </a:p>
        </p:txBody>
      </p:sp>
      <p:sp>
        <p:nvSpPr>
          <p:cNvPr id="13" name="Rectangle 12">
            <a:hlinkClick r:id="rId2"/>
            <a:extLst>
              <a:ext uri="{FF2B5EF4-FFF2-40B4-BE49-F238E27FC236}">
                <a16:creationId xmlns:a16="http://schemas.microsoft.com/office/drawing/2014/main" id="{49246682-62EF-0D1B-BAAC-F16F342EE783}"/>
              </a:ext>
            </a:extLst>
          </p:cNvPr>
          <p:cNvSpPr/>
          <p:nvPr userDrawn="1"/>
        </p:nvSpPr>
        <p:spPr>
          <a:xfrm>
            <a:off x="10394156" y="6182009"/>
            <a:ext cx="1510669" cy="434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105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167CA-3006-94F3-D478-118036E3C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E35149-3477-C217-D4A9-C805BE0DB5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39367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19B92-5DCB-E279-366C-A5A019E4F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5A6E-7EA2-4CFD-9FC2-7044E097510C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C39B3-D18A-AC88-5C83-01616A0FD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A9338-36EF-4BA6-856D-69227BCE4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FEAA8-6FE1-4AFA-83C1-C87DA60C4C8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C5A1E4-F065-E8B8-A252-489F5D6C2F06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115A6E-7EA2-4CFD-9FC2-7044E097510C}" type="datetimeFigureOut">
              <a:rPr lang="en-GB" smtClean="0"/>
              <a:pPr/>
              <a:t>27/10/2026</a:t>
            </a:fld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8F760D6-6484-9D3B-6E96-28A5CF53E164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4FEAA8-6FE1-4AFA-83C1-C87DA60C4C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7A8D8F-95E7-C8C5-654A-D16A69320AF1}"/>
              </a:ext>
            </a:extLst>
          </p:cNvPr>
          <p:cNvSpPr/>
          <p:nvPr userDrawn="1"/>
        </p:nvSpPr>
        <p:spPr>
          <a:xfrm>
            <a:off x="0" y="5957888"/>
            <a:ext cx="12192000" cy="900112"/>
          </a:xfrm>
          <a:prstGeom prst="rect">
            <a:avLst/>
          </a:prstGeom>
          <a:solidFill>
            <a:srgbClr val="0008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black and white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9838AD32-5A01-607A-5E4F-E04758F769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75" y="6153433"/>
            <a:ext cx="1570200" cy="50902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422D2D9-F83F-5E77-6400-AF7746ABABED}"/>
              </a:ext>
            </a:extLst>
          </p:cNvPr>
          <p:cNvSpPr txBox="1">
            <a:spLocks/>
          </p:cNvSpPr>
          <p:nvPr userDrawn="1"/>
        </p:nvSpPr>
        <p:spPr>
          <a:xfrm>
            <a:off x="10320338" y="6248401"/>
            <a:ext cx="1652588" cy="3683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80FFDB"/>
                </a:solidFill>
              </a:rPr>
              <a:t>ark-51.com</a:t>
            </a:r>
            <a:endParaRPr lang="en-GB" sz="2400" dirty="0">
              <a:solidFill>
                <a:srgbClr val="80FFDB"/>
              </a:solidFill>
            </a:endParaRPr>
          </a:p>
        </p:txBody>
      </p:sp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367A0EAC-29B1-F5D9-72E1-F617F855F3B7}"/>
              </a:ext>
            </a:extLst>
          </p:cNvPr>
          <p:cNvSpPr/>
          <p:nvPr userDrawn="1"/>
        </p:nvSpPr>
        <p:spPr>
          <a:xfrm>
            <a:off x="10394156" y="6182009"/>
            <a:ext cx="1510669" cy="434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075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3C3A6D-1560-EEF6-D0F1-BE2C295253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4562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A55B58-D49F-A21E-D7B9-418484CD38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4562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27587-98F3-E0FC-5877-5754E3133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15A6E-7EA2-4CFD-9FC2-7044E097510C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7B92D-CE52-3545-8A90-71DC5A67F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DCEEA-4A16-D9A3-91F2-D319E7E33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FEAA8-6FE1-4AFA-83C1-C87DA60C4C8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4199F29-60E2-947C-5E6D-8DD75AB3546E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115A6E-7EA2-4CFD-9FC2-7044E097510C}" type="datetimeFigureOut">
              <a:rPr lang="en-GB" smtClean="0"/>
              <a:pPr/>
              <a:t>27/10/2026</a:t>
            </a:fld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44F3ABF-87A8-C391-F638-2B9497E3A511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4FEAA8-6FE1-4AFA-83C1-C87DA60C4C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CCBF7E-A56C-D505-D99C-70AC2166F99F}"/>
              </a:ext>
            </a:extLst>
          </p:cNvPr>
          <p:cNvSpPr/>
          <p:nvPr userDrawn="1"/>
        </p:nvSpPr>
        <p:spPr>
          <a:xfrm>
            <a:off x="0" y="5957888"/>
            <a:ext cx="12192000" cy="900112"/>
          </a:xfrm>
          <a:prstGeom prst="rect">
            <a:avLst/>
          </a:prstGeom>
          <a:solidFill>
            <a:srgbClr val="0008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black and white logo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99EC155E-75A0-29AD-44BC-A66A318B55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75" y="6153433"/>
            <a:ext cx="1570200" cy="50902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0C2DBC0-F133-7CCF-D4CC-990F1345C9CB}"/>
              </a:ext>
            </a:extLst>
          </p:cNvPr>
          <p:cNvSpPr txBox="1">
            <a:spLocks/>
          </p:cNvSpPr>
          <p:nvPr userDrawn="1"/>
        </p:nvSpPr>
        <p:spPr>
          <a:xfrm>
            <a:off x="10320338" y="6248401"/>
            <a:ext cx="1652588" cy="3683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80FFDB"/>
                </a:solidFill>
              </a:rPr>
              <a:t>ark-51.com</a:t>
            </a:r>
            <a:endParaRPr lang="en-GB" sz="2400" dirty="0">
              <a:solidFill>
                <a:srgbClr val="80FFDB"/>
              </a:solidFill>
            </a:endParaRPr>
          </a:p>
        </p:txBody>
      </p:sp>
      <p:sp>
        <p:nvSpPr>
          <p:cNvPr id="12" name="Rectangle 11">
            <a:hlinkClick r:id="rId2"/>
            <a:extLst>
              <a:ext uri="{FF2B5EF4-FFF2-40B4-BE49-F238E27FC236}">
                <a16:creationId xmlns:a16="http://schemas.microsoft.com/office/drawing/2014/main" id="{5D99CFFB-7684-7251-DBC1-1BD225E93337}"/>
              </a:ext>
            </a:extLst>
          </p:cNvPr>
          <p:cNvSpPr/>
          <p:nvPr userDrawn="1"/>
        </p:nvSpPr>
        <p:spPr>
          <a:xfrm>
            <a:off x="10394156" y="6182009"/>
            <a:ext cx="1510669" cy="434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361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ark-51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00FA25-B2C5-87E2-4080-8D2AD59F3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EC44D-3548-E666-E2CC-99CE8DC05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27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3EC088-D463-F102-C781-B79245EA8B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115A6E-7EA2-4CFD-9FC2-7044E097510C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BBE86-0813-8680-07CD-0C968E72C4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AE9A52-56DE-41E9-CBBE-57E498D5EE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4FEAA8-6FE1-4AFA-83C1-C87DA60C4C8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D65FE7A-11E7-9896-8E03-01432B2DD6CC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1115A6E-7EA2-4CFD-9FC2-7044E097510C}" type="datetimeFigureOut">
              <a:rPr lang="en-GB" smtClean="0"/>
              <a:pPr/>
              <a:t>27/10/2026</a:t>
            </a:fld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8267B60-257F-735E-A1FD-4E0CD7C51598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4FEAA8-6FE1-4AFA-83C1-C87DA60C4C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6FB196-4B0E-DFC2-8E5F-FBE3FCD048B2}"/>
              </a:ext>
            </a:extLst>
          </p:cNvPr>
          <p:cNvSpPr/>
          <p:nvPr userDrawn="1"/>
        </p:nvSpPr>
        <p:spPr>
          <a:xfrm>
            <a:off x="0" y="5957888"/>
            <a:ext cx="12192000" cy="900112"/>
          </a:xfrm>
          <a:prstGeom prst="rect">
            <a:avLst/>
          </a:prstGeom>
          <a:solidFill>
            <a:srgbClr val="0008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black and white logo&#10;&#10;Description automatically generated">
            <a:hlinkClick r:id="rId13"/>
            <a:extLst>
              <a:ext uri="{FF2B5EF4-FFF2-40B4-BE49-F238E27FC236}">
                <a16:creationId xmlns:a16="http://schemas.microsoft.com/office/drawing/2014/main" id="{93F33743-E0E2-31E6-38D4-A70DDC6DF04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75" y="6153433"/>
            <a:ext cx="1570200" cy="50902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747CF8C-F9BB-627B-BF59-F30B3F266854}"/>
              </a:ext>
            </a:extLst>
          </p:cNvPr>
          <p:cNvSpPr txBox="1">
            <a:spLocks/>
          </p:cNvSpPr>
          <p:nvPr userDrawn="1"/>
        </p:nvSpPr>
        <p:spPr>
          <a:xfrm>
            <a:off x="10320338" y="6248401"/>
            <a:ext cx="1652588" cy="3683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rgbClr val="80FFDB"/>
                </a:solidFill>
              </a:rPr>
              <a:t>ark-51.com</a:t>
            </a:r>
            <a:endParaRPr lang="en-GB" sz="2400" dirty="0">
              <a:solidFill>
                <a:srgbClr val="80FFDB"/>
              </a:solidFill>
            </a:endParaRPr>
          </a:p>
        </p:txBody>
      </p:sp>
      <p:sp>
        <p:nvSpPr>
          <p:cNvPr id="12" name="Rectangle 11">
            <a:hlinkClick r:id="rId13"/>
            <a:extLst>
              <a:ext uri="{FF2B5EF4-FFF2-40B4-BE49-F238E27FC236}">
                <a16:creationId xmlns:a16="http://schemas.microsoft.com/office/drawing/2014/main" id="{B03E480F-445F-D212-DF16-D029B32EC399}"/>
              </a:ext>
            </a:extLst>
          </p:cNvPr>
          <p:cNvSpPr/>
          <p:nvPr userDrawn="1"/>
        </p:nvSpPr>
        <p:spPr>
          <a:xfrm>
            <a:off x="10394156" y="6182009"/>
            <a:ext cx="1510669" cy="434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512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40DBA0C-9DE8-A011-B9DD-B1EAD79F43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84956"/>
            <a:ext cx="9144000" cy="2387600"/>
          </a:xfrm>
        </p:spPr>
        <p:txBody>
          <a:bodyPr/>
          <a:lstStyle/>
          <a:p>
            <a:r>
              <a:rPr lang="en-GB" dirty="0"/>
              <a:t>Mapping from Native Data to CDM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8B73FC-CD45-8EA4-1F39-C12FFAB555CF}"/>
              </a:ext>
            </a:extLst>
          </p:cNvPr>
          <p:cNvSpPr txBox="1"/>
          <p:nvPr/>
        </p:nvSpPr>
        <p:spPr>
          <a:xfrm>
            <a:off x="4073395" y="3665913"/>
            <a:ext cx="40452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dirty="0"/>
              <a:t>A Stepwise Guide</a:t>
            </a:r>
          </a:p>
        </p:txBody>
      </p:sp>
    </p:spTree>
    <p:extLst>
      <p:ext uri="{BB962C8B-B14F-4D97-AF65-F5344CB8AC3E}">
        <p14:creationId xmlns:p14="http://schemas.microsoft.com/office/powerpoint/2010/main" val="1115967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8EA28E6-27BF-5738-C77E-1AE27AABD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804568"/>
            <a:ext cx="5259618" cy="31263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1C812C-74CA-0D87-E88C-D4829C8F6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95" y="1370012"/>
            <a:ext cx="4665751" cy="30539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A7EB17-9691-DEDD-6AA7-0524DA272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We’ve all been there before…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8BB3C38-2E8A-0FB0-666F-B346E263E1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8571" y="1613650"/>
            <a:ext cx="5181600" cy="12833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This piece of our stack is rubbish. Bloated. Out of date. Not fit for purpose!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0F5A85-5F1C-0B99-5DD1-D4860DDC362A}"/>
              </a:ext>
            </a:extLst>
          </p:cNvPr>
          <p:cNvSpPr txBox="1"/>
          <p:nvPr/>
        </p:nvSpPr>
        <p:spPr>
          <a:xfrm>
            <a:off x="5940204" y="2644170"/>
            <a:ext cx="54135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THIS NEW THING IS AMAZING AND SOLVES ALL THE PROBLEMS WE HAVE. Let’s rip everything out and build it all over again!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1C05AF-AF6D-F1A7-DA4A-884B367AEBC1}"/>
              </a:ext>
            </a:extLst>
          </p:cNvPr>
          <p:cNvSpPr txBox="1"/>
          <p:nvPr/>
        </p:nvSpPr>
        <p:spPr>
          <a:xfrm>
            <a:off x="688571" y="4730585"/>
            <a:ext cx="5335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“No, let’s not, because we don’t have the budget or the risk appetite”</a:t>
            </a:r>
          </a:p>
          <a:p>
            <a:pPr algn="ctr"/>
            <a:endParaRPr lang="en-GB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030782-37E1-4322-DD8C-BCAEC9D054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395" y="1370012"/>
            <a:ext cx="3085798" cy="371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5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FFE2E-4837-D8AE-699F-BF47CC9DA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does CDM fit in?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54B39-0614-CC07-F9DD-F1C8816D9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5710" y="1825625"/>
            <a:ext cx="6188089" cy="3995738"/>
          </a:xfrm>
        </p:spPr>
        <p:txBody>
          <a:bodyPr/>
          <a:lstStyle/>
          <a:p>
            <a:r>
              <a:rPr lang="en-US" dirty="0"/>
              <a:t>CDM works as common language, for data.</a:t>
            </a:r>
          </a:p>
          <a:p>
            <a:r>
              <a:rPr lang="en-US" dirty="0"/>
              <a:t>But clients and institutions have been using their ‘own’ language for years, decades. And it’s built into every system.</a:t>
            </a:r>
          </a:p>
          <a:p>
            <a:r>
              <a:rPr lang="en-US" dirty="0"/>
              <a:t>Is it really realistic to strip everything out and to simply start again?</a:t>
            </a:r>
            <a:endParaRPr lang="en-GB" dirty="0"/>
          </a:p>
        </p:txBody>
      </p:sp>
      <p:pic>
        <p:nvPicPr>
          <p:cNvPr id="5" name="Picture 6" descr="GitHub - finos/common-domain-model: The CDM is a model for financial  products, trades in those products, and the lifecycle events of those  trades. It is an open source standard that aligns data, systems">
            <a:extLst>
              <a:ext uri="{FF2B5EF4-FFF2-40B4-BE49-F238E27FC236}">
                <a16:creationId xmlns:a16="http://schemas.microsoft.com/office/drawing/2014/main" id="{07BD3235-BA7A-9801-FF6B-0E14E9B569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6" t="10400" r="11672" b="8857"/>
          <a:stretch>
            <a:fillRect/>
          </a:stretch>
        </p:blipFill>
        <p:spPr bwMode="auto">
          <a:xfrm>
            <a:off x="753215" y="2296106"/>
            <a:ext cx="4218347" cy="226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68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0B730-6912-E730-B6A0-981AC3197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Can’t rip it all out – so where do we go?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AD5FE-ADBC-48EE-243A-BB6EB22EC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441"/>
            <a:ext cx="10515600" cy="4347922"/>
          </a:xfrm>
        </p:spPr>
        <p:txBody>
          <a:bodyPr>
            <a:normAutofit/>
          </a:bodyPr>
          <a:lstStyle/>
          <a:p>
            <a:r>
              <a:rPr lang="en-US" dirty="0"/>
              <a:t>Fundamental to remember that CDM is just a way to represent data.</a:t>
            </a:r>
          </a:p>
          <a:p>
            <a:r>
              <a:rPr lang="en-US" dirty="0"/>
              <a:t>Lots of value in everyone having that same representation</a:t>
            </a:r>
          </a:p>
          <a:p>
            <a:pPr lvl="1"/>
            <a:r>
              <a:rPr lang="en-US" dirty="0"/>
              <a:t>Reduce discrepancies</a:t>
            </a:r>
          </a:p>
          <a:p>
            <a:pPr lvl="1"/>
            <a:r>
              <a:rPr lang="en-US" dirty="0"/>
              <a:t>Resolve disputes</a:t>
            </a:r>
          </a:p>
          <a:p>
            <a:pPr lvl="1"/>
            <a:r>
              <a:rPr lang="en-US" dirty="0"/>
              <a:t>Interconnectivity and communication between different applications</a:t>
            </a:r>
          </a:p>
          <a:p>
            <a:r>
              <a:rPr lang="en-US" dirty="0"/>
              <a:t>Changing from one data source to another to unlock CDM is a reasonable step to take to unlock its power without rebuilding the whole foundation.</a:t>
            </a:r>
          </a:p>
        </p:txBody>
      </p:sp>
    </p:spTree>
    <p:extLst>
      <p:ext uri="{BB962C8B-B14F-4D97-AF65-F5344CB8AC3E}">
        <p14:creationId xmlns:p14="http://schemas.microsoft.com/office/powerpoint/2010/main" val="285801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4C9ED21-3307-C8C3-9FFC-5E4ED668F6DE}"/>
              </a:ext>
            </a:extLst>
          </p:cNvPr>
          <p:cNvSpPr txBox="1"/>
          <p:nvPr/>
        </p:nvSpPr>
        <p:spPr>
          <a:xfrm>
            <a:off x="4492356" y="2597500"/>
            <a:ext cx="3207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VIDEO OF ARK 51 functionality</a:t>
            </a:r>
          </a:p>
        </p:txBody>
      </p:sp>
    </p:spTree>
    <p:extLst>
      <p:ext uri="{BB962C8B-B14F-4D97-AF65-F5344CB8AC3E}">
        <p14:creationId xmlns:p14="http://schemas.microsoft.com/office/powerpoint/2010/main" val="3471159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980DFD-A994-A881-A399-99F9BF623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155" y="505332"/>
            <a:ext cx="9023689" cy="506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063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C387D-6513-1108-85FA-806D74FDE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we even begin!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8FDFD-98F0-857E-3182-949B6C7E6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4447"/>
            <a:ext cx="10390632" cy="1905048"/>
          </a:xfrm>
        </p:spPr>
        <p:txBody>
          <a:bodyPr>
            <a:normAutofit/>
          </a:bodyPr>
          <a:lstStyle/>
          <a:p>
            <a:r>
              <a:rPr lang="en-US" dirty="0"/>
              <a:t>What is the use case that could give us an MVP?</a:t>
            </a:r>
          </a:p>
          <a:p>
            <a:r>
              <a:rPr lang="en-US" dirty="0"/>
              <a:t>Are the right people and resources available for the project?</a:t>
            </a:r>
          </a:p>
          <a:p>
            <a:r>
              <a:rPr lang="en-US" dirty="0"/>
              <a:t>Is the native data good enough? </a:t>
            </a:r>
          </a:p>
        </p:txBody>
      </p:sp>
    </p:spTree>
    <p:extLst>
      <p:ext uri="{BB962C8B-B14F-4D97-AF65-F5344CB8AC3E}">
        <p14:creationId xmlns:p14="http://schemas.microsoft.com/office/powerpoint/2010/main" val="157687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F0593-6404-8898-F126-417781191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D74C-F0DC-5DFB-139F-D913B5A0D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Lets start building our mapper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81E6A-83CA-5C9A-6117-E30BF9FB1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11069900" cy="3995738"/>
          </a:xfrm>
        </p:spPr>
        <p:txBody>
          <a:bodyPr>
            <a:normAutofit/>
          </a:bodyPr>
          <a:lstStyle/>
          <a:p>
            <a:r>
              <a:rPr lang="en-US" dirty="0"/>
              <a:t>Various tools available to help you understand and dissect CDM.</a:t>
            </a:r>
          </a:p>
          <a:p>
            <a:r>
              <a:rPr lang="en-US" dirty="0"/>
              <a:t>To build our mapper we used Rosetta – a platform provided by </a:t>
            </a:r>
            <a:r>
              <a:rPr lang="en-US" dirty="0" err="1"/>
              <a:t>Regnosys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788019-26C0-983C-3D10-C0940A1D14EA}"/>
              </a:ext>
            </a:extLst>
          </p:cNvPr>
          <p:cNvSpPr txBox="1"/>
          <p:nvPr/>
        </p:nvSpPr>
        <p:spPr>
          <a:xfrm>
            <a:off x="838200" y="5452031"/>
            <a:ext cx="5405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0839"/>
                </a:solidFill>
              </a:rPr>
              <a:t>https://ui.rosetta-technology.io/workspace-manager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E70647-47F3-9201-6125-826D4F2F9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168" y="3028202"/>
            <a:ext cx="5708263" cy="217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7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51C2E0-8EFC-5DA1-167F-C75D35931A9E}"/>
              </a:ext>
            </a:extLst>
          </p:cNvPr>
          <p:cNvSpPr txBox="1"/>
          <p:nvPr/>
        </p:nvSpPr>
        <p:spPr>
          <a:xfrm>
            <a:off x="4517106" y="2738176"/>
            <a:ext cx="3157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Video of Rosetta Functionality</a:t>
            </a:r>
          </a:p>
        </p:txBody>
      </p:sp>
    </p:spTree>
    <p:extLst>
      <p:ext uri="{BB962C8B-B14F-4D97-AF65-F5344CB8AC3E}">
        <p14:creationId xmlns:p14="http://schemas.microsoft.com/office/powerpoint/2010/main" val="1242809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7381A-29B3-597C-C8EC-D1BAE253C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 at the bottom, and work our way up.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B09ADF-9D78-FC32-F234-C474161D1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777" y="1768099"/>
            <a:ext cx="4877223" cy="40846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55C149-EB7D-C152-5DA6-B933F9761D2F}"/>
              </a:ext>
            </a:extLst>
          </p:cNvPr>
          <p:cNvSpPr txBox="1"/>
          <p:nvPr/>
        </p:nvSpPr>
        <p:spPr>
          <a:xfrm>
            <a:off x="6096000" y="2069157"/>
            <a:ext cx="50805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Here we’ve got triangles (enumerated lists)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And squares (primitive values)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Sensible place to start!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45D2D6-DBB9-3D56-ABFE-CCE723300017}"/>
              </a:ext>
            </a:extLst>
          </p:cNvPr>
          <p:cNvSpPr txBox="1"/>
          <p:nvPr/>
        </p:nvSpPr>
        <p:spPr>
          <a:xfrm>
            <a:off x="6010657" y="3204319"/>
            <a:ext cx="52512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Warning! This is the part where Paul boots up VS Code and things can go dramatically (and probably hilariously) wrong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E95375-65EB-141F-F44C-D44957079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401" y="4127649"/>
            <a:ext cx="3447777" cy="165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06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616F10-3231-4A3E-2EA7-AB36C9278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594" y="247583"/>
            <a:ext cx="6592812" cy="552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37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627BA-7B41-3D2F-BBF1-D383BE670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 down… Eleven thousand million to go!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DB9907-C5D0-F4AC-D2BC-69A2F2C1F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247" y="1481683"/>
            <a:ext cx="4877223" cy="40846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2681F0-E67A-6042-D5EA-E3D043CEF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470" y="2055863"/>
            <a:ext cx="5737961" cy="31453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C74A2D-8C2C-7093-31F8-4279E5760DD2}"/>
              </a:ext>
            </a:extLst>
          </p:cNvPr>
          <p:cNvSpPr txBox="1"/>
          <p:nvPr/>
        </p:nvSpPr>
        <p:spPr>
          <a:xfrm>
            <a:off x="6818994" y="5418473"/>
            <a:ext cx="3988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Note: right now, this is NOT valid CDM!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4E3336-3BDA-70B5-15B8-39AB54129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4470" y="2257587"/>
            <a:ext cx="5520249" cy="212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06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9F393-C17E-CE89-7E82-28EE4995A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We wrote a white paper on it!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0311DE-B21F-0E41-753A-BB632DCD2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6684" y="1758461"/>
            <a:ext cx="3145134" cy="31451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B1A946-89B8-F0BC-0189-CC28C1D5C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692" y="1560006"/>
            <a:ext cx="5227632" cy="354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152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28BE5-FB31-2B57-EFE2-50283C5FB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57712" y="508000"/>
            <a:ext cx="2181225" cy="527843"/>
          </a:xfrm>
        </p:spPr>
        <p:txBody>
          <a:bodyPr>
            <a:normAutofit/>
          </a:bodyPr>
          <a:lstStyle/>
          <a:p>
            <a:pPr algn="l"/>
            <a:r>
              <a:rPr lang="en-GB" sz="2800" b="1" dirty="0">
                <a:solidFill>
                  <a:srgbClr val="000839"/>
                </a:solidFill>
              </a:rPr>
              <a:t>Paul Hands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81268F-586B-A79D-34D2-889413EF0C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649" y="4124326"/>
            <a:ext cx="3005137" cy="383984"/>
          </a:xfrm>
        </p:spPr>
        <p:txBody>
          <a:bodyPr>
            <a:normAutofit/>
          </a:bodyPr>
          <a:lstStyle/>
          <a:p>
            <a:pPr algn="l"/>
            <a:r>
              <a:rPr lang="en-GB" sz="1600" b="1" dirty="0"/>
              <a:t>E: </a:t>
            </a:r>
            <a:r>
              <a:rPr lang="en-GB" sz="1600" dirty="0"/>
              <a:t>paul.hands@ark-51.com</a:t>
            </a:r>
          </a:p>
        </p:txBody>
      </p:sp>
      <p:pic>
        <p:nvPicPr>
          <p:cNvPr id="5" name="Picture 4" descr="A person wearing glasses and a blue shirt&#10;&#10;Description automatically generated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7C8BAF5-84EF-9D55-C73A-5DF3BBD5A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" r="2657"/>
          <a:stretch/>
        </p:blipFill>
        <p:spPr>
          <a:xfrm>
            <a:off x="426649" y="508000"/>
            <a:ext cx="3966757" cy="3429000"/>
          </a:xfrm>
          <a:prstGeom prst="actionButtonBlank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88D4C62-4241-4E72-FA23-7626C0089399}"/>
              </a:ext>
            </a:extLst>
          </p:cNvPr>
          <p:cNvSpPr txBox="1">
            <a:spLocks/>
          </p:cNvSpPr>
          <p:nvPr/>
        </p:nvSpPr>
        <p:spPr>
          <a:xfrm>
            <a:off x="4557713" y="985835"/>
            <a:ext cx="3157538" cy="4071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000" dirty="0">
                <a:solidFill>
                  <a:srgbClr val="5390D9"/>
                </a:solidFill>
                <a:latin typeface="+mn-lt"/>
              </a:rPr>
              <a:t>Chief Technology Officer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C5BD04-6A54-5F35-D9AA-CC71DA962CC2}"/>
              </a:ext>
            </a:extLst>
          </p:cNvPr>
          <p:cNvSpPr txBox="1"/>
          <p:nvPr/>
        </p:nvSpPr>
        <p:spPr>
          <a:xfrm>
            <a:off x="4593431" y="1507331"/>
            <a:ext cx="6522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Happy to answer any questions or queries, please get in touch!</a:t>
            </a:r>
          </a:p>
        </p:txBody>
      </p:sp>
      <p:pic>
        <p:nvPicPr>
          <p:cNvPr id="4" name="Picture 3" descr="A screenshot of a login page&#10;&#10;Description automatically generated">
            <a:extLst>
              <a:ext uri="{FF2B5EF4-FFF2-40B4-BE49-F238E27FC236}">
                <a16:creationId xmlns:a16="http://schemas.microsoft.com/office/drawing/2014/main" id="{E058D53F-8A92-34F7-BDBE-0595F5FE4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937" y="2708722"/>
            <a:ext cx="4887357" cy="28312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7CB795-3C9B-0E99-6C71-DE09A0F7FE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406" y="3513676"/>
            <a:ext cx="2238330" cy="22383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C471D1-6C7A-D495-E90F-1E96D470A1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505" y="1845885"/>
            <a:ext cx="1711231" cy="171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689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</Words>
  <Application>Microsoft Office PowerPoint</Application>
  <PresentationFormat>Widescreen</PresentationFormat>
  <Paragraphs>39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Mapping from Native Data to CDM</vt:lpstr>
      <vt:lpstr>We’ve all been there before…</vt:lpstr>
      <vt:lpstr>Where does CDM fit in?</vt:lpstr>
      <vt:lpstr>Can’t rip it all out – so where do we go?</vt:lpstr>
      <vt:lpstr>PowerPoint Presentation</vt:lpstr>
      <vt:lpstr>PowerPoint Presentation</vt:lpstr>
      <vt:lpstr>Before we even begin!</vt:lpstr>
      <vt:lpstr> Lets start building our mapper</vt:lpstr>
      <vt:lpstr>PowerPoint Presentation</vt:lpstr>
      <vt:lpstr>Start at the bottom, and work our way up.</vt:lpstr>
      <vt:lpstr>PowerPoint Presentation</vt:lpstr>
      <vt:lpstr>1 down… Eleven thousand million to go!</vt:lpstr>
      <vt:lpstr>We wrote a white paper on it!</vt:lpstr>
      <vt:lpstr>Paul Hands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Jack Smurthwaite</dc:creator>
  <cp:lastModifiedBy>Paul Hands</cp:lastModifiedBy>
  <cp:revision>65</cp:revision>
  <dcterms:created xsi:type="dcterms:W3CDTF">2024-09-09T16:28:42Z</dcterms:created>
  <dcterms:modified xsi:type="dcterms:W3CDTF">2026-10-30T16:33:00Z</dcterms:modified>
</cp:coreProperties>
</file>