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4" r:id="rId4"/>
    <p:sldMasterId id="2147483665"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Lst>
  <p:sldSz cy="5143500" cx="9144000"/>
  <p:notesSz cx="6858000" cy="9144000"/>
  <p:embeddedFontLst>
    <p:embeddedFont>
      <p:font typeface="Optimistic"/>
      <p:regular r:id="rId31"/>
      <p:bold r:id="rId32"/>
      <p:italic r:id="rId33"/>
      <p:boldItalic r:id="rId34"/>
    </p:embeddedFont>
    <p:embeddedFont>
      <p:font typeface="Roboto Mono"/>
      <p:regular r:id="rId35"/>
      <p:bold r:id="rId36"/>
      <p:italic r:id="rId37"/>
      <p:boldItalic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Optimistic-regular.fntdata"/><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font" Target="fonts/Optimistic-italic.fntdata"/><Relationship Id="rId10" Type="http://schemas.openxmlformats.org/officeDocument/2006/relationships/slide" Target="slides/slide4.xml"/><Relationship Id="rId32" Type="http://schemas.openxmlformats.org/officeDocument/2006/relationships/font" Target="fonts/Optimistic-bold.fntdata"/><Relationship Id="rId13" Type="http://schemas.openxmlformats.org/officeDocument/2006/relationships/slide" Target="slides/slide7.xml"/><Relationship Id="rId35" Type="http://schemas.openxmlformats.org/officeDocument/2006/relationships/font" Target="fonts/RobotoMono-regular.fntdata"/><Relationship Id="rId12" Type="http://schemas.openxmlformats.org/officeDocument/2006/relationships/slide" Target="slides/slide6.xml"/><Relationship Id="rId34" Type="http://schemas.openxmlformats.org/officeDocument/2006/relationships/font" Target="fonts/Optimistic-boldItalic.fntdata"/><Relationship Id="rId15" Type="http://schemas.openxmlformats.org/officeDocument/2006/relationships/slide" Target="slides/slide9.xml"/><Relationship Id="rId37" Type="http://schemas.openxmlformats.org/officeDocument/2006/relationships/font" Target="fonts/RobotoMono-italic.fntdata"/><Relationship Id="rId14" Type="http://schemas.openxmlformats.org/officeDocument/2006/relationships/slide" Target="slides/slide8.xml"/><Relationship Id="rId36" Type="http://schemas.openxmlformats.org/officeDocument/2006/relationships/font" Target="fonts/RobotoMono-bold.fntdata"/><Relationship Id="rId17" Type="http://schemas.openxmlformats.org/officeDocument/2006/relationships/slide" Target="slides/slide11.xml"/><Relationship Id="rId16" Type="http://schemas.openxmlformats.org/officeDocument/2006/relationships/slide" Target="slides/slide10.xml"/><Relationship Id="rId38" Type="http://schemas.openxmlformats.org/officeDocument/2006/relationships/font" Target="fonts/RobotoMono-boldItalic.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5" name="Google Shape;95;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h5383c7ca0b7942b1_0_20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h5383c7ca0b7942b1_0_20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h5383c7ca0b7942b1_0_20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h5383c7ca0b7942b1_0_20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h5383c7ca0b7942b1_0_20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h5383c7ca0b7942b1_0_20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h5383c7ca0b7942b1_0_2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h5383c7ca0b7942b1_0_2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h5383c7ca0b7942b1_0_2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h5383c7ca0b7942b1_0_2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Typical RL libraries glue a training engine (e.g. Megatron) to an inference engine (e.g. vLLM), each with its own implementation of the model. TitanRL runs the same TorchTitan model definition in the trainer and inside vLLM.</a:t>
            </a:r>
            <a:endParaRPr/>
          </a:p>
          <a:p>
            <a:pPr indent="0" lvl="0" marL="0" rtl="0" algn="l">
              <a:spcBef>
                <a:spcPts val="0"/>
              </a:spcBef>
              <a:spcAft>
                <a:spcPts val="0"/>
              </a:spcAft>
              <a:buNone/>
            </a:pPr>
            <a:r>
              <a:rPr lang="en"/>
              <a:t>- Write each model once: no second implementation to maintain, which matters most for research models that have no OSS implementation yet.</a:t>
            </a:r>
            <a:endParaRPr/>
          </a:p>
          <a:p>
            <a:pPr indent="0" lvl="0" marL="0" rtl="0" algn="l">
              <a:spcBef>
                <a:spcPts val="0"/>
              </a:spcBef>
              <a:spcAft>
                <a:spcPts val="0"/>
              </a:spcAft>
              <a:buNone/>
            </a:pPr>
            <a:r>
              <a:rPr lang="en"/>
              <a:t>- Fewer mismatch bugs: with one definition it is hard to create a trainer/generator mismatch by accident.</a:t>
            </a:r>
            <a:endParaRPr/>
          </a:p>
          <a:p>
            <a:pPr indent="0" lvl="0" marL="0" rtl="0" algn="l">
              <a:spcBef>
                <a:spcPts val="0"/>
              </a:spcBef>
              <a:spcAft>
                <a:spcPts val="0"/>
              </a:spcAft>
              <a:buNone/>
            </a:pPr>
            <a:r>
              <a:rPr lang="en"/>
              <a:t>- Bitwise-identical mode: the unified model is what makes batch-invariant mode possible, where trainer and vLLM log-probs match bitwise (next slides).</a:t>
            </a:r>
            <a:endParaRPr/>
          </a:p>
          <a:p>
            <a:pPr indent="0" lvl="0" marL="0" rtl="0" algn="l">
              <a:spcBef>
                <a:spcPts val="0"/>
              </a:spcBef>
              <a:spcAft>
                <a:spcPts val="0"/>
              </a:spcAft>
              <a:buNone/>
            </a:pPr>
            <a:r>
              <a:rPr lang="en"/>
              <a:t>- If asked 'doesn't one definition cost inference speed?': inference-only speed was 80-87% of the vLLM-native model, depending on workload (H1 doc).</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h5383c7ca0b7942b1_0_2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h5383c7ca0b7942b1_0_2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h5383c7ca0b7942b1_0_22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h5383c7ca0b7942b1_0_22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W&amp;B: https://meta.wandb.io/torchforge/sandoq-swerebench-v2-agent-in-sandbox/runs/c3n8uonq?nw=nwuserfelipemello</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h5383c7ca0b7942b1_0_22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h5383c7ca0b7942b1_0_2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W&amp;B: https://meta.wandb.io/felipemello/tb-gb300/runs/tbv2_c57bbdc9?nw=nwuserfelipemello</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h5383c7ca0b7942b1_0_22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h5383c7ca0b7942b1_0_2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W&amp;B: https://meta.wandb.io/felipemello/chess_118?nw=nwuserfelipemello</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h5383c7ca0b7942b1_0_2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h5383c7ca0b7942b1_0_2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h5383c7ca0b7942b1_0_2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h5383c7ca0b7942b1_0_2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h5383c7ca0b7942b1_0_23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h5383c7ca0b7942b1_0_23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 min) TitanRL's controller iis one Python program. With Monarch it allocates process meshes on hosts, spawns actors on them, and talks to them with async messages: a trainer mesh, N vLLM generator meshes, a router, and a pool of CPU rollout workers. Each mesh is sized for its job and they all run at once.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code is the real API, trimmed: spawn_procs puts processes on hosts; mesh.spawn puts an actor on every process; endpoints are plain async methods marked @concurrent_endpoint, so each message runs as its own asyncio task; and calls return futures: call() hits every rank, call_one() one rank, choose() any one worker, stream() yields per-rank replies.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Trainer and VLLMGenerator are plain Python classes; the Monarch actors are thin wrappers. That's what lets the controller start weight sync and rollouts in the background and keep training.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Not claimed: TitanRL does not use Monarch's supervision or recovery today (errors fail fast), and it doesn't call monarch.rdma directly (RDMA reaches it only through TorchStore).</a:t>
            </a:r>
            <a:endParaRPr/>
          </a:p>
          <a:p>
            <a:pPr indent="0" lvl="0" marL="0" rtl="0" algn="l">
              <a:spcBef>
                <a:spcPts val="0"/>
              </a:spcBef>
              <a:spcAft>
                <a:spcPts val="0"/>
              </a:spcAft>
              <a:buNone/>
            </a:pPr>
            <a:r>
              <a:rPr lang="en"/>
              <a:t>Sources: torchtitan/rl/train.py, controller.py, distributed/monarch_actors/trainer.py, rollout/rollouter.py, router inter_generator.py.</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h5383c7ca0b7942b1_0_23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h5383c7ca0b7942b1_0_23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 min) After each optimizer step, the weights travel in four copies, and only the last one touches the generator GPU:</a:t>
            </a:r>
            <a:endParaRPr/>
          </a:p>
          <a:p>
            <a:pPr indent="0" lvl="0" marL="0" rtl="0" algn="l">
              <a:spcBef>
                <a:spcPts val="0"/>
              </a:spcBef>
              <a:spcAft>
                <a:spcPts val="0"/>
              </a:spcAft>
              <a:buNone/>
            </a:pPr>
            <a:r>
              <a:rPr lang="en"/>
              <a:t>1) the trainer copies GPU -&gt; pinned CPU on a side CUDA stream;</a:t>
            </a:r>
            <a:endParaRPr/>
          </a:p>
          <a:p>
            <a:pPr indent="0" lvl="0" marL="0" rtl="0" algn="l">
              <a:spcBef>
                <a:spcPts val="0"/>
              </a:spcBef>
              <a:spcAft>
                <a:spcPts val="0"/>
              </a:spcAft>
              <a:buNone/>
            </a:pPr>
            <a:r>
              <a:rPr lang="en"/>
              <a:t>2) a worker thread puts that copy into a TorchStore storage volume on the same host;</a:t>
            </a:r>
            <a:endParaRPr/>
          </a:p>
          <a:p>
            <a:pPr indent="0" lvl="0" marL="0" rtl="0" algn="l">
              <a:spcBef>
                <a:spcPts val="0"/>
              </a:spcBef>
              <a:spcAft>
                <a:spcPts val="0"/>
              </a:spcAft>
              <a:buNone/>
            </a:pPr>
            <a:r>
              <a:rPr lang="en"/>
              <a:t>3) every generator fetches its copy into a pinned CPU buffer while vLLM keeps generating;</a:t>
            </a:r>
            <a:endParaRPr/>
          </a:p>
          <a:p>
            <a:pPr indent="0" lvl="0" marL="0" rtl="0" algn="l">
              <a:spcBef>
                <a:spcPts val="0"/>
              </a:spcBef>
              <a:spcAft>
                <a:spcPts val="0"/>
              </a:spcAft>
              <a:buNone/>
            </a:pPr>
            <a:r>
              <a:rPr lang="en"/>
              <a:t>4) the generator copies CPU -&gt; GPU between engine steps; in-flight requests are not drained.</a:t>
            </a:r>
            <a:endParaRPr/>
          </a:p>
          <a:p>
            <a:pPr indent="0" lvl="0" marL="0" rtl="0" algn="l">
              <a:spcBef>
                <a:spcPts val="0"/>
              </a:spcBef>
              <a:spcAft>
                <a:spcPts val="0"/>
              </a:spcAft>
              <a:buNone/>
            </a:pPr>
            <a:r>
              <a:rPr lang="en"/>
              <a:t>No lockstep barrier: the controller only checks that push N finished before the next optimizer step and pull N finished before push N+1, so the trainer waits only if a sync outlasts a training step.</a:t>
            </a:r>
            <a:endParaRPr/>
          </a:p>
          <a:p>
            <a:pPr indent="0" lvl="0" marL="0" rtl="0" algn="l">
              <a:spcBef>
                <a:spcPts val="0"/>
              </a:spcBef>
              <a:spcAft>
                <a:spcPts val="0"/>
              </a:spcAft>
              <a:buNone/>
            </a:pPr>
            <a:r>
              <a:rPr lang="en"/>
              <a:t>Numbers: chess run chess118gm, Qwen3.5-35B-A3B-Base on 5 GB300 hosts (host 0 trains, hosts 1-4 run 16 single-GPU generators), steps 91-214, medians per step. Push 1.8 s actual, ~0 exposed (14 us). Pull 7.1 s actual (slowest fetch + copy), ~0 exposed (13 us). All 16 generators pull at once (started within 10 ms in all 125 syncs). Per generator: fetch into CPU 4.7 s while still generating (slowest of the 16: 6.3 s), then a 0.45 s CPU -&gt; GPU copy during which that generator pauses. The pauses don't line up. Generation lost is ~0.45 s per generator per step, ~0.25% of a median 185 s step.</a:t>
            </a:r>
            <a:endParaRPr/>
          </a:p>
          <a:p>
            <a:pPr indent="0" lvl="0" marL="0" rtl="0" algn="l">
              <a:spcBef>
                <a:spcPts val="0"/>
              </a:spcBef>
              <a:spcAft>
                <a:spcPts val="0"/>
              </a:spcAft>
              <a:buNone/>
            </a:pPr>
            <a:r>
              <a:rPr lang="en"/>
              <a:t>Hidden cost if asked: the slots for new rollout groups open only after the slowest of the 16 finishes, ~7 s in; in-progress requests keep running.</a:t>
            </a:r>
            <a:endParaRPr/>
          </a:p>
          <a:p>
            <a:pPr indent="0" lvl="0" marL="0" rtl="0" algn="l">
              <a:spcBef>
                <a:spcPts val="0"/>
              </a:spcBef>
              <a:spcAft>
                <a:spcPts val="0"/>
              </a:spcAft>
              <a:buNone/>
            </a:pPr>
            <a:r>
              <a:rPr lang="en"/>
              <a:t>Sources: 118_chess_selfplay/ANSWERS.md sections 150-151 (TensorBoard + generator structured logs).</a:t>
            </a:r>
            <a:endParaRPr/>
          </a:p>
          <a:p>
            <a:pPr indent="0" lvl="0" marL="0" rtl="0" algn="l">
              <a:spcBef>
                <a:spcPts val="0"/>
              </a:spcBef>
              <a:spcAft>
                <a:spcPts val="0"/>
              </a:spcAft>
              <a:buNone/>
            </a:pPr>
            <a:r>
              <a:rPr lang="en"/>
              <a:t>Credit: Tushar Jain's PRs #4945 (generator CPU prefetch), #5061 (routing plan), #5103 (NUMA-local pinned buffers), #5107 (trainer GPU -&gt; CPU staging on a side stream + put from a worker thread).</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h5383c7ca0b7942b1_0_23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7" name="Google Shape;387;h5383c7ca0b7942b1_0_23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h504ba11d2a49c0d9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7" name="Google Shape;397;h504ba11d2a49c0d9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h5383c7ca0b7942b1_0_23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h5383c7ca0b7942b1_0_23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h5383c7ca0b7942b1_0_23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5" name="Google Shape;435;h5383c7ca0b7942b1_0_23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h5383c7ca0b7942b1_0_24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0" name="Google Shape;470;h5383c7ca0b7942b1_0_24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Same three slots as the native config (dataset, environment, rubric); here the environment is a Verifiers HarborEnvConfig: Harbor tasks, your agent harness, and a sandbox runtime.</a:t>
            </a:r>
            <a:endParaRPr/>
          </a:p>
          <a:p>
            <a:pPr indent="0" lvl="0" marL="0" rtl="0" algn="l">
              <a:spcBef>
                <a:spcPts val="0"/>
              </a:spcBef>
              <a:spcAft>
                <a:spcPts val="0"/>
              </a:spcAft>
              <a:buNone/>
            </a:pPr>
            <a:r>
              <a:rPr lang="en"/>
              <a:t>The difference: Verifiers owns environment execution (its process pool, the message/tool loop, the sandbox), so this path bypasses TitanRL's RolloutWorker and MessageEnv. Verifiers' model requests go through a GenerationServer to TitanRL's generators, token in / token out. TitanRL keeps dataset and group scheduling, generator routing, policy versions, rewards and advantages, and training (VerifiersRollouter docstring, torchtitan/rl/examples/verifiers/rollouter.py).</a:t>
            </a:r>
            <a:endParaRPr/>
          </a:p>
          <a:p>
            <a:pPr indent="0" lvl="0" marL="0" rtl="0" algn="l">
              <a:spcBef>
                <a:spcPts val="0"/>
              </a:spcBef>
              <a:spcAft>
                <a:spcPts val="0"/>
              </a:spcAft>
              <a:buNone/>
            </a:pPr>
            <a:r>
              <a:rPr lang="en"/>
              <a:t>The Terminal-Bench run on the results slide used this recipe with the Terminus harness and a remote VM sandbox per rollout; the public recipe defaults to Docker (runtime=vf.DockerConfig()).</a:t>
            </a:r>
            <a:endParaRPr/>
          </a:p>
          <a:p>
            <a:pPr indent="0" lvl="0" marL="0" rtl="0" algn="l">
              <a:spcBef>
                <a:spcPts val="0"/>
              </a:spcBef>
              <a:spcAft>
                <a:spcPts val="0"/>
              </a:spcAft>
              <a:buNone/>
            </a:pPr>
            <a:r>
              <a:rPr lang="en"/>
              <a:t>No harness yet? Write a MessageEnv with init() and step() and use the native config.</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h5383c7ca0b7942b1_0_24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1" name="Google Shape;491;h5383c7ca0b7942b1_0_24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The trace is one async TitanRL run in Perfetto, built from the structured logs. Rows: the controller's train loop (train_step, sync), one generator's request lane (generate_request, vLLM engine steps, pull/apply of new weights), and the trainer actor (forward_backward microbatches, push_model_state_dict).</a:t>
            </a:r>
            <a:endParaRPr/>
          </a:p>
          <a:p>
            <a:pPr indent="0" lvl="0" marL="0" rtl="0" algn="l">
              <a:spcBef>
                <a:spcPts val="0"/>
              </a:spcBef>
              <a:spcAft>
                <a:spcPts val="0"/>
              </a:spcAft>
              <a:buNone/>
            </a:pPr>
            <a:r>
              <a:rPr lang="en"/>
              <a:t>- Point at the purple push_model_state_dict: the weight push runs while the next forward/backward is already going.</a:t>
            </a:r>
            <a:endParaRPr/>
          </a:p>
          <a:p>
            <a:pPr indent="0" lvl="0" marL="0" rtl="0" algn="l">
              <a:spcBef>
                <a:spcPts val="0"/>
              </a:spcBef>
              <a:spcAft>
                <a:spcPts val="0"/>
              </a:spcAft>
              <a:buNone/>
            </a:pPr>
            <a:r>
              <a:rPr lang="en"/>
              <a:t>- Below the trace, the four outputs: metrics to W&amp;B or TensorBoard; timelines for every actor; vLLM engine stats as JSONL or OTLP; every rollout in JSONL.</a:t>
            </a:r>
            <a:endParaRPr/>
          </a:p>
          <a:p>
            <a:pPr indent="0" lvl="0" marL="0" rtl="0" algn="l">
              <a:spcBef>
                <a:spcPts val="0"/>
              </a:spcBef>
              <a:spcAft>
                <a:spcPts val="0"/>
              </a:spcAft>
              <a:buNone/>
            </a:pPr>
            <a:r>
              <a:rPr lang="en"/>
              <a:t>- Monarch logs (opt-in): every TitanRL actor is a Monarch actor, so Monarch can stream all their stdout/stderr to the controller and batch repeated lines across ranks. Turn it on with HYPERACTOR_MESH_ENABLE_LOG_FORWARDING=true and proc_mesh.logging_option(stream_to_client=True); TitanRL does not enable it by default.</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h5383c7ca0b7942b1_0_24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4" name="Google Shape;524;h5383c7ca0b7942b1_0_24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 min) To wrap up, TitanRL in three words: scalable, hackable, production-ready.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Scalable: the whole system is fully asynchronous. Data, rollouts, batching and training run as independent loops, and weight sync overlaps the next training step. The trainer reuses TorchTitan's FSDP, TP, CP and EP; generators scale out with DP, TP and EP; MoE and long context, up to 128K tokens, are supported.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Hackable: one TorchTitan model definition runs in pretraining, RL training, and inside vLLM. Configs are plain Python, and @override swaps any component, from kernels to MoE dispatch, without touching the recipe. New tasks plug in as a MessageEnv plus a rubric, or any Verifiers environment.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Production-ready: the unified model keeps trainer and generator numerics aligned, and batch-invariant mode gives bitwise parity when you need to debug. Structured logs, a Perfetto timeline, metrics and rollout samples show what the system is doing. Checkpointing and CI on CPU, 8-GPU and B200 keep it reliable.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One model definition, from pretraining to post-training.</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h5383c7ca0b7942b1_0_24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1" name="Google Shape;541;h5383c7ca0b7942b1_0_24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Thanks to the TitanRL team and all contributors. TitanRL lives in the TorchTitan repo under torchtitan/rl: github.com/pytorch/torchtitan.</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h5383c7ca0b7942b1_0_12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9" name="Google Shape;549;h5383c7ca0b7942b1_0_12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Trainer (sources on main):</a:t>
            </a:r>
            <a:endParaRPr/>
          </a:p>
          <a:p>
            <a:pPr indent="0" lvl="0" marL="0" rtl="0" algn="l">
              <a:spcBef>
                <a:spcPts val="0"/>
              </a:spcBef>
              <a:spcAft>
                <a:spcPts val="0"/>
              </a:spcAft>
              <a:buNone/>
            </a:pPr>
            <a:r>
              <a:rPr lang="en"/>
              <a:t>- TrainingEngine is shared with the pre-training Trainer: distributed execution, optimization, checkpointing, profiling, GC, SDC replay (torchtitan/training_engine.py; torchtitan/rl/README.md).</a:t>
            </a:r>
            <a:endParaRPr/>
          </a:p>
          <a:p>
            <a:pPr indent="0" lvl="0" marL="0" rtl="0" algn="l">
              <a:spcBef>
                <a:spcPts val="0"/>
              </a:spcBef>
              <a:spcAft>
                <a:spcPts val="0"/>
              </a:spcAft>
              <a:buNone/>
            </a:pPr>
            <a:r>
              <a:rPr lang="en"/>
              <a:t>- Parallelism: FSDP / HSDP, TP (+ SP), CP (incl. GDN / KDA CP), EP. RL pipeline parallelism is still disabled on main; the PP PR is in progress.</a:t>
            </a:r>
            <a:endParaRPr/>
          </a:p>
          <a:p>
            <a:pPr indent="0" lvl="0" marL="0" rtl="0" algn="l">
              <a:spcBef>
                <a:spcPts val="0"/>
              </a:spcBef>
              <a:spcAft>
                <a:spcPts val="0"/>
              </a:spcAft>
              <a:buNone/>
            </a:pPr>
            <a:r>
              <a:rPr lang="en"/>
              <a:t>- Efficiency: activation checkpointing, per-region torch.compile (local_compile_regions), fused QKV and fused gate-up (#3714), ChunkedLossWrapper, MXFP8 linear converter (rl_grpo_qwen3_0_6b_varlen_mxfp8 applies it to trainer and generator).</a:t>
            </a:r>
            <a:endParaRPr/>
          </a:p>
          <a:p>
            <a:pPr indent="0" lvl="0" marL="0" rtl="0" algn="l">
              <a:spcBef>
                <a:spcPts val="0"/>
              </a:spcBef>
              <a:spcAft>
                <a:spcPts val="0"/>
              </a:spcAft>
              <a:buNone/>
            </a:pPr>
            <a:r>
              <a:rPr lang="en"/>
              <a:t>- Numerics: fp32 master weights with FSDP bf16 mixed precision; batch-invariant mode for bitwise trainer/generator parity (docs/bitwise_parity.md).</a:t>
            </a:r>
            <a:endParaRPr/>
          </a:p>
          <a:p>
            <a:pPr indent="0" lvl="0" marL="0" rtl="0" algn="l">
              <a:spcBef>
                <a:spcPts val="0"/>
              </a:spcBef>
              <a:spcAft>
                <a:spcPts val="0"/>
              </a:spcAft>
              <a:buNone/>
            </a:pPr>
            <a:r>
              <a:rPr lang="en"/>
              <a:t>- RL-native: Batcher packs variable-length samples into fixed-token microbatches per DP rank; losses in torchtitan/rl/losses (GRPO, DAPO).</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Generator:</a:t>
            </a:r>
            <a:endParaRPr/>
          </a:p>
          <a:p>
            <a:pPr indent="0" lvl="0" marL="0" rtl="0" algn="l">
              <a:spcBef>
                <a:spcPts val="0"/>
              </a:spcBef>
              <a:spcAft>
                <a:spcPts val="0"/>
              </a:spcAft>
              <a:buNone/>
            </a:pPr>
            <a:r>
              <a:rPr lang="en"/>
              <a:t>- VLLMModelWrapper runs the TorchTitan model inside vLLM: paged KV cache, continuous batching, prefix caching.</a:t>
            </a:r>
            <a:endParaRPr/>
          </a:p>
          <a:p>
            <a:pPr indent="0" lvl="0" marL="0" rtl="0" algn="l">
              <a:spcBef>
                <a:spcPts val="0"/>
              </a:spcBef>
              <a:spcAft>
                <a:spcPts val="0"/>
              </a:spcAft>
              <a:buNone/>
            </a:pPr>
            <a:r>
              <a:rPr lang="en"/>
              <a:t>- InferenceParallelismConfig: DP x TP x EP (+ optional SP); DeepEP / HybridEP MoE dispatch.</a:t>
            </a:r>
            <a:endParaRPr/>
          </a:p>
          <a:p>
            <a:pPr indent="0" lvl="0" marL="0" rtl="0" algn="l">
              <a:spcBef>
                <a:spcPts val="0"/>
              </a:spcBef>
              <a:spcAft>
                <a:spcPts val="0"/>
              </a:spcAft>
              <a:buNone/>
            </a:pPr>
            <a:r>
              <a:rPr lang="en"/>
              <a:t>- CUDA graphs FULL_DECODE_ONLY by default (~1.6x generation throughput on Search-R1, PR #3685); vLLM torch.compile support (#2486).</a:t>
            </a:r>
            <a:endParaRPr/>
          </a:p>
          <a:p>
            <a:pPr indent="0" lvl="0" marL="0" rtl="0" algn="l">
              <a:spcBef>
                <a:spcPts val="0"/>
              </a:spcBef>
              <a:spcAft>
                <a:spcPts val="0"/>
              </a:spcAft>
              <a:buNone/>
            </a:pPr>
            <a:r>
              <a:rPr lang="en"/>
              <a:t>- StickySessionRoutingStrategy keeps a session (multi-turn rollout) on the generator that holds its KV cache.</a:t>
            </a:r>
            <a:endParaRPr/>
          </a:p>
          <a:p>
            <a:pPr indent="0" lvl="0" marL="0" rtl="0" algn="l">
              <a:spcBef>
                <a:spcPts val="0"/>
              </a:spcBef>
              <a:spcAft>
                <a:spcPts val="0"/>
              </a:spcAft>
              <a:buNone/>
            </a:pPr>
            <a:r>
              <a:rPr lang="en"/>
              <a:t>- Weight updates: prefetch into pinned CPU memory during generation (#4945), engine-thread apply (#5029), hot swap by default; per-group prefix-cache salt preserved across policy updates (#4761).</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h5383c7ca0b7942b1_0_15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8" name="Google Shape;558;h5383c7ca0b7942b1_0_15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Left (on-policy, our run): dense Qwen3-8B on Search-R1, 8xH100, matched TP2/TP2, max_offpolicy_steps=0, 20 steps. bit_wise/logprob_diff/max is exactly 0 at every step with batch-invariant mode, vs 0.25-2.4 on the standard fast path. Rollout reward (EM) tracked closely between the two over 20 steps (panel omitted). Cost on this workload (torchtitan/rl/docs/bitwise_parity.md): kernels 2.4-2.9x slower, wall-clock per step ~1.0x because multi-turn orchestration and retrieval dominate.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Right (async, Yichuan Wang's blog, https://yichuan-w.github.io/blog/GDN-train-inference-mismatch-asyncRL/): Qwen3.5-9B-Base, DAPO-Math-17k, off-policy 12, 200 steps. Red = native vLLM model, brown = TorchTitan unified model without BI, grey = unified model with BI. Step 0 is exactly 0 with BI; afterwards the gap reflects off-policy staleness, not numerics. In this run the unified + BI arm has the lowest gap and the highest reward (~0.7 vs ~0.6). The blog cautions this is "not a clean yes" across settings and calls batch invariance "a debugging tool, not a production default".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a:blip r:embed="rId2">
            <a:alphaModFix/>
          </a:blip>
          <a:stretch>
            <a:fillRect/>
          </a:stretch>
        </a:blip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609000" y="2563775"/>
            <a:ext cx="7926000" cy="10860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1pPr>
            <a:lvl2pPr lvl="1"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2pPr>
            <a:lvl3pPr lvl="2"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3pPr>
            <a:lvl4pPr lvl="3"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4pPr>
            <a:lvl5pPr lvl="4"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5pPr>
            <a:lvl6pPr lvl="5"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6pPr>
            <a:lvl7pPr lvl="6"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7pPr>
            <a:lvl8pPr lvl="7"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8pPr>
            <a:lvl9pPr lvl="8"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9pPr>
          </a:lstStyle>
          <a:p/>
        </p:txBody>
      </p:sp>
      <p:sp>
        <p:nvSpPr>
          <p:cNvPr id="11" name="Google Shape;11;p2"/>
          <p:cNvSpPr txBox="1"/>
          <p:nvPr>
            <p:ph idx="1" type="subTitle"/>
          </p:nvPr>
        </p:nvSpPr>
        <p:spPr>
          <a:xfrm>
            <a:off x="609000" y="3649625"/>
            <a:ext cx="79260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1pPr>
            <a:lvl2pPr lvl="1"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2pPr>
            <a:lvl3pPr lvl="2"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3pPr>
            <a:lvl4pPr lvl="3"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4pPr>
            <a:lvl5pPr lvl="4"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5pPr>
            <a:lvl6pPr lvl="5"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6pPr>
            <a:lvl7pPr lvl="6"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7pPr>
            <a:lvl8pPr lvl="7"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8pPr>
            <a:lvl9pPr lvl="8"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9pPr>
          </a:lstStyle>
          <a:p/>
        </p:txBody>
      </p:sp>
      <p:pic>
        <p:nvPicPr>
          <p:cNvPr id="12" name="Google Shape;12;p2"/>
          <p:cNvPicPr preferRelativeResize="0"/>
          <p:nvPr/>
        </p:nvPicPr>
        <p:blipFill rotWithShape="1">
          <a:blip r:embed="rId3">
            <a:alphaModFix/>
          </a:blip>
          <a:srcRect b="0" l="0" r="0" t="0"/>
          <a:stretch/>
        </p:blipFill>
        <p:spPr>
          <a:xfrm>
            <a:off x="3720136" y="114337"/>
            <a:ext cx="3810000" cy="2333625"/>
          </a:xfrm>
          <a:prstGeom prst="rect">
            <a:avLst/>
          </a:prstGeom>
          <a:noFill/>
          <a:ln>
            <a:noFill/>
          </a:ln>
        </p:spPr>
      </p:pic>
      <p:pic>
        <p:nvPicPr>
          <p:cNvPr id="13" name="Google Shape;13;p2"/>
          <p:cNvPicPr preferRelativeResize="0"/>
          <p:nvPr/>
        </p:nvPicPr>
        <p:blipFill rotWithShape="1">
          <a:blip r:embed="rId4">
            <a:alphaModFix/>
          </a:blip>
          <a:srcRect b="0" l="0" r="0" t="0"/>
          <a:stretch/>
        </p:blipFill>
        <p:spPr>
          <a:xfrm>
            <a:off x="2667000" y="114336"/>
            <a:ext cx="3810000" cy="2333625"/>
          </a:xfrm>
          <a:prstGeom prst="rect">
            <a:avLst/>
          </a:prstGeom>
          <a:noFill/>
          <a:ln>
            <a:noFill/>
          </a:ln>
        </p:spPr>
      </p:pic>
      <p:sp>
        <p:nvSpPr>
          <p:cNvPr id="14" name="Google Shape;14;p2"/>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lvl="0">
              <a:buNone/>
              <a:defRPr>
                <a:solidFill>
                  <a:schemeClr val="dk1"/>
                </a:solidFill>
              </a:defRPr>
            </a:lvl1pPr>
            <a:lvl2pPr lvl="1">
              <a:buNone/>
              <a:defRPr>
                <a:solidFill>
                  <a:schemeClr val="dk1"/>
                </a:solidFill>
              </a:defRPr>
            </a:lvl2pPr>
            <a:lvl3pPr lvl="2">
              <a:buNone/>
              <a:defRPr>
                <a:solidFill>
                  <a:schemeClr val="dk1"/>
                </a:solidFill>
              </a:defRPr>
            </a:lvl3pPr>
            <a:lvl4pPr lvl="3">
              <a:buNone/>
              <a:defRPr>
                <a:solidFill>
                  <a:schemeClr val="dk1"/>
                </a:solidFill>
              </a:defRPr>
            </a:lvl4pPr>
            <a:lvl5pPr lvl="4">
              <a:buNone/>
              <a:defRPr>
                <a:solidFill>
                  <a:schemeClr val="dk1"/>
                </a:solidFill>
              </a:defRPr>
            </a:lvl5pPr>
            <a:lvl6pPr lvl="5">
              <a:buNone/>
              <a:defRPr>
                <a:solidFill>
                  <a:schemeClr val="dk1"/>
                </a:solidFill>
              </a:defRPr>
            </a:lvl6pPr>
            <a:lvl7pPr lvl="6">
              <a:buNone/>
              <a:defRPr>
                <a:solidFill>
                  <a:schemeClr val="dk1"/>
                </a:solidFill>
              </a:defRPr>
            </a:lvl7pPr>
            <a:lvl8pPr lvl="7">
              <a:buNone/>
              <a:defRPr>
                <a:solidFill>
                  <a:schemeClr val="dk1"/>
                </a:solidFill>
              </a:defRPr>
            </a:lvl8pPr>
            <a:lvl9pPr lvl="8">
              <a:buNone/>
              <a:defRPr>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blipFill>
          <a:blip r:embed="rId2">
            <a:alphaModFix/>
          </a:blip>
          <a:stretch>
            <a:fillRect/>
          </a:stretch>
        </a:blipFill>
      </p:bgPr>
    </p:bg>
    <p:spTree>
      <p:nvGrpSpPr>
        <p:cNvPr id="15" name="Shape 15"/>
        <p:cNvGrpSpPr/>
        <p:nvPr/>
      </p:nvGrpSpPr>
      <p:grpSpPr>
        <a:xfrm>
          <a:off x="0" y="0"/>
          <a:ext cx="0" cy="0"/>
          <a:chOff x="0" y="0"/>
          <a:chExt cx="0" cy="0"/>
        </a:xfrm>
      </p:grpSpPr>
      <p:sp>
        <p:nvSpPr>
          <p:cNvPr id="16" name="Google Shape;16;p3"/>
          <p:cNvSpPr txBox="1"/>
          <p:nvPr>
            <p:ph type="ctrTitle"/>
          </p:nvPr>
        </p:nvSpPr>
        <p:spPr>
          <a:xfrm>
            <a:off x="609000" y="2181150"/>
            <a:ext cx="7926000" cy="10860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1pPr>
            <a:lvl2pPr lvl="1" algn="ctr">
              <a:lnSpc>
                <a:spcPct val="10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2pPr>
            <a:lvl3pPr lvl="2" algn="ctr">
              <a:lnSpc>
                <a:spcPct val="10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3pPr>
            <a:lvl4pPr lvl="3" algn="ctr">
              <a:lnSpc>
                <a:spcPct val="10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4pPr>
            <a:lvl5pPr lvl="4" algn="ctr">
              <a:lnSpc>
                <a:spcPct val="10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5pPr>
            <a:lvl6pPr lvl="5" algn="ctr">
              <a:lnSpc>
                <a:spcPct val="10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6pPr>
            <a:lvl7pPr lvl="6" algn="ctr">
              <a:lnSpc>
                <a:spcPct val="10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7pPr>
            <a:lvl8pPr lvl="7" algn="ctr">
              <a:lnSpc>
                <a:spcPct val="10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8pPr>
            <a:lvl9pPr lvl="8" algn="ctr">
              <a:lnSpc>
                <a:spcPct val="10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9pPr>
          </a:lstStyle>
          <a:p/>
        </p:txBody>
      </p:sp>
      <p:sp>
        <p:nvSpPr>
          <p:cNvPr id="17" name="Google Shape;17;p3"/>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lvl="0">
              <a:buNone/>
              <a:defRPr>
                <a:solidFill>
                  <a:schemeClr val="dk1"/>
                </a:solidFill>
              </a:defRPr>
            </a:lvl1pPr>
            <a:lvl2pPr lvl="1">
              <a:buNone/>
              <a:defRPr>
                <a:solidFill>
                  <a:schemeClr val="dk1"/>
                </a:solidFill>
              </a:defRPr>
            </a:lvl2pPr>
            <a:lvl3pPr lvl="2">
              <a:buNone/>
              <a:defRPr>
                <a:solidFill>
                  <a:schemeClr val="dk1"/>
                </a:solidFill>
              </a:defRPr>
            </a:lvl3pPr>
            <a:lvl4pPr lvl="3">
              <a:buNone/>
              <a:defRPr>
                <a:solidFill>
                  <a:schemeClr val="dk1"/>
                </a:solidFill>
              </a:defRPr>
            </a:lvl4pPr>
            <a:lvl5pPr lvl="4">
              <a:buNone/>
              <a:defRPr>
                <a:solidFill>
                  <a:schemeClr val="dk1"/>
                </a:solidFill>
              </a:defRPr>
            </a:lvl5pPr>
            <a:lvl6pPr lvl="5">
              <a:buNone/>
              <a:defRPr>
                <a:solidFill>
                  <a:schemeClr val="dk1"/>
                </a:solidFill>
              </a:defRPr>
            </a:lvl6pPr>
            <a:lvl7pPr lvl="6">
              <a:buNone/>
              <a:defRPr>
                <a:solidFill>
                  <a:schemeClr val="dk1"/>
                </a:solidFill>
              </a:defRPr>
            </a:lvl7pPr>
            <a:lvl8pPr lvl="7">
              <a:buNone/>
              <a:defRPr>
                <a:solidFill>
                  <a:schemeClr val="dk1"/>
                </a:solidFill>
              </a:defRPr>
            </a:lvl8pPr>
            <a:lvl9pPr lvl="8">
              <a:buNone/>
              <a:defRPr>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Blank)">
  <p:cSld name="TITLE_AND_BODY_1">
    <p:bg>
      <p:bgPr>
        <a:blipFill>
          <a:blip r:embed="rId2">
            <a:alphaModFix/>
          </a:blip>
          <a:stretch>
            <a:fillRect/>
          </a:stretch>
        </a:blipFill>
      </p:bgPr>
    </p:bg>
    <p:spTree>
      <p:nvGrpSpPr>
        <p:cNvPr id="18" name="Shape 18"/>
        <p:cNvGrpSpPr/>
        <p:nvPr/>
      </p:nvGrpSpPr>
      <p:grpSpPr>
        <a:xfrm>
          <a:off x="0" y="0"/>
          <a:ext cx="0" cy="0"/>
          <a:chOff x="0" y="0"/>
          <a:chExt cx="0" cy="0"/>
        </a:xfrm>
      </p:grpSpPr>
      <p:sp>
        <p:nvSpPr>
          <p:cNvPr id="19" name="Google Shape;19;p4"/>
          <p:cNvSpPr/>
          <p:nvPr/>
        </p:nvSpPr>
        <p:spPr>
          <a:xfrm>
            <a:off x="0" y="0"/>
            <a:ext cx="9144000" cy="444587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0" name="Google Shape;20;p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1" name="Google Shape;21;p4"/>
          <p:cNvSpPr txBox="1"/>
          <p:nvPr>
            <p:ph idx="1" type="body"/>
          </p:nvPr>
        </p:nvSpPr>
        <p:spPr>
          <a:xfrm>
            <a:off x="311700" y="1152474"/>
            <a:ext cx="8520600" cy="3224033"/>
          </a:xfrm>
          <a:prstGeom prst="rect">
            <a:avLst/>
          </a:prstGeom>
          <a:noFill/>
          <a:ln>
            <a:noFill/>
          </a:ln>
        </p:spPr>
        <p:txBody>
          <a:bodyPr anchorCtr="0" anchor="t" bIns="91425" lIns="91425" spcFirstLastPara="1" rIns="91425" wrap="square" tIns="91425">
            <a:normAutofit/>
          </a:bodyPr>
          <a:lstStyle>
            <a:lvl1pPr indent="-342900" lvl="0" marL="457200" marR="0" algn="l">
              <a:lnSpc>
                <a:spcPct val="115000"/>
              </a:lnSpc>
              <a:spcBef>
                <a:spcPts val="0"/>
              </a:spcBef>
              <a:spcAft>
                <a:spcPts val="0"/>
              </a:spcAft>
              <a:buSzPts val="1800"/>
              <a:buFont typeface="Avenir"/>
              <a:buChar char="●"/>
              <a:defRPr i="0" sz="1800" u="none" cap="none" strike="noStrike">
                <a:latin typeface="Avenir"/>
                <a:ea typeface="Avenir"/>
                <a:cs typeface="Avenir"/>
                <a:sym typeface="Avenir"/>
              </a:defRPr>
            </a:lvl1pPr>
            <a:lvl2pPr indent="-317500" lvl="1" marL="9144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2pPr>
            <a:lvl3pPr indent="-317500" lvl="2" marL="13716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3pPr>
            <a:lvl4pPr indent="-317500" lvl="3" marL="18288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4pPr>
            <a:lvl5pPr indent="-317500" lvl="4" marL="22860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5pPr>
            <a:lvl6pPr indent="-317500" lvl="5" marL="27432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6pPr>
            <a:lvl7pPr indent="-317500" lvl="6" marL="32004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7pPr>
            <a:lvl8pPr indent="-317500" lvl="7" marL="36576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8pPr>
            <a:lvl9pPr indent="-317500" lvl="8" marL="41148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9pPr>
          </a:lstStyle>
          <a:p/>
        </p:txBody>
      </p:sp>
      <p:sp>
        <p:nvSpPr>
          <p:cNvPr id="22" name="Google Shape;22;p4"/>
          <p:cNvSpPr txBox="1"/>
          <p:nvPr>
            <p:ph idx="12" type="sldNum"/>
          </p:nvPr>
        </p:nvSpPr>
        <p:spPr>
          <a:xfrm>
            <a:off x="8320058" y="4590005"/>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
              <a:t>‹#›</a:t>
            </a:fld>
            <a:endParaRPr/>
          </a:p>
        </p:txBody>
      </p:sp>
      <p:pic>
        <p:nvPicPr>
          <p:cNvPr id="23" name="Google Shape;23;p4"/>
          <p:cNvPicPr preferRelativeResize="0"/>
          <p:nvPr/>
        </p:nvPicPr>
        <p:blipFill rotWithShape="1">
          <a:blip r:embed="rId3">
            <a:alphaModFix/>
          </a:blip>
          <a:srcRect b="0" l="0" r="0" t="0"/>
          <a:stretch/>
        </p:blipFill>
        <p:spPr>
          <a:xfrm>
            <a:off x="311700" y="4478744"/>
            <a:ext cx="978681" cy="599442"/>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blipFill>
          <a:blip r:embed="rId2">
            <a:alphaModFix/>
          </a:blip>
          <a:stretch>
            <a:fillRect/>
          </a:stretch>
        </a:blipFill>
      </p:bgPr>
    </p:bg>
    <p:spTree>
      <p:nvGrpSpPr>
        <p:cNvPr id="24" name="Shape 24"/>
        <p:cNvGrpSpPr/>
        <p:nvPr/>
      </p:nvGrpSpPr>
      <p:grpSpPr>
        <a:xfrm>
          <a:off x="0" y="0"/>
          <a:ext cx="0" cy="0"/>
          <a:chOff x="0" y="0"/>
          <a:chExt cx="0" cy="0"/>
        </a:xfrm>
      </p:grpSpPr>
      <p:sp>
        <p:nvSpPr>
          <p:cNvPr id="25" name="Google Shape;25;p5"/>
          <p:cNvSpPr/>
          <p:nvPr/>
        </p:nvSpPr>
        <p:spPr>
          <a:xfrm>
            <a:off x="0" y="0"/>
            <a:ext cx="9144000" cy="444587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6" name="Google Shape;26;p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5"/>
          <p:cNvSpPr txBox="1"/>
          <p:nvPr>
            <p:ph idx="1" type="body"/>
          </p:nvPr>
        </p:nvSpPr>
        <p:spPr>
          <a:xfrm>
            <a:off x="311700" y="1152475"/>
            <a:ext cx="3999900" cy="3217726"/>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8" name="Google Shape;28;p5"/>
          <p:cNvSpPr txBox="1"/>
          <p:nvPr>
            <p:ph idx="2" type="body"/>
          </p:nvPr>
        </p:nvSpPr>
        <p:spPr>
          <a:xfrm>
            <a:off x="4832400" y="1152475"/>
            <a:ext cx="3999900" cy="3217726"/>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9" name="Google Shape;29;p5"/>
          <p:cNvSpPr txBox="1"/>
          <p:nvPr>
            <p:ph idx="12" type="sldNum"/>
          </p:nvPr>
        </p:nvSpPr>
        <p:spPr>
          <a:xfrm>
            <a:off x="8320058" y="4590005"/>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
              <a:t>‹#›</a:t>
            </a:fld>
            <a:endParaRPr/>
          </a:p>
        </p:txBody>
      </p:sp>
      <p:pic>
        <p:nvPicPr>
          <p:cNvPr id="30" name="Google Shape;30;p5"/>
          <p:cNvPicPr preferRelativeResize="0"/>
          <p:nvPr/>
        </p:nvPicPr>
        <p:blipFill rotWithShape="1">
          <a:blip r:embed="rId3">
            <a:alphaModFix/>
          </a:blip>
          <a:srcRect b="0" l="0" r="0" t="0"/>
          <a:stretch/>
        </p:blipFill>
        <p:spPr>
          <a:xfrm>
            <a:off x="311700" y="4478744"/>
            <a:ext cx="978681" cy="599442"/>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blipFill>
          <a:blip r:embed="rId2">
            <a:alphaModFix/>
          </a:blip>
          <a:stretch>
            <a:fillRect/>
          </a:stretch>
        </a:blipFill>
      </p:bgPr>
    </p:bg>
    <p:spTree>
      <p:nvGrpSpPr>
        <p:cNvPr id="31" name="Shape 31"/>
        <p:cNvGrpSpPr/>
        <p:nvPr/>
      </p:nvGrpSpPr>
      <p:grpSpPr>
        <a:xfrm>
          <a:off x="0" y="0"/>
          <a:ext cx="0" cy="0"/>
          <a:chOff x="0" y="0"/>
          <a:chExt cx="0" cy="0"/>
        </a:xfrm>
      </p:grpSpPr>
      <p:sp>
        <p:nvSpPr>
          <p:cNvPr id="32" name="Google Shape;32;p6"/>
          <p:cNvSpPr txBox="1"/>
          <p:nvPr>
            <p:ph idx="12" type="sldNum"/>
          </p:nvPr>
        </p:nvSpPr>
        <p:spPr>
          <a:xfrm>
            <a:off x="8320058" y="4590005"/>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
              <a:t>‹#›</a:t>
            </a:fld>
            <a:endParaRPr/>
          </a:p>
        </p:txBody>
      </p:sp>
      <p:pic>
        <p:nvPicPr>
          <p:cNvPr id="33" name="Google Shape;33;p6"/>
          <p:cNvPicPr preferRelativeResize="0"/>
          <p:nvPr/>
        </p:nvPicPr>
        <p:blipFill rotWithShape="1">
          <a:blip r:embed="rId3">
            <a:alphaModFix/>
          </a:blip>
          <a:srcRect b="0" l="0" r="0" t="0"/>
          <a:stretch/>
        </p:blipFill>
        <p:spPr>
          <a:xfrm>
            <a:off x="311700" y="4478744"/>
            <a:ext cx="978681" cy="59944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blipFill>
          <a:blip r:embed="rId2">
            <a:alphaModFix/>
          </a:blip>
          <a:stretch>
            <a:fillRect/>
          </a:stretch>
        </a:blipFill>
      </p:bgPr>
    </p:bg>
    <p:spTree>
      <p:nvGrpSpPr>
        <p:cNvPr id="34" name="Shape 34"/>
        <p:cNvGrpSpPr/>
        <p:nvPr/>
      </p:nvGrpSpPr>
      <p:grpSpPr>
        <a:xfrm>
          <a:off x="0" y="0"/>
          <a:ext cx="0" cy="0"/>
          <a:chOff x="0" y="0"/>
          <a:chExt cx="0" cy="0"/>
        </a:xfrm>
      </p:grpSpPr>
      <p:sp>
        <p:nvSpPr>
          <p:cNvPr id="35" name="Google Shape;35;p7"/>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lvl="0">
              <a:buNone/>
              <a:defRPr>
                <a:solidFill>
                  <a:schemeClr val="dk1"/>
                </a:solidFill>
              </a:defRPr>
            </a:lvl1pPr>
            <a:lvl2pPr lvl="1">
              <a:buNone/>
              <a:defRPr>
                <a:solidFill>
                  <a:schemeClr val="dk1"/>
                </a:solidFill>
              </a:defRPr>
            </a:lvl2pPr>
            <a:lvl3pPr lvl="2">
              <a:buNone/>
              <a:defRPr>
                <a:solidFill>
                  <a:schemeClr val="dk1"/>
                </a:solidFill>
              </a:defRPr>
            </a:lvl3pPr>
            <a:lvl4pPr lvl="3">
              <a:buNone/>
              <a:defRPr>
                <a:solidFill>
                  <a:schemeClr val="dk1"/>
                </a:solidFill>
              </a:defRPr>
            </a:lvl4pPr>
            <a:lvl5pPr lvl="4">
              <a:buNone/>
              <a:defRPr>
                <a:solidFill>
                  <a:schemeClr val="dk1"/>
                </a:solidFill>
              </a:defRPr>
            </a:lvl5pPr>
            <a:lvl6pPr lvl="5">
              <a:buNone/>
              <a:defRPr>
                <a:solidFill>
                  <a:schemeClr val="dk1"/>
                </a:solidFill>
              </a:defRPr>
            </a:lvl6pPr>
            <a:lvl7pPr lvl="6">
              <a:buNone/>
              <a:defRPr>
                <a:solidFill>
                  <a:schemeClr val="dk1"/>
                </a:solidFill>
              </a:defRPr>
            </a:lvl7pPr>
            <a:lvl8pPr lvl="7">
              <a:buNone/>
              <a:defRPr>
                <a:solidFill>
                  <a:schemeClr val="dk1"/>
                </a:solidFill>
              </a:defRPr>
            </a:lvl8pPr>
            <a:lvl9pPr lvl="8">
              <a:buNone/>
              <a:defRPr>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Blank)">
  <p:cSld name="1_Title and Body (Blank)">
    <p:bg>
      <p:bgPr>
        <a:blipFill>
          <a:blip r:embed="rId2">
            <a:alphaModFix/>
          </a:blip>
          <a:stretch>
            <a:fillRect/>
          </a:stretch>
        </a:blipFill>
      </p:bgPr>
    </p:bg>
    <p:spTree>
      <p:nvGrpSpPr>
        <p:cNvPr id="36" name="Shape 36"/>
        <p:cNvGrpSpPr/>
        <p:nvPr/>
      </p:nvGrpSpPr>
      <p:grpSpPr>
        <a:xfrm>
          <a:off x="0" y="0"/>
          <a:ext cx="0" cy="0"/>
          <a:chOff x="0" y="0"/>
          <a:chExt cx="0" cy="0"/>
        </a:xfrm>
      </p:grpSpPr>
      <p:sp>
        <p:nvSpPr>
          <p:cNvPr id="37" name="Google Shape;37;p8"/>
          <p:cNvSpPr/>
          <p:nvPr/>
        </p:nvSpPr>
        <p:spPr>
          <a:xfrm>
            <a:off x="0" y="0"/>
            <a:ext cx="9144000" cy="444587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8" name="Google Shape;38;p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9" name="Google Shape;39;p8"/>
          <p:cNvSpPr txBox="1"/>
          <p:nvPr>
            <p:ph idx="1" type="body"/>
          </p:nvPr>
        </p:nvSpPr>
        <p:spPr>
          <a:xfrm>
            <a:off x="311700" y="1152474"/>
            <a:ext cx="8520600" cy="3224033"/>
          </a:xfrm>
          <a:prstGeom prst="rect">
            <a:avLst/>
          </a:prstGeom>
          <a:noFill/>
          <a:ln>
            <a:noFill/>
          </a:ln>
        </p:spPr>
        <p:txBody>
          <a:bodyPr anchorCtr="0" anchor="t" bIns="91425" lIns="91425" spcFirstLastPara="1" rIns="91425" wrap="square" tIns="91425">
            <a:normAutofit/>
          </a:bodyPr>
          <a:lstStyle>
            <a:lvl1pPr indent="-342900" lvl="0" marL="457200" marR="0" algn="l">
              <a:lnSpc>
                <a:spcPct val="115000"/>
              </a:lnSpc>
              <a:spcBef>
                <a:spcPts val="0"/>
              </a:spcBef>
              <a:spcAft>
                <a:spcPts val="0"/>
              </a:spcAft>
              <a:buSzPts val="1800"/>
              <a:buFont typeface="Avenir"/>
              <a:buChar char="●"/>
              <a:defRPr i="0" sz="1800" u="none" cap="none" strike="noStrike">
                <a:latin typeface="Avenir"/>
                <a:ea typeface="Avenir"/>
                <a:cs typeface="Avenir"/>
                <a:sym typeface="Avenir"/>
              </a:defRPr>
            </a:lvl1pPr>
            <a:lvl2pPr indent="-317500" lvl="1" marL="9144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2pPr>
            <a:lvl3pPr indent="-317500" lvl="2" marL="13716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3pPr>
            <a:lvl4pPr indent="-317500" lvl="3" marL="18288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4pPr>
            <a:lvl5pPr indent="-317500" lvl="4" marL="22860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5pPr>
            <a:lvl6pPr indent="-317500" lvl="5" marL="27432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6pPr>
            <a:lvl7pPr indent="-317500" lvl="6" marL="32004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7pPr>
            <a:lvl8pPr indent="-317500" lvl="7" marL="36576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8pPr>
            <a:lvl9pPr indent="-317500" lvl="8" marL="41148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9pPr>
          </a:lstStyle>
          <a:p/>
        </p:txBody>
      </p:sp>
      <p:sp>
        <p:nvSpPr>
          <p:cNvPr id="40" name="Google Shape;40;p8"/>
          <p:cNvSpPr txBox="1"/>
          <p:nvPr>
            <p:ph idx="12" type="sldNum"/>
          </p:nvPr>
        </p:nvSpPr>
        <p:spPr>
          <a:xfrm>
            <a:off x="8320058" y="4590005"/>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
              <a:t>‹#›</a:t>
            </a:fld>
            <a:endParaRPr/>
          </a:p>
        </p:txBody>
      </p:sp>
      <p:pic>
        <p:nvPicPr>
          <p:cNvPr id="41" name="Google Shape;41;p8"/>
          <p:cNvPicPr preferRelativeResize="0"/>
          <p:nvPr/>
        </p:nvPicPr>
        <p:blipFill rotWithShape="1">
          <a:blip r:embed="rId3">
            <a:alphaModFix/>
          </a:blip>
          <a:srcRect b="0" l="0" r="0" t="0"/>
          <a:stretch/>
        </p:blipFill>
        <p:spPr>
          <a:xfrm>
            <a:off x="311700" y="4478744"/>
            <a:ext cx="978681" cy="599442"/>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1_Title and Two Columns">
    <p:bg>
      <p:bgPr>
        <a:blipFill>
          <a:blip r:embed="rId2">
            <a:alphaModFix/>
          </a:blip>
          <a:stretch>
            <a:fillRect/>
          </a:stretch>
        </a:blipFill>
      </p:bgPr>
    </p:bg>
    <p:spTree>
      <p:nvGrpSpPr>
        <p:cNvPr id="42" name="Shape 42"/>
        <p:cNvGrpSpPr/>
        <p:nvPr/>
      </p:nvGrpSpPr>
      <p:grpSpPr>
        <a:xfrm>
          <a:off x="0" y="0"/>
          <a:ext cx="0" cy="0"/>
          <a:chOff x="0" y="0"/>
          <a:chExt cx="0" cy="0"/>
        </a:xfrm>
      </p:grpSpPr>
      <p:sp>
        <p:nvSpPr>
          <p:cNvPr id="43" name="Google Shape;43;p9"/>
          <p:cNvSpPr/>
          <p:nvPr/>
        </p:nvSpPr>
        <p:spPr>
          <a:xfrm>
            <a:off x="0" y="0"/>
            <a:ext cx="9144000" cy="444587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4" name="Google Shape;44;p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45" name="Google Shape;45;p9"/>
          <p:cNvSpPr txBox="1"/>
          <p:nvPr>
            <p:ph idx="1" type="body"/>
          </p:nvPr>
        </p:nvSpPr>
        <p:spPr>
          <a:xfrm>
            <a:off x="311700" y="1152475"/>
            <a:ext cx="3999900" cy="3217726"/>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46" name="Google Shape;46;p9"/>
          <p:cNvSpPr txBox="1"/>
          <p:nvPr>
            <p:ph idx="2" type="body"/>
          </p:nvPr>
        </p:nvSpPr>
        <p:spPr>
          <a:xfrm>
            <a:off x="4832400" y="1152475"/>
            <a:ext cx="3999900" cy="3217726"/>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47" name="Google Shape;47;p9"/>
          <p:cNvSpPr txBox="1"/>
          <p:nvPr>
            <p:ph idx="12" type="sldNum"/>
          </p:nvPr>
        </p:nvSpPr>
        <p:spPr>
          <a:xfrm>
            <a:off x="8320058" y="4590005"/>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
              <a:t>‹#›</a:t>
            </a:fld>
            <a:endParaRPr/>
          </a:p>
        </p:txBody>
      </p:sp>
      <p:pic>
        <p:nvPicPr>
          <p:cNvPr id="48" name="Google Shape;48;p9"/>
          <p:cNvPicPr preferRelativeResize="0"/>
          <p:nvPr/>
        </p:nvPicPr>
        <p:blipFill rotWithShape="1">
          <a:blip r:embed="rId3">
            <a:alphaModFix/>
          </a:blip>
          <a:srcRect b="0" l="0" r="0" t="0"/>
          <a:stretch/>
        </p:blipFill>
        <p:spPr>
          <a:xfrm>
            <a:off x="311700" y="4478744"/>
            <a:ext cx="978681" cy="599442"/>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a:blip r:embed="rId2">
            <a:alphaModFix/>
          </a:blip>
          <a:stretch>
            <a:fillRect/>
          </a:stretch>
        </a:blipFill>
      </p:bgPr>
    </p:bg>
    <p:spTree>
      <p:nvGrpSpPr>
        <p:cNvPr id="53" name="Shape 53"/>
        <p:cNvGrpSpPr/>
        <p:nvPr/>
      </p:nvGrpSpPr>
      <p:grpSpPr>
        <a:xfrm>
          <a:off x="0" y="0"/>
          <a:ext cx="0" cy="0"/>
          <a:chOff x="0" y="0"/>
          <a:chExt cx="0" cy="0"/>
        </a:xfrm>
      </p:grpSpPr>
      <p:sp>
        <p:nvSpPr>
          <p:cNvPr id="54" name="Google Shape;54;p11"/>
          <p:cNvSpPr txBox="1"/>
          <p:nvPr>
            <p:ph type="ctrTitle"/>
          </p:nvPr>
        </p:nvSpPr>
        <p:spPr>
          <a:xfrm>
            <a:off x="609000" y="2563775"/>
            <a:ext cx="7926000" cy="10860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1pPr>
            <a:lvl2pPr lvl="1"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2pPr>
            <a:lvl3pPr lvl="2"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3pPr>
            <a:lvl4pPr lvl="3"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4pPr>
            <a:lvl5pPr lvl="4"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5pPr>
            <a:lvl6pPr lvl="5"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6pPr>
            <a:lvl7pPr lvl="6"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7pPr>
            <a:lvl8pPr lvl="7"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8pPr>
            <a:lvl9pPr lvl="8"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9pPr>
          </a:lstStyle>
          <a:p/>
        </p:txBody>
      </p:sp>
      <p:sp>
        <p:nvSpPr>
          <p:cNvPr id="55" name="Google Shape;55;p11"/>
          <p:cNvSpPr txBox="1"/>
          <p:nvPr>
            <p:ph idx="1" type="subTitle"/>
          </p:nvPr>
        </p:nvSpPr>
        <p:spPr>
          <a:xfrm>
            <a:off x="609000" y="3649625"/>
            <a:ext cx="79260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1pPr>
            <a:lvl2pPr lvl="1"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2pPr>
            <a:lvl3pPr lvl="2"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3pPr>
            <a:lvl4pPr lvl="3"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4pPr>
            <a:lvl5pPr lvl="4"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5pPr>
            <a:lvl6pPr lvl="5"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6pPr>
            <a:lvl7pPr lvl="6"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7pPr>
            <a:lvl8pPr lvl="7"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8pPr>
            <a:lvl9pPr lvl="8"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9pPr>
          </a:lstStyle>
          <a:p/>
        </p:txBody>
      </p:sp>
      <p:pic>
        <p:nvPicPr>
          <p:cNvPr id="56" name="Google Shape;56;p11"/>
          <p:cNvPicPr preferRelativeResize="0"/>
          <p:nvPr/>
        </p:nvPicPr>
        <p:blipFill rotWithShape="1">
          <a:blip r:embed="rId3">
            <a:alphaModFix/>
          </a:blip>
          <a:srcRect b="0" l="0" r="0" t="0"/>
          <a:stretch/>
        </p:blipFill>
        <p:spPr>
          <a:xfrm>
            <a:off x="3720136" y="114337"/>
            <a:ext cx="3810000" cy="2333625"/>
          </a:xfrm>
          <a:prstGeom prst="rect">
            <a:avLst/>
          </a:prstGeom>
          <a:noFill/>
          <a:ln>
            <a:noFill/>
          </a:ln>
        </p:spPr>
      </p:pic>
      <p:pic>
        <p:nvPicPr>
          <p:cNvPr id="57" name="Google Shape;57;p11"/>
          <p:cNvPicPr preferRelativeResize="0"/>
          <p:nvPr/>
        </p:nvPicPr>
        <p:blipFill rotWithShape="1">
          <a:blip r:embed="rId4">
            <a:alphaModFix/>
          </a:blip>
          <a:srcRect b="0" l="0" r="0" t="0"/>
          <a:stretch/>
        </p:blipFill>
        <p:spPr>
          <a:xfrm>
            <a:off x="2667000" y="114336"/>
            <a:ext cx="3810000" cy="2333625"/>
          </a:xfrm>
          <a:prstGeom prst="rect">
            <a:avLst/>
          </a:prstGeom>
          <a:noFill/>
          <a:ln>
            <a:noFill/>
          </a:ln>
        </p:spPr>
      </p:pic>
      <p:sp>
        <p:nvSpPr>
          <p:cNvPr id="58" name="Google Shape;58;p11"/>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lvl="0">
              <a:buNone/>
              <a:defRPr>
                <a:solidFill>
                  <a:schemeClr val="dk1"/>
                </a:solidFill>
              </a:defRPr>
            </a:lvl1pPr>
            <a:lvl2pPr lvl="1">
              <a:buNone/>
              <a:defRPr>
                <a:solidFill>
                  <a:schemeClr val="dk1"/>
                </a:solidFill>
              </a:defRPr>
            </a:lvl2pPr>
            <a:lvl3pPr lvl="2">
              <a:buNone/>
              <a:defRPr>
                <a:solidFill>
                  <a:schemeClr val="dk1"/>
                </a:solidFill>
              </a:defRPr>
            </a:lvl3pPr>
            <a:lvl4pPr lvl="3">
              <a:buNone/>
              <a:defRPr>
                <a:solidFill>
                  <a:schemeClr val="dk1"/>
                </a:solidFill>
              </a:defRPr>
            </a:lvl4pPr>
            <a:lvl5pPr lvl="4">
              <a:buNone/>
              <a:defRPr>
                <a:solidFill>
                  <a:schemeClr val="dk1"/>
                </a:solidFill>
              </a:defRPr>
            </a:lvl5pPr>
            <a:lvl6pPr lvl="5">
              <a:buNone/>
              <a:defRPr>
                <a:solidFill>
                  <a:schemeClr val="dk1"/>
                </a:solidFill>
              </a:defRPr>
            </a:lvl6pPr>
            <a:lvl7pPr lvl="6">
              <a:buNone/>
              <a:defRPr>
                <a:solidFill>
                  <a:schemeClr val="dk1"/>
                </a:solidFill>
              </a:defRPr>
            </a:lvl7pPr>
            <a:lvl8pPr lvl="7">
              <a:buNone/>
              <a:defRPr>
                <a:solidFill>
                  <a:schemeClr val="dk1"/>
                </a:solidFill>
              </a:defRPr>
            </a:lvl8pPr>
            <a:lvl9pPr lvl="8">
              <a:buNone/>
              <a:defRPr>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blipFill>
          <a:blip r:embed="rId2">
            <a:alphaModFix/>
          </a:blip>
          <a:stretch>
            <a:fillRect/>
          </a:stretch>
        </a:blipFill>
      </p:bgPr>
    </p:bg>
    <p:spTree>
      <p:nvGrpSpPr>
        <p:cNvPr id="59" name="Shape 59"/>
        <p:cNvGrpSpPr/>
        <p:nvPr/>
      </p:nvGrpSpPr>
      <p:grpSpPr>
        <a:xfrm>
          <a:off x="0" y="0"/>
          <a:ext cx="0" cy="0"/>
          <a:chOff x="0" y="0"/>
          <a:chExt cx="0" cy="0"/>
        </a:xfrm>
      </p:grpSpPr>
      <p:sp>
        <p:nvSpPr>
          <p:cNvPr id="60" name="Google Shape;60;p12"/>
          <p:cNvSpPr txBox="1"/>
          <p:nvPr>
            <p:ph type="ctrTitle"/>
          </p:nvPr>
        </p:nvSpPr>
        <p:spPr>
          <a:xfrm>
            <a:off x="609000" y="2181150"/>
            <a:ext cx="7926000" cy="10860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1pPr>
            <a:lvl2pPr lvl="1" algn="ctr">
              <a:lnSpc>
                <a:spcPct val="10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2pPr>
            <a:lvl3pPr lvl="2" algn="ctr">
              <a:lnSpc>
                <a:spcPct val="10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3pPr>
            <a:lvl4pPr lvl="3" algn="ctr">
              <a:lnSpc>
                <a:spcPct val="10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4pPr>
            <a:lvl5pPr lvl="4" algn="ctr">
              <a:lnSpc>
                <a:spcPct val="10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5pPr>
            <a:lvl6pPr lvl="5" algn="ctr">
              <a:lnSpc>
                <a:spcPct val="10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6pPr>
            <a:lvl7pPr lvl="6" algn="ctr">
              <a:lnSpc>
                <a:spcPct val="10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7pPr>
            <a:lvl8pPr lvl="7" algn="ctr">
              <a:lnSpc>
                <a:spcPct val="10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8pPr>
            <a:lvl9pPr lvl="8" algn="ctr">
              <a:lnSpc>
                <a:spcPct val="10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9pPr>
          </a:lstStyle>
          <a:p/>
        </p:txBody>
      </p:sp>
      <p:sp>
        <p:nvSpPr>
          <p:cNvPr id="61" name="Google Shape;61;p12"/>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lvl="0">
              <a:buNone/>
              <a:defRPr>
                <a:solidFill>
                  <a:schemeClr val="dk1"/>
                </a:solidFill>
              </a:defRPr>
            </a:lvl1pPr>
            <a:lvl2pPr lvl="1">
              <a:buNone/>
              <a:defRPr>
                <a:solidFill>
                  <a:schemeClr val="dk1"/>
                </a:solidFill>
              </a:defRPr>
            </a:lvl2pPr>
            <a:lvl3pPr lvl="2">
              <a:buNone/>
              <a:defRPr>
                <a:solidFill>
                  <a:schemeClr val="dk1"/>
                </a:solidFill>
              </a:defRPr>
            </a:lvl3pPr>
            <a:lvl4pPr lvl="3">
              <a:buNone/>
              <a:defRPr>
                <a:solidFill>
                  <a:schemeClr val="dk1"/>
                </a:solidFill>
              </a:defRPr>
            </a:lvl4pPr>
            <a:lvl5pPr lvl="4">
              <a:buNone/>
              <a:defRPr>
                <a:solidFill>
                  <a:schemeClr val="dk1"/>
                </a:solidFill>
              </a:defRPr>
            </a:lvl5pPr>
            <a:lvl6pPr lvl="5">
              <a:buNone/>
              <a:defRPr>
                <a:solidFill>
                  <a:schemeClr val="dk1"/>
                </a:solidFill>
              </a:defRPr>
            </a:lvl6pPr>
            <a:lvl7pPr lvl="6">
              <a:buNone/>
              <a:defRPr>
                <a:solidFill>
                  <a:schemeClr val="dk1"/>
                </a:solidFill>
              </a:defRPr>
            </a:lvl7pPr>
            <a:lvl8pPr lvl="7">
              <a:buNone/>
              <a:defRPr>
                <a:solidFill>
                  <a:schemeClr val="dk1"/>
                </a:solidFill>
              </a:defRPr>
            </a:lvl8pPr>
            <a:lvl9pPr lvl="8">
              <a:buNone/>
              <a:defRPr>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Blank)">
  <p:cSld name="TITLE_AND_BODY_1">
    <p:bg>
      <p:bgPr>
        <a:blipFill>
          <a:blip r:embed="rId2">
            <a:alphaModFix/>
          </a:blip>
          <a:stretch>
            <a:fillRect/>
          </a:stretch>
        </a:blipFill>
      </p:bgPr>
    </p:bg>
    <p:spTree>
      <p:nvGrpSpPr>
        <p:cNvPr id="62" name="Shape 62"/>
        <p:cNvGrpSpPr/>
        <p:nvPr/>
      </p:nvGrpSpPr>
      <p:grpSpPr>
        <a:xfrm>
          <a:off x="0" y="0"/>
          <a:ext cx="0" cy="0"/>
          <a:chOff x="0" y="0"/>
          <a:chExt cx="0" cy="0"/>
        </a:xfrm>
      </p:grpSpPr>
      <p:sp>
        <p:nvSpPr>
          <p:cNvPr id="63" name="Google Shape;63;p13"/>
          <p:cNvSpPr/>
          <p:nvPr/>
        </p:nvSpPr>
        <p:spPr>
          <a:xfrm>
            <a:off x="0" y="0"/>
            <a:ext cx="9144000" cy="4446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4" name="Google Shape;64;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5" name="Google Shape;65;p13"/>
          <p:cNvSpPr txBox="1"/>
          <p:nvPr>
            <p:ph idx="1" type="body"/>
          </p:nvPr>
        </p:nvSpPr>
        <p:spPr>
          <a:xfrm>
            <a:off x="311700" y="1152474"/>
            <a:ext cx="8520600" cy="3224100"/>
          </a:xfrm>
          <a:prstGeom prst="rect">
            <a:avLst/>
          </a:prstGeom>
          <a:noFill/>
          <a:ln>
            <a:noFill/>
          </a:ln>
        </p:spPr>
        <p:txBody>
          <a:bodyPr anchorCtr="0" anchor="t" bIns="91425" lIns="91425" spcFirstLastPara="1" rIns="91425" wrap="square" tIns="91425">
            <a:normAutofit/>
          </a:bodyPr>
          <a:lstStyle>
            <a:lvl1pPr indent="-342900" lvl="0" marL="457200" marR="0" algn="l">
              <a:lnSpc>
                <a:spcPct val="115000"/>
              </a:lnSpc>
              <a:spcBef>
                <a:spcPts val="0"/>
              </a:spcBef>
              <a:spcAft>
                <a:spcPts val="0"/>
              </a:spcAft>
              <a:buSzPts val="1800"/>
              <a:buFont typeface="Avenir"/>
              <a:buChar char="●"/>
              <a:defRPr i="0" sz="1800" u="none" cap="none" strike="noStrike">
                <a:latin typeface="Avenir"/>
                <a:ea typeface="Avenir"/>
                <a:cs typeface="Avenir"/>
                <a:sym typeface="Avenir"/>
              </a:defRPr>
            </a:lvl1pPr>
            <a:lvl2pPr indent="-317500" lvl="1" marL="9144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2pPr>
            <a:lvl3pPr indent="-317500" lvl="2" marL="13716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3pPr>
            <a:lvl4pPr indent="-317500" lvl="3" marL="18288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4pPr>
            <a:lvl5pPr indent="-317500" lvl="4" marL="22860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5pPr>
            <a:lvl6pPr indent="-317500" lvl="5" marL="27432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6pPr>
            <a:lvl7pPr indent="-317500" lvl="6" marL="32004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7pPr>
            <a:lvl8pPr indent="-317500" lvl="7" marL="36576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8pPr>
            <a:lvl9pPr indent="-317500" lvl="8" marL="41148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9pPr>
          </a:lstStyle>
          <a:p/>
        </p:txBody>
      </p:sp>
      <p:sp>
        <p:nvSpPr>
          <p:cNvPr id="66" name="Google Shape;66;p13"/>
          <p:cNvSpPr txBox="1"/>
          <p:nvPr>
            <p:ph idx="12" type="sldNum"/>
          </p:nvPr>
        </p:nvSpPr>
        <p:spPr>
          <a:xfrm>
            <a:off x="8320058" y="4590005"/>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
              <a:t>‹#›</a:t>
            </a:fld>
            <a:endParaRPr/>
          </a:p>
        </p:txBody>
      </p:sp>
      <p:pic>
        <p:nvPicPr>
          <p:cNvPr id="67" name="Google Shape;67;p13"/>
          <p:cNvPicPr preferRelativeResize="0"/>
          <p:nvPr/>
        </p:nvPicPr>
        <p:blipFill rotWithShape="1">
          <a:blip r:embed="rId3">
            <a:alphaModFix/>
          </a:blip>
          <a:srcRect b="0" l="0" r="0" t="0"/>
          <a:stretch/>
        </p:blipFill>
        <p:spPr>
          <a:xfrm>
            <a:off x="311700" y="4478744"/>
            <a:ext cx="978682" cy="599442"/>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blipFill>
          <a:blip r:embed="rId2">
            <a:alphaModFix/>
          </a:blip>
          <a:stretch>
            <a:fillRect/>
          </a:stretch>
        </a:blipFill>
      </p:bgPr>
    </p:bg>
    <p:spTree>
      <p:nvGrpSpPr>
        <p:cNvPr id="68" name="Shape 68"/>
        <p:cNvGrpSpPr/>
        <p:nvPr/>
      </p:nvGrpSpPr>
      <p:grpSpPr>
        <a:xfrm>
          <a:off x="0" y="0"/>
          <a:ext cx="0" cy="0"/>
          <a:chOff x="0" y="0"/>
          <a:chExt cx="0" cy="0"/>
        </a:xfrm>
      </p:grpSpPr>
      <p:sp>
        <p:nvSpPr>
          <p:cNvPr id="69" name="Google Shape;69;p14"/>
          <p:cNvSpPr/>
          <p:nvPr/>
        </p:nvSpPr>
        <p:spPr>
          <a:xfrm>
            <a:off x="0" y="0"/>
            <a:ext cx="9144000" cy="4446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0" name="Google Shape;70;p1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1" name="Google Shape;71;p14"/>
          <p:cNvSpPr txBox="1"/>
          <p:nvPr>
            <p:ph idx="1" type="body"/>
          </p:nvPr>
        </p:nvSpPr>
        <p:spPr>
          <a:xfrm>
            <a:off x="311700" y="1152475"/>
            <a:ext cx="3999900" cy="32178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72" name="Google Shape;72;p14"/>
          <p:cNvSpPr txBox="1"/>
          <p:nvPr>
            <p:ph idx="2" type="body"/>
          </p:nvPr>
        </p:nvSpPr>
        <p:spPr>
          <a:xfrm>
            <a:off x="4832400" y="1152475"/>
            <a:ext cx="3999900" cy="32178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73" name="Google Shape;73;p14"/>
          <p:cNvSpPr txBox="1"/>
          <p:nvPr>
            <p:ph idx="12" type="sldNum"/>
          </p:nvPr>
        </p:nvSpPr>
        <p:spPr>
          <a:xfrm>
            <a:off x="8320058" y="4590005"/>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
              <a:t>‹#›</a:t>
            </a:fld>
            <a:endParaRPr/>
          </a:p>
        </p:txBody>
      </p:sp>
      <p:pic>
        <p:nvPicPr>
          <p:cNvPr id="74" name="Google Shape;74;p14"/>
          <p:cNvPicPr preferRelativeResize="0"/>
          <p:nvPr/>
        </p:nvPicPr>
        <p:blipFill rotWithShape="1">
          <a:blip r:embed="rId3">
            <a:alphaModFix/>
          </a:blip>
          <a:srcRect b="0" l="0" r="0" t="0"/>
          <a:stretch/>
        </p:blipFill>
        <p:spPr>
          <a:xfrm>
            <a:off x="311700" y="4478744"/>
            <a:ext cx="978682" cy="599442"/>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blipFill>
          <a:blip r:embed="rId2">
            <a:alphaModFix/>
          </a:blip>
          <a:stretch>
            <a:fillRect/>
          </a:stretch>
        </a:blipFill>
      </p:bgPr>
    </p:bg>
    <p:spTree>
      <p:nvGrpSpPr>
        <p:cNvPr id="75" name="Shape 75"/>
        <p:cNvGrpSpPr/>
        <p:nvPr/>
      </p:nvGrpSpPr>
      <p:grpSpPr>
        <a:xfrm>
          <a:off x="0" y="0"/>
          <a:ext cx="0" cy="0"/>
          <a:chOff x="0" y="0"/>
          <a:chExt cx="0" cy="0"/>
        </a:xfrm>
      </p:grpSpPr>
      <p:sp>
        <p:nvSpPr>
          <p:cNvPr id="76" name="Google Shape;76;p15"/>
          <p:cNvSpPr txBox="1"/>
          <p:nvPr>
            <p:ph idx="12" type="sldNum"/>
          </p:nvPr>
        </p:nvSpPr>
        <p:spPr>
          <a:xfrm>
            <a:off x="8320058" y="4590005"/>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
              <a:t>‹#›</a:t>
            </a:fld>
            <a:endParaRPr/>
          </a:p>
        </p:txBody>
      </p:sp>
      <p:pic>
        <p:nvPicPr>
          <p:cNvPr id="77" name="Google Shape;77;p15"/>
          <p:cNvPicPr preferRelativeResize="0"/>
          <p:nvPr/>
        </p:nvPicPr>
        <p:blipFill rotWithShape="1">
          <a:blip r:embed="rId3">
            <a:alphaModFix/>
          </a:blip>
          <a:srcRect b="0" l="0" r="0" t="0"/>
          <a:stretch/>
        </p:blipFill>
        <p:spPr>
          <a:xfrm>
            <a:off x="311700" y="4478744"/>
            <a:ext cx="978682" cy="599442"/>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blipFill>
          <a:blip r:embed="rId2">
            <a:alphaModFix/>
          </a:blip>
          <a:stretch>
            <a:fillRect/>
          </a:stretch>
        </a:blipFill>
      </p:bgPr>
    </p:bg>
    <p:spTree>
      <p:nvGrpSpPr>
        <p:cNvPr id="78" name="Shape 78"/>
        <p:cNvGrpSpPr/>
        <p:nvPr/>
      </p:nvGrpSpPr>
      <p:grpSpPr>
        <a:xfrm>
          <a:off x="0" y="0"/>
          <a:ext cx="0" cy="0"/>
          <a:chOff x="0" y="0"/>
          <a:chExt cx="0" cy="0"/>
        </a:xfrm>
      </p:grpSpPr>
      <p:sp>
        <p:nvSpPr>
          <p:cNvPr id="79" name="Google Shape;79;p16"/>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lvl="0">
              <a:buNone/>
              <a:defRPr>
                <a:solidFill>
                  <a:schemeClr val="dk1"/>
                </a:solidFill>
              </a:defRPr>
            </a:lvl1pPr>
            <a:lvl2pPr lvl="1">
              <a:buNone/>
              <a:defRPr>
                <a:solidFill>
                  <a:schemeClr val="dk1"/>
                </a:solidFill>
              </a:defRPr>
            </a:lvl2pPr>
            <a:lvl3pPr lvl="2">
              <a:buNone/>
              <a:defRPr>
                <a:solidFill>
                  <a:schemeClr val="dk1"/>
                </a:solidFill>
              </a:defRPr>
            </a:lvl3pPr>
            <a:lvl4pPr lvl="3">
              <a:buNone/>
              <a:defRPr>
                <a:solidFill>
                  <a:schemeClr val="dk1"/>
                </a:solidFill>
              </a:defRPr>
            </a:lvl4pPr>
            <a:lvl5pPr lvl="4">
              <a:buNone/>
              <a:defRPr>
                <a:solidFill>
                  <a:schemeClr val="dk1"/>
                </a:solidFill>
              </a:defRPr>
            </a:lvl5pPr>
            <a:lvl6pPr lvl="5">
              <a:buNone/>
              <a:defRPr>
                <a:solidFill>
                  <a:schemeClr val="dk1"/>
                </a:solidFill>
              </a:defRPr>
            </a:lvl6pPr>
            <a:lvl7pPr lvl="6">
              <a:buNone/>
              <a:defRPr>
                <a:solidFill>
                  <a:schemeClr val="dk1"/>
                </a:solidFill>
              </a:defRPr>
            </a:lvl7pPr>
            <a:lvl8pPr lvl="7">
              <a:buNone/>
              <a:defRPr>
                <a:solidFill>
                  <a:schemeClr val="dk1"/>
                </a:solidFill>
              </a:defRPr>
            </a:lvl8pPr>
            <a:lvl9pPr lvl="8">
              <a:buNone/>
              <a:defRPr>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Blank)">
  <p:cSld name="1_Title and Body (Blank)">
    <p:bg>
      <p:bgPr>
        <a:blipFill>
          <a:blip r:embed="rId2">
            <a:alphaModFix/>
          </a:blip>
          <a:stretch>
            <a:fillRect/>
          </a:stretch>
        </a:blipFill>
      </p:bgPr>
    </p:bg>
    <p:spTree>
      <p:nvGrpSpPr>
        <p:cNvPr id="80" name="Shape 80"/>
        <p:cNvGrpSpPr/>
        <p:nvPr/>
      </p:nvGrpSpPr>
      <p:grpSpPr>
        <a:xfrm>
          <a:off x="0" y="0"/>
          <a:ext cx="0" cy="0"/>
          <a:chOff x="0" y="0"/>
          <a:chExt cx="0" cy="0"/>
        </a:xfrm>
      </p:grpSpPr>
      <p:sp>
        <p:nvSpPr>
          <p:cNvPr id="81" name="Google Shape;81;p17"/>
          <p:cNvSpPr/>
          <p:nvPr/>
        </p:nvSpPr>
        <p:spPr>
          <a:xfrm>
            <a:off x="0" y="0"/>
            <a:ext cx="9144000" cy="4446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2" name="Google Shape;82;p1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83" name="Google Shape;83;p17"/>
          <p:cNvSpPr txBox="1"/>
          <p:nvPr>
            <p:ph idx="1" type="body"/>
          </p:nvPr>
        </p:nvSpPr>
        <p:spPr>
          <a:xfrm>
            <a:off x="311700" y="1152474"/>
            <a:ext cx="8520600" cy="3224100"/>
          </a:xfrm>
          <a:prstGeom prst="rect">
            <a:avLst/>
          </a:prstGeom>
          <a:noFill/>
          <a:ln>
            <a:noFill/>
          </a:ln>
        </p:spPr>
        <p:txBody>
          <a:bodyPr anchorCtr="0" anchor="t" bIns="91425" lIns="91425" spcFirstLastPara="1" rIns="91425" wrap="square" tIns="91425">
            <a:normAutofit/>
          </a:bodyPr>
          <a:lstStyle>
            <a:lvl1pPr indent="-342900" lvl="0" marL="457200" marR="0" algn="l">
              <a:lnSpc>
                <a:spcPct val="115000"/>
              </a:lnSpc>
              <a:spcBef>
                <a:spcPts val="0"/>
              </a:spcBef>
              <a:spcAft>
                <a:spcPts val="0"/>
              </a:spcAft>
              <a:buSzPts val="1800"/>
              <a:buFont typeface="Avenir"/>
              <a:buChar char="●"/>
              <a:defRPr i="0" sz="1800" u="none" cap="none" strike="noStrike">
                <a:latin typeface="Avenir"/>
                <a:ea typeface="Avenir"/>
                <a:cs typeface="Avenir"/>
                <a:sym typeface="Avenir"/>
              </a:defRPr>
            </a:lvl1pPr>
            <a:lvl2pPr indent="-317500" lvl="1" marL="9144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2pPr>
            <a:lvl3pPr indent="-317500" lvl="2" marL="13716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3pPr>
            <a:lvl4pPr indent="-317500" lvl="3" marL="18288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4pPr>
            <a:lvl5pPr indent="-317500" lvl="4" marL="22860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5pPr>
            <a:lvl6pPr indent="-317500" lvl="5" marL="27432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6pPr>
            <a:lvl7pPr indent="-317500" lvl="6" marL="32004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7pPr>
            <a:lvl8pPr indent="-317500" lvl="7" marL="36576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8pPr>
            <a:lvl9pPr indent="-317500" lvl="8" marL="41148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9pPr>
          </a:lstStyle>
          <a:p/>
        </p:txBody>
      </p:sp>
      <p:sp>
        <p:nvSpPr>
          <p:cNvPr id="84" name="Google Shape;84;p17"/>
          <p:cNvSpPr txBox="1"/>
          <p:nvPr>
            <p:ph idx="12" type="sldNum"/>
          </p:nvPr>
        </p:nvSpPr>
        <p:spPr>
          <a:xfrm>
            <a:off x="8320058" y="4590005"/>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
              <a:t>‹#›</a:t>
            </a:fld>
            <a:endParaRPr/>
          </a:p>
        </p:txBody>
      </p:sp>
      <p:pic>
        <p:nvPicPr>
          <p:cNvPr id="85" name="Google Shape;85;p17"/>
          <p:cNvPicPr preferRelativeResize="0"/>
          <p:nvPr/>
        </p:nvPicPr>
        <p:blipFill rotWithShape="1">
          <a:blip r:embed="rId3">
            <a:alphaModFix/>
          </a:blip>
          <a:srcRect b="0" l="0" r="0" t="0"/>
          <a:stretch/>
        </p:blipFill>
        <p:spPr>
          <a:xfrm>
            <a:off x="311700" y="4478744"/>
            <a:ext cx="978682" cy="599442"/>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1_Title and Two Columns">
    <p:bg>
      <p:bgPr>
        <a:blipFill>
          <a:blip r:embed="rId2">
            <a:alphaModFix/>
          </a:blip>
          <a:stretch>
            <a:fillRect/>
          </a:stretch>
        </a:blipFill>
      </p:bgPr>
    </p:bg>
    <p:spTree>
      <p:nvGrpSpPr>
        <p:cNvPr id="86" name="Shape 86"/>
        <p:cNvGrpSpPr/>
        <p:nvPr/>
      </p:nvGrpSpPr>
      <p:grpSpPr>
        <a:xfrm>
          <a:off x="0" y="0"/>
          <a:ext cx="0" cy="0"/>
          <a:chOff x="0" y="0"/>
          <a:chExt cx="0" cy="0"/>
        </a:xfrm>
      </p:grpSpPr>
      <p:sp>
        <p:nvSpPr>
          <p:cNvPr id="87" name="Google Shape;87;p18"/>
          <p:cNvSpPr/>
          <p:nvPr/>
        </p:nvSpPr>
        <p:spPr>
          <a:xfrm>
            <a:off x="0" y="0"/>
            <a:ext cx="9144000" cy="4446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8" name="Google Shape;88;p1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89" name="Google Shape;89;p18"/>
          <p:cNvSpPr txBox="1"/>
          <p:nvPr>
            <p:ph idx="1" type="body"/>
          </p:nvPr>
        </p:nvSpPr>
        <p:spPr>
          <a:xfrm>
            <a:off x="311700" y="1152475"/>
            <a:ext cx="3999900" cy="32178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90" name="Google Shape;90;p18"/>
          <p:cNvSpPr txBox="1"/>
          <p:nvPr>
            <p:ph idx="2" type="body"/>
          </p:nvPr>
        </p:nvSpPr>
        <p:spPr>
          <a:xfrm>
            <a:off x="4832400" y="1152475"/>
            <a:ext cx="3999900" cy="32178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91" name="Google Shape;91;p18"/>
          <p:cNvSpPr txBox="1"/>
          <p:nvPr>
            <p:ph idx="12" type="sldNum"/>
          </p:nvPr>
        </p:nvSpPr>
        <p:spPr>
          <a:xfrm>
            <a:off x="8320058" y="4590005"/>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
              <a:t>‹#›</a:t>
            </a:fld>
            <a:endParaRPr/>
          </a:p>
        </p:txBody>
      </p:sp>
      <p:pic>
        <p:nvPicPr>
          <p:cNvPr id="92" name="Google Shape;92;p18"/>
          <p:cNvPicPr preferRelativeResize="0"/>
          <p:nvPr/>
        </p:nvPicPr>
        <p:blipFill rotWithShape="1">
          <a:blip r:embed="rId3">
            <a:alphaModFix/>
          </a:blip>
          <a:srcRect b="0" l="0" r="0" t="0"/>
          <a:stretch/>
        </p:blipFill>
        <p:spPr>
          <a:xfrm>
            <a:off x="311700" y="4478744"/>
            <a:ext cx="978682" cy="599442"/>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10" Type="http://schemas.openxmlformats.org/officeDocument/2006/relationships/theme" Target="../theme/theme1.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9.xml"/><Relationship Id="rId3" Type="http://schemas.openxmlformats.org/officeDocument/2006/relationships/slideLayout" Target="../slideLayouts/slideLayout10.xml"/><Relationship Id="rId4" Type="http://schemas.openxmlformats.org/officeDocument/2006/relationships/slideLayout" Target="../slideLayouts/slideLayout11.xml"/><Relationship Id="rId10" Type="http://schemas.openxmlformats.org/officeDocument/2006/relationships/theme" Target="../theme/theme2.xml"/><Relationship Id="rId9" Type="http://schemas.openxmlformats.org/officeDocument/2006/relationships/slideLayout" Target="../slideLayouts/slideLayout16.xml"/><Relationship Id="rId5" Type="http://schemas.openxmlformats.org/officeDocument/2006/relationships/slideLayout" Target="../slideLayouts/slideLayout12.xml"/><Relationship Id="rId6" Type="http://schemas.openxmlformats.org/officeDocument/2006/relationships/slideLayout" Target="../slideLayouts/slideLayout13.xml"/><Relationship Id="rId7" Type="http://schemas.openxmlformats.org/officeDocument/2006/relationships/slideLayout" Target="../slideLayouts/slideLayout14.xml"/><Relationship Id="rId8"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venir"/>
              <a:buNone/>
              <a:defRPr b="1" i="0" sz="2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chemeClr val="dk1"/>
              </a:buClr>
              <a:buSzPts val="2800"/>
              <a:buFont typeface="Avenir"/>
              <a:buNone/>
              <a:defRPr b="1" i="0" sz="2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chemeClr val="dk1"/>
              </a:buClr>
              <a:buSzPts val="2800"/>
              <a:buFont typeface="Avenir"/>
              <a:buNone/>
              <a:defRPr b="1" i="0" sz="2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chemeClr val="dk1"/>
              </a:buClr>
              <a:buSzPts val="2800"/>
              <a:buFont typeface="Avenir"/>
              <a:buNone/>
              <a:defRPr b="1" i="0" sz="2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chemeClr val="dk1"/>
              </a:buClr>
              <a:buSzPts val="2800"/>
              <a:buFont typeface="Avenir"/>
              <a:buNone/>
              <a:defRPr b="1" i="0" sz="2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chemeClr val="dk1"/>
              </a:buClr>
              <a:buSzPts val="2800"/>
              <a:buFont typeface="Avenir"/>
              <a:buNone/>
              <a:defRPr b="1" i="0" sz="2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chemeClr val="dk1"/>
              </a:buClr>
              <a:buSzPts val="2800"/>
              <a:buFont typeface="Avenir"/>
              <a:buNone/>
              <a:defRPr b="1" i="0" sz="2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chemeClr val="dk1"/>
              </a:buClr>
              <a:buSzPts val="2800"/>
              <a:buFont typeface="Avenir"/>
              <a:buNone/>
              <a:defRPr b="1" i="0" sz="2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chemeClr val="dk1"/>
              </a:buClr>
              <a:buSzPts val="2800"/>
              <a:buFont typeface="Avenir"/>
              <a:buNone/>
              <a:defRPr b="1" i="0" sz="2800" u="none" cap="none" strike="noStrike">
                <a:solidFill>
                  <a:schemeClr val="dk1"/>
                </a:solidFill>
                <a:latin typeface="Avenir"/>
                <a:ea typeface="Avenir"/>
                <a:cs typeface="Avenir"/>
                <a:sym typeface="Avenir"/>
              </a:defRPr>
            </a:lvl9pPr>
          </a:lstStyle>
          <a:p/>
        </p:txBody>
      </p:sp>
      <p:sp>
        <p:nvSpPr>
          <p:cNvPr id="7" name="Google Shape;7;p1"/>
          <p:cNvSpPr txBox="1"/>
          <p:nvPr>
            <p:ph idx="1" type="body"/>
          </p:nvPr>
        </p:nvSpPr>
        <p:spPr>
          <a:xfrm>
            <a:off x="311700" y="1152475"/>
            <a:ext cx="8520600" cy="31287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1"/>
              </a:buClr>
              <a:buSzPts val="1800"/>
              <a:buFont typeface="Avenir"/>
              <a:buChar char="●"/>
              <a:defRPr b="0" i="0" sz="1800" u="none" cap="none" strike="noStrike">
                <a:solidFill>
                  <a:schemeClr val="dk1"/>
                </a:solidFill>
                <a:latin typeface="Avenir"/>
                <a:ea typeface="Avenir"/>
                <a:cs typeface="Avenir"/>
                <a:sym typeface="Avenir"/>
              </a:defRPr>
            </a:lvl1pPr>
            <a:lvl2pPr indent="-317500" lvl="1" marL="914400" marR="0" rtl="0" algn="l">
              <a:lnSpc>
                <a:spcPct val="115000"/>
              </a:lnSpc>
              <a:spcBef>
                <a:spcPts val="0"/>
              </a:spcBef>
              <a:spcAft>
                <a:spcPts val="0"/>
              </a:spcAft>
              <a:buClr>
                <a:schemeClr val="dk1"/>
              </a:buClr>
              <a:buSzPts val="1400"/>
              <a:buFont typeface="Avenir"/>
              <a:buChar char="○"/>
              <a:defRPr b="0" i="0" sz="1400" u="none" cap="none" strike="noStrike">
                <a:solidFill>
                  <a:schemeClr val="dk1"/>
                </a:solidFill>
                <a:latin typeface="Avenir"/>
                <a:ea typeface="Avenir"/>
                <a:cs typeface="Avenir"/>
                <a:sym typeface="Avenir"/>
              </a:defRPr>
            </a:lvl2pPr>
            <a:lvl3pPr indent="-317500" lvl="2" marL="1371600" marR="0" rtl="0" algn="l">
              <a:lnSpc>
                <a:spcPct val="115000"/>
              </a:lnSpc>
              <a:spcBef>
                <a:spcPts val="0"/>
              </a:spcBef>
              <a:spcAft>
                <a:spcPts val="0"/>
              </a:spcAft>
              <a:buClr>
                <a:schemeClr val="dk1"/>
              </a:buClr>
              <a:buSzPts val="1400"/>
              <a:buFont typeface="Avenir"/>
              <a:buChar char="■"/>
              <a:defRPr b="0" i="0" sz="1400" u="none" cap="none" strike="noStrike">
                <a:solidFill>
                  <a:schemeClr val="dk1"/>
                </a:solidFill>
                <a:latin typeface="Avenir"/>
                <a:ea typeface="Avenir"/>
                <a:cs typeface="Avenir"/>
                <a:sym typeface="Avenir"/>
              </a:defRPr>
            </a:lvl3pPr>
            <a:lvl4pPr indent="-317500" lvl="3" marL="1828800" marR="0" rtl="0" algn="l">
              <a:lnSpc>
                <a:spcPct val="115000"/>
              </a:lnSpc>
              <a:spcBef>
                <a:spcPts val="0"/>
              </a:spcBef>
              <a:spcAft>
                <a:spcPts val="0"/>
              </a:spcAft>
              <a:buClr>
                <a:schemeClr val="dk1"/>
              </a:buClr>
              <a:buSzPts val="1400"/>
              <a:buFont typeface="Avenir"/>
              <a:buChar char="●"/>
              <a:defRPr b="0" i="0" sz="1400" u="none" cap="none" strike="noStrike">
                <a:solidFill>
                  <a:schemeClr val="dk1"/>
                </a:solidFill>
                <a:latin typeface="Avenir"/>
                <a:ea typeface="Avenir"/>
                <a:cs typeface="Avenir"/>
                <a:sym typeface="Avenir"/>
              </a:defRPr>
            </a:lvl4pPr>
            <a:lvl5pPr indent="-317500" lvl="4" marL="2286000" marR="0" rtl="0" algn="l">
              <a:lnSpc>
                <a:spcPct val="115000"/>
              </a:lnSpc>
              <a:spcBef>
                <a:spcPts val="0"/>
              </a:spcBef>
              <a:spcAft>
                <a:spcPts val="0"/>
              </a:spcAft>
              <a:buClr>
                <a:schemeClr val="dk1"/>
              </a:buClr>
              <a:buSzPts val="1400"/>
              <a:buFont typeface="Avenir"/>
              <a:buChar char="○"/>
              <a:defRPr b="0" i="0" sz="1400" u="none" cap="none" strike="noStrike">
                <a:solidFill>
                  <a:schemeClr val="dk1"/>
                </a:solidFill>
                <a:latin typeface="Avenir"/>
                <a:ea typeface="Avenir"/>
                <a:cs typeface="Avenir"/>
                <a:sym typeface="Avenir"/>
              </a:defRPr>
            </a:lvl5pPr>
            <a:lvl6pPr indent="-317500" lvl="5" marL="2743200" marR="0" rtl="0" algn="l">
              <a:lnSpc>
                <a:spcPct val="115000"/>
              </a:lnSpc>
              <a:spcBef>
                <a:spcPts val="0"/>
              </a:spcBef>
              <a:spcAft>
                <a:spcPts val="0"/>
              </a:spcAft>
              <a:buClr>
                <a:schemeClr val="dk1"/>
              </a:buClr>
              <a:buSzPts val="1400"/>
              <a:buFont typeface="Avenir"/>
              <a:buChar char="■"/>
              <a:defRPr b="0" i="0" sz="1400" u="none" cap="none" strike="noStrike">
                <a:solidFill>
                  <a:schemeClr val="dk1"/>
                </a:solidFill>
                <a:latin typeface="Avenir"/>
                <a:ea typeface="Avenir"/>
                <a:cs typeface="Avenir"/>
                <a:sym typeface="Avenir"/>
              </a:defRPr>
            </a:lvl6pPr>
            <a:lvl7pPr indent="-317500" lvl="6" marL="3200400" marR="0" rtl="0" algn="l">
              <a:lnSpc>
                <a:spcPct val="115000"/>
              </a:lnSpc>
              <a:spcBef>
                <a:spcPts val="0"/>
              </a:spcBef>
              <a:spcAft>
                <a:spcPts val="0"/>
              </a:spcAft>
              <a:buClr>
                <a:schemeClr val="dk1"/>
              </a:buClr>
              <a:buSzPts val="1400"/>
              <a:buFont typeface="Avenir"/>
              <a:buChar char="●"/>
              <a:defRPr b="0" i="0" sz="1400" u="none" cap="none" strike="noStrike">
                <a:solidFill>
                  <a:schemeClr val="dk1"/>
                </a:solidFill>
                <a:latin typeface="Avenir"/>
                <a:ea typeface="Avenir"/>
                <a:cs typeface="Avenir"/>
                <a:sym typeface="Avenir"/>
              </a:defRPr>
            </a:lvl7pPr>
            <a:lvl8pPr indent="-317500" lvl="7" marL="3657600" marR="0" rtl="0" algn="l">
              <a:lnSpc>
                <a:spcPct val="115000"/>
              </a:lnSpc>
              <a:spcBef>
                <a:spcPts val="0"/>
              </a:spcBef>
              <a:spcAft>
                <a:spcPts val="0"/>
              </a:spcAft>
              <a:buClr>
                <a:schemeClr val="dk1"/>
              </a:buClr>
              <a:buSzPts val="1400"/>
              <a:buFont typeface="Avenir"/>
              <a:buChar char="○"/>
              <a:defRPr b="0" i="0" sz="1400" u="none" cap="none" strike="noStrike">
                <a:solidFill>
                  <a:schemeClr val="dk1"/>
                </a:solidFill>
                <a:latin typeface="Avenir"/>
                <a:ea typeface="Avenir"/>
                <a:cs typeface="Avenir"/>
                <a:sym typeface="Avenir"/>
              </a:defRPr>
            </a:lvl8pPr>
            <a:lvl9pPr indent="-317500" lvl="8" marL="4114800" marR="0" rtl="0" algn="l">
              <a:lnSpc>
                <a:spcPct val="115000"/>
              </a:lnSpc>
              <a:spcBef>
                <a:spcPts val="0"/>
              </a:spcBef>
              <a:spcAft>
                <a:spcPts val="0"/>
              </a:spcAft>
              <a:buClr>
                <a:schemeClr val="dk1"/>
              </a:buClr>
              <a:buSzPts val="1400"/>
              <a:buFont typeface="Avenir"/>
              <a:buChar char="■"/>
              <a:defRPr b="0" i="0" sz="1400" u="none" cap="none" strike="noStrike">
                <a:solidFill>
                  <a:schemeClr val="dk1"/>
                </a:solidFill>
                <a:latin typeface="Avenir"/>
                <a:ea typeface="Avenir"/>
                <a:cs typeface="Avenir"/>
                <a:sym typeface="Avenir"/>
              </a:defRPr>
            </a:lvl9pPr>
          </a:lstStyle>
          <a:p/>
        </p:txBody>
      </p:sp>
      <p:sp>
        <p:nvSpPr>
          <p:cNvPr id="8" name="Google Shape;8;p1"/>
          <p:cNvSpPr txBox="1"/>
          <p:nvPr>
            <p:ph idx="12" type="sldNum"/>
          </p:nvPr>
        </p:nvSpPr>
        <p:spPr>
          <a:xfrm>
            <a:off x="8320058" y="4590005"/>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1pPr>
            <a:lvl2pPr indent="0" lvl="1" marL="0" marR="0" rtl="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2pPr>
            <a:lvl3pPr indent="0" lvl="2" marL="0" marR="0" rtl="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3pPr>
            <a:lvl4pPr indent="0" lvl="3" marL="0" marR="0" rtl="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4pPr>
            <a:lvl5pPr indent="0" lvl="4" marL="0" marR="0" rtl="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5pPr>
            <a:lvl6pPr indent="0" lvl="5" marL="0" marR="0" rtl="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6pPr>
            <a:lvl7pPr indent="0" lvl="6" marL="0" marR="0" rtl="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7pPr>
            <a:lvl8pPr indent="0" lvl="7" marL="0" marR="0" rtl="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8pPr>
            <a:lvl9pPr indent="0" lvl="8" marL="0" marR="0" rtl="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49" name="Shape 49"/>
        <p:cNvGrpSpPr/>
        <p:nvPr/>
      </p:nvGrpSpPr>
      <p:grpSpPr>
        <a:xfrm>
          <a:off x="0" y="0"/>
          <a:ext cx="0" cy="0"/>
          <a:chOff x="0" y="0"/>
          <a:chExt cx="0" cy="0"/>
        </a:xfrm>
      </p:grpSpPr>
      <p:sp>
        <p:nvSpPr>
          <p:cNvPr id="50" name="Google Shape;50;p1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algn="l">
              <a:lnSpc>
                <a:spcPct val="100000"/>
              </a:lnSpc>
              <a:spcBef>
                <a:spcPts val="0"/>
              </a:spcBef>
              <a:spcAft>
                <a:spcPts val="0"/>
              </a:spcAft>
              <a:buClr>
                <a:schemeClr val="dk1"/>
              </a:buClr>
              <a:buSzPts val="2800"/>
              <a:buFont typeface="Avenir"/>
              <a:buNone/>
              <a:defRPr b="1" i="0" sz="2800" u="none" cap="none" strike="noStrike">
                <a:solidFill>
                  <a:schemeClr val="dk1"/>
                </a:solidFill>
                <a:latin typeface="Avenir"/>
                <a:ea typeface="Avenir"/>
                <a:cs typeface="Avenir"/>
                <a:sym typeface="Avenir"/>
              </a:defRPr>
            </a:lvl1pPr>
            <a:lvl2pPr lvl="1" marR="0" algn="l">
              <a:lnSpc>
                <a:spcPct val="100000"/>
              </a:lnSpc>
              <a:spcBef>
                <a:spcPts val="0"/>
              </a:spcBef>
              <a:spcAft>
                <a:spcPts val="0"/>
              </a:spcAft>
              <a:buClr>
                <a:schemeClr val="dk1"/>
              </a:buClr>
              <a:buSzPts val="2800"/>
              <a:buFont typeface="Avenir"/>
              <a:buNone/>
              <a:defRPr b="1" i="0" sz="2800" u="none" cap="none" strike="noStrike">
                <a:solidFill>
                  <a:schemeClr val="dk1"/>
                </a:solidFill>
                <a:latin typeface="Avenir"/>
                <a:ea typeface="Avenir"/>
                <a:cs typeface="Avenir"/>
                <a:sym typeface="Avenir"/>
              </a:defRPr>
            </a:lvl2pPr>
            <a:lvl3pPr lvl="2" marR="0" algn="l">
              <a:lnSpc>
                <a:spcPct val="100000"/>
              </a:lnSpc>
              <a:spcBef>
                <a:spcPts val="0"/>
              </a:spcBef>
              <a:spcAft>
                <a:spcPts val="0"/>
              </a:spcAft>
              <a:buClr>
                <a:schemeClr val="dk1"/>
              </a:buClr>
              <a:buSzPts val="2800"/>
              <a:buFont typeface="Avenir"/>
              <a:buNone/>
              <a:defRPr b="1" i="0" sz="2800" u="none" cap="none" strike="noStrike">
                <a:solidFill>
                  <a:schemeClr val="dk1"/>
                </a:solidFill>
                <a:latin typeface="Avenir"/>
                <a:ea typeface="Avenir"/>
                <a:cs typeface="Avenir"/>
                <a:sym typeface="Avenir"/>
              </a:defRPr>
            </a:lvl3pPr>
            <a:lvl4pPr lvl="3" marR="0" algn="l">
              <a:lnSpc>
                <a:spcPct val="100000"/>
              </a:lnSpc>
              <a:spcBef>
                <a:spcPts val="0"/>
              </a:spcBef>
              <a:spcAft>
                <a:spcPts val="0"/>
              </a:spcAft>
              <a:buClr>
                <a:schemeClr val="dk1"/>
              </a:buClr>
              <a:buSzPts val="2800"/>
              <a:buFont typeface="Avenir"/>
              <a:buNone/>
              <a:defRPr b="1" i="0" sz="2800" u="none" cap="none" strike="noStrike">
                <a:solidFill>
                  <a:schemeClr val="dk1"/>
                </a:solidFill>
                <a:latin typeface="Avenir"/>
                <a:ea typeface="Avenir"/>
                <a:cs typeface="Avenir"/>
                <a:sym typeface="Avenir"/>
              </a:defRPr>
            </a:lvl4pPr>
            <a:lvl5pPr lvl="4" marR="0" algn="l">
              <a:lnSpc>
                <a:spcPct val="100000"/>
              </a:lnSpc>
              <a:spcBef>
                <a:spcPts val="0"/>
              </a:spcBef>
              <a:spcAft>
                <a:spcPts val="0"/>
              </a:spcAft>
              <a:buClr>
                <a:schemeClr val="dk1"/>
              </a:buClr>
              <a:buSzPts val="2800"/>
              <a:buFont typeface="Avenir"/>
              <a:buNone/>
              <a:defRPr b="1" i="0" sz="2800" u="none" cap="none" strike="noStrike">
                <a:solidFill>
                  <a:schemeClr val="dk1"/>
                </a:solidFill>
                <a:latin typeface="Avenir"/>
                <a:ea typeface="Avenir"/>
                <a:cs typeface="Avenir"/>
                <a:sym typeface="Avenir"/>
              </a:defRPr>
            </a:lvl5pPr>
            <a:lvl6pPr lvl="5" marR="0" algn="l">
              <a:lnSpc>
                <a:spcPct val="100000"/>
              </a:lnSpc>
              <a:spcBef>
                <a:spcPts val="0"/>
              </a:spcBef>
              <a:spcAft>
                <a:spcPts val="0"/>
              </a:spcAft>
              <a:buClr>
                <a:schemeClr val="dk1"/>
              </a:buClr>
              <a:buSzPts val="2800"/>
              <a:buFont typeface="Avenir"/>
              <a:buNone/>
              <a:defRPr b="1" i="0" sz="2800" u="none" cap="none" strike="noStrike">
                <a:solidFill>
                  <a:schemeClr val="dk1"/>
                </a:solidFill>
                <a:latin typeface="Avenir"/>
                <a:ea typeface="Avenir"/>
                <a:cs typeface="Avenir"/>
                <a:sym typeface="Avenir"/>
              </a:defRPr>
            </a:lvl6pPr>
            <a:lvl7pPr lvl="6" marR="0" algn="l">
              <a:lnSpc>
                <a:spcPct val="100000"/>
              </a:lnSpc>
              <a:spcBef>
                <a:spcPts val="0"/>
              </a:spcBef>
              <a:spcAft>
                <a:spcPts val="0"/>
              </a:spcAft>
              <a:buClr>
                <a:schemeClr val="dk1"/>
              </a:buClr>
              <a:buSzPts val="2800"/>
              <a:buFont typeface="Avenir"/>
              <a:buNone/>
              <a:defRPr b="1" i="0" sz="2800" u="none" cap="none" strike="noStrike">
                <a:solidFill>
                  <a:schemeClr val="dk1"/>
                </a:solidFill>
                <a:latin typeface="Avenir"/>
                <a:ea typeface="Avenir"/>
                <a:cs typeface="Avenir"/>
                <a:sym typeface="Avenir"/>
              </a:defRPr>
            </a:lvl7pPr>
            <a:lvl8pPr lvl="7" marR="0" algn="l">
              <a:lnSpc>
                <a:spcPct val="100000"/>
              </a:lnSpc>
              <a:spcBef>
                <a:spcPts val="0"/>
              </a:spcBef>
              <a:spcAft>
                <a:spcPts val="0"/>
              </a:spcAft>
              <a:buClr>
                <a:schemeClr val="dk1"/>
              </a:buClr>
              <a:buSzPts val="2800"/>
              <a:buFont typeface="Avenir"/>
              <a:buNone/>
              <a:defRPr b="1" i="0" sz="2800" u="none" cap="none" strike="noStrike">
                <a:solidFill>
                  <a:schemeClr val="dk1"/>
                </a:solidFill>
                <a:latin typeface="Avenir"/>
                <a:ea typeface="Avenir"/>
                <a:cs typeface="Avenir"/>
                <a:sym typeface="Avenir"/>
              </a:defRPr>
            </a:lvl8pPr>
            <a:lvl9pPr lvl="8" marR="0" algn="l">
              <a:lnSpc>
                <a:spcPct val="100000"/>
              </a:lnSpc>
              <a:spcBef>
                <a:spcPts val="0"/>
              </a:spcBef>
              <a:spcAft>
                <a:spcPts val="0"/>
              </a:spcAft>
              <a:buClr>
                <a:schemeClr val="dk1"/>
              </a:buClr>
              <a:buSzPts val="2800"/>
              <a:buFont typeface="Avenir"/>
              <a:buNone/>
              <a:defRPr b="1" i="0" sz="2800" u="none" cap="none" strike="noStrike">
                <a:solidFill>
                  <a:schemeClr val="dk1"/>
                </a:solidFill>
                <a:latin typeface="Avenir"/>
                <a:ea typeface="Avenir"/>
                <a:cs typeface="Avenir"/>
                <a:sym typeface="Avenir"/>
              </a:defRPr>
            </a:lvl9pPr>
          </a:lstStyle>
          <a:p/>
        </p:txBody>
      </p:sp>
      <p:sp>
        <p:nvSpPr>
          <p:cNvPr id="51" name="Google Shape;51;p10"/>
          <p:cNvSpPr txBox="1"/>
          <p:nvPr>
            <p:ph idx="1" type="body"/>
          </p:nvPr>
        </p:nvSpPr>
        <p:spPr>
          <a:xfrm>
            <a:off x="311700" y="1152475"/>
            <a:ext cx="8520600" cy="3128700"/>
          </a:xfrm>
          <a:prstGeom prst="rect">
            <a:avLst/>
          </a:prstGeom>
          <a:noFill/>
          <a:ln>
            <a:noFill/>
          </a:ln>
        </p:spPr>
        <p:txBody>
          <a:bodyPr anchorCtr="0" anchor="t" bIns="91425" lIns="91425" spcFirstLastPara="1" rIns="91425" wrap="square" tIns="91425">
            <a:normAutofit/>
          </a:bodyPr>
          <a:lstStyle>
            <a:lvl1pPr indent="-342900" lvl="0" marL="457200" marR="0" algn="l">
              <a:lnSpc>
                <a:spcPct val="115000"/>
              </a:lnSpc>
              <a:spcBef>
                <a:spcPts val="0"/>
              </a:spcBef>
              <a:spcAft>
                <a:spcPts val="0"/>
              </a:spcAft>
              <a:buClr>
                <a:schemeClr val="dk1"/>
              </a:buClr>
              <a:buSzPts val="1800"/>
              <a:buFont typeface="Avenir"/>
              <a:buChar char="●"/>
              <a:defRPr b="0" i="0" sz="1800" u="none" cap="none" strike="noStrike">
                <a:solidFill>
                  <a:schemeClr val="dk1"/>
                </a:solidFill>
                <a:latin typeface="Avenir"/>
                <a:ea typeface="Avenir"/>
                <a:cs typeface="Avenir"/>
                <a:sym typeface="Avenir"/>
              </a:defRPr>
            </a:lvl1pPr>
            <a:lvl2pPr indent="-317500" lvl="1" marL="914400" marR="0" algn="l">
              <a:lnSpc>
                <a:spcPct val="115000"/>
              </a:lnSpc>
              <a:spcBef>
                <a:spcPts val="0"/>
              </a:spcBef>
              <a:spcAft>
                <a:spcPts val="0"/>
              </a:spcAft>
              <a:buClr>
                <a:schemeClr val="dk1"/>
              </a:buClr>
              <a:buSzPts val="1400"/>
              <a:buFont typeface="Avenir"/>
              <a:buChar char="○"/>
              <a:defRPr b="0" i="0" sz="1400" u="none" cap="none" strike="noStrike">
                <a:solidFill>
                  <a:schemeClr val="dk1"/>
                </a:solidFill>
                <a:latin typeface="Avenir"/>
                <a:ea typeface="Avenir"/>
                <a:cs typeface="Avenir"/>
                <a:sym typeface="Avenir"/>
              </a:defRPr>
            </a:lvl2pPr>
            <a:lvl3pPr indent="-317500" lvl="2" marL="1371600" marR="0" algn="l">
              <a:lnSpc>
                <a:spcPct val="115000"/>
              </a:lnSpc>
              <a:spcBef>
                <a:spcPts val="0"/>
              </a:spcBef>
              <a:spcAft>
                <a:spcPts val="0"/>
              </a:spcAft>
              <a:buClr>
                <a:schemeClr val="dk1"/>
              </a:buClr>
              <a:buSzPts val="1400"/>
              <a:buFont typeface="Avenir"/>
              <a:buChar char="■"/>
              <a:defRPr b="0" i="0" sz="1400" u="none" cap="none" strike="noStrike">
                <a:solidFill>
                  <a:schemeClr val="dk1"/>
                </a:solidFill>
                <a:latin typeface="Avenir"/>
                <a:ea typeface="Avenir"/>
                <a:cs typeface="Avenir"/>
                <a:sym typeface="Avenir"/>
              </a:defRPr>
            </a:lvl3pPr>
            <a:lvl4pPr indent="-317500" lvl="3" marL="1828800" marR="0" algn="l">
              <a:lnSpc>
                <a:spcPct val="115000"/>
              </a:lnSpc>
              <a:spcBef>
                <a:spcPts val="0"/>
              </a:spcBef>
              <a:spcAft>
                <a:spcPts val="0"/>
              </a:spcAft>
              <a:buClr>
                <a:schemeClr val="dk1"/>
              </a:buClr>
              <a:buSzPts val="1400"/>
              <a:buFont typeface="Avenir"/>
              <a:buChar char="●"/>
              <a:defRPr b="0" i="0" sz="1400" u="none" cap="none" strike="noStrike">
                <a:solidFill>
                  <a:schemeClr val="dk1"/>
                </a:solidFill>
                <a:latin typeface="Avenir"/>
                <a:ea typeface="Avenir"/>
                <a:cs typeface="Avenir"/>
                <a:sym typeface="Avenir"/>
              </a:defRPr>
            </a:lvl4pPr>
            <a:lvl5pPr indent="-317500" lvl="4" marL="2286000" marR="0" algn="l">
              <a:lnSpc>
                <a:spcPct val="115000"/>
              </a:lnSpc>
              <a:spcBef>
                <a:spcPts val="0"/>
              </a:spcBef>
              <a:spcAft>
                <a:spcPts val="0"/>
              </a:spcAft>
              <a:buClr>
                <a:schemeClr val="dk1"/>
              </a:buClr>
              <a:buSzPts val="1400"/>
              <a:buFont typeface="Avenir"/>
              <a:buChar char="○"/>
              <a:defRPr b="0" i="0" sz="1400" u="none" cap="none" strike="noStrike">
                <a:solidFill>
                  <a:schemeClr val="dk1"/>
                </a:solidFill>
                <a:latin typeface="Avenir"/>
                <a:ea typeface="Avenir"/>
                <a:cs typeface="Avenir"/>
                <a:sym typeface="Avenir"/>
              </a:defRPr>
            </a:lvl5pPr>
            <a:lvl6pPr indent="-317500" lvl="5" marL="2743200" marR="0" algn="l">
              <a:lnSpc>
                <a:spcPct val="115000"/>
              </a:lnSpc>
              <a:spcBef>
                <a:spcPts val="0"/>
              </a:spcBef>
              <a:spcAft>
                <a:spcPts val="0"/>
              </a:spcAft>
              <a:buClr>
                <a:schemeClr val="dk1"/>
              </a:buClr>
              <a:buSzPts val="1400"/>
              <a:buFont typeface="Avenir"/>
              <a:buChar char="■"/>
              <a:defRPr b="0" i="0" sz="1400" u="none" cap="none" strike="noStrike">
                <a:solidFill>
                  <a:schemeClr val="dk1"/>
                </a:solidFill>
                <a:latin typeface="Avenir"/>
                <a:ea typeface="Avenir"/>
                <a:cs typeface="Avenir"/>
                <a:sym typeface="Avenir"/>
              </a:defRPr>
            </a:lvl6pPr>
            <a:lvl7pPr indent="-317500" lvl="6" marL="3200400" marR="0" algn="l">
              <a:lnSpc>
                <a:spcPct val="115000"/>
              </a:lnSpc>
              <a:spcBef>
                <a:spcPts val="0"/>
              </a:spcBef>
              <a:spcAft>
                <a:spcPts val="0"/>
              </a:spcAft>
              <a:buClr>
                <a:schemeClr val="dk1"/>
              </a:buClr>
              <a:buSzPts val="1400"/>
              <a:buFont typeface="Avenir"/>
              <a:buChar char="●"/>
              <a:defRPr b="0" i="0" sz="1400" u="none" cap="none" strike="noStrike">
                <a:solidFill>
                  <a:schemeClr val="dk1"/>
                </a:solidFill>
                <a:latin typeface="Avenir"/>
                <a:ea typeface="Avenir"/>
                <a:cs typeface="Avenir"/>
                <a:sym typeface="Avenir"/>
              </a:defRPr>
            </a:lvl7pPr>
            <a:lvl8pPr indent="-317500" lvl="7" marL="3657600" marR="0" algn="l">
              <a:lnSpc>
                <a:spcPct val="115000"/>
              </a:lnSpc>
              <a:spcBef>
                <a:spcPts val="0"/>
              </a:spcBef>
              <a:spcAft>
                <a:spcPts val="0"/>
              </a:spcAft>
              <a:buClr>
                <a:schemeClr val="dk1"/>
              </a:buClr>
              <a:buSzPts val="1400"/>
              <a:buFont typeface="Avenir"/>
              <a:buChar char="○"/>
              <a:defRPr b="0" i="0" sz="1400" u="none" cap="none" strike="noStrike">
                <a:solidFill>
                  <a:schemeClr val="dk1"/>
                </a:solidFill>
                <a:latin typeface="Avenir"/>
                <a:ea typeface="Avenir"/>
                <a:cs typeface="Avenir"/>
                <a:sym typeface="Avenir"/>
              </a:defRPr>
            </a:lvl8pPr>
            <a:lvl9pPr indent="-317500" lvl="8" marL="4114800" marR="0" algn="l">
              <a:lnSpc>
                <a:spcPct val="115000"/>
              </a:lnSpc>
              <a:spcBef>
                <a:spcPts val="0"/>
              </a:spcBef>
              <a:spcAft>
                <a:spcPts val="0"/>
              </a:spcAft>
              <a:buClr>
                <a:schemeClr val="dk1"/>
              </a:buClr>
              <a:buSzPts val="1400"/>
              <a:buFont typeface="Avenir"/>
              <a:buChar char="■"/>
              <a:defRPr b="0" i="0" sz="1400" u="none" cap="none" strike="noStrike">
                <a:solidFill>
                  <a:schemeClr val="dk1"/>
                </a:solidFill>
                <a:latin typeface="Avenir"/>
                <a:ea typeface="Avenir"/>
                <a:cs typeface="Avenir"/>
                <a:sym typeface="Avenir"/>
              </a:defRPr>
            </a:lvl9pPr>
          </a:lstStyle>
          <a:p/>
        </p:txBody>
      </p:sp>
      <p:sp>
        <p:nvSpPr>
          <p:cNvPr id="52" name="Google Shape;52;p10"/>
          <p:cNvSpPr txBox="1"/>
          <p:nvPr>
            <p:ph idx="12" type="sldNum"/>
          </p:nvPr>
        </p:nvSpPr>
        <p:spPr>
          <a:xfrm>
            <a:off x="8320058" y="4590005"/>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hyperlink" Target="https://newsletter.semianalysis.com/p/long-live-the-short-king-why-4-hi"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8.png"/><Relationship Id="rId4" Type="http://schemas.openxmlformats.org/officeDocument/2006/relationships/image" Target="../media/image11.png"/><Relationship Id="rId5" Type="http://schemas.openxmlformats.org/officeDocument/2006/relationships/image" Target="../media/image9.png"/><Relationship Id="rId6"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23.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29.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hyperlink" Target="http://controller.py"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2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hyperlink" Target="https://thinkingmachines.ai/blog/defeating-nondeterminism-in-llm-inference/" TargetMode="External"/><Relationship Id="rId4" Type="http://schemas.openxmlformats.org/officeDocument/2006/relationships/hyperlink" Target="https://yichuan-w.github.io/blog/GDN-train-inference-mismatch-asyncRL/" TargetMode="External"/><Relationship Id="rId5"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image" Target="../media/image17.png"/><Relationship Id="rId4" Type="http://schemas.openxmlformats.org/officeDocument/2006/relationships/image" Target="../media/image20.png"/><Relationship Id="rId5" Type="http://schemas.openxmlformats.org/officeDocument/2006/relationships/image" Target="../media/image1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hyperlink" Target="http://github.com/pytorch/torchtitan/torchtitan/rl"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1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hyperlink" Target="https://yichuan-w.github.io/blog/GDN-train-inference-mismatch-asyncRL/" TargetMode="External"/><Relationship Id="rId4" Type="http://schemas.openxmlformats.org/officeDocument/2006/relationships/image" Target="../media/image12.png"/><Relationship Id="rId5" Type="http://schemas.openxmlformats.org/officeDocument/2006/relationships/image" Target="../media/image22.png"/><Relationship Id="rId6"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9"/>
          <p:cNvSpPr txBox="1"/>
          <p:nvPr>
            <p:ph type="ctrTitle"/>
          </p:nvPr>
        </p:nvSpPr>
        <p:spPr>
          <a:xfrm>
            <a:off x="609000" y="2563775"/>
            <a:ext cx="7926000" cy="1086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Clr>
                <a:srgbClr val="000000"/>
              </a:buClr>
              <a:buSzPts val="4500"/>
              <a:buFont typeface="Arial"/>
              <a:buNone/>
            </a:pPr>
            <a:r>
              <a:rPr lang="en" sz="3000"/>
              <a:t>T</a:t>
            </a:r>
            <a:r>
              <a:rPr lang="en" sz="3000"/>
              <a:t>orchTitan </a:t>
            </a:r>
            <a:r>
              <a:rPr lang="en" sz="3000"/>
              <a:t>RL: A Scalable and Extensible Training Framework for Agentic Tasks</a:t>
            </a:r>
            <a:endParaRPr sz="3000"/>
          </a:p>
        </p:txBody>
      </p:sp>
      <p:sp>
        <p:nvSpPr>
          <p:cNvPr id="98" name="Google Shape;98;p19"/>
          <p:cNvSpPr txBox="1"/>
          <p:nvPr>
            <p:ph idx="1" type="subTitle"/>
          </p:nvPr>
        </p:nvSpPr>
        <p:spPr>
          <a:xfrm>
            <a:off x="1462550" y="3649775"/>
            <a:ext cx="3747900" cy="7926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500"/>
              <a:buNone/>
            </a:pPr>
            <a:r>
              <a:rPr lang="en" sz="1800"/>
              <a:t>Felipe Mello</a:t>
            </a:r>
            <a:endParaRPr sz="1800"/>
          </a:p>
          <a:p>
            <a:pPr indent="0" lvl="0" marL="0" rtl="0" algn="ctr">
              <a:lnSpc>
                <a:spcPct val="100000"/>
              </a:lnSpc>
              <a:spcBef>
                <a:spcPts val="0"/>
              </a:spcBef>
              <a:spcAft>
                <a:spcPts val="0"/>
              </a:spcAft>
              <a:buSzPts val="2500"/>
              <a:buNone/>
            </a:pPr>
            <a:r>
              <a:rPr lang="en" sz="1800"/>
              <a:t>Software Engineer, Meta</a:t>
            </a:r>
            <a:endParaRPr sz="1800"/>
          </a:p>
        </p:txBody>
      </p:sp>
      <p:sp>
        <p:nvSpPr>
          <p:cNvPr id="99" name="Google Shape;99;p19"/>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00" name="Google Shape;100;p19"/>
          <p:cNvSpPr txBox="1"/>
          <p:nvPr>
            <p:ph idx="1" type="subTitle"/>
          </p:nvPr>
        </p:nvSpPr>
        <p:spPr>
          <a:xfrm>
            <a:off x="4422975" y="3649775"/>
            <a:ext cx="3747900" cy="7926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500"/>
              <a:buNone/>
            </a:pPr>
            <a:r>
              <a:rPr lang="en" sz="1800"/>
              <a:t>Jiani Wang</a:t>
            </a:r>
            <a:endParaRPr sz="1800"/>
          </a:p>
          <a:p>
            <a:pPr indent="0" lvl="0" marL="0" rtl="0" algn="ctr">
              <a:lnSpc>
                <a:spcPct val="100000"/>
              </a:lnSpc>
              <a:spcBef>
                <a:spcPts val="0"/>
              </a:spcBef>
              <a:spcAft>
                <a:spcPts val="0"/>
              </a:spcAft>
              <a:buSzPts val="2500"/>
              <a:buNone/>
            </a:pPr>
            <a:r>
              <a:rPr lang="en" sz="1800"/>
              <a:t>Software Engineer, Meta</a:t>
            </a:r>
            <a:endParaRPr sz="18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20"/>
          <p:cNvSpPr txBox="1"/>
          <p:nvPr>
            <p:ph type="title"/>
          </p:nvPr>
        </p:nvSpPr>
        <p:spPr>
          <a:xfrm>
            <a:off x="311696" y="10568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520"/>
              <a:buNone/>
            </a:pPr>
            <a:r>
              <a:rPr lang="en" sz="2500"/>
              <a:t>One model definition, from pretraining to post-training</a:t>
            </a:r>
            <a:endParaRPr sz="2500"/>
          </a:p>
        </p:txBody>
      </p:sp>
      <p:sp>
        <p:nvSpPr>
          <p:cNvPr id="106" name="Google Shape;106;p20"/>
          <p:cNvSpPr txBox="1"/>
          <p:nvPr>
            <p:ph idx="12" type="sldNum"/>
          </p:nvPr>
        </p:nvSpPr>
        <p:spPr>
          <a:xfrm>
            <a:off x="8320058" y="4590005"/>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en"/>
              <a:t>‹#›</a:t>
            </a:fld>
            <a:endParaRPr/>
          </a:p>
        </p:txBody>
      </p:sp>
      <p:pic>
        <p:nvPicPr>
          <p:cNvPr id="107" name="Google Shape;107;p20"/>
          <p:cNvPicPr preferRelativeResize="0"/>
          <p:nvPr/>
        </p:nvPicPr>
        <p:blipFill>
          <a:blip r:embed="rId3">
            <a:alphaModFix/>
          </a:blip>
          <a:stretch>
            <a:fillRect/>
          </a:stretch>
        </p:blipFill>
        <p:spPr>
          <a:xfrm>
            <a:off x="3787217" y="832598"/>
            <a:ext cx="5178998" cy="3243900"/>
          </a:xfrm>
          <a:prstGeom prst="rect">
            <a:avLst/>
          </a:prstGeom>
          <a:noFill/>
          <a:ln>
            <a:noFill/>
          </a:ln>
        </p:spPr>
      </p:pic>
      <p:sp>
        <p:nvSpPr>
          <p:cNvPr id="108" name="Google Shape;108;p20"/>
          <p:cNvSpPr txBox="1"/>
          <p:nvPr/>
        </p:nvSpPr>
        <p:spPr>
          <a:xfrm>
            <a:off x="3692875" y="4084325"/>
            <a:ext cx="5493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latin typeface="Avenir"/>
                <a:ea typeface="Avenir"/>
                <a:cs typeface="Avenir"/>
                <a:sym typeface="Avenir"/>
              </a:rPr>
              <a:t>Source: </a:t>
            </a:r>
            <a:r>
              <a:rPr lang="en" sz="800" u="sng">
                <a:solidFill>
                  <a:schemeClr val="hlink"/>
                </a:solidFill>
                <a:latin typeface="Avenir"/>
                <a:ea typeface="Avenir"/>
                <a:cs typeface="Avenir"/>
                <a:sym typeface="Avenir"/>
                <a:hlinkClick r:id="rId4"/>
              </a:rPr>
              <a:t>https://newsletter.semianalysis.com/p/long-live-the-short-king-why-4-hi</a:t>
            </a:r>
            <a:r>
              <a:rPr lang="en" sz="800">
                <a:solidFill>
                  <a:schemeClr val="dk1"/>
                </a:solidFill>
                <a:latin typeface="Avenir"/>
                <a:ea typeface="Avenir"/>
                <a:cs typeface="Avenir"/>
                <a:sym typeface="Avenir"/>
              </a:rPr>
              <a:t> </a:t>
            </a:r>
            <a:endParaRPr sz="800">
              <a:solidFill>
                <a:schemeClr val="dk1"/>
              </a:solidFill>
              <a:latin typeface="Avenir"/>
              <a:ea typeface="Avenir"/>
              <a:cs typeface="Avenir"/>
              <a:sym typeface="Avenir"/>
            </a:endParaRPr>
          </a:p>
        </p:txBody>
      </p:sp>
      <p:sp>
        <p:nvSpPr>
          <p:cNvPr id="109" name="Google Shape;109;p20"/>
          <p:cNvSpPr txBox="1"/>
          <p:nvPr/>
        </p:nvSpPr>
        <p:spPr>
          <a:xfrm>
            <a:off x="457200" y="863600"/>
            <a:ext cx="3048000" cy="177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900">
                <a:solidFill>
                  <a:srgbClr val="F05F42"/>
                </a:solidFill>
                <a:latin typeface="Avenir"/>
                <a:ea typeface="Avenir"/>
                <a:cs typeface="Avenir"/>
                <a:sym typeface="Avenir"/>
              </a:rPr>
              <a:t>CONTEXT</a:t>
            </a:r>
            <a:endParaRPr b="1" sz="900">
              <a:solidFill>
                <a:srgbClr val="F05F42"/>
              </a:solidFill>
              <a:latin typeface="Avenir"/>
              <a:ea typeface="Avenir"/>
              <a:cs typeface="Avenir"/>
              <a:sym typeface="Avenir"/>
            </a:endParaRPr>
          </a:p>
        </p:txBody>
      </p:sp>
      <p:sp>
        <p:nvSpPr>
          <p:cNvPr id="110" name="Google Shape;110;p20"/>
          <p:cNvSpPr txBox="1"/>
          <p:nvPr/>
        </p:nvSpPr>
        <p:spPr>
          <a:xfrm>
            <a:off x="457200" y="1041400"/>
            <a:ext cx="3098700" cy="990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300">
                <a:solidFill>
                  <a:srgbClr val="1F1F1F"/>
                </a:solidFill>
                <a:latin typeface="Avenir"/>
                <a:ea typeface="Avenir"/>
                <a:cs typeface="Avenir"/>
                <a:sym typeface="Avenir"/>
              </a:rPr>
              <a:t>TorchTitan is a PyTorch-native large-scale training framework that, until recently, was focused on pretraining.</a:t>
            </a:r>
            <a:endParaRPr sz="1300">
              <a:solidFill>
                <a:srgbClr val="1F1F1F"/>
              </a:solidFill>
              <a:latin typeface="Avenir"/>
              <a:ea typeface="Avenir"/>
              <a:cs typeface="Avenir"/>
              <a:sym typeface="Avenir"/>
            </a:endParaRPr>
          </a:p>
        </p:txBody>
      </p:sp>
      <p:sp>
        <p:nvSpPr>
          <p:cNvPr id="111" name="Google Shape;111;p20"/>
          <p:cNvSpPr/>
          <p:nvPr/>
        </p:nvSpPr>
        <p:spPr>
          <a:xfrm>
            <a:off x="457200" y="2133600"/>
            <a:ext cx="3098700" cy="685800"/>
          </a:xfrm>
          <a:prstGeom prst="rect">
            <a:avLst/>
          </a:prstGeom>
          <a:solidFill>
            <a:srgbClr val="FFF5F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112" name="Google Shape;112;p20"/>
          <p:cNvSpPr/>
          <p:nvPr/>
        </p:nvSpPr>
        <p:spPr>
          <a:xfrm>
            <a:off x="457200" y="2133600"/>
            <a:ext cx="50700" cy="685800"/>
          </a:xfrm>
          <a:prstGeom prst="rect">
            <a:avLst/>
          </a:prstGeom>
          <a:solidFill>
            <a:srgbClr val="F05F4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113" name="Google Shape;113;p20"/>
          <p:cNvSpPr txBox="1"/>
          <p:nvPr/>
        </p:nvSpPr>
        <p:spPr>
          <a:xfrm>
            <a:off x="609600" y="2159000"/>
            <a:ext cx="2895600" cy="635100"/>
          </a:xfrm>
          <a:prstGeom prst="rect">
            <a:avLst/>
          </a:prstGeom>
          <a:noFill/>
          <a:ln>
            <a:noFill/>
          </a:ln>
        </p:spPr>
        <p:txBody>
          <a:bodyPr anchorCtr="0" anchor="ctr" bIns="91425" lIns="91425" spcFirstLastPara="1" rIns="91425" wrap="square" tIns="91425">
            <a:noAutofit/>
          </a:bodyPr>
          <a:lstStyle/>
          <a:p>
            <a:pPr indent="0" lvl="0" marL="0" rtl="0" algn="l">
              <a:lnSpc>
                <a:spcPct val="110000"/>
              </a:lnSpc>
              <a:spcBef>
                <a:spcPts val="0"/>
              </a:spcBef>
              <a:spcAft>
                <a:spcPts val="0"/>
              </a:spcAft>
              <a:buNone/>
            </a:pPr>
            <a:r>
              <a:rPr lang="en" sz="1350">
                <a:solidFill>
                  <a:srgbClr val="1F1F1F"/>
                </a:solidFill>
                <a:latin typeface="Avenir"/>
                <a:ea typeface="Avenir"/>
                <a:cs typeface="Avenir"/>
                <a:sym typeface="Avenir"/>
              </a:rPr>
              <a:t>In 2026 TorchTitan decided to invest in building an </a:t>
            </a:r>
            <a:r>
              <a:rPr b="1" lang="en" sz="1350">
                <a:solidFill>
                  <a:srgbClr val="F05F42"/>
                </a:solidFill>
                <a:latin typeface="Avenir"/>
                <a:ea typeface="Avenir"/>
                <a:cs typeface="Avenir"/>
                <a:sym typeface="Avenir"/>
              </a:rPr>
              <a:t>RL solution</a:t>
            </a:r>
            <a:r>
              <a:rPr lang="en" sz="1350">
                <a:solidFill>
                  <a:srgbClr val="1F1F1F"/>
                </a:solidFill>
                <a:latin typeface="Avenir"/>
                <a:ea typeface="Avenir"/>
                <a:cs typeface="Avenir"/>
                <a:sym typeface="Avenir"/>
              </a:rPr>
              <a:t>.</a:t>
            </a:r>
            <a:endParaRPr sz="1350">
              <a:solidFill>
                <a:srgbClr val="1F1F1F"/>
              </a:solidFill>
              <a:latin typeface="Avenir"/>
              <a:ea typeface="Avenir"/>
              <a:cs typeface="Avenir"/>
              <a:sym typeface="Avenir"/>
            </a:endParaRPr>
          </a:p>
        </p:txBody>
      </p:sp>
      <p:sp>
        <p:nvSpPr>
          <p:cNvPr id="114" name="Google Shape;114;p20"/>
          <p:cNvSpPr txBox="1"/>
          <p:nvPr/>
        </p:nvSpPr>
        <p:spPr>
          <a:xfrm>
            <a:off x="457200" y="2997200"/>
            <a:ext cx="3048000" cy="177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900">
                <a:solidFill>
                  <a:srgbClr val="F05F42"/>
                </a:solidFill>
                <a:latin typeface="Avenir"/>
                <a:ea typeface="Avenir"/>
                <a:cs typeface="Avenir"/>
                <a:sym typeface="Avenir"/>
              </a:rPr>
              <a:t>TORCHTITAN USERS</a:t>
            </a:r>
            <a:endParaRPr b="1" sz="900">
              <a:solidFill>
                <a:srgbClr val="F05F42"/>
              </a:solidFill>
              <a:latin typeface="Avenir"/>
              <a:ea typeface="Avenir"/>
              <a:cs typeface="Avenir"/>
              <a:sym typeface="Avenir"/>
            </a:endParaRPr>
          </a:p>
        </p:txBody>
      </p:sp>
      <p:sp>
        <p:nvSpPr>
          <p:cNvPr id="115" name="Google Shape;115;p20"/>
          <p:cNvSpPr/>
          <p:nvPr/>
        </p:nvSpPr>
        <p:spPr>
          <a:xfrm>
            <a:off x="457200" y="3225800"/>
            <a:ext cx="1498500" cy="304800"/>
          </a:xfrm>
          <a:prstGeom prst="roundRect">
            <a:avLst>
              <a:gd fmla="val 16667" name="adj"/>
            </a:avLst>
          </a:prstGeom>
          <a:solidFill>
            <a:srgbClr val="F3F4F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1150">
                <a:solidFill>
                  <a:srgbClr val="1F1F1F"/>
                </a:solidFill>
                <a:latin typeface="Avenir"/>
                <a:ea typeface="Avenir"/>
                <a:cs typeface="Avenir"/>
                <a:sym typeface="Avenir"/>
              </a:rPr>
              <a:t>Hardcore users</a:t>
            </a:r>
            <a:endParaRPr sz="1150">
              <a:solidFill>
                <a:srgbClr val="1F1F1F"/>
              </a:solidFill>
              <a:latin typeface="Avenir"/>
              <a:ea typeface="Avenir"/>
              <a:cs typeface="Avenir"/>
              <a:sym typeface="Avenir"/>
            </a:endParaRPr>
          </a:p>
        </p:txBody>
      </p:sp>
      <p:sp>
        <p:nvSpPr>
          <p:cNvPr id="116" name="Google Shape;116;p20"/>
          <p:cNvSpPr/>
          <p:nvPr/>
        </p:nvSpPr>
        <p:spPr>
          <a:xfrm>
            <a:off x="2057400" y="3225800"/>
            <a:ext cx="1498500" cy="304800"/>
          </a:xfrm>
          <a:prstGeom prst="roundRect">
            <a:avLst>
              <a:gd fmla="val 16667" name="adj"/>
            </a:avLst>
          </a:prstGeom>
          <a:solidFill>
            <a:srgbClr val="F3F4F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1150">
                <a:solidFill>
                  <a:srgbClr val="1F1F1F"/>
                </a:solidFill>
                <a:latin typeface="Avenir"/>
                <a:ea typeface="Avenir"/>
                <a:cs typeface="Avenir"/>
                <a:sym typeface="Avenir"/>
              </a:rPr>
              <a:t>Fork and hack</a:t>
            </a:r>
            <a:endParaRPr sz="1150">
              <a:solidFill>
                <a:srgbClr val="1F1F1F"/>
              </a:solidFill>
              <a:latin typeface="Avenir"/>
              <a:ea typeface="Avenir"/>
              <a:cs typeface="Avenir"/>
              <a:sym typeface="Avenir"/>
            </a:endParaRPr>
          </a:p>
        </p:txBody>
      </p:sp>
      <p:sp>
        <p:nvSpPr>
          <p:cNvPr id="117" name="Google Shape;117;p20"/>
          <p:cNvSpPr/>
          <p:nvPr/>
        </p:nvSpPr>
        <p:spPr>
          <a:xfrm>
            <a:off x="457200" y="3606800"/>
            <a:ext cx="787500" cy="304800"/>
          </a:xfrm>
          <a:prstGeom prst="roundRect">
            <a:avLst>
              <a:gd fmla="val 16667" name="adj"/>
            </a:avLst>
          </a:prstGeom>
          <a:solidFill>
            <a:srgbClr val="F3F4F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1150">
                <a:solidFill>
                  <a:srgbClr val="1F1F1F"/>
                </a:solidFill>
                <a:latin typeface="Avenir"/>
                <a:ea typeface="Avenir"/>
                <a:cs typeface="Avenir"/>
                <a:sym typeface="Avenir"/>
              </a:rPr>
              <a:t>Scale</a:t>
            </a:r>
            <a:endParaRPr sz="1150">
              <a:solidFill>
                <a:srgbClr val="1F1F1F"/>
              </a:solidFill>
              <a:latin typeface="Avenir"/>
              <a:ea typeface="Avenir"/>
              <a:cs typeface="Avenir"/>
              <a:sym typeface="Avenir"/>
            </a:endParaRPr>
          </a:p>
        </p:txBody>
      </p:sp>
      <p:sp>
        <p:nvSpPr>
          <p:cNvPr id="118" name="Google Shape;118;p20"/>
          <p:cNvSpPr/>
          <p:nvPr/>
        </p:nvSpPr>
        <p:spPr>
          <a:xfrm>
            <a:off x="1346200" y="3606800"/>
            <a:ext cx="2209800" cy="304800"/>
          </a:xfrm>
          <a:prstGeom prst="roundRect">
            <a:avLst>
              <a:gd fmla="val 16667" name="adj"/>
            </a:avLst>
          </a:prstGeom>
          <a:solidFill>
            <a:srgbClr val="F3F4F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1150">
                <a:solidFill>
                  <a:srgbClr val="1F1F1F"/>
                </a:solidFill>
                <a:latin typeface="Avenir"/>
                <a:ea typeface="Avenir"/>
                <a:cs typeface="Avenir"/>
                <a:sym typeface="Avenir"/>
              </a:rPr>
              <a:t>Own model architecture</a:t>
            </a:r>
            <a:endParaRPr sz="1150">
              <a:solidFill>
                <a:srgbClr val="1F1F1F"/>
              </a:solidFill>
              <a:latin typeface="Avenir"/>
              <a:ea typeface="Avenir"/>
              <a:cs typeface="Avenir"/>
              <a:sym typeface="Aveni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1"/>
          <p:cNvSpPr txBox="1"/>
          <p:nvPr>
            <p:ph idx="12" type="sldNum"/>
          </p:nvPr>
        </p:nvSpPr>
        <p:spPr>
          <a:xfrm>
            <a:off x="8320058" y="4590005"/>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en"/>
              <a:t>‹#›</a:t>
            </a:fld>
            <a:endParaRPr/>
          </a:p>
        </p:txBody>
      </p:sp>
      <p:sp>
        <p:nvSpPr>
          <p:cNvPr id="124" name="Google Shape;124;p21"/>
          <p:cNvSpPr txBox="1"/>
          <p:nvPr>
            <p:ph type="title"/>
          </p:nvPr>
        </p:nvSpPr>
        <p:spPr>
          <a:xfrm>
            <a:off x="310896" y="137160"/>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520"/>
              <a:buNone/>
            </a:pPr>
            <a:r>
              <a:rPr lang="en" sz="2500"/>
              <a:t>Getting everyone up to speed…</a:t>
            </a:r>
            <a:endParaRPr sz="2500"/>
          </a:p>
        </p:txBody>
      </p:sp>
      <p:sp>
        <p:nvSpPr>
          <p:cNvPr id="125" name="Google Shape;125;p21"/>
          <p:cNvSpPr txBox="1"/>
          <p:nvPr/>
        </p:nvSpPr>
        <p:spPr>
          <a:xfrm>
            <a:off x="457200" y="838200"/>
            <a:ext cx="3962400" cy="330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solidFill>
                  <a:srgbClr val="1F1F1F"/>
                </a:solidFill>
                <a:latin typeface="Avenir"/>
                <a:ea typeface="Avenir"/>
                <a:cs typeface="Avenir"/>
                <a:sym typeface="Avenir"/>
              </a:rPr>
              <a:t>Pretraining / SFT</a:t>
            </a:r>
            <a:endParaRPr b="1" sz="1800">
              <a:solidFill>
                <a:srgbClr val="1F1F1F"/>
              </a:solidFill>
              <a:latin typeface="Avenir"/>
              <a:ea typeface="Avenir"/>
              <a:cs typeface="Avenir"/>
              <a:sym typeface="Avenir"/>
            </a:endParaRPr>
          </a:p>
        </p:txBody>
      </p:sp>
      <p:sp>
        <p:nvSpPr>
          <p:cNvPr id="126" name="Google Shape;126;p21"/>
          <p:cNvSpPr/>
          <p:nvPr/>
        </p:nvSpPr>
        <p:spPr>
          <a:xfrm>
            <a:off x="457200" y="1193800"/>
            <a:ext cx="3962400" cy="38100"/>
          </a:xfrm>
          <a:prstGeom prst="rect">
            <a:avLst/>
          </a:prstGeom>
          <a:solidFill>
            <a:srgbClr val="C4C9D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127" name="Google Shape;127;p21"/>
          <p:cNvSpPr txBox="1"/>
          <p:nvPr/>
        </p:nvSpPr>
        <p:spPr>
          <a:xfrm>
            <a:off x="4724400" y="838200"/>
            <a:ext cx="3962400" cy="330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solidFill>
                  <a:srgbClr val="1F1F1F"/>
                </a:solidFill>
                <a:latin typeface="Avenir"/>
                <a:ea typeface="Avenir"/>
                <a:cs typeface="Avenir"/>
                <a:sym typeface="Avenir"/>
              </a:rPr>
              <a:t>RL</a:t>
            </a:r>
            <a:endParaRPr b="1" sz="1800">
              <a:solidFill>
                <a:srgbClr val="1F1F1F"/>
              </a:solidFill>
              <a:latin typeface="Avenir"/>
              <a:ea typeface="Avenir"/>
              <a:cs typeface="Avenir"/>
              <a:sym typeface="Avenir"/>
            </a:endParaRPr>
          </a:p>
        </p:txBody>
      </p:sp>
      <p:sp>
        <p:nvSpPr>
          <p:cNvPr id="128" name="Google Shape;128;p21"/>
          <p:cNvSpPr/>
          <p:nvPr/>
        </p:nvSpPr>
        <p:spPr>
          <a:xfrm>
            <a:off x="4724400" y="1193800"/>
            <a:ext cx="3962400" cy="38100"/>
          </a:xfrm>
          <a:prstGeom prst="rect">
            <a:avLst/>
          </a:prstGeom>
          <a:solidFill>
            <a:srgbClr val="F05F4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129" name="Google Shape;129;p21"/>
          <p:cNvSpPr/>
          <p:nvPr/>
        </p:nvSpPr>
        <p:spPr>
          <a:xfrm>
            <a:off x="482600" y="1485900"/>
            <a:ext cx="76200" cy="76200"/>
          </a:xfrm>
          <a:prstGeom prst="ellipse">
            <a:avLst/>
          </a:prstGeom>
          <a:solidFill>
            <a:srgbClr val="9CA3A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130" name="Google Shape;130;p21"/>
          <p:cNvSpPr txBox="1"/>
          <p:nvPr/>
        </p:nvSpPr>
        <p:spPr>
          <a:xfrm>
            <a:off x="660400" y="1371600"/>
            <a:ext cx="3759300" cy="3048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a:solidFill>
                  <a:srgbClr val="1F1F1F"/>
                </a:solidFill>
                <a:latin typeface="Avenir"/>
                <a:ea typeface="Avenir"/>
                <a:cs typeface="Avenir"/>
                <a:sym typeface="Avenir"/>
              </a:rPr>
              <a:t>We have the data</a:t>
            </a:r>
            <a:endParaRPr>
              <a:solidFill>
                <a:srgbClr val="1F1F1F"/>
              </a:solidFill>
              <a:latin typeface="Avenir"/>
              <a:ea typeface="Avenir"/>
              <a:cs typeface="Avenir"/>
              <a:sym typeface="Avenir"/>
            </a:endParaRPr>
          </a:p>
        </p:txBody>
      </p:sp>
      <p:sp>
        <p:nvSpPr>
          <p:cNvPr id="131" name="Google Shape;131;p21"/>
          <p:cNvSpPr/>
          <p:nvPr/>
        </p:nvSpPr>
        <p:spPr>
          <a:xfrm>
            <a:off x="482600" y="2197100"/>
            <a:ext cx="76200" cy="76200"/>
          </a:xfrm>
          <a:prstGeom prst="ellipse">
            <a:avLst/>
          </a:prstGeom>
          <a:solidFill>
            <a:srgbClr val="9CA3A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132" name="Google Shape;132;p21"/>
          <p:cNvSpPr txBox="1"/>
          <p:nvPr/>
        </p:nvSpPr>
        <p:spPr>
          <a:xfrm>
            <a:off x="660400" y="2082800"/>
            <a:ext cx="3759300" cy="3048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a:solidFill>
                  <a:srgbClr val="1F1F1F"/>
                </a:solidFill>
                <a:latin typeface="Avenir"/>
                <a:ea typeface="Avenir"/>
                <a:cs typeface="Avenir"/>
                <a:sym typeface="Avenir"/>
              </a:rPr>
              <a:t>We do next token prediction</a:t>
            </a:r>
            <a:endParaRPr>
              <a:solidFill>
                <a:srgbClr val="1F1F1F"/>
              </a:solidFill>
              <a:latin typeface="Avenir"/>
              <a:ea typeface="Avenir"/>
              <a:cs typeface="Avenir"/>
              <a:sym typeface="Avenir"/>
            </a:endParaRPr>
          </a:p>
        </p:txBody>
      </p:sp>
      <p:sp>
        <p:nvSpPr>
          <p:cNvPr id="133" name="Google Shape;133;p21"/>
          <p:cNvSpPr/>
          <p:nvPr/>
        </p:nvSpPr>
        <p:spPr>
          <a:xfrm>
            <a:off x="4749800" y="1485900"/>
            <a:ext cx="76200" cy="76200"/>
          </a:xfrm>
          <a:prstGeom prst="ellipse">
            <a:avLst/>
          </a:prstGeom>
          <a:solidFill>
            <a:srgbClr val="F05F4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134" name="Google Shape;134;p21"/>
          <p:cNvSpPr txBox="1"/>
          <p:nvPr/>
        </p:nvSpPr>
        <p:spPr>
          <a:xfrm>
            <a:off x="4927600" y="1371600"/>
            <a:ext cx="3759300" cy="3048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a:solidFill>
                  <a:srgbClr val="1F1F1F"/>
                </a:solidFill>
                <a:latin typeface="Avenir"/>
                <a:ea typeface="Avenir"/>
                <a:cs typeface="Avenir"/>
                <a:sym typeface="Avenir"/>
              </a:rPr>
              <a:t>We </a:t>
            </a:r>
            <a:r>
              <a:rPr b="1" lang="en">
                <a:solidFill>
                  <a:srgbClr val="F05F42"/>
                </a:solidFill>
                <a:latin typeface="Avenir"/>
                <a:ea typeface="Avenir"/>
                <a:cs typeface="Avenir"/>
                <a:sym typeface="Avenir"/>
              </a:rPr>
              <a:t>generate</a:t>
            </a:r>
            <a:r>
              <a:rPr lang="en">
                <a:solidFill>
                  <a:srgbClr val="1F1F1F"/>
                </a:solidFill>
                <a:latin typeface="Avenir"/>
                <a:ea typeface="Avenir"/>
                <a:cs typeface="Avenir"/>
                <a:sym typeface="Avenir"/>
              </a:rPr>
              <a:t> the data </a:t>
            </a:r>
            <a:r>
              <a:rPr b="1" lang="en">
                <a:solidFill>
                  <a:srgbClr val="F05F42"/>
                </a:solidFill>
                <a:latin typeface="Avenir"/>
                <a:ea typeface="Avenir"/>
                <a:cs typeface="Avenir"/>
                <a:sym typeface="Avenir"/>
              </a:rPr>
              <a:t>on-the-fly</a:t>
            </a:r>
            <a:endParaRPr b="1">
              <a:solidFill>
                <a:srgbClr val="F05F42"/>
              </a:solidFill>
              <a:latin typeface="Avenir"/>
              <a:ea typeface="Avenir"/>
              <a:cs typeface="Avenir"/>
              <a:sym typeface="Avenir"/>
            </a:endParaRPr>
          </a:p>
        </p:txBody>
      </p:sp>
      <p:sp>
        <p:nvSpPr>
          <p:cNvPr id="135" name="Google Shape;135;p21"/>
          <p:cNvSpPr/>
          <p:nvPr/>
        </p:nvSpPr>
        <p:spPr>
          <a:xfrm>
            <a:off x="4749800" y="1841500"/>
            <a:ext cx="76200" cy="76200"/>
          </a:xfrm>
          <a:prstGeom prst="ellipse">
            <a:avLst/>
          </a:prstGeom>
          <a:solidFill>
            <a:srgbClr val="F05F4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136" name="Google Shape;136;p21"/>
          <p:cNvSpPr txBox="1"/>
          <p:nvPr/>
        </p:nvSpPr>
        <p:spPr>
          <a:xfrm>
            <a:off x="4927600" y="1727200"/>
            <a:ext cx="3759300" cy="3048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a:solidFill>
                  <a:srgbClr val="1F1F1F"/>
                </a:solidFill>
                <a:latin typeface="Avenir"/>
                <a:ea typeface="Avenir"/>
                <a:cs typeface="Avenir"/>
                <a:sym typeface="Avenir"/>
              </a:rPr>
              <a:t>We </a:t>
            </a:r>
            <a:r>
              <a:rPr b="1" lang="en">
                <a:solidFill>
                  <a:srgbClr val="F05F42"/>
                </a:solidFill>
                <a:latin typeface="Avenir"/>
                <a:ea typeface="Avenir"/>
                <a:cs typeface="Avenir"/>
                <a:sym typeface="Avenir"/>
              </a:rPr>
              <a:t>score</a:t>
            </a:r>
            <a:r>
              <a:rPr lang="en">
                <a:solidFill>
                  <a:srgbClr val="1F1F1F"/>
                </a:solidFill>
                <a:latin typeface="Avenir"/>
                <a:ea typeface="Avenir"/>
                <a:cs typeface="Avenir"/>
                <a:sym typeface="Avenir"/>
              </a:rPr>
              <a:t> it</a:t>
            </a:r>
            <a:endParaRPr>
              <a:solidFill>
                <a:srgbClr val="1F1F1F"/>
              </a:solidFill>
              <a:latin typeface="Avenir"/>
              <a:ea typeface="Avenir"/>
              <a:cs typeface="Avenir"/>
              <a:sym typeface="Avenir"/>
            </a:endParaRPr>
          </a:p>
        </p:txBody>
      </p:sp>
      <p:sp>
        <p:nvSpPr>
          <p:cNvPr id="137" name="Google Shape;137;p21"/>
          <p:cNvSpPr/>
          <p:nvPr/>
        </p:nvSpPr>
        <p:spPr>
          <a:xfrm>
            <a:off x="4749800" y="2197100"/>
            <a:ext cx="76200" cy="76200"/>
          </a:xfrm>
          <a:prstGeom prst="ellipse">
            <a:avLst/>
          </a:prstGeom>
          <a:solidFill>
            <a:srgbClr val="F05F4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138" name="Google Shape;138;p21"/>
          <p:cNvSpPr txBox="1"/>
          <p:nvPr/>
        </p:nvSpPr>
        <p:spPr>
          <a:xfrm>
            <a:off x="4927600" y="2082800"/>
            <a:ext cx="3759300" cy="3048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a:solidFill>
                  <a:srgbClr val="1F1F1F"/>
                </a:solidFill>
                <a:latin typeface="Avenir"/>
                <a:ea typeface="Avenir"/>
                <a:cs typeface="Avenir"/>
                <a:sym typeface="Avenir"/>
              </a:rPr>
              <a:t>We do </a:t>
            </a:r>
            <a:r>
              <a:rPr b="1" lang="en">
                <a:solidFill>
                  <a:srgbClr val="F05F42"/>
                </a:solidFill>
                <a:latin typeface="Avenir"/>
                <a:ea typeface="Avenir"/>
                <a:cs typeface="Avenir"/>
                <a:sym typeface="Avenir"/>
              </a:rPr>
              <a:t>weighted</a:t>
            </a:r>
            <a:r>
              <a:rPr lang="en">
                <a:solidFill>
                  <a:srgbClr val="1F1F1F"/>
                </a:solidFill>
                <a:latin typeface="Avenir"/>
                <a:ea typeface="Avenir"/>
                <a:cs typeface="Avenir"/>
                <a:sym typeface="Avenir"/>
              </a:rPr>
              <a:t>-next token prediction</a:t>
            </a:r>
            <a:endParaRPr>
              <a:solidFill>
                <a:srgbClr val="1F1F1F"/>
              </a:solidFill>
              <a:latin typeface="Avenir"/>
              <a:ea typeface="Avenir"/>
              <a:cs typeface="Avenir"/>
              <a:sym typeface="Avenir"/>
            </a:endParaRPr>
          </a:p>
        </p:txBody>
      </p:sp>
      <p:sp>
        <p:nvSpPr>
          <p:cNvPr id="139" name="Google Shape;139;p21"/>
          <p:cNvSpPr/>
          <p:nvPr/>
        </p:nvSpPr>
        <p:spPr>
          <a:xfrm>
            <a:off x="457200" y="2565400"/>
            <a:ext cx="3962400" cy="1168500"/>
          </a:xfrm>
          <a:prstGeom prst="rect">
            <a:avLst/>
          </a:prstGeom>
          <a:solidFill>
            <a:srgbClr val="F8F8F8"/>
          </a:solidFill>
          <a:ln cap="flat" cmpd="sng" w="12700">
            <a:solidFill>
              <a:srgbClr val="C9D3D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140" name="Google Shape;140;p21"/>
          <p:cNvSpPr txBox="1"/>
          <p:nvPr/>
        </p:nvSpPr>
        <p:spPr>
          <a:xfrm>
            <a:off x="584200" y="2603500"/>
            <a:ext cx="2540100" cy="177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900">
                <a:solidFill>
                  <a:srgbClr val="4B5563"/>
                </a:solidFill>
                <a:latin typeface="Avenir"/>
                <a:ea typeface="Avenir"/>
                <a:cs typeface="Avenir"/>
                <a:sym typeface="Avenir"/>
              </a:rPr>
              <a:t>PyTorch code</a:t>
            </a:r>
            <a:endParaRPr b="1" sz="900">
              <a:solidFill>
                <a:srgbClr val="4B5563"/>
              </a:solidFill>
              <a:latin typeface="Avenir"/>
              <a:ea typeface="Avenir"/>
              <a:cs typeface="Avenir"/>
              <a:sym typeface="Avenir"/>
            </a:endParaRPr>
          </a:p>
        </p:txBody>
      </p:sp>
      <p:sp>
        <p:nvSpPr>
          <p:cNvPr id="141" name="Google Shape;141;p21"/>
          <p:cNvSpPr txBox="1"/>
          <p:nvPr/>
        </p:nvSpPr>
        <p:spPr>
          <a:xfrm>
            <a:off x="584200" y="2794000"/>
            <a:ext cx="3784500" cy="888900"/>
          </a:xfrm>
          <a:prstGeom prst="rect">
            <a:avLst/>
          </a:prstGeom>
          <a:noFill/>
          <a:ln>
            <a:noFill/>
          </a:ln>
        </p:spPr>
        <p:txBody>
          <a:bodyPr anchorCtr="0" anchor="t" bIns="91425" lIns="91425" spcFirstLastPara="1" rIns="91425" wrap="square" tIns="91425">
            <a:noAutofit/>
          </a:bodyPr>
          <a:lstStyle/>
          <a:p>
            <a:pPr indent="0" lvl="0" marL="0" rtl="0" algn="l">
              <a:lnSpc>
                <a:spcPct val="125000"/>
              </a:lnSpc>
              <a:spcBef>
                <a:spcPts val="0"/>
              </a:spcBef>
              <a:spcAft>
                <a:spcPts val="0"/>
              </a:spcAft>
              <a:buNone/>
            </a:pPr>
            <a:r>
              <a:t/>
            </a:r>
            <a:endParaRPr sz="900">
              <a:solidFill>
                <a:srgbClr val="1F1F1F"/>
              </a:solidFill>
              <a:latin typeface="Roboto Mono"/>
              <a:ea typeface="Roboto Mono"/>
              <a:cs typeface="Roboto Mono"/>
              <a:sym typeface="Roboto Mono"/>
            </a:endParaRPr>
          </a:p>
          <a:p>
            <a:pPr indent="0" lvl="0" marL="0" rtl="0" algn="l">
              <a:lnSpc>
                <a:spcPct val="125000"/>
              </a:lnSpc>
              <a:spcBef>
                <a:spcPts val="0"/>
              </a:spcBef>
              <a:spcAft>
                <a:spcPts val="0"/>
              </a:spcAft>
              <a:buNone/>
            </a:pPr>
            <a:r>
              <a:rPr lang="en" sz="900">
                <a:solidFill>
                  <a:srgbClr val="1F1F1F"/>
                </a:solidFill>
                <a:latin typeface="Roboto Mono"/>
                <a:ea typeface="Roboto Mono"/>
                <a:cs typeface="Roboto Mono"/>
                <a:sym typeface="Roboto Mono"/>
              </a:rPr>
              <a:t>logits </a:t>
            </a:r>
            <a:r>
              <a:rPr lang="en" sz="900">
                <a:solidFill>
                  <a:srgbClr val="4B5563"/>
                </a:solidFill>
                <a:latin typeface="Roboto Mono"/>
                <a:ea typeface="Roboto Mono"/>
                <a:cs typeface="Roboto Mono"/>
                <a:sym typeface="Roboto Mono"/>
              </a:rPr>
              <a:t>=</a:t>
            </a:r>
            <a:r>
              <a:rPr lang="en" sz="900">
                <a:solidFill>
                  <a:srgbClr val="1F1F1F"/>
                </a:solidFill>
                <a:latin typeface="Roboto Mono"/>
                <a:ea typeface="Roboto Mono"/>
                <a:cs typeface="Roboto Mono"/>
                <a:sym typeface="Roboto Mono"/>
              </a:rPr>
              <a:t> model</a:t>
            </a:r>
            <a:r>
              <a:rPr lang="en" sz="900">
                <a:solidFill>
                  <a:srgbClr val="4B5563"/>
                </a:solidFill>
                <a:latin typeface="Roboto Mono"/>
                <a:ea typeface="Roboto Mono"/>
                <a:cs typeface="Roboto Mono"/>
                <a:sym typeface="Roboto Mono"/>
              </a:rPr>
              <a:t>(</a:t>
            </a:r>
            <a:r>
              <a:rPr lang="en" sz="900">
                <a:solidFill>
                  <a:srgbClr val="1F1F1F"/>
                </a:solidFill>
                <a:latin typeface="Roboto Mono"/>
                <a:ea typeface="Roboto Mono"/>
                <a:cs typeface="Roboto Mono"/>
                <a:sym typeface="Roboto Mono"/>
              </a:rPr>
              <a:t>input_ids</a:t>
            </a:r>
            <a:r>
              <a:rPr lang="en" sz="900">
                <a:solidFill>
                  <a:srgbClr val="4B5563"/>
                </a:solidFill>
                <a:latin typeface="Roboto Mono"/>
                <a:ea typeface="Roboto Mono"/>
                <a:cs typeface="Roboto Mono"/>
                <a:sym typeface="Roboto Mono"/>
              </a:rPr>
              <a:t>)</a:t>
            </a:r>
            <a:endParaRPr sz="900">
              <a:solidFill>
                <a:srgbClr val="1F1F1F"/>
              </a:solidFill>
              <a:latin typeface="Roboto Mono"/>
              <a:ea typeface="Roboto Mono"/>
              <a:cs typeface="Roboto Mono"/>
              <a:sym typeface="Roboto Mono"/>
            </a:endParaRPr>
          </a:p>
          <a:p>
            <a:pPr indent="0" lvl="0" marL="0" rtl="0" algn="l">
              <a:lnSpc>
                <a:spcPct val="125000"/>
              </a:lnSpc>
              <a:spcBef>
                <a:spcPts val="0"/>
              </a:spcBef>
              <a:spcAft>
                <a:spcPts val="0"/>
              </a:spcAft>
              <a:buNone/>
            </a:pPr>
            <a:r>
              <a:rPr lang="en" sz="900">
                <a:solidFill>
                  <a:srgbClr val="1F1F1F"/>
                </a:solidFill>
                <a:latin typeface="Roboto Mono"/>
                <a:ea typeface="Roboto Mono"/>
                <a:cs typeface="Roboto Mono"/>
                <a:sym typeface="Roboto Mono"/>
              </a:rPr>
              <a:t>loss_per_token </a:t>
            </a:r>
            <a:r>
              <a:rPr lang="en" sz="900">
                <a:solidFill>
                  <a:srgbClr val="4B5563"/>
                </a:solidFill>
                <a:latin typeface="Roboto Mono"/>
                <a:ea typeface="Roboto Mono"/>
                <a:cs typeface="Roboto Mono"/>
                <a:sym typeface="Roboto Mono"/>
              </a:rPr>
              <a:t>=</a:t>
            </a:r>
            <a:r>
              <a:rPr lang="en" sz="900">
                <a:solidFill>
                  <a:srgbClr val="1F1F1F"/>
                </a:solidFill>
                <a:latin typeface="Roboto Mono"/>
                <a:ea typeface="Roboto Mono"/>
                <a:cs typeface="Roboto Mono"/>
                <a:sym typeface="Roboto Mono"/>
              </a:rPr>
              <a:t> </a:t>
            </a:r>
            <a:r>
              <a:rPr lang="en" sz="900">
                <a:solidFill>
                  <a:srgbClr val="1F4E79"/>
                </a:solidFill>
                <a:latin typeface="Roboto Mono"/>
                <a:ea typeface="Roboto Mono"/>
                <a:cs typeface="Roboto Mono"/>
                <a:sym typeface="Roboto Mono"/>
              </a:rPr>
              <a:t>F</a:t>
            </a:r>
            <a:r>
              <a:rPr lang="en" sz="900">
                <a:solidFill>
                  <a:srgbClr val="4B5563"/>
                </a:solidFill>
                <a:latin typeface="Roboto Mono"/>
                <a:ea typeface="Roboto Mono"/>
                <a:cs typeface="Roboto Mono"/>
                <a:sym typeface="Roboto Mono"/>
              </a:rPr>
              <a:t>.</a:t>
            </a:r>
            <a:r>
              <a:rPr lang="en" sz="900">
                <a:solidFill>
                  <a:srgbClr val="1F1F1F"/>
                </a:solidFill>
                <a:latin typeface="Roboto Mono"/>
                <a:ea typeface="Roboto Mono"/>
                <a:cs typeface="Roboto Mono"/>
                <a:sym typeface="Roboto Mono"/>
              </a:rPr>
              <a:t>cross_entropy</a:t>
            </a:r>
            <a:r>
              <a:rPr lang="en" sz="900">
                <a:solidFill>
                  <a:srgbClr val="4B5563"/>
                </a:solidFill>
                <a:latin typeface="Roboto Mono"/>
                <a:ea typeface="Roboto Mono"/>
                <a:cs typeface="Roboto Mono"/>
                <a:sym typeface="Roboto Mono"/>
              </a:rPr>
              <a:t>(</a:t>
            </a:r>
            <a:r>
              <a:rPr lang="en" sz="900">
                <a:solidFill>
                  <a:srgbClr val="1F1F1F"/>
                </a:solidFill>
                <a:latin typeface="Roboto Mono"/>
                <a:ea typeface="Roboto Mono"/>
                <a:cs typeface="Roboto Mono"/>
                <a:sym typeface="Roboto Mono"/>
              </a:rPr>
              <a:t>logits</a:t>
            </a:r>
            <a:r>
              <a:rPr lang="en" sz="900">
                <a:solidFill>
                  <a:srgbClr val="4B5563"/>
                </a:solidFill>
                <a:latin typeface="Roboto Mono"/>
                <a:ea typeface="Roboto Mono"/>
                <a:cs typeface="Roboto Mono"/>
                <a:sym typeface="Roboto Mono"/>
              </a:rPr>
              <a:t>,</a:t>
            </a:r>
            <a:r>
              <a:rPr lang="en" sz="900">
                <a:solidFill>
                  <a:srgbClr val="1F1F1F"/>
                </a:solidFill>
                <a:latin typeface="Roboto Mono"/>
                <a:ea typeface="Roboto Mono"/>
                <a:cs typeface="Roboto Mono"/>
                <a:sym typeface="Roboto Mono"/>
              </a:rPr>
              <a:t> targets</a:t>
            </a:r>
            <a:r>
              <a:rPr lang="en" sz="900">
                <a:solidFill>
                  <a:srgbClr val="4B5563"/>
                </a:solidFill>
                <a:latin typeface="Roboto Mono"/>
                <a:ea typeface="Roboto Mono"/>
                <a:cs typeface="Roboto Mono"/>
                <a:sym typeface="Roboto Mono"/>
              </a:rPr>
              <a:t>)</a:t>
            </a:r>
            <a:endParaRPr sz="900">
              <a:solidFill>
                <a:srgbClr val="1F1F1F"/>
              </a:solidFill>
              <a:latin typeface="Roboto Mono"/>
              <a:ea typeface="Roboto Mono"/>
              <a:cs typeface="Roboto Mono"/>
              <a:sym typeface="Roboto Mono"/>
            </a:endParaRPr>
          </a:p>
          <a:p>
            <a:pPr indent="0" lvl="0" marL="0" rtl="0" algn="l">
              <a:lnSpc>
                <a:spcPct val="125000"/>
              </a:lnSpc>
              <a:spcBef>
                <a:spcPts val="0"/>
              </a:spcBef>
              <a:spcAft>
                <a:spcPts val="0"/>
              </a:spcAft>
              <a:buNone/>
            </a:pPr>
            <a:r>
              <a:rPr lang="en" sz="900">
                <a:solidFill>
                  <a:srgbClr val="1F1F1F"/>
                </a:solidFill>
                <a:latin typeface="Roboto Mono"/>
                <a:ea typeface="Roboto Mono"/>
                <a:cs typeface="Roboto Mono"/>
                <a:sym typeface="Roboto Mono"/>
              </a:rPr>
              <a:t>mean_loss </a:t>
            </a:r>
            <a:r>
              <a:rPr lang="en" sz="900">
                <a:solidFill>
                  <a:srgbClr val="4B5563"/>
                </a:solidFill>
                <a:latin typeface="Roboto Mono"/>
                <a:ea typeface="Roboto Mono"/>
                <a:cs typeface="Roboto Mono"/>
                <a:sym typeface="Roboto Mono"/>
              </a:rPr>
              <a:t>=</a:t>
            </a:r>
            <a:r>
              <a:rPr lang="en" sz="900">
                <a:solidFill>
                  <a:srgbClr val="1F1F1F"/>
                </a:solidFill>
                <a:latin typeface="Roboto Mono"/>
                <a:ea typeface="Roboto Mono"/>
                <a:cs typeface="Roboto Mono"/>
                <a:sym typeface="Roboto Mono"/>
              </a:rPr>
              <a:t> loss_per_token</a:t>
            </a:r>
            <a:r>
              <a:rPr lang="en" sz="900">
                <a:solidFill>
                  <a:srgbClr val="4B5563"/>
                </a:solidFill>
                <a:latin typeface="Roboto Mono"/>
                <a:ea typeface="Roboto Mono"/>
                <a:cs typeface="Roboto Mono"/>
                <a:sym typeface="Roboto Mono"/>
              </a:rPr>
              <a:t>.</a:t>
            </a:r>
            <a:r>
              <a:rPr lang="en" sz="900">
                <a:solidFill>
                  <a:srgbClr val="1F1F1F"/>
                </a:solidFill>
                <a:latin typeface="Roboto Mono"/>
                <a:ea typeface="Roboto Mono"/>
                <a:cs typeface="Roboto Mono"/>
                <a:sym typeface="Roboto Mono"/>
              </a:rPr>
              <a:t>mean</a:t>
            </a:r>
            <a:r>
              <a:rPr lang="en" sz="900">
                <a:solidFill>
                  <a:srgbClr val="4B5563"/>
                </a:solidFill>
                <a:latin typeface="Roboto Mono"/>
                <a:ea typeface="Roboto Mono"/>
                <a:cs typeface="Roboto Mono"/>
                <a:sym typeface="Roboto Mono"/>
              </a:rPr>
              <a:t>()</a:t>
            </a:r>
            <a:endParaRPr sz="900">
              <a:solidFill>
                <a:srgbClr val="4B5563"/>
              </a:solidFill>
              <a:latin typeface="Roboto Mono"/>
              <a:ea typeface="Roboto Mono"/>
              <a:cs typeface="Roboto Mono"/>
              <a:sym typeface="Roboto Mono"/>
            </a:endParaRPr>
          </a:p>
        </p:txBody>
      </p:sp>
      <p:sp>
        <p:nvSpPr>
          <p:cNvPr id="142" name="Google Shape;142;p21"/>
          <p:cNvSpPr/>
          <p:nvPr/>
        </p:nvSpPr>
        <p:spPr>
          <a:xfrm>
            <a:off x="4724400" y="2565400"/>
            <a:ext cx="3962400" cy="1168500"/>
          </a:xfrm>
          <a:prstGeom prst="rect">
            <a:avLst/>
          </a:prstGeom>
          <a:solidFill>
            <a:srgbClr val="F8F8F8"/>
          </a:solidFill>
          <a:ln cap="flat" cmpd="sng" w="12700">
            <a:solidFill>
              <a:srgbClr val="C9D3D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143" name="Google Shape;143;p21"/>
          <p:cNvSpPr txBox="1"/>
          <p:nvPr/>
        </p:nvSpPr>
        <p:spPr>
          <a:xfrm>
            <a:off x="4851400" y="2603500"/>
            <a:ext cx="2540100" cy="177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900">
                <a:solidFill>
                  <a:srgbClr val="4B5563"/>
                </a:solidFill>
                <a:latin typeface="Avenir"/>
                <a:ea typeface="Avenir"/>
                <a:cs typeface="Avenir"/>
                <a:sym typeface="Avenir"/>
              </a:rPr>
              <a:t>PyTorch code</a:t>
            </a:r>
            <a:endParaRPr b="1" sz="900">
              <a:solidFill>
                <a:srgbClr val="4B5563"/>
              </a:solidFill>
              <a:latin typeface="Avenir"/>
              <a:ea typeface="Avenir"/>
              <a:cs typeface="Avenir"/>
              <a:sym typeface="Avenir"/>
            </a:endParaRPr>
          </a:p>
        </p:txBody>
      </p:sp>
      <p:sp>
        <p:nvSpPr>
          <p:cNvPr id="144" name="Google Shape;144;p21"/>
          <p:cNvSpPr txBox="1"/>
          <p:nvPr/>
        </p:nvSpPr>
        <p:spPr>
          <a:xfrm>
            <a:off x="4851400" y="2794000"/>
            <a:ext cx="3784500" cy="888900"/>
          </a:xfrm>
          <a:prstGeom prst="rect">
            <a:avLst/>
          </a:prstGeom>
          <a:noFill/>
          <a:ln>
            <a:noFill/>
          </a:ln>
        </p:spPr>
        <p:txBody>
          <a:bodyPr anchorCtr="0" anchor="t" bIns="91425" lIns="91425" spcFirstLastPara="1" rIns="91425" wrap="square" tIns="91425">
            <a:noAutofit/>
          </a:bodyPr>
          <a:lstStyle/>
          <a:p>
            <a:pPr indent="0" lvl="0" marL="0" rtl="0" algn="l">
              <a:lnSpc>
                <a:spcPct val="125000"/>
              </a:lnSpc>
              <a:spcBef>
                <a:spcPts val="0"/>
              </a:spcBef>
              <a:spcAft>
                <a:spcPts val="0"/>
              </a:spcAft>
              <a:buNone/>
            </a:pPr>
            <a:r>
              <a:rPr b="1" lang="en" sz="900">
                <a:solidFill>
                  <a:srgbClr val="F05F42"/>
                </a:solidFill>
                <a:latin typeface="Roboto Mono"/>
                <a:ea typeface="Roboto Mono"/>
                <a:cs typeface="Roboto Mono"/>
                <a:sym typeface="Roboto Mono"/>
              </a:rPr>
              <a:t>generated_response</a:t>
            </a:r>
            <a:r>
              <a:rPr lang="en" sz="900">
                <a:solidFill>
                  <a:srgbClr val="4B5563"/>
                </a:solidFill>
                <a:latin typeface="Roboto Mono"/>
                <a:ea typeface="Roboto Mono"/>
                <a:cs typeface="Roboto Mono"/>
                <a:sym typeface="Roboto Mono"/>
              </a:rPr>
              <a:t>,</a:t>
            </a:r>
            <a:r>
              <a:rPr lang="en" sz="900">
                <a:solidFill>
                  <a:srgbClr val="1F1F1F"/>
                </a:solidFill>
                <a:latin typeface="Roboto Mono"/>
                <a:ea typeface="Roboto Mono"/>
                <a:cs typeface="Roboto Mono"/>
                <a:sym typeface="Roboto Mono"/>
              </a:rPr>
              <a:t> </a:t>
            </a:r>
            <a:r>
              <a:rPr b="1" lang="en" sz="900">
                <a:solidFill>
                  <a:srgbClr val="F05F42"/>
                </a:solidFill>
                <a:latin typeface="Roboto Mono"/>
                <a:ea typeface="Roboto Mono"/>
                <a:cs typeface="Roboto Mono"/>
                <a:sym typeface="Roboto Mono"/>
              </a:rPr>
              <a:t>scores</a:t>
            </a:r>
            <a:r>
              <a:rPr lang="en" sz="900">
                <a:solidFill>
                  <a:srgbClr val="1F1F1F"/>
                </a:solidFill>
                <a:latin typeface="Roboto Mono"/>
                <a:ea typeface="Roboto Mono"/>
                <a:cs typeface="Roboto Mono"/>
                <a:sym typeface="Roboto Mono"/>
              </a:rPr>
              <a:t> </a:t>
            </a:r>
            <a:r>
              <a:rPr lang="en" sz="900">
                <a:solidFill>
                  <a:srgbClr val="4B5563"/>
                </a:solidFill>
                <a:latin typeface="Roboto Mono"/>
                <a:ea typeface="Roboto Mono"/>
                <a:cs typeface="Roboto Mono"/>
                <a:sym typeface="Roboto Mono"/>
              </a:rPr>
              <a:t>=</a:t>
            </a:r>
            <a:r>
              <a:rPr lang="en" sz="900">
                <a:solidFill>
                  <a:srgbClr val="1F1F1F"/>
                </a:solidFill>
                <a:latin typeface="Roboto Mono"/>
                <a:ea typeface="Roboto Mono"/>
                <a:cs typeface="Roboto Mono"/>
                <a:sym typeface="Roboto Mono"/>
              </a:rPr>
              <a:t> </a:t>
            </a:r>
            <a:r>
              <a:rPr b="1" lang="en" sz="900">
                <a:solidFill>
                  <a:srgbClr val="F05F42"/>
                </a:solidFill>
                <a:latin typeface="Roboto Mono"/>
                <a:ea typeface="Roboto Mono"/>
                <a:cs typeface="Roboto Mono"/>
                <a:sym typeface="Roboto Mono"/>
              </a:rPr>
              <a:t>generate</a:t>
            </a:r>
            <a:r>
              <a:rPr lang="en" sz="900">
                <a:solidFill>
                  <a:srgbClr val="4B5563"/>
                </a:solidFill>
                <a:latin typeface="Roboto Mono"/>
                <a:ea typeface="Roboto Mono"/>
                <a:cs typeface="Roboto Mono"/>
                <a:sym typeface="Roboto Mono"/>
              </a:rPr>
              <a:t>(</a:t>
            </a:r>
            <a:r>
              <a:rPr lang="en" sz="900">
                <a:solidFill>
                  <a:srgbClr val="1F1F1F"/>
                </a:solidFill>
                <a:latin typeface="Roboto Mono"/>
                <a:ea typeface="Roboto Mono"/>
                <a:cs typeface="Roboto Mono"/>
                <a:sym typeface="Roboto Mono"/>
              </a:rPr>
              <a:t>prompt</a:t>
            </a:r>
            <a:r>
              <a:rPr lang="en" sz="900">
                <a:solidFill>
                  <a:srgbClr val="4B5563"/>
                </a:solidFill>
                <a:latin typeface="Roboto Mono"/>
                <a:ea typeface="Roboto Mono"/>
                <a:cs typeface="Roboto Mono"/>
                <a:sym typeface="Roboto Mono"/>
              </a:rPr>
              <a:t>)</a:t>
            </a:r>
            <a:endParaRPr sz="900">
              <a:solidFill>
                <a:srgbClr val="1F1F1F"/>
              </a:solidFill>
              <a:latin typeface="Roboto Mono"/>
              <a:ea typeface="Roboto Mono"/>
              <a:cs typeface="Roboto Mono"/>
              <a:sym typeface="Roboto Mono"/>
            </a:endParaRPr>
          </a:p>
          <a:p>
            <a:pPr indent="0" lvl="0" marL="0" rtl="0" algn="l">
              <a:lnSpc>
                <a:spcPct val="125000"/>
              </a:lnSpc>
              <a:spcBef>
                <a:spcPts val="0"/>
              </a:spcBef>
              <a:spcAft>
                <a:spcPts val="0"/>
              </a:spcAft>
              <a:buNone/>
            </a:pPr>
            <a:r>
              <a:rPr lang="en" sz="900">
                <a:solidFill>
                  <a:srgbClr val="1F1F1F"/>
                </a:solidFill>
                <a:latin typeface="Roboto Mono"/>
                <a:ea typeface="Roboto Mono"/>
                <a:cs typeface="Roboto Mono"/>
                <a:sym typeface="Roboto Mono"/>
              </a:rPr>
              <a:t>logits </a:t>
            </a:r>
            <a:r>
              <a:rPr lang="en" sz="900">
                <a:solidFill>
                  <a:srgbClr val="4B5563"/>
                </a:solidFill>
                <a:latin typeface="Roboto Mono"/>
                <a:ea typeface="Roboto Mono"/>
                <a:cs typeface="Roboto Mono"/>
                <a:sym typeface="Roboto Mono"/>
              </a:rPr>
              <a:t>=</a:t>
            </a:r>
            <a:r>
              <a:rPr lang="en" sz="900">
                <a:solidFill>
                  <a:srgbClr val="1F1F1F"/>
                </a:solidFill>
                <a:latin typeface="Roboto Mono"/>
                <a:ea typeface="Roboto Mono"/>
                <a:cs typeface="Roboto Mono"/>
                <a:sym typeface="Roboto Mono"/>
              </a:rPr>
              <a:t> model</a:t>
            </a:r>
            <a:r>
              <a:rPr lang="en" sz="900">
                <a:solidFill>
                  <a:srgbClr val="4B5563"/>
                </a:solidFill>
                <a:latin typeface="Roboto Mono"/>
                <a:ea typeface="Roboto Mono"/>
                <a:cs typeface="Roboto Mono"/>
                <a:sym typeface="Roboto Mono"/>
              </a:rPr>
              <a:t>(</a:t>
            </a:r>
            <a:r>
              <a:rPr b="1" lang="en" sz="900">
                <a:solidFill>
                  <a:srgbClr val="F05F42"/>
                </a:solidFill>
                <a:latin typeface="Roboto Mono"/>
                <a:ea typeface="Roboto Mono"/>
                <a:cs typeface="Roboto Mono"/>
                <a:sym typeface="Roboto Mono"/>
              </a:rPr>
              <a:t>generated_response</a:t>
            </a:r>
            <a:r>
              <a:rPr lang="en" sz="900">
                <a:solidFill>
                  <a:srgbClr val="4B5563"/>
                </a:solidFill>
                <a:latin typeface="Roboto Mono"/>
                <a:ea typeface="Roboto Mono"/>
                <a:cs typeface="Roboto Mono"/>
                <a:sym typeface="Roboto Mono"/>
              </a:rPr>
              <a:t>)</a:t>
            </a:r>
            <a:endParaRPr sz="900">
              <a:solidFill>
                <a:srgbClr val="1F1F1F"/>
              </a:solidFill>
              <a:latin typeface="Roboto Mono"/>
              <a:ea typeface="Roboto Mono"/>
              <a:cs typeface="Roboto Mono"/>
              <a:sym typeface="Roboto Mono"/>
            </a:endParaRPr>
          </a:p>
          <a:p>
            <a:pPr indent="0" lvl="0" marL="0" rtl="0" algn="l">
              <a:lnSpc>
                <a:spcPct val="125000"/>
              </a:lnSpc>
              <a:spcBef>
                <a:spcPts val="0"/>
              </a:spcBef>
              <a:spcAft>
                <a:spcPts val="0"/>
              </a:spcAft>
              <a:buNone/>
            </a:pPr>
            <a:r>
              <a:rPr lang="en" sz="900">
                <a:solidFill>
                  <a:srgbClr val="1F1F1F"/>
                </a:solidFill>
                <a:latin typeface="Roboto Mono"/>
                <a:ea typeface="Roboto Mono"/>
                <a:cs typeface="Roboto Mono"/>
                <a:sym typeface="Roboto Mono"/>
              </a:rPr>
              <a:t>loss_per_token </a:t>
            </a:r>
            <a:r>
              <a:rPr lang="en" sz="900">
                <a:solidFill>
                  <a:srgbClr val="4B5563"/>
                </a:solidFill>
                <a:latin typeface="Roboto Mono"/>
                <a:ea typeface="Roboto Mono"/>
                <a:cs typeface="Roboto Mono"/>
                <a:sym typeface="Roboto Mono"/>
              </a:rPr>
              <a:t>=</a:t>
            </a:r>
            <a:r>
              <a:rPr lang="en" sz="900">
                <a:solidFill>
                  <a:srgbClr val="1F1F1F"/>
                </a:solidFill>
                <a:latin typeface="Roboto Mono"/>
                <a:ea typeface="Roboto Mono"/>
                <a:cs typeface="Roboto Mono"/>
                <a:sym typeface="Roboto Mono"/>
              </a:rPr>
              <a:t> </a:t>
            </a:r>
            <a:r>
              <a:rPr lang="en" sz="900">
                <a:solidFill>
                  <a:srgbClr val="1F4E79"/>
                </a:solidFill>
                <a:latin typeface="Roboto Mono"/>
                <a:ea typeface="Roboto Mono"/>
                <a:cs typeface="Roboto Mono"/>
                <a:sym typeface="Roboto Mono"/>
              </a:rPr>
              <a:t>F</a:t>
            </a:r>
            <a:r>
              <a:rPr lang="en" sz="900">
                <a:solidFill>
                  <a:srgbClr val="4B5563"/>
                </a:solidFill>
                <a:latin typeface="Roboto Mono"/>
                <a:ea typeface="Roboto Mono"/>
                <a:cs typeface="Roboto Mono"/>
                <a:sym typeface="Roboto Mono"/>
              </a:rPr>
              <a:t>.</a:t>
            </a:r>
            <a:r>
              <a:rPr lang="en" sz="900">
                <a:solidFill>
                  <a:srgbClr val="1F1F1F"/>
                </a:solidFill>
                <a:latin typeface="Roboto Mono"/>
                <a:ea typeface="Roboto Mono"/>
                <a:cs typeface="Roboto Mono"/>
                <a:sym typeface="Roboto Mono"/>
              </a:rPr>
              <a:t>cross_entropy</a:t>
            </a:r>
            <a:r>
              <a:rPr lang="en" sz="900">
                <a:solidFill>
                  <a:srgbClr val="4B5563"/>
                </a:solidFill>
                <a:latin typeface="Roboto Mono"/>
                <a:ea typeface="Roboto Mono"/>
                <a:cs typeface="Roboto Mono"/>
                <a:sym typeface="Roboto Mono"/>
              </a:rPr>
              <a:t>(</a:t>
            </a:r>
            <a:r>
              <a:rPr lang="en" sz="900">
                <a:solidFill>
                  <a:srgbClr val="1F1F1F"/>
                </a:solidFill>
                <a:latin typeface="Roboto Mono"/>
                <a:ea typeface="Roboto Mono"/>
                <a:cs typeface="Roboto Mono"/>
                <a:sym typeface="Roboto Mono"/>
              </a:rPr>
              <a:t>logits</a:t>
            </a:r>
            <a:r>
              <a:rPr lang="en" sz="900">
                <a:solidFill>
                  <a:srgbClr val="4B5563"/>
                </a:solidFill>
                <a:latin typeface="Roboto Mono"/>
                <a:ea typeface="Roboto Mono"/>
                <a:cs typeface="Roboto Mono"/>
                <a:sym typeface="Roboto Mono"/>
              </a:rPr>
              <a:t>,</a:t>
            </a:r>
            <a:r>
              <a:rPr lang="en" sz="900">
                <a:solidFill>
                  <a:srgbClr val="1F1F1F"/>
                </a:solidFill>
                <a:latin typeface="Roboto Mono"/>
                <a:ea typeface="Roboto Mono"/>
                <a:cs typeface="Roboto Mono"/>
                <a:sym typeface="Roboto Mono"/>
              </a:rPr>
              <a:t> targets</a:t>
            </a:r>
            <a:r>
              <a:rPr lang="en" sz="900">
                <a:solidFill>
                  <a:srgbClr val="4B5563"/>
                </a:solidFill>
                <a:latin typeface="Roboto Mono"/>
                <a:ea typeface="Roboto Mono"/>
                <a:cs typeface="Roboto Mono"/>
                <a:sym typeface="Roboto Mono"/>
              </a:rPr>
              <a:t>)</a:t>
            </a:r>
            <a:endParaRPr sz="900">
              <a:solidFill>
                <a:srgbClr val="1F1F1F"/>
              </a:solidFill>
              <a:latin typeface="Roboto Mono"/>
              <a:ea typeface="Roboto Mono"/>
              <a:cs typeface="Roboto Mono"/>
              <a:sym typeface="Roboto Mono"/>
            </a:endParaRPr>
          </a:p>
          <a:p>
            <a:pPr indent="0" lvl="0" marL="0" rtl="0" algn="l">
              <a:lnSpc>
                <a:spcPct val="125000"/>
              </a:lnSpc>
              <a:spcBef>
                <a:spcPts val="0"/>
              </a:spcBef>
              <a:spcAft>
                <a:spcPts val="0"/>
              </a:spcAft>
              <a:buNone/>
            </a:pPr>
            <a:r>
              <a:rPr lang="en" sz="900">
                <a:solidFill>
                  <a:srgbClr val="1F1F1F"/>
                </a:solidFill>
                <a:latin typeface="Roboto Mono"/>
                <a:ea typeface="Roboto Mono"/>
                <a:cs typeface="Roboto Mono"/>
                <a:sym typeface="Roboto Mono"/>
              </a:rPr>
              <a:t>mean_loss </a:t>
            </a:r>
            <a:r>
              <a:rPr lang="en" sz="900">
                <a:solidFill>
                  <a:srgbClr val="4B5563"/>
                </a:solidFill>
                <a:latin typeface="Roboto Mono"/>
                <a:ea typeface="Roboto Mono"/>
                <a:cs typeface="Roboto Mono"/>
                <a:sym typeface="Roboto Mono"/>
              </a:rPr>
              <a:t>=</a:t>
            </a:r>
            <a:r>
              <a:rPr lang="en" sz="900">
                <a:solidFill>
                  <a:srgbClr val="1F1F1F"/>
                </a:solidFill>
                <a:latin typeface="Roboto Mono"/>
                <a:ea typeface="Roboto Mono"/>
                <a:cs typeface="Roboto Mono"/>
                <a:sym typeface="Roboto Mono"/>
              </a:rPr>
              <a:t> </a:t>
            </a:r>
            <a:r>
              <a:rPr lang="en" sz="900">
                <a:solidFill>
                  <a:srgbClr val="4B5563"/>
                </a:solidFill>
                <a:latin typeface="Roboto Mono"/>
                <a:ea typeface="Roboto Mono"/>
                <a:cs typeface="Roboto Mono"/>
                <a:sym typeface="Roboto Mono"/>
              </a:rPr>
              <a:t>(</a:t>
            </a:r>
            <a:r>
              <a:rPr b="1" lang="en" sz="900">
                <a:solidFill>
                  <a:srgbClr val="F05F42"/>
                </a:solidFill>
                <a:latin typeface="Roboto Mono"/>
                <a:ea typeface="Roboto Mono"/>
                <a:cs typeface="Roboto Mono"/>
                <a:sym typeface="Roboto Mono"/>
              </a:rPr>
              <a:t>scores</a:t>
            </a:r>
            <a:r>
              <a:rPr lang="en" sz="900">
                <a:solidFill>
                  <a:srgbClr val="1F1F1F"/>
                </a:solidFill>
                <a:latin typeface="Roboto Mono"/>
                <a:ea typeface="Roboto Mono"/>
                <a:cs typeface="Roboto Mono"/>
                <a:sym typeface="Roboto Mono"/>
              </a:rPr>
              <a:t> </a:t>
            </a:r>
            <a:r>
              <a:rPr lang="en" sz="900">
                <a:solidFill>
                  <a:srgbClr val="4B5563"/>
                </a:solidFill>
                <a:latin typeface="Roboto Mono"/>
                <a:ea typeface="Roboto Mono"/>
                <a:cs typeface="Roboto Mono"/>
                <a:sym typeface="Roboto Mono"/>
              </a:rPr>
              <a:t>*</a:t>
            </a:r>
            <a:r>
              <a:rPr lang="en" sz="900">
                <a:solidFill>
                  <a:srgbClr val="1F1F1F"/>
                </a:solidFill>
                <a:latin typeface="Roboto Mono"/>
                <a:ea typeface="Roboto Mono"/>
                <a:cs typeface="Roboto Mono"/>
                <a:sym typeface="Roboto Mono"/>
              </a:rPr>
              <a:t> loss_per_token</a:t>
            </a:r>
            <a:r>
              <a:rPr lang="en" sz="900">
                <a:solidFill>
                  <a:srgbClr val="4B5563"/>
                </a:solidFill>
                <a:latin typeface="Roboto Mono"/>
                <a:ea typeface="Roboto Mono"/>
                <a:cs typeface="Roboto Mono"/>
                <a:sym typeface="Roboto Mono"/>
              </a:rPr>
              <a:t>).</a:t>
            </a:r>
            <a:r>
              <a:rPr lang="en" sz="900">
                <a:solidFill>
                  <a:srgbClr val="1F1F1F"/>
                </a:solidFill>
                <a:latin typeface="Roboto Mono"/>
                <a:ea typeface="Roboto Mono"/>
                <a:cs typeface="Roboto Mono"/>
                <a:sym typeface="Roboto Mono"/>
              </a:rPr>
              <a:t>mean</a:t>
            </a:r>
            <a:r>
              <a:rPr lang="en" sz="900">
                <a:solidFill>
                  <a:srgbClr val="4B5563"/>
                </a:solidFill>
                <a:latin typeface="Roboto Mono"/>
                <a:ea typeface="Roboto Mono"/>
                <a:cs typeface="Roboto Mono"/>
                <a:sym typeface="Roboto Mono"/>
              </a:rPr>
              <a:t>()</a:t>
            </a:r>
            <a:endParaRPr sz="900">
              <a:solidFill>
                <a:srgbClr val="4B5563"/>
              </a:solidFill>
              <a:latin typeface="Roboto Mono"/>
              <a:ea typeface="Roboto Mono"/>
              <a:cs typeface="Roboto Mono"/>
              <a:sym typeface="Roboto Mon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2"/>
          <p:cNvSpPr txBox="1"/>
          <p:nvPr>
            <p:ph idx="12" type="sldNum"/>
          </p:nvPr>
        </p:nvSpPr>
        <p:spPr>
          <a:xfrm>
            <a:off x="8320058" y="4590005"/>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en"/>
              <a:t>‹#›</a:t>
            </a:fld>
            <a:endParaRPr/>
          </a:p>
        </p:txBody>
      </p:sp>
      <p:sp>
        <p:nvSpPr>
          <p:cNvPr id="150" name="Google Shape;150;p22"/>
          <p:cNvSpPr txBox="1"/>
          <p:nvPr>
            <p:ph type="title"/>
          </p:nvPr>
        </p:nvSpPr>
        <p:spPr>
          <a:xfrm>
            <a:off x="310896" y="137160"/>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520"/>
              <a:buNone/>
            </a:pPr>
            <a:r>
              <a:rPr lang="en" sz="2500"/>
              <a:t>Fully-Async Architecture</a:t>
            </a:r>
            <a:endParaRPr sz="2500"/>
          </a:p>
          <a:p>
            <a:pPr indent="0" lvl="0" marL="0" rtl="0" algn="l">
              <a:lnSpc>
                <a:spcPct val="100000"/>
              </a:lnSpc>
              <a:spcBef>
                <a:spcPts val="0"/>
              </a:spcBef>
              <a:spcAft>
                <a:spcPts val="0"/>
              </a:spcAft>
              <a:buSzPts val="2520"/>
              <a:buNone/>
            </a:pPr>
            <a:r>
              <a:t/>
            </a:r>
            <a:endParaRPr sz="2500"/>
          </a:p>
        </p:txBody>
      </p:sp>
      <p:pic>
        <p:nvPicPr>
          <p:cNvPr id="151" name="Google Shape;151;p22"/>
          <p:cNvPicPr preferRelativeResize="0"/>
          <p:nvPr/>
        </p:nvPicPr>
        <p:blipFill rotWithShape="1">
          <a:blip r:embed="rId3">
            <a:alphaModFix/>
          </a:blip>
          <a:srcRect b="6103" l="2719" r="3840" t="8295"/>
          <a:stretch/>
        </p:blipFill>
        <p:spPr>
          <a:xfrm>
            <a:off x="1398800" y="648375"/>
            <a:ext cx="6017751" cy="3701125"/>
          </a:xfrm>
          <a:prstGeom prst="rect">
            <a:avLst/>
          </a:prstGeom>
          <a:noFill/>
          <a:ln>
            <a:noFill/>
          </a:ln>
        </p:spPr>
      </p:pic>
      <p:sp>
        <p:nvSpPr>
          <p:cNvPr id="152" name="Google Shape;152;p22"/>
          <p:cNvSpPr/>
          <p:nvPr/>
        </p:nvSpPr>
        <p:spPr>
          <a:xfrm>
            <a:off x="5854700" y="3263900"/>
            <a:ext cx="1181100" cy="355500"/>
          </a:xfrm>
          <a:prstGeom prst="roundRect">
            <a:avLst>
              <a:gd fmla="val 16667" name="adj"/>
            </a:avLst>
          </a:prstGeom>
          <a:noFill/>
          <a:ln cap="flat" cmpd="sng" w="25400">
            <a:solidFill>
              <a:srgbClr val="F05F42"/>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cxnSp>
        <p:nvCxnSpPr>
          <p:cNvPr id="153" name="Google Shape;153;p22"/>
          <p:cNvCxnSpPr/>
          <p:nvPr/>
        </p:nvCxnSpPr>
        <p:spPr>
          <a:xfrm rot="10800000">
            <a:off x="7061100" y="3441700"/>
            <a:ext cx="558900" cy="0"/>
          </a:xfrm>
          <a:prstGeom prst="straightConnector1">
            <a:avLst/>
          </a:prstGeom>
          <a:noFill/>
          <a:ln cap="flat" cmpd="sng" w="22225">
            <a:solidFill>
              <a:srgbClr val="F05F42"/>
            </a:solidFill>
            <a:prstDash val="solid"/>
            <a:round/>
            <a:headEnd len="med" w="med" type="none"/>
            <a:tailEnd len="med" w="med" type="triangle"/>
          </a:ln>
        </p:spPr>
      </p:cxnSp>
      <p:sp>
        <p:nvSpPr>
          <p:cNvPr id="154" name="Google Shape;154;p22"/>
          <p:cNvSpPr txBox="1"/>
          <p:nvPr/>
        </p:nvSpPr>
        <p:spPr>
          <a:xfrm>
            <a:off x="7620000" y="2997200"/>
            <a:ext cx="1447800" cy="939900"/>
          </a:xfrm>
          <a:prstGeom prst="rect">
            <a:avLst/>
          </a:prstGeom>
          <a:noFill/>
          <a:ln>
            <a:noFill/>
          </a:ln>
        </p:spPr>
        <p:txBody>
          <a:bodyPr anchorCtr="0" anchor="ctr" bIns="91425" lIns="91425" spcFirstLastPara="1" rIns="91425" wrap="square" tIns="91425">
            <a:noAutofit/>
          </a:bodyPr>
          <a:lstStyle/>
          <a:p>
            <a:pPr indent="0" lvl="0" marL="0" rtl="0" algn="l">
              <a:lnSpc>
                <a:spcPct val="110000"/>
              </a:lnSpc>
              <a:spcBef>
                <a:spcPts val="0"/>
              </a:spcBef>
              <a:spcAft>
                <a:spcPts val="0"/>
              </a:spcAft>
              <a:buNone/>
            </a:pPr>
            <a:r>
              <a:rPr b="1" lang="en" sz="1150">
                <a:solidFill>
                  <a:srgbClr val="F05F42"/>
                </a:solidFill>
                <a:latin typeface="Avenir"/>
                <a:ea typeface="Avenir"/>
                <a:cs typeface="Avenir"/>
                <a:sym typeface="Avenir"/>
              </a:rPr>
              <a:t>The pretraining / SFT trainer</a:t>
            </a:r>
            <a:endParaRPr sz="1000">
              <a:solidFill>
                <a:srgbClr val="4B5563"/>
              </a:solidFill>
              <a:latin typeface="Avenir"/>
              <a:ea typeface="Avenir"/>
              <a:cs typeface="Avenir"/>
              <a:sym typeface="Avenir"/>
            </a:endParaRPr>
          </a:p>
          <a:p>
            <a:pPr indent="0" lvl="0" marL="0" rtl="0" algn="l">
              <a:lnSpc>
                <a:spcPct val="110000"/>
              </a:lnSpc>
              <a:spcBef>
                <a:spcPts val="0"/>
              </a:spcBef>
              <a:spcAft>
                <a:spcPts val="0"/>
              </a:spcAft>
              <a:buNone/>
            </a:pPr>
            <a:r>
              <a:rPr lang="en" sz="1000">
                <a:solidFill>
                  <a:srgbClr val="4B5563"/>
                </a:solidFill>
                <a:latin typeface="Avenir"/>
                <a:ea typeface="Avenir"/>
                <a:cs typeface="Avenir"/>
                <a:sym typeface="Avenir"/>
              </a:rPr>
              <a:t>everything else exists for RL</a:t>
            </a:r>
            <a:endParaRPr sz="1000">
              <a:solidFill>
                <a:srgbClr val="4B5563"/>
              </a:solidFill>
              <a:latin typeface="Avenir"/>
              <a:ea typeface="Avenir"/>
              <a:cs typeface="Avenir"/>
              <a:sym typeface="Aveni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3"/>
          <p:cNvSpPr txBox="1"/>
          <p:nvPr/>
        </p:nvSpPr>
        <p:spPr>
          <a:xfrm>
            <a:off x="310896" y="137160"/>
            <a:ext cx="8522100" cy="57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500">
                <a:solidFill>
                  <a:schemeClr val="dk1"/>
                </a:solidFill>
                <a:latin typeface="Avenir"/>
                <a:ea typeface="Avenir"/>
                <a:cs typeface="Avenir"/>
                <a:sym typeface="Avenir"/>
              </a:rPr>
              <a:t>One model definition, from pretraining to post-training</a:t>
            </a:r>
            <a:endParaRPr b="1" sz="2500">
              <a:solidFill>
                <a:schemeClr val="dk1"/>
              </a:solidFill>
              <a:latin typeface="Avenir"/>
              <a:ea typeface="Avenir"/>
              <a:cs typeface="Avenir"/>
              <a:sym typeface="Avenir"/>
            </a:endParaRPr>
          </a:p>
        </p:txBody>
      </p:sp>
      <p:sp>
        <p:nvSpPr>
          <p:cNvPr id="160" name="Google Shape;160;p23"/>
          <p:cNvSpPr txBox="1"/>
          <p:nvPr/>
        </p:nvSpPr>
        <p:spPr>
          <a:xfrm>
            <a:off x="546100" y="863600"/>
            <a:ext cx="8051700" cy="2286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1200">
                <a:solidFill>
                  <a:srgbClr val="4B5563"/>
                </a:solidFill>
                <a:latin typeface="Avenir"/>
                <a:ea typeface="Avenir"/>
                <a:cs typeface="Avenir"/>
                <a:sym typeface="Avenir"/>
              </a:rPr>
              <a:t>The same model definition for pretraining, RL training, and generation inside vLLM.</a:t>
            </a:r>
            <a:endParaRPr sz="1200">
              <a:solidFill>
                <a:srgbClr val="4B5563"/>
              </a:solidFill>
              <a:latin typeface="Avenir"/>
              <a:ea typeface="Avenir"/>
              <a:cs typeface="Avenir"/>
              <a:sym typeface="Avenir"/>
            </a:endParaRPr>
          </a:p>
        </p:txBody>
      </p:sp>
      <p:sp>
        <p:nvSpPr>
          <p:cNvPr id="161" name="Google Shape;161;p23"/>
          <p:cNvSpPr/>
          <p:nvPr/>
        </p:nvSpPr>
        <p:spPr>
          <a:xfrm>
            <a:off x="2438400" y="1270000"/>
            <a:ext cx="4267200" cy="1168500"/>
          </a:xfrm>
          <a:prstGeom prst="rect">
            <a:avLst/>
          </a:prstGeom>
          <a:solidFill>
            <a:srgbClr val="F8F8F8"/>
          </a:solidFill>
          <a:ln cap="flat" cmpd="sng" w="19050">
            <a:solidFill>
              <a:srgbClr val="1F4E7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cxnSp>
        <p:nvCxnSpPr>
          <p:cNvPr id="162" name="Google Shape;162;p23"/>
          <p:cNvCxnSpPr/>
          <p:nvPr/>
        </p:nvCxnSpPr>
        <p:spPr>
          <a:xfrm>
            <a:off x="2438400" y="1447800"/>
            <a:ext cx="4267200" cy="0"/>
          </a:xfrm>
          <a:prstGeom prst="straightConnector1">
            <a:avLst/>
          </a:prstGeom>
          <a:noFill/>
          <a:ln cap="flat" cmpd="sng" w="12700">
            <a:solidFill>
              <a:srgbClr val="D6DDE5"/>
            </a:solidFill>
            <a:prstDash val="solid"/>
            <a:round/>
            <a:headEnd len="med" w="med" type="none"/>
            <a:tailEnd len="med" w="med" type="none"/>
          </a:ln>
        </p:spPr>
      </p:cxnSp>
      <p:sp>
        <p:nvSpPr>
          <p:cNvPr id="163" name="Google Shape;163;p23"/>
          <p:cNvSpPr txBox="1"/>
          <p:nvPr/>
        </p:nvSpPr>
        <p:spPr>
          <a:xfrm>
            <a:off x="2540000" y="1282700"/>
            <a:ext cx="1778100" cy="1650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850">
                <a:solidFill>
                  <a:srgbClr val="4B5563"/>
                </a:solidFill>
                <a:latin typeface="Roboto Mono"/>
                <a:ea typeface="Roboto Mono"/>
                <a:cs typeface="Roboto Mono"/>
                <a:sym typeface="Roboto Mono"/>
              </a:rPr>
              <a:t>model.py</a:t>
            </a:r>
            <a:endParaRPr sz="850">
              <a:solidFill>
                <a:srgbClr val="4B5563"/>
              </a:solidFill>
              <a:latin typeface="Roboto Mono"/>
              <a:ea typeface="Roboto Mono"/>
              <a:cs typeface="Roboto Mono"/>
              <a:sym typeface="Roboto Mono"/>
            </a:endParaRPr>
          </a:p>
        </p:txBody>
      </p:sp>
      <p:sp>
        <p:nvSpPr>
          <p:cNvPr id="164" name="Google Shape;164;p23"/>
          <p:cNvSpPr txBox="1"/>
          <p:nvPr/>
        </p:nvSpPr>
        <p:spPr>
          <a:xfrm>
            <a:off x="4826000" y="1282700"/>
            <a:ext cx="1803300" cy="1650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en" sz="850">
                <a:solidFill>
                  <a:srgbClr val="4B5563"/>
                </a:solidFill>
                <a:latin typeface="Avenir"/>
                <a:ea typeface="Avenir"/>
                <a:cs typeface="Avenir"/>
                <a:sym typeface="Avenir"/>
              </a:rPr>
              <a:t>model definition</a:t>
            </a:r>
            <a:endParaRPr sz="850">
              <a:solidFill>
                <a:srgbClr val="4B5563"/>
              </a:solidFill>
              <a:latin typeface="Avenir"/>
              <a:ea typeface="Avenir"/>
              <a:cs typeface="Avenir"/>
              <a:sym typeface="Avenir"/>
            </a:endParaRPr>
          </a:p>
        </p:txBody>
      </p:sp>
      <p:sp>
        <p:nvSpPr>
          <p:cNvPr id="165" name="Google Shape;165;p23"/>
          <p:cNvSpPr txBox="1"/>
          <p:nvPr/>
        </p:nvSpPr>
        <p:spPr>
          <a:xfrm>
            <a:off x="2667000" y="1498600"/>
            <a:ext cx="3987900" cy="888900"/>
          </a:xfrm>
          <a:prstGeom prst="rect">
            <a:avLst/>
          </a:prstGeom>
          <a:noFill/>
          <a:ln>
            <a:noFill/>
          </a:ln>
        </p:spPr>
        <p:txBody>
          <a:bodyPr anchorCtr="0" anchor="ctr" bIns="91425" lIns="91425" spcFirstLastPara="1" rIns="91425" wrap="square" tIns="91425">
            <a:noAutofit/>
          </a:bodyPr>
          <a:lstStyle/>
          <a:p>
            <a:pPr indent="0" lvl="0" marL="0" rtl="0" algn="l">
              <a:lnSpc>
                <a:spcPct val="110000"/>
              </a:lnSpc>
              <a:spcBef>
                <a:spcPts val="0"/>
              </a:spcBef>
              <a:spcAft>
                <a:spcPts val="0"/>
              </a:spcAft>
              <a:buNone/>
            </a:pPr>
            <a:r>
              <a:rPr b="1" lang="en" sz="1500">
                <a:solidFill>
                  <a:srgbClr val="1F4E79"/>
                </a:solidFill>
                <a:latin typeface="Roboto Mono"/>
                <a:ea typeface="Roboto Mono"/>
                <a:cs typeface="Roboto Mono"/>
                <a:sym typeface="Roboto Mono"/>
              </a:rPr>
              <a:t>class</a:t>
            </a:r>
            <a:r>
              <a:rPr lang="en" sz="1500">
                <a:solidFill>
                  <a:srgbClr val="1F1F1F"/>
                </a:solidFill>
                <a:latin typeface="Roboto Mono"/>
                <a:ea typeface="Roboto Mono"/>
                <a:cs typeface="Roboto Mono"/>
                <a:sym typeface="Roboto Mono"/>
              </a:rPr>
              <a:t> </a:t>
            </a:r>
            <a:r>
              <a:rPr b="1" lang="en" sz="1500">
                <a:solidFill>
                  <a:srgbClr val="1F1F1F"/>
                </a:solidFill>
                <a:latin typeface="Roboto Mono"/>
                <a:ea typeface="Roboto Mono"/>
                <a:cs typeface="Roboto Mono"/>
                <a:sym typeface="Roboto Mono"/>
              </a:rPr>
              <a:t>Muse</a:t>
            </a:r>
            <a:r>
              <a:rPr lang="en" sz="1500">
                <a:solidFill>
                  <a:srgbClr val="4B5563"/>
                </a:solidFill>
                <a:latin typeface="Roboto Mono"/>
                <a:ea typeface="Roboto Mono"/>
                <a:cs typeface="Roboto Mono"/>
                <a:sym typeface="Roboto Mono"/>
              </a:rPr>
              <a:t>(</a:t>
            </a:r>
            <a:r>
              <a:rPr lang="en" sz="1500">
                <a:solidFill>
                  <a:srgbClr val="1F4E79"/>
                </a:solidFill>
                <a:latin typeface="Roboto Mono"/>
                <a:ea typeface="Roboto Mono"/>
                <a:cs typeface="Roboto Mono"/>
                <a:sym typeface="Roboto Mono"/>
              </a:rPr>
              <a:t>Decoder</a:t>
            </a:r>
            <a:r>
              <a:rPr lang="en" sz="1500">
                <a:solidFill>
                  <a:srgbClr val="4B5563"/>
                </a:solidFill>
                <a:latin typeface="Roboto Mono"/>
                <a:ea typeface="Roboto Mono"/>
                <a:cs typeface="Roboto Mono"/>
                <a:sym typeface="Roboto Mono"/>
              </a:rPr>
              <a:t>):</a:t>
            </a:r>
            <a:endParaRPr sz="1500">
              <a:solidFill>
                <a:srgbClr val="1F1F1F"/>
              </a:solidFill>
              <a:latin typeface="Roboto Mono"/>
              <a:ea typeface="Roboto Mono"/>
              <a:cs typeface="Roboto Mono"/>
              <a:sym typeface="Roboto Mono"/>
            </a:endParaRPr>
          </a:p>
          <a:p>
            <a:pPr indent="0" lvl="0" marL="0" rtl="0" algn="l">
              <a:lnSpc>
                <a:spcPct val="110000"/>
              </a:lnSpc>
              <a:spcBef>
                <a:spcPts val="0"/>
              </a:spcBef>
              <a:spcAft>
                <a:spcPts val="0"/>
              </a:spcAft>
              <a:buNone/>
            </a:pPr>
            <a:r>
              <a:rPr lang="en" sz="1500">
                <a:solidFill>
                  <a:srgbClr val="1F1F1F"/>
                </a:solidFill>
                <a:latin typeface="Roboto Mono"/>
                <a:ea typeface="Roboto Mono"/>
                <a:cs typeface="Roboto Mono"/>
                <a:sym typeface="Roboto Mono"/>
              </a:rPr>
              <a:t>    </a:t>
            </a:r>
            <a:r>
              <a:rPr lang="en" sz="1500">
                <a:solidFill>
                  <a:srgbClr val="6B7280"/>
                </a:solidFill>
                <a:latin typeface="Roboto Mono"/>
                <a:ea typeface="Roboto Mono"/>
                <a:cs typeface="Roboto Mono"/>
                <a:sym typeface="Roboto Mono"/>
              </a:rPr>
              <a:t>...</a:t>
            </a:r>
            <a:endParaRPr sz="1500">
              <a:solidFill>
                <a:srgbClr val="6B7280"/>
              </a:solidFill>
              <a:latin typeface="Roboto Mono"/>
              <a:ea typeface="Roboto Mono"/>
              <a:cs typeface="Roboto Mono"/>
              <a:sym typeface="Roboto Mono"/>
            </a:endParaRPr>
          </a:p>
        </p:txBody>
      </p:sp>
      <p:cxnSp>
        <p:nvCxnSpPr>
          <p:cNvPr id="166" name="Google Shape;166;p23"/>
          <p:cNvCxnSpPr/>
          <p:nvPr/>
        </p:nvCxnSpPr>
        <p:spPr>
          <a:xfrm>
            <a:off x="4572000" y="2438400"/>
            <a:ext cx="0" cy="216000"/>
          </a:xfrm>
          <a:prstGeom prst="straightConnector1">
            <a:avLst/>
          </a:prstGeom>
          <a:noFill/>
          <a:ln cap="flat" cmpd="sng" w="19050">
            <a:solidFill>
              <a:srgbClr val="F05F42"/>
            </a:solidFill>
            <a:prstDash val="solid"/>
            <a:round/>
            <a:headEnd len="med" w="med" type="none"/>
            <a:tailEnd len="med" w="med" type="none"/>
          </a:ln>
        </p:spPr>
      </p:cxnSp>
      <p:cxnSp>
        <p:nvCxnSpPr>
          <p:cNvPr id="167" name="Google Shape;167;p23"/>
          <p:cNvCxnSpPr/>
          <p:nvPr/>
        </p:nvCxnSpPr>
        <p:spPr>
          <a:xfrm>
            <a:off x="1955800" y="2654300"/>
            <a:ext cx="5232300" cy="0"/>
          </a:xfrm>
          <a:prstGeom prst="straightConnector1">
            <a:avLst/>
          </a:prstGeom>
          <a:noFill/>
          <a:ln cap="flat" cmpd="sng" w="19050">
            <a:solidFill>
              <a:srgbClr val="F05F42"/>
            </a:solidFill>
            <a:prstDash val="solid"/>
            <a:round/>
            <a:headEnd len="med" w="med" type="none"/>
            <a:tailEnd len="med" w="med" type="none"/>
          </a:ln>
        </p:spPr>
      </p:cxnSp>
      <p:sp>
        <p:nvSpPr>
          <p:cNvPr id="168" name="Google Shape;168;p23"/>
          <p:cNvSpPr/>
          <p:nvPr/>
        </p:nvSpPr>
        <p:spPr>
          <a:xfrm>
            <a:off x="4527550" y="2609850"/>
            <a:ext cx="88800" cy="88800"/>
          </a:xfrm>
          <a:prstGeom prst="ellipse">
            <a:avLst/>
          </a:prstGeom>
          <a:solidFill>
            <a:srgbClr val="F05F4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cxnSp>
        <p:nvCxnSpPr>
          <p:cNvPr id="169" name="Google Shape;169;p23"/>
          <p:cNvCxnSpPr/>
          <p:nvPr/>
        </p:nvCxnSpPr>
        <p:spPr>
          <a:xfrm>
            <a:off x="1955800" y="2654300"/>
            <a:ext cx="0" cy="228600"/>
          </a:xfrm>
          <a:prstGeom prst="straightConnector1">
            <a:avLst/>
          </a:prstGeom>
          <a:noFill/>
          <a:ln cap="flat" cmpd="sng" w="19050">
            <a:solidFill>
              <a:srgbClr val="F05F42"/>
            </a:solidFill>
            <a:prstDash val="solid"/>
            <a:round/>
            <a:headEnd len="med" w="med" type="none"/>
            <a:tailEnd len="med" w="med" type="triangle"/>
          </a:ln>
        </p:spPr>
      </p:cxnSp>
      <p:sp>
        <p:nvSpPr>
          <p:cNvPr id="170" name="Google Shape;170;p23"/>
          <p:cNvSpPr/>
          <p:nvPr/>
        </p:nvSpPr>
        <p:spPr>
          <a:xfrm>
            <a:off x="774700" y="2895600"/>
            <a:ext cx="2362200" cy="914400"/>
          </a:xfrm>
          <a:prstGeom prst="roundRect">
            <a:avLst>
              <a:gd fmla="val 16667" name="adj"/>
            </a:avLst>
          </a:prstGeom>
          <a:solidFill>
            <a:srgbClr val="FFFFFF"/>
          </a:solidFill>
          <a:ln cap="flat" cmpd="sng" w="19050">
            <a:solidFill>
              <a:srgbClr val="4B556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300">
                <a:solidFill>
                  <a:srgbClr val="1F1F1F"/>
                </a:solidFill>
                <a:latin typeface="Avenir"/>
                <a:ea typeface="Avenir"/>
                <a:cs typeface="Avenir"/>
                <a:sym typeface="Avenir"/>
              </a:rPr>
              <a:t>Pretraining</a:t>
            </a:r>
            <a:endParaRPr b="1" sz="1050">
              <a:solidFill>
                <a:srgbClr val="1F1F1F"/>
              </a:solidFill>
              <a:latin typeface="Avenir"/>
              <a:ea typeface="Avenir"/>
              <a:cs typeface="Avenir"/>
              <a:sym typeface="Avenir"/>
            </a:endParaRPr>
          </a:p>
          <a:p>
            <a:pPr indent="0" lvl="0" marL="0" rtl="0" algn="ctr">
              <a:lnSpc>
                <a:spcPct val="115000"/>
              </a:lnSpc>
              <a:spcBef>
                <a:spcPts val="0"/>
              </a:spcBef>
              <a:spcAft>
                <a:spcPts val="0"/>
              </a:spcAft>
              <a:buNone/>
            </a:pPr>
            <a:r>
              <a:rPr b="1" lang="en" sz="1050">
                <a:solidFill>
                  <a:srgbClr val="1F1F1F"/>
                </a:solidFill>
                <a:latin typeface="Avenir"/>
                <a:ea typeface="Avenir"/>
                <a:cs typeface="Avenir"/>
                <a:sym typeface="Avenir"/>
              </a:rPr>
              <a:t>TorchTitan Trainer</a:t>
            </a:r>
            <a:endParaRPr sz="950">
              <a:solidFill>
                <a:srgbClr val="4B5563"/>
              </a:solidFill>
              <a:latin typeface="Avenir"/>
              <a:ea typeface="Avenir"/>
              <a:cs typeface="Avenir"/>
              <a:sym typeface="Avenir"/>
            </a:endParaRPr>
          </a:p>
          <a:p>
            <a:pPr indent="0" lvl="0" marL="0" rtl="0" algn="ctr">
              <a:lnSpc>
                <a:spcPct val="115000"/>
              </a:lnSpc>
              <a:spcBef>
                <a:spcPts val="0"/>
              </a:spcBef>
              <a:spcAft>
                <a:spcPts val="0"/>
              </a:spcAft>
              <a:buNone/>
            </a:pPr>
            <a:r>
              <a:rPr lang="en" sz="950">
                <a:solidFill>
                  <a:srgbClr val="4B5563"/>
                </a:solidFill>
                <a:latin typeface="Avenir"/>
                <a:ea typeface="Avenir"/>
                <a:cs typeface="Avenir"/>
                <a:sym typeface="Avenir"/>
              </a:rPr>
              <a:t>FSDP, TP, PP, CP, EP</a:t>
            </a:r>
            <a:endParaRPr sz="950">
              <a:solidFill>
                <a:srgbClr val="4B5563"/>
              </a:solidFill>
              <a:latin typeface="Avenir"/>
              <a:ea typeface="Avenir"/>
              <a:cs typeface="Avenir"/>
              <a:sym typeface="Avenir"/>
            </a:endParaRPr>
          </a:p>
        </p:txBody>
      </p:sp>
      <p:cxnSp>
        <p:nvCxnSpPr>
          <p:cNvPr id="171" name="Google Shape;171;p23"/>
          <p:cNvCxnSpPr/>
          <p:nvPr/>
        </p:nvCxnSpPr>
        <p:spPr>
          <a:xfrm>
            <a:off x="4572000" y="2654300"/>
            <a:ext cx="0" cy="228600"/>
          </a:xfrm>
          <a:prstGeom prst="straightConnector1">
            <a:avLst/>
          </a:prstGeom>
          <a:noFill/>
          <a:ln cap="flat" cmpd="sng" w="19050">
            <a:solidFill>
              <a:srgbClr val="F05F42"/>
            </a:solidFill>
            <a:prstDash val="solid"/>
            <a:round/>
            <a:headEnd len="med" w="med" type="none"/>
            <a:tailEnd len="med" w="med" type="triangle"/>
          </a:ln>
        </p:spPr>
      </p:cxnSp>
      <p:sp>
        <p:nvSpPr>
          <p:cNvPr id="172" name="Google Shape;172;p23"/>
          <p:cNvSpPr/>
          <p:nvPr/>
        </p:nvSpPr>
        <p:spPr>
          <a:xfrm>
            <a:off x="3390900" y="2895600"/>
            <a:ext cx="2362200" cy="914400"/>
          </a:xfrm>
          <a:prstGeom prst="roundRect">
            <a:avLst>
              <a:gd fmla="val 16667" name="adj"/>
            </a:avLst>
          </a:prstGeom>
          <a:solidFill>
            <a:srgbClr val="FDF0EC"/>
          </a:solidFill>
          <a:ln cap="flat" cmpd="sng" w="19050">
            <a:solidFill>
              <a:srgbClr val="F05F4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300">
                <a:solidFill>
                  <a:srgbClr val="B4321C"/>
                </a:solidFill>
                <a:latin typeface="Avenir"/>
                <a:ea typeface="Avenir"/>
                <a:cs typeface="Avenir"/>
                <a:sym typeface="Avenir"/>
              </a:rPr>
              <a:t>RL training</a:t>
            </a:r>
            <a:endParaRPr b="1" sz="1050">
              <a:solidFill>
                <a:srgbClr val="B4321C"/>
              </a:solidFill>
              <a:latin typeface="Avenir"/>
              <a:ea typeface="Avenir"/>
              <a:cs typeface="Avenir"/>
              <a:sym typeface="Avenir"/>
            </a:endParaRPr>
          </a:p>
          <a:p>
            <a:pPr indent="0" lvl="0" marL="0" rtl="0" algn="ctr">
              <a:lnSpc>
                <a:spcPct val="115000"/>
              </a:lnSpc>
              <a:spcBef>
                <a:spcPts val="0"/>
              </a:spcBef>
              <a:spcAft>
                <a:spcPts val="0"/>
              </a:spcAft>
              <a:buNone/>
            </a:pPr>
            <a:r>
              <a:rPr b="1" lang="en" sz="1050">
                <a:solidFill>
                  <a:srgbClr val="B4321C"/>
                </a:solidFill>
                <a:latin typeface="Avenir"/>
                <a:ea typeface="Avenir"/>
                <a:cs typeface="Avenir"/>
                <a:sym typeface="Avenir"/>
              </a:rPr>
              <a:t>TitanRL Trainer</a:t>
            </a:r>
            <a:endParaRPr sz="950">
              <a:solidFill>
                <a:srgbClr val="4B5563"/>
              </a:solidFill>
              <a:latin typeface="Avenir"/>
              <a:ea typeface="Avenir"/>
              <a:cs typeface="Avenir"/>
              <a:sym typeface="Avenir"/>
            </a:endParaRPr>
          </a:p>
          <a:p>
            <a:pPr indent="0" lvl="0" marL="0" rtl="0" algn="ctr">
              <a:lnSpc>
                <a:spcPct val="115000"/>
              </a:lnSpc>
              <a:spcBef>
                <a:spcPts val="0"/>
              </a:spcBef>
              <a:spcAft>
                <a:spcPts val="0"/>
              </a:spcAft>
              <a:buNone/>
            </a:pPr>
            <a:r>
              <a:rPr lang="en" sz="950">
                <a:solidFill>
                  <a:srgbClr val="4B5563"/>
                </a:solidFill>
                <a:latin typeface="Avenir"/>
                <a:ea typeface="Avenir"/>
                <a:cs typeface="Avenir"/>
                <a:sym typeface="Avenir"/>
              </a:rPr>
              <a:t>on the same training engine</a:t>
            </a:r>
            <a:endParaRPr sz="950">
              <a:solidFill>
                <a:srgbClr val="4B5563"/>
              </a:solidFill>
              <a:latin typeface="Avenir"/>
              <a:ea typeface="Avenir"/>
              <a:cs typeface="Avenir"/>
              <a:sym typeface="Avenir"/>
            </a:endParaRPr>
          </a:p>
        </p:txBody>
      </p:sp>
      <p:cxnSp>
        <p:nvCxnSpPr>
          <p:cNvPr id="173" name="Google Shape;173;p23"/>
          <p:cNvCxnSpPr/>
          <p:nvPr/>
        </p:nvCxnSpPr>
        <p:spPr>
          <a:xfrm>
            <a:off x="7188200" y="2654300"/>
            <a:ext cx="0" cy="228600"/>
          </a:xfrm>
          <a:prstGeom prst="straightConnector1">
            <a:avLst/>
          </a:prstGeom>
          <a:noFill/>
          <a:ln cap="flat" cmpd="sng" w="19050">
            <a:solidFill>
              <a:srgbClr val="F05F42"/>
            </a:solidFill>
            <a:prstDash val="solid"/>
            <a:round/>
            <a:headEnd len="med" w="med" type="none"/>
            <a:tailEnd len="med" w="med" type="triangle"/>
          </a:ln>
        </p:spPr>
      </p:cxnSp>
      <p:sp>
        <p:nvSpPr>
          <p:cNvPr id="174" name="Google Shape;174;p23"/>
          <p:cNvSpPr/>
          <p:nvPr/>
        </p:nvSpPr>
        <p:spPr>
          <a:xfrm>
            <a:off x="6007100" y="2895600"/>
            <a:ext cx="2362200" cy="914400"/>
          </a:xfrm>
          <a:prstGeom prst="roundRect">
            <a:avLst>
              <a:gd fmla="val 16667" name="adj"/>
            </a:avLst>
          </a:prstGeom>
          <a:solidFill>
            <a:srgbClr val="EEF3F9"/>
          </a:solidFill>
          <a:ln cap="flat" cmpd="sng" w="19050">
            <a:solidFill>
              <a:srgbClr val="1F4E7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300">
                <a:solidFill>
                  <a:srgbClr val="1F4E79"/>
                </a:solidFill>
                <a:latin typeface="Avenir"/>
                <a:ea typeface="Avenir"/>
                <a:cs typeface="Avenir"/>
                <a:sym typeface="Avenir"/>
              </a:rPr>
              <a:t>Generation</a:t>
            </a:r>
            <a:endParaRPr b="1" sz="1050">
              <a:solidFill>
                <a:srgbClr val="1F4E79"/>
              </a:solidFill>
              <a:latin typeface="Avenir"/>
              <a:ea typeface="Avenir"/>
              <a:cs typeface="Avenir"/>
              <a:sym typeface="Avenir"/>
            </a:endParaRPr>
          </a:p>
          <a:p>
            <a:pPr indent="0" lvl="0" marL="0" rtl="0" algn="ctr">
              <a:lnSpc>
                <a:spcPct val="115000"/>
              </a:lnSpc>
              <a:spcBef>
                <a:spcPts val="0"/>
              </a:spcBef>
              <a:spcAft>
                <a:spcPts val="0"/>
              </a:spcAft>
              <a:buNone/>
            </a:pPr>
            <a:r>
              <a:rPr b="1" lang="en" sz="1050">
                <a:solidFill>
                  <a:srgbClr val="1F4E79"/>
                </a:solidFill>
                <a:latin typeface="Avenir"/>
                <a:ea typeface="Avenir"/>
                <a:cs typeface="Avenir"/>
                <a:sym typeface="Avenir"/>
              </a:rPr>
              <a:t>inside vLLM</a:t>
            </a:r>
            <a:endParaRPr sz="950">
              <a:solidFill>
                <a:srgbClr val="4B5563"/>
              </a:solidFill>
              <a:latin typeface="Avenir"/>
              <a:ea typeface="Avenir"/>
              <a:cs typeface="Avenir"/>
              <a:sym typeface="Avenir"/>
            </a:endParaRPr>
          </a:p>
          <a:p>
            <a:pPr indent="0" lvl="0" marL="0" rtl="0" algn="ctr">
              <a:lnSpc>
                <a:spcPct val="115000"/>
              </a:lnSpc>
              <a:spcBef>
                <a:spcPts val="0"/>
              </a:spcBef>
              <a:spcAft>
                <a:spcPts val="0"/>
              </a:spcAft>
              <a:buNone/>
            </a:pPr>
            <a:r>
              <a:rPr lang="en" sz="950">
                <a:solidFill>
                  <a:srgbClr val="4B5563"/>
                </a:solidFill>
                <a:latin typeface="Avenir"/>
                <a:ea typeface="Avenir"/>
                <a:cs typeface="Avenir"/>
                <a:sym typeface="Avenir"/>
              </a:rPr>
              <a:t>through inference adapters</a:t>
            </a:r>
            <a:endParaRPr sz="950">
              <a:solidFill>
                <a:srgbClr val="4B5563"/>
              </a:solidFill>
              <a:latin typeface="Avenir"/>
              <a:ea typeface="Avenir"/>
              <a:cs typeface="Avenir"/>
              <a:sym typeface="Avenir"/>
            </a:endParaRPr>
          </a:p>
        </p:txBody>
      </p:sp>
      <p:sp>
        <p:nvSpPr>
          <p:cNvPr id="175" name="Google Shape;175;p23"/>
          <p:cNvSpPr txBox="1"/>
          <p:nvPr/>
        </p:nvSpPr>
        <p:spPr>
          <a:xfrm>
            <a:off x="546100" y="3860700"/>
            <a:ext cx="8051700" cy="2286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1100">
                <a:solidFill>
                  <a:srgbClr val="4B5563"/>
                </a:solidFill>
                <a:latin typeface="Avenir"/>
                <a:ea typeface="Avenir"/>
                <a:cs typeface="Avenir"/>
                <a:sym typeface="Avenir"/>
              </a:rPr>
              <a:t>Shared model code. Execution adapted to each workload.</a:t>
            </a:r>
            <a:endParaRPr sz="1100">
              <a:solidFill>
                <a:srgbClr val="4B5563"/>
              </a:solidFill>
              <a:latin typeface="Avenir"/>
              <a:ea typeface="Avenir"/>
              <a:cs typeface="Avenir"/>
              <a:sym typeface="Aveni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4"/>
          <p:cNvSpPr txBox="1"/>
          <p:nvPr>
            <p:ph type="title"/>
          </p:nvPr>
        </p:nvSpPr>
        <p:spPr>
          <a:xfrm>
            <a:off x="310896" y="13716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500"/>
              <a:t>One model definition, from pretraining to post-training</a:t>
            </a:r>
            <a:endParaRPr sz="2500"/>
          </a:p>
        </p:txBody>
      </p:sp>
      <p:sp>
        <p:nvSpPr>
          <p:cNvPr id="181" name="Google Shape;181;p24"/>
          <p:cNvSpPr txBox="1"/>
          <p:nvPr>
            <p:ph idx="12" type="sldNum"/>
          </p:nvPr>
        </p:nvSpPr>
        <p:spPr>
          <a:xfrm>
            <a:off x="8320058" y="4590005"/>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00"/>
              <a:buFont typeface="Arial"/>
              <a:buNone/>
            </a:pPr>
            <a:fld id="{00000000-1234-1234-1234-123412341234}" type="slidenum">
              <a:rPr lang="en"/>
              <a:t>‹#›</a:t>
            </a:fld>
            <a:endParaRPr/>
          </a:p>
        </p:txBody>
      </p:sp>
      <p:sp>
        <p:nvSpPr>
          <p:cNvPr id="182" name="Google Shape;182;p24"/>
          <p:cNvSpPr/>
          <p:nvPr/>
        </p:nvSpPr>
        <p:spPr>
          <a:xfrm>
            <a:off x="457200" y="838200"/>
            <a:ext cx="3962400" cy="2489100"/>
          </a:xfrm>
          <a:prstGeom prst="rect">
            <a:avLst/>
          </a:prstGeom>
          <a:solidFill>
            <a:srgbClr val="FFFFFF"/>
          </a:solidFill>
          <a:ln cap="flat" cmpd="sng" w="12700">
            <a:solidFill>
              <a:srgbClr val="E5E7E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183" name="Google Shape;183;p24"/>
          <p:cNvSpPr/>
          <p:nvPr/>
        </p:nvSpPr>
        <p:spPr>
          <a:xfrm>
            <a:off x="457200" y="838200"/>
            <a:ext cx="3962400" cy="38100"/>
          </a:xfrm>
          <a:prstGeom prst="rect">
            <a:avLst/>
          </a:prstGeom>
          <a:solidFill>
            <a:srgbClr val="D930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184" name="Google Shape;184;p24"/>
          <p:cNvSpPr txBox="1"/>
          <p:nvPr/>
        </p:nvSpPr>
        <p:spPr>
          <a:xfrm>
            <a:off x="457200" y="889000"/>
            <a:ext cx="3962400" cy="2541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b="1" lang="en">
                <a:solidFill>
                  <a:srgbClr val="D93025"/>
                </a:solidFill>
                <a:latin typeface="Avenir"/>
                <a:ea typeface="Avenir"/>
                <a:cs typeface="Avenir"/>
                <a:sym typeface="Avenir"/>
              </a:rPr>
              <a:t>Typical RL library</a:t>
            </a:r>
            <a:endParaRPr b="1">
              <a:solidFill>
                <a:srgbClr val="D93025"/>
              </a:solidFill>
              <a:latin typeface="Avenir"/>
              <a:ea typeface="Avenir"/>
              <a:cs typeface="Avenir"/>
              <a:sym typeface="Avenir"/>
            </a:endParaRPr>
          </a:p>
        </p:txBody>
      </p:sp>
      <p:sp>
        <p:nvSpPr>
          <p:cNvPr id="185" name="Google Shape;185;p24"/>
          <p:cNvSpPr/>
          <p:nvPr/>
        </p:nvSpPr>
        <p:spPr>
          <a:xfrm>
            <a:off x="4724400" y="838200"/>
            <a:ext cx="3962400" cy="2489100"/>
          </a:xfrm>
          <a:prstGeom prst="rect">
            <a:avLst/>
          </a:prstGeom>
          <a:solidFill>
            <a:srgbClr val="FFFFFF"/>
          </a:solidFill>
          <a:ln cap="flat" cmpd="sng" w="12700">
            <a:solidFill>
              <a:srgbClr val="E5E7E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186" name="Google Shape;186;p24"/>
          <p:cNvSpPr/>
          <p:nvPr/>
        </p:nvSpPr>
        <p:spPr>
          <a:xfrm>
            <a:off x="4724400" y="838200"/>
            <a:ext cx="3962400" cy="38100"/>
          </a:xfrm>
          <a:prstGeom prst="rect">
            <a:avLst/>
          </a:prstGeom>
          <a:solidFill>
            <a:srgbClr val="1F4E7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187" name="Google Shape;187;p24"/>
          <p:cNvSpPr txBox="1"/>
          <p:nvPr/>
        </p:nvSpPr>
        <p:spPr>
          <a:xfrm>
            <a:off x="4724400" y="889000"/>
            <a:ext cx="3962400" cy="2541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b="1" lang="en">
                <a:solidFill>
                  <a:srgbClr val="1F4E79"/>
                </a:solidFill>
                <a:latin typeface="Avenir"/>
                <a:ea typeface="Avenir"/>
                <a:cs typeface="Avenir"/>
                <a:sym typeface="Avenir"/>
              </a:rPr>
              <a:t>TitanRL</a:t>
            </a:r>
            <a:endParaRPr b="1">
              <a:solidFill>
                <a:srgbClr val="1F4E79"/>
              </a:solidFill>
              <a:latin typeface="Avenir"/>
              <a:ea typeface="Avenir"/>
              <a:cs typeface="Avenir"/>
              <a:sym typeface="Avenir"/>
            </a:endParaRPr>
          </a:p>
        </p:txBody>
      </p:sp>
      <p:sp>
        <p:nvSpPr>
          <p:cNvPr id="188" name="Google Shape;188;p24"/>
          <p:cNvSpPr/>
          <p:nvPr/>
        </p:nvSpPr>
        <p:spPr>
          <a:xfrm>
            <a:off x="609600" y="1282700"/>
            <a:ext cx="3657600" cy="1257300"/>
          </a:xfrm>
          <a:prstGeom prst="roundRect">
            <a:avLst>
              <a:gd fmla="val 16667" name="adj"/>
            </a:avLst>
          </a:prstGeom>
          <a:solidFill>
            <a:srgbClr val="FDECEA"/>
          </a:solidFill>
          <a:ln cap="flat" cmpd="sng" w="15875">
            <a:solidFill>
              <a:srgbClr val="D93025"/>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189" name="Google Shape;189;p24"/>
          <p:cNvSpPr txBox="1"/>
          <p:nvPr/>
        </p:nvSpPr>
        <p:spPr>
          <a:xfrm>
            <a:off x="711200" y="1248212"/>
            <a:ext cx="2540100" cy="165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850">
                <a:solidFill>
                  <a:srgbClr val="D93025"/>
                </a:solidFill>
                <a:latin typeface="Avenir"/>
                <a:ea typeface="Avenir"/>
                <a:cs typeface="Avenir"/>
                <a:sym typeface="Avenir"/>
              </a:rPr>
              <a:t>RL library</a:t>
            </a:r>
            <a:endParaRPr b="1" sz="850">
              <a:solidFill>
                <a:srgbClr val="D93025"/>
              </a:solidFill>
              <a:latin typeface="Avenir"/>
              <a:ea typeface="Avenir"/>
              <a:cs typeface="Avenir"/>
              <a:sym typeface="Avenir"/>
            </a:endParaRPr>
          </a:p>
        </p:txBody>
      </p:sp>
      <p:sp>
        <p:nvSpPr>
          <p:cNvPr id="190" name="Google Shape;190;p24"/>
          <p:cNvSpPr/>
          <p:nvPr/>
        </p:nvSpPr>
        <p:spPr>
          <a:xfrm>
            <a:off x="762000" y="1511300"/>
            <a:ext cx="1600200" cy="939900"/>
          </a:xfrm>
          <a:prstGeom prst="roundRect">
            <a:avLst>
              <a:gd fmla="val 16667" name="adj"/>
            </a:avLst>
          </a:prstGeom>
          <a:solidFill>
            <a:srgbClr val="FFFFFF"/>
          </a:solidFill>
          <a:ln cap="flat" cmpd="sng" w="15875">
            <a:solidFill>
              <a:srgbClr val="4B556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191" name="Google Shape;191;p24"/>
          <p:cNvSpPr txBox="1"/>
          <p:nvPr/>
        </p:nvSpPr>
        <p:spPr>
          <a:xfrm>
            <a:off x="762000" y="1536700"/>
            <a:ext cx="1600200" cy="2286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b="1" lang="en" sz="1150">
                <a:solidFill>
                  <a:srgbClr val="1F1F1F"/>
                </a:solidFill>
                <a:latin typeface="Avenir"/>
                <a:ea typeface="Avenir"/>
                <a:cs typeface="Avenir"/>
                <a:sym typeface="Avenir"/>
              </a:rPr>
              <a:t>Some Trainer</a:t>
            </a:r>
            <a:endParaRPr b="1" sz="1150">
              <a:solidFill>
                <a:srgbClr val="1F1F1F"/>
              </a:solidFill>
              <a:latin typeface="Avenir"/>
              <a:ea typeface="Avenir"/>
              <a:cs typeface="Avenir"/>
              <a:sym typeface="Avenir"/>
            </a:endParaRPr>
          </a:p>
        </p:txBody>
      </p:sp>
      <p:sp>
        <p:nvSpPr>
          <p:cNvPr id="192" name="Google Shape;192;p24"/>
          <p:cNvSpPr/>
          <p:nvPr/>
        </p:nvSpPr>
        <p:spPr>
          <a:xfrm>
            <a:off x="812800" y="1816100"/>
            <a:ext cx="1498500" cy="406500"/>
          </a:xfrm>
          <a:prstGeom prst="rect">
            <a:avLst/>
          </a:prstGeom>
          <a:solidFill>
            <a:srgbClr val="F8F8F8"/>
          </a:solidFill>
          <a:ln cap="flat" cmpd="sng" w="12700">
            <a:solidFill>
              <a:srgbClr val="D1D5D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700">
                <a:solidFill>
                  <a:srgbClr val="4B5563"/>
                </a:solidFill>
                <a:latin typeface="Roboto Mono"/>
                <a:ea typeface="Roboto Mono"/>
                <a:cs typeface="Roboto Mono"/>
                <a:sym typeface="Roboto Mono"/>
              </a:rPr>
              <a:t>trainer/.../muse.py</a:t>
            </a:r>
            <a:endParaRPr sz="700">
              <a:solidFill>
                <a:srgbClr val="4B5563"/>
              </a:solidFill>
              <a:latin typeface="Roboto Mono"/>
              <a:ea typeface="Roboto Mono"/>
              <a:cs typeface="Roboto Mono"/>
              <a:sym typeface="Roboto Mono"/>
            </a:endParaRPr>
          </a:p>
          <a:p>
            <a:pPr indent="0" lvl="0" marL="0" rtl="0" algn="ctr">
              <a:lnSpc>
                <a:spcPct val="100000"/>
              </a:lnSpc>
              <a:spcBef>
                <a:spcPts val="0"/>
              </a:spcBef>
              <a:spcAft>
                <a:spcPts val="0"/>
              </a:spcAft>
              <a:buNone/>
            </a:pPr>
            <a:r>
              <a:rPr b="1" lang="en" sz="900">
                <a:solidFill>
                  <a:srgbClr val="1F4E79"/>
                </a:solidFill>
                <a:latin typeface="Roboto Mono"/>
                <a:ea typeface="Roboto Mono"/>
                <a:cs typeface="Roboto Mono"/>
                <a:sym typeface="Roboto Mono"/>
              </a:rPr>
              <a:t>class</a:t>
            </a:r>
            <a:r>
              <a:rPr lang="en" sz="900">
                <a:solidFill>
                  <a:srgbClr val="1F1F1F"/>
                </a:solidFill>
                <a:latin typeface="Roboto Mono"/>
                <a:ea typeface="Roboto Mono"/>
                <a:cs typeface="Roboto Mono"/>
                <a:sym typeface="Roboto Mono"/>
              </a:rPr>
              <a:t> </a:t>
            </a:r>
            <a:r>
              <a:rPr b="1" lang="en" sz="900">
                <a:solidFill>
                  <a:srgbClr val="1F1F1F"/>
                </a:solidFill>
                <a:latin typeface="Roboto Mono"/>
                <a:ea typeface="Roboto Mono"/>
                <a:cs typeface="Roboto Mono"/>
                <a:sym typeface="Roboto Mono"/>
              </a:rPr>
              <a:t>SomeTrainerMuse</a:t>
            </a:r>
            <a:endParaRPr b="1" sz="900">
              <a:solidFill>
                <a:srgbClr val="1F1F1F"/>
              </a:solidFill>
              <a:latin typeface="Roboto Mono"/>
              <a:ea typeface="Roboto Mono"/>
              <a:cs typeface="Roboto Mono"/>
              <a:sym typeface="Roboto Mono"/>
            </a:endParaRPr>
          </a:p>
        </p:txBody>
      </p:sp>
      <p:sp>
        <p:nvSpPr>
          <p:cNvPr id="193" name="Google Shape;193;p24"/>
          <p:cNvSpPr/>
          <p:nvPr/>
        </p:nvSpPr>
        <p:spPr>
          <a:xfrm>
            <a:off x="2514600" y="1511300"/>
            <a:ext cx="1600200" cy="939900"/>
          </a:xfrm>
          <a:prstGeom prst="roundRect">
            <a:avLst>
              <a:gd fmla="val 16667" name="adj"/>
            </a:avLst>
          </a:prstGeom>
          <a:solidFill>
            <a:srgbClr val="FFFFFF"/>
          </a:solidFill>
          <a:ln cap="flat" cmpd="sng" w="15875">
            <a:solidFill>
              <a:srgbClr val="4B556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194" name="Google Shape;194;p24"/>
          <p:cNvSpPr txBox="1"/>
          <p:nvPr/>
        </p:nvSpPr>
        <p:spPr>
          <a:xfrm>
            <a:off x="2514600" y="1536700"/>
            <a:ext cx="1600200" cy="2286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b="1" lang="en" sz="1150">
                <a:solidFill>
                  <a:srgbClr val="1F1F1F"/>
                </a:solidFill>
                <a:latin typeface="Avenir"/>
                <a:ea typeface="Avenir"/>
                <a:cs typeface="Avenir"/>
                <a:sym typeface="Avenir"/>
              </a:rPr>
              <a:t>vLLM</a:t>
            </a:r>
            <a:endParaRPr b="1" sz="1150">
              <a:solidFill>
                <a:srgbClr val="1F1F1F"/>
              </a:solidFill>
              <a:latin typeface="Avenir"/>
              <a:ea typeface="Avenir"/>
              <a:cs typeface="Avenir"/>
              <a:sym typeface="Avenir"/>
            </a:endParaRPr>
          </a:p>
        </p:txBody>
      </p:sp>
      <p:sp>
        <p:nvSpPr>
          <p:cNvPr id="195" name="Google Shape;195;p24"/>
          <p:cNvSpPr/>
          <p:nvPr/>
        </p:nvSpPr>
        <p:spPr>
          <a:xfrm>
            <a:off x="2565400" y="1816100"/>
            <a:ext cx="1498500" cy="406500"/>
          </a:xfrm>
          <a:prstGeom prst="rect">
            <a:avLst/>
          </a:prstGeom>
          <a:solidFill>
            <a:srgbClr val="F8F8F8"/>
          </a:solidFill>
          <a:ln cap="flat" cmpd="sng" w="12700">
            <a:solidFill>
              <a:srgbClr val="D1D5D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700">
                <a:solidFill>
                  <a:srgbClr val="4B5563"/>
                </a:solidFill>
                <a:latin typeface="Roboto Mono"/>
                <a:ea typeface="Roboto Mono"/>
                <a:cs typeface="Roboto Mono"/>
                <a:sym typeface="Roboto Mono"/>
              </a:rPr>
              <a:t>vllm/.../muse.py</a:t>
            </a:r>
            <a:endParaRPr sz="700">
              <a:solidFill>
                <a:srgbClr val="4B5563"/>
              </a:solidFill>
              <a:latin typeface="Roboto Mono"/>
              <a:ea typeface="Roboto Mono"/>
              <a:cs typeface="Roboto Mono"/>
              <a:sym typeface="Roboto Mono"/>
            </a:endParaRPr>
          </a:p>
          <a:p>
            <a:pPr indent="0" lvl="0" marL="0" rtl="0" algn="ctr">
              <a:lnSpc>
                <a:spcPct val="100000"/>
              </a:lnSpc>
              <a:spcBef>
                <a:spcPts val="0"/>
              </a:spcBef>
              <a:spcAft>
                <a:spcPts val="0"/>
              </a:spcAft>
              <a:buNone/>
            </a:pPr>
            <a:r>
              <a:rPr b="1" lang="en" sz="900">
                <a:solidFill>
                  <a:srgbClr val="1F4E79"/>
                </a:solidFill>
                <a:latin typeface="Roboto Mono"/>
                <a:ea typeface="Roboto Mono"/>
                <a:cs typeface="Roboto Mono"/>
                <a:sym typeface="Roboto Mono"/>
              </a:rPr>
              <a:t>class</a:t>
            </a:r>
            <a:r>
              <a:rPr lang="en" sz="900">
                <a:solidFill>
                  <a:srgbClr val="1F1F1F"/>
                </a:solidFill>
                <a:latin typeface="Roboto Mono"/>
                <a:ea typeface="Roboto Mono"/>
                <a:cs typeface="Roboto Mono"/>
                <a:sym typeface="Roboto Mono"/>
              </a:rPr>
              <a:t> </a:t>
            </a:r>
            <a:r>
              <a:rPr b="1" lang="en" sz="900">
                <a:solidFill>
                  <a:srgbClr val="1F1F1F"/>
                </a:solidFill>
                <a:latin typeface="Roboto Mono"/>
                <a:ea typeface="Roboto Mono"/>
                <a:cs typeface="Roboto Mono"/>
                <a:sym typeface="Roboto Mono"/>
              </a:rPr>
              <a:t>vLLMMuse</a:t>
            </a:r>
            <a:endParaRPr b="1" sz="900">
              <a:solidFill>
                <a:srgbClr val="1F1F1F"/>
              </a:solidFill>
              <a:latin typeface="Roboto Mono"/>
              <a:ea typeface="Roboto Mono"/>
              <a:cs typeface="Roboto Mono"/>
              <a:sym typeface="Roboto Mono"/>
            </a:endParaRPr>
          </a:p>
        </p:txBody>
      </p:sp>
      <p:sp>
        <p:nvSpPr>
          <p:cNvPr id="196" name="Google Shape;196;p24"/>
          <p:cNvSpPr/>
          <p:nvPr/>
        </p:nvSpPr>
        <p:spPr>
          <a:xfrm>
            <a:off x="5689600" y="1320800"/>
            <a:ext cx="2031900" cy="406500"/>
          </a:xfrm>
          <a:prstGeom prst="rect">
            <a:avLst/>
          </a:prstGeom>
          <a:solidFill>
            <a:srgbClr val="F8F8F8"/>
          </a:solidFill>
          <a:ln cap="flat" cmpd="sng" w="12700">
            <a:solidFill>
              <a:srgbClr val="1F4E7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700">
                <a:solidFill>
                  <a:srgbClr val="4B5563"/>
                </a:solidFill>
                <a:latin typeface="Roboto Mono"/>
                <a:ea typeface="Roboto Mono"/>
                <a:cs typeface="Roboto Mono"/>
                <a:sym typeface="Roboto Mono"/>
              </a:rPr>
              <a:t>torchtitan/.../model.py</a:t>
            </a:r>
            <a:endParaRPr sz="700">
              <a:solidFill>
                <a:srgbClr val="4B5563"/>
              </a:solidFill>
              <a:latin typeface="Roboto Mono"/>
              <a:ea typeface="Roboto Mono"/>
              <a:cs typeface="Roboto Mono"/>
              <a:sym typeface="Roboto Mono"/>
            </a:endParaRPr>
          </a:p>
          <a:p>
            <a:pPr indent="0" lvl="0" marL="0" rtl="0" algn="ctr">
              <a:lnSpc>
                <a:spcPct val="100000"/>
              </a:lnSpc>
              <a:spcBef>
                <a:spcPts val="0"/>
              </a:spcBef>
              <a:spcAft>
                <a:spcPts val="0"/>
              </a:spcAft>
              <a:buNone/>
            </a:pPr>
            <a:r>
              <a:rPr b="1" lang="en" sz="1000">
                <a:solidFill>
                  <a:srgbClr val="1F4E79"/>
                </a:solidFill>
                <a:latin typeface="Roboto Mono"/>
                <a:ea typeface="Roboto Mono"/>
                <a:cs typeface="Roboto Mono"/>
                <a:sym typeface="Roboto Mono"/>
              </a:rPr>
              <a:t>class</a:t>
            </a:r>
            <a:r>
              <a:rPr lang="en" sz="1000">
                <a:solidFill>
                  <a:srgbClr val="1F1F1F"/>
                </a:solidFill>
                <a:latin typeface="Roboto Mono"/>
                <a:ea typeface="Roboto Mono"/>
                <a:cs typeface="Roboto Mono"/>
                <a:sym typeface="Roboto Mono"/>
              </a:rPr>
              <a:t> </a:t>
            </a:r>
            <a:r>
              <a:rPr b="1" lang="en" sz="1000">
                <a:solidFill>
                  <a:srgbClr val="1F1F1F"/>
                </a:solidFill>
                <a:latin typeface="Roboto Mono"/>
                <a:ea typeface="Roboto Mono"/>
                <a:cs typeface="Roboto Mono"/>
                <a:sym typeface="Roboto Mono"/>
              </a:rPr>
              <a:t>Muse</a:t>
            </a:r>
            <a:r>
              <a:rPr lang="en" sz="1000">
                <a:solidFill>
                  <a:srgbClr val="4B5563"/>
                </a:solidFill>
                <a:latin typeface="Roboto Mono"/>
                <a:ea typeface="Roboto Mono"/>
                <a:cs typeface="Roboto Mono"/>
                <a:sym typeface="Roboto Mono"/>
              </a:rPr>
              <a:t>(</a:t>
            </a:r>
            <a:r>
              <a:rPr lang="en" sz="1000">
                <a:solidFill>
                  <a:srgbClr val="1F4E79"/>
                </a:solidFill>
                <a:latin typeface="Roboto Mono"/>
                <a:ea typeface="Roboto Mono"/>
                <a:cs typeface="Roboto Mono"/>
                <a:sym typeface="Roboto Mono"/>
              </a:rPr>
              <a:t>Decoder</a:t>
            </a:r>
            <a:r>
              <a:rPr lang="en" sz="1000">
                <a:solidFill>
                  <a:srgbClr val="4B5563"/>
                </a:solidFill>
                <a:latin typeface="Roboto Mono"/>
                <a:ea typeface="Roboto Mono"/>
                <a:cs typeface="Roboto Mono"/>
                <a:sym typeface="Roboto Mono"/>
              </a:rPr>
              <a:t>)</a:t>
            </a:r>
            <a:endParaRPr sz="1000">
              <a:solidFill>
                <a:srgbClr val="4B5563"/>
              </a:solidFill>
              <a:latin typeface="Roboto Mono"/>
              <a:ea typeface="Roboto Mono"/>
              <a:cs typeface="Roboto Mono"/>
              <a:sym typeface="Roboto Mono"/>
            </a:endParaRPr>
          </a:p>
        </p:txBody>
      </p:sp>
      <p:cxnSp>
        <p:nvCxnSpPr>
          <p:cNvPr id="197" name="Google Shape;197;p24"/>
          <p:cNvCxnSpPr/>
          <p:nvPr/>
        </p:nvCxnSpPr>
        <p:spPr>
          <a:xfrm>
            <a:off x="6705600" y="1739900"/>
            <a:ext cx="0" cy="114300"/>
          </a:xfrm>
          <a:prstGeom prst="straightConnector1">
            <a:avLst/>
          </a:prstGeom>
          <a:noFill/>
          <a:ln cap="flat" cmpd="sng" w="15875">
            <a:solidFill>
              <a:srgbClr val="4B5563"/>
            </a:solidFill>
            <a:prstDash val="solid"/>
            <a:round/>
            <a:headEnd len="med" w="med" type="none"/>
            <a:tailEnd len="med" w="med" type="none"/>
          </a:ln>
        </p:spPr>
      </p:cxnSp>
      <p:cxnSp>
        <p:nvCxnSpPr>
          <p:cNvPr id="198" name="Google Shape;198;p24"/>
          <p:cNvCxnSpPr/>
          <p:nvPr/>
        </p:nvCxnSpPr>
        <p:spPr>
          <a:xfrm>
            <a:off x="5816600" y="1854200"/>
            <a:ext cx="1778100" cy="0"/>
          </a:xfrm>
          <a:prstGeom prst="straightConnector1">
            <a:avLst/>
          </a:prstGeom>
          <a:noFill/>
          <a:ln cap="flat" cmpd="sng" w="15875">
            <a:solidFill>
              <a:srgbClr val="4B5563"/>
            </a:solidFill>
            <a:prstDash val="solid"/>
            <a:round/>
            <a:headEnd len="med" w="med" type="none"/>
            <a:tailEnd len="med" w="med" type="none"/>
          </a:ln>
        </p:spPr>
      </p:cxnSp>
      <p:cxnSp>
        <p:nvCxnSpPr>
          <p:cNvPr id="199" name="Google Shape;199;p24"/>
          <p:cNvCxnSpPr/>
          <p:nvPr/>
        </p:nvCxnSpPr>
        <p:spPr>
          <a:xfrm>
            <a:off x="5816600" y="1854200"/>
            <a:ext cx="0" cy="139800"/>
          </a:xfrm>
          <a:prstGeom prst="straightConnector1">
            <a:avLst/>
          </a:prstGeom>
          <a:noFill/>
          <a:ln cap="flat" cmpd="sng" w="15875">
            <a:solidFill>
              <a:srgbClr val="4B5563"/>
            </a:solidFill>
            <a:prstDash val="solid"/>
            <a:round/>
            <a:headEnd len="med" w="med" type="none"/>
            <a:tailEnd len="med" w="med" type="triangle"/>
          </a:ln>
        </p:spPr>
      </p:cxnSp>
      <p:sp>
        <p:nvSpPr>
          <p:cNvPr id="200" name="Google Shape;200;p24"/>
          <p:cNvSpPr/>
          <p:nvPr/>
        </p:nvSpPr>
        <p:spPr>
          <a:xfrm>
            <a:off x="5054600" y="2006600"/>
            <a:ext cx="1524000" cy="457200"/>
          </a:xfrm>
          <a:prstGeom prst="roundRect">
            <a:avLst>
              <a:gd fmla="val 16667" name="adj"/>
            </a:avLst>
          </a:prstGeom>
          <a:solidFill>
            <a:srgbClr val="EEF3F9"/>
          </a:solidFill>
          <a:ln cap="flat" cmpd="sng" w="15875">
            <a:solidFill>
              <a:srgbClr val="1F4E7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5000"/>
              </a:lnSpc>
              <a:spcBef>
                <a:spcPts val="0"/>
              </a:spcBef>
              <a:spcAft>
                <a:spcPts val="0"/>
              </a:spcAft>
              <a:buNone/>
            </a:pPr>
            <a:r>
              <a:rPr b="1" lang="en" sz="1150">
                <a:solidFill>
                  <a:srgbClr val="1F4E79"/>
                </a:solidFill>
                <a:latin typeface="Avenir"/>
                <a:ea typeface="Avenir"/>
                <a:cs typeface="Avenir"/>
                <a:sym typeface="Avenir"/>
              </a:rPr>
              <a:t>TorchTitan trainer</a:t>
            </a:r>
            <a:endParaRPr b="1" sz="1150">
              <a:solidFill>
                <a:srgbClr val="1F4E79"/>
              </a:solidFill>
              <a:latin typeface="Avenir"/>
              <a:ea typeface="Avenir"/>
              <a:cs typeface="Avenir"/>
              <a:sym typeface="Avenir"/>
            </a:endParaRPr>
          </a:p>
        </p:txBody>
      </p:sp>
      <p:cxnSp>
        <p:nvCxnSpPr>
          <p:cNvPr id="201" name="Google Shape;201;p24"/>
          <p:cNvCxnSpPr/>
          <p:nvPr/>
        </p:nvCxnSpPr>
        <p:spPr>
          <a:xfrm>
            <a:off x="7594600" y="1854200"/>
            <a:ext cx="0" cy="139800"/>
          </a:xfrm>
          <a:prstGeom prst="straightConnector1">
            <a:avLst/>
          </a:prstGeom>
          <a:noFill/>
          <a:ln cap="flat" cmpd="sng" w="15875">
            <a:solidFill>
              <a:srgbClr val="4B5563"/>
            </a:solidFill>
            <a:prstDash val="solid"/>
            <a:round/>
            <a:headEnd len="med" w="med" type="none"/>
            <a:tailEnd len="med" w="med" type="triangle"/>
          </a:ln>
        </p:spPr>
      </p:cxnSp>
      <p:sp>
        <p:nvSpPr>
          <p:cNvPr id="202" name="Google Shape;202;p24"/>
          <p:cNvSpPr/>
          <p:nvPr/>
        </p:nvSpPr>
        <p:spPr>
          <a:xfrm>
            <a:off x="6832600" y="2006600"/>
            <a:ext cx="1524000" cy="457200"/>
          </a:xfrm>
          <a:prstGeom prst="roundRect">
            <a:avLst>
              <a:gd fmla="val 16667" name="adj"/>
            </a:avLst>
          </a:prstGeom>
          <a:solidFill>
            <a:srgbClr val="EEF3F9"/>
          </a:solidFill>
          <a:ln cap="flat" cmpd="sng" w="15875">
            <a:solidFill>
              <a:srgbClr val="1F4E7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5000"/>
              </a:lnSpc>
              <a:spcBef>
                <a:spcPts val="0"/>
              </a:spcBef>
              <a:spcAft>
                <a:spcPts val="0"/>
              </a:spcAft>
              <a:buNone/>
            </a:pPr>
            <a:r>
              <a:rPr b="1" lang="en" sz="1150">
                <a:solidFill>
                  <a:srgbClr val="1F4E79"/>
                </a:solidFill>
                <a:latin typeface="Avenir"/>
                <a:ea typeface="Avenir"/>
                <a:cs typeface="Avenir"/>
                <a:sym typeface="Avenir"/>
              </a:rPr>
              <a:t>vLLM</a:t>
            </a:r>
            <a:endParaRPr sz="850">
              <a:solidFill>
                <a:srgbClr val="1F4E79"/>
              </a:solidFill>
              <a:latin typeface="Avenir"/>
              <a:ea typeface="Avenir"/>
              <a:cs typeface="Avenir"/>
              <a:sym typeface="Avenir"/>
            </a:endParaRPr>
          </a:p>
          <a:p>
            <a:pPr indent="0" lvl="0" marL="0" rtl="0" algn="ctr">
              <a:lnSpc>
                <a:spcPct val="105000"/>
              </a:lnSpc>
              <a:spcBef>
                <a:spcPts val="0"/>
              </a:spcBef>
              <a:spcAft>
                <a:spcPts val="0"/>
              </a:spcAft>
              <a:buNone/>
            </a:pPr>
            <a:r>
              <a:rPr lang="en" sz="850">
                <a:solidFill>
                  <a:srgbClr val="1F4E79"/>
                </a:solidFill>
                <a:latin typeface="Avenir"/>
                <a:ea typeface="Avenir"/>
                <a:cs typeface="Avenir"/>
                <a:sym typeface="Avenir"/>
              </a:rPr>
              <a:t>with TorchTitan's model</a:t>
            </a:r>
            <a:endParaRPr sz="850">
              <a:solidFill>
                <a:srgbClr val="1F4E79"/>
              </a:solidFill>
              <a:latin typeface="Avenir"/>
              <a:ea typeface="Avenir"/>
              <a:cs typeface="Avenir"/>
              <a:sym typeface="Avenir"/>
            </a:endParaRPr>
          </a:p>
        </p:txBody>
      </p:sp>
      <p:sp>
        <p:nvSpPr>
          <p:cNvPr id="203" name="Google Shape;203;p24"/>
          <p:cNvSpPr txBox="1"/>
          <p:nvPr/>
        </p:nvSpPr>
        <p:spPr>
          <a:xfrm>
            <a:off x="1625600" y="2552700"/>
            <a:ext cx="609600" cy="330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i="1" lang="en" sz="2000">
                <a:solidFill>
                  <a:srgbClr val="1F1F1F"/>
                </a:solidFill>
                <a:latin typeface="Times New Roman"/>
                <a:ea typeface="Times New Roman"/>
                <a:cs typeface="Times New Roman"/>
                <a:sym typeface="Times New Roman"/>
              </a:rPr>
              <a:t>π</a:t>
            </a:r>
            <a:r>
              <a:rPr baseline="-25000" i="1" lang="en" sz="2000">
                <a:solidFill>
                  <a:srgbClr val="1F1F1F"/>
                </a:solidFill>
                <a:latin typeface="Times New Roman"/>
                <a:ea typeface="Times New Roman"/>
                <a:cs typeface="Times New Roman"/>
                <a:sym typeface="Times New Roman"/>
              </a:rPr>
              <a:t>θ</a:t>
            </a:r>
            <a:endParaRPr baseline="-25000" i="1" sz="2000">
              <a:solidFill>
                <a:srgbClr val="1F1F1F"/>
              </a:solidFill>
              <a:latin typeface="Times New Roman"/>
              <a:ea typeface="Times New Roman"/>
              <a:cs typeface="Times New Roman"/>
              <a:sym typeface="Times New Roman"/>
            </a:endParaRPr>
          </a:p>
        </p:txBody>
      </p:sp>
      <p:sp>
        <p:nvSpPr>
          <p:cNvPr id="204" name="Google Shape;204;p24"/>
          <p:cNvSpPr txBox="1"/>
          <p:nvPr/>
        </p:nvSpPr>
        <p:spPr>
          <a:xfrm>
            <a:off x="2235200" y="2552700"/>
            <a:ext cx="406500" cy="330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2000">
                <a:solidFill>
                  <a:srgbClr val="D93025"/>
                </a:solidFill>
                <a:latin typeface="Avenir"/>
                <a:ea typeface="Avenir"/>
                <a:cs typeface="Avenir"/>
                <a:sym typeface="Avenir"/>
              </a:rPr>
              <a:t>≠</a:t>
            </a:r>
            <a:endParaRPr sz="2000">
              <a:solidFill>
                <a:srgbClr val="D93025"/>
              </a:solidFill>
              <a:latin typeface="Avenir"/>
              <a:ea typeface="Avenir"/>
              <a:cs typeface="Avenir"/>
              <a:sym typeface="Avenir"/>
            </a:endParaRPr>
          </a:p>
        </p:txBody>
      </p:sp>
      <p:sp>
        <p:nvSpPr>
          <p:cNvPr id="205" name="Google Shape;205;p24"/>
          <p:cNvSpPr txBox="1"/>
          <p:nvPr/>
        </p:nvSpPr>
        <p:spPr>
          <a:xfrm>
            <a:off x="2641600" y="2552700"/>
            <a:ext cx="609600" cy="330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i="1" lang="en" sz="2000">
                <a:solidFill>
                  <a:srgbClr val="1F1F1F"/>
                </a:solidFill>
                <a:latin typeface="Times New Roman"/>
                <a:ea typeface="Times New Roman"/>
                <a:cs typeface="Times New Roman"/>
                <a:sym typeface="Times New Roman"/>
              </a:rPr>
              <a:t>μ</a:t>
            </a:r>
            <a:r>
              <a:rPr baseline="-25000" i="1" lang="en" sz="2000">
                <a:solidFill>
                  <a:srgbClr val="1F1F1F"/>
                </a:solidFill>
                <a:latin typeface="Times New Roman"/>
                <a:ea typeface="Times New Roman"/>
                <a:cs typeface="Times New Roman"/>
                <a:sym typeface="Times New Roman"/>
              </a:rPr>
              <a:t>θ</a:t>
            </a:r>
            <a:endParaRPr baseline="-25000" i="1" sz="2000">
              <a:solidFill>
                <a:srgbClr val="1F1F1F"/>
              </a:solidFill>
              <a:latin typeface="Times New Roman"/>
              <a:ea typeface="Times New Roman"/>
              <a:cs typeface="Times New Roman"/>
              <a:sym typeface="Times New Roman"/>
            </a:endParaRPr>
          </a:p>
        </p:txBody>
      </p:sp>
      <p:sp>
        <p:nvSpPr>
          <p:cNvPr id="206" name="Google Shape;206;p24"/>
          <p:cNvSpPr txBox="1"/>
          <p:nvPr/>
        </p:nvSpPr>
        <p:spPr>
          <a:xfrm>
            <a:off x="1422400" y="2857500"/>
            <a:ext cx="1016100" cy="165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900">
                <a:solidFill>
                  <a:srgbClr val="4B5563"/>
                </a:solidFill>
                <a:latin typeface="Avenir"/>
                <a:ea typeface="Avenir"/>
                <a:cs typeface="Avenir"/>
                <a:sym typeface="Avenir"/>
              </a:rPr>
              <a:t>trainer</a:t>
            </a:r>
            <a:endParaRPr sz="900">
              <a:solidFill>
                <a:srgbClr val="4B5563"/>
              </a:solidFill>
              <a:latin typeface="Avenir"/>
              <a:ea typeface="Avenir"/>
              <a:cs typeface="Avenir"/>
              <a:sym typeface="Avenir"/>
            </a:endParaRPr>
          </a:p>
        </p:txBody>
      </p:sp>
      <p:sp>
        <p:nvSpPr>
          <p:cNvPr id="207" name="Google Shape;207;p24"/>
          <p:cNvSpPr txBox="1"/>
          <p:nvPr/>
        </p:nvSpPr>
        <p:spPr>
          <a:xfrm>
            <a:off x="2438400" y="2857500"/>
            <a:ext cx="1016100" cy="165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900">
                <a:solidFill>
                  <a:srgbClr val="4B5563"/>
                </a:solidFill>
                <a:latin typeface="Avenir"/>
                <a:ea typeface="Avenir"/>
                <a:cs typeface="Avenir"/>
                <a:sym typeface="Avenir"/>
              </a:rPr>
              <a:t>vLLM</a:t>
            </a:r>
            <a:endParaRPr sz="900">
              <a:solidFill>
                <a:srgbClr val="4B5563"/>
              </a:solidFill>
              <a:latin typeface="Avenir"/>
              <a:ea typeface="Avenir"/>
              <a:cs typeface="Avenir"/>
              <a:sym typeface="Avenir"/>
            </a:endParaRPr>
          </a:p>
        </p:txBody>
      </p:sp>
      <p:sp>
        <p:nvSpPr>
          <p:cNvPr id="208" name="Google Shape;208;p24"/>
          <p:cNvSpPr txBox="1"/>
          <p:nvPr/>
        </p:nvSpPr>
        <p:spPr>
          <a:xfrm>
            <a:off x="457200" y="3035300"/>
            <a:ext cx="3962400" cy="279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1300">
                <a:solidFill>
                  <a:srgbClr val="D93025"/>
                </a:solidFill>
                <a:latin typeface="Avenir"/>
                <a:ea typeface="Avenir"/>
                <a:cs typeface="Avenir"/>
                <a:sym typeface="Avenir"/>
              </a:rPr>
              <a:t>3 libraries, 2 model definitions</a:t>
            </a:r>
            <a:endParaRPr sz="1300">
              <a:solidFill>
                <a:srgbClr val="D93025"/>
              </a:solidFill>
              <a:latin typeface="Avenir"/>
              <a:ea typeface="Avenir"/>
              <a:cs typeface="Avenir"/>
              <a:sym typeface="Avenir"/>
            </a:endParaRPr>
          </a:p>
        </p:txBody>
      </p:sp>
      <p:sp>
        <p:nvSpPr>
          <p:cNvPr id="209" name="Google Shape;209;p24"/>
          <p:cNvSpPr txBox="1"/>
          <p:nvPr/>
        </p:nvSpPr>
        <p:spPr>
          <a:xfrm>
            <a:off x="5892800" y="2552700"/>
            <a:ext cx="609600" cy="330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i="1" lang="en" sz="2000">
                <a:solidFill>
                  <a:srgbClr val="1F1F1F"/>
                </a:solidFill>
                <a:latin typeface="Times New Roman"/>
                <a:ea typeface="Times New Roman"/>
                <a:cs typeface="Times New Roman"/>
                <a:sym typeface="Times New Roman"/>
              </a:rPr>
              <a:t>π</a:t>
            </a:r>
            <a:r>
              <a:rPr baseline="-25000" i="1" lang="en" sz="2000">
                <a:solidFill>
                  <a:srgbClr val="1F1F1F"/>
                </a:solidFill>
                <a:latin typeface="Times New Roman"/>
                <a:ea typeface="Times New Roman"/>
                <a:cs typeface="Times New Roman"/>
                <a:sym typeface="Times New Roman"/>
              </a:rPr>
              <a:t>θ</a:t>
            </a:r>
            <a:endParaRPr baseline="-25000" i="1" sz="2000">
              <a:solidFill>
                <a:srgbClr val="1F1F1F"/>
              </a:solidFill>
              <a:latin typeface="Times New Roman"/>
              <a:ea typeface="Times New Roman"/>
              <a:cs typeface="Times New Roman"/>
              <a:sym typeface="Times New Roman"/>
            </a:endParaRPr>
          </a:p>
        </p:txBody>
      </p:sp>
      <p:sp>
        <p:nvSpPr>
          <p:cNvPr id="210" name="Google Shape;210;p24"/>
          <p:cNvSpPr txBox="1"/>
          <p:nvPr/>
        </p:nvSpPr>
        <p:spPr>
          <a:xfrm>
            <a:off x="6502400" y="2552700"/>
            <a:ext cx="406500" cy="330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2000">
                <a:solidFill>
                  <a:srgbClr val="1F4E79"/>
                </a:solidFill>
                <a:latin typeface="Avenir"/>
                <a:ea typeface="Avenir"/>
                <a:cs typeface="Avenir"/>
                <a:sym typeface="Avenir"/>
              </a:rPr>
              <a:t>=</a:t>
            </a:r>
            <a:endParaRPr sz="2000">
              <a:solidFill>
                <a:srgbClr val="1F4E79"/>
              </a:solidFill>
              <a:latin typeface="Avenir"/>
              <a:ea typeface="Avenir"/>
              <a:cs typeface="Avenir"/>
              <a:sym typeface="Avenir"/>
            </a:endParaRPr>
          </a:p>
        </p:txBody>
      </p:sp>
      <p:sp>
        <p:nvSpPr>
          <p:cNvPr id="211" name="Google Shape;211;p24"/>
          <p:cNvSpPr txBox="1"/>
          <p:nvPr/>
        </p:nvSpPr>
        <p:spPr>
          <a:xfrm>
            <a:off x="6908800" y="2552700"/>
            <a:ext cx="609600" cy="330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i="1" lang="en" sz="2000">
                <a:solidFill>
                  <a:srgbClr val="1F1F1F"/>
                </a:solidFill>
                <a:latin typeface="Times New Roman"/>
                <a:ea typeface="Times New Roman"/>
                <a:cs typeface="Times New Roman"/>
                <a:sym typeface="Times New Roman"/>
              </a:rPr>
              <a:t>μ</a:t>
            </a:r>
            <a:r>
              <a:rPr baseline="-25000" i="1" lang="en" sz="2000">
                <a:solidFill>
                  <a:srgbClr val="1F1F1F"/>
                </a:solidFill>
                <a:latin typeface="Times New Roman"/>
                <a:ea typeface="Times New Roman"/>
                <a:cs typeface="Times New Roman"/>
                <a:sym typeface="Times New Roman"/>
              </a:rPr>
              <a:t>θ</a:t>
            </a:r>
            <a:endParaRPr baseline="-25000" i="1" sz="2000">
              <a:solidFill>
                <a:srgbClr val="1F1F1F"/>
              </a:solidFill>
              <a:latin typeface="Times New Roman"/>
              <a:ea typeface="Times New Roman"/>
              <a:cs typeface="Times New Roman"/>
              <a:sym typeface="Times New Roman"/>
            </a:endParaRPr>
          </a:p>
        </p:txBody>
      </p:sp>
      <p:sp>
        <p:nvSpPr>
          <p:cNvPr id="212" name="Google Shape;212;p24"/>
          <p:cNvSpPr txBox="1"/>
          <p:nvPr/>
        </p:nvSpPr>
        <p:spPr>
          <a:xfrm>
            <a:off x="5689600" y="2857500"/>
            <a:ext cx="1016100" cy="165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900">
                <a:solidFill>
                  <a:srgbClr val="4B5563"/>
                </a:solidFill>
                <a:latin typeface="Avenir"/>
                <a:ea typeface="Avenir"/>
                <a:cs typeface="Avenir"/>
                <a:sym typeface="Avenir"/>
              </a:rPr>
              <a:t>trainer</a:t>
            </a:r>
            <a:endParaRPr sz="900">
              <a:solidFill>
                <a:srgbClr val="4B5563"/>
              </a:solidFill>
              <a:latin typeface="Avenir"/>
              <a:ea typeface="Avenir"/>
              <a:cs typeface="Avenir"/>
              <a:sym typeface="Avenir"/>
            </a:endParaRPr>
          </a:p>
        </p:txBody>
      </p:sp>
      <p:sp>
        <p:nvSpPr>
          <p:cNvPr id="213" name="Google Shape;213;p24"/>
          <p:cNvSpPr txBox="1"/>
          <p:nvPr/>
        </p:nvSpPr>
        <p:spPr>
          <a:xfrm>
            <a:off x="6705600" y="2857500"/>
            <a:ext cx="1016100" cy="165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900">
                <a:solidFill>
                  <a:srgbClr val="4B5563"/>
                </a:solidFill>
                <a:latin typeface="Avenir"/>
                <a:ea typeface="Avenir"/>
                <a:cs typeface="Avenir"/>
                <a:sym typeface="Avenir"/>
              </a:rPr>
              <a:t>vLLM</a:t>
            </a:r>
            <a:endParaRPr sz="900">
              <a:solidFill>
                <a:srgbClr val="4B5563"/>
              </a:solidFill>
              <a:latin typeface="Avenir"/>
              <a:ea typeface="Avenir"/>
              <a:cs typeface="Avenir"/>
              <a:sym typeface="Avenir"/>
            </a:endParaRPr>
          </a:p>
        </p:txBody>
      </p:sp>
      <p:sp>
        <p:nvSpPr>
          <p:cNvPr id="214" name="Google Shape;214;p24"/>
          <p:cNvSpPr txBox="1"/>
          <p:nvPr/>
        </p:nvSpPr>
        <p:spPr>
          <a:xfrm>
            <a:off x="4724400" y="3035300"/>
            <a:ext cx="3962400" cy="279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1300">
                <a:solidFill>
                  <a:srgbClr val="1F4E79"/>
                </a:solidFill>
                <a:latin typeface="Avenir"/>
                <a:ea typeface="Avenir"/>
                <a:cs typeface="Avenir"/>
                <a:sym typeface="Avenir"/>
              </a:rPr>
              <a:t>1 model definition, no wrapper</a:t>
            </a:r>
            <a:endParaRPr sz="1300">
              <a:solidFill>
                <a:srgbClr val="1F4E79"/>
              </a:solidFill>
              <a:latin typeface="Avenir"/>
              <a:ea typeface="Avenir"/>
              <a:cs typeface="Avenir"/>
              <a:sym typeface="Avenir"/>
            </a:endParaRPr>
          </a:p>
        </p:txBody>
      </p:sp>
      <p:sp>
        <p:nvSpPr>
          <p:cNvPr id="215" name="Google Shape;215;p24"/>
          <p:cNvSpPr/>
          <p:nvPr/>
        </p:nvSpPr>
        <p:spPr>
          <a:xfrm>
            <a:off x="457200" y="3421776"/>
            <a:ext cx="2641500" cy="939900"/>
          </a:xfrm>
          <a:prstGeom prst="rect">
            <a:avLst/>
          </a:prstGeom>
          <a:solidFill>
            <a:srgbClr val="FFF5F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216" name="Google Shape;216;p24"/>
          <p:cNvSpPr/>
          <p:nvPr/>
        </p:nvSpPr>
        <p:spPr>
          <a:xfrm>
            <a:off x="457200" y="3421776"/>
            <a:ext cx="50700" cy="939900"/>
          </a:xfrm>
          <a:prstGeom prst="rect">
            <a:avLst/>
          </a:prstGeom>
          <a:solidFill>
            <a:srgbClr val="F05F4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217" name="Google Shape;217;p24"/>
          <p:cNvSpPr txBox="1"/>
          <p:nvPr/>
        </p:nvSpPr>
        <p:spPr>
          <a:xfrm>
            <a:off x="635000" y="3472576"/>
            <a:ext cx="2412900" cy="228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200">
                <a:solidFill>
                  <a:srgbClr val="1F1F1F"/>
                </a:solidFill>
                <a:latin typeface="Avenir"/>
                <a:ea typeface="Avenir"/>
                <a:cs typeface="Avenir"/>
                <a:sym typeface="Avenir"/>
              </a:rPr>
              <a:t>Aligned numerics</a:t>
            </a:r>
            <a:endParaRPr b="1" sz="1200">
              <a:solidFill>
                <a:srgbClr val="1F1F1F"/>
              </a:solidFill>
              <a:latin typeface="Avenir"/>
              <a:ea typeface="Avenir"/>
              <a:cs typeface="Avenir"/>
              <a:sym typeface="Avenir"/>
            </a:endParaRPr>
          </a:p>
        </p:txBody>
      </p:sp>
      <p:sp>
        <p:nvSpPr>
          <p:cNvPr id="218" name="Google Shape;218;p24"/>
          <p:cNvSpPr txBox="1"/>
          <p:nvPr/>
        </p:nvSpPr>
        <p:spPr>
          <a:xfrm>
            <a:off x="635000" y="3713876"/>
            <a:ext cx="2412900" cy="609600"/>
          </a:xfrm>
          <a:prstGeom prst="rect">
            <a:avLst/>
          </a:prstGeom>
          <a:noFill/>
          <a:ln>
            <a:noFill/>
          </a:ln>
        </p:spPr>
        <p:txBody>
          <a:bodyPr anchorCtr="0" anchor="t" bIns="91425" lIns="91425" spcFirstLastPara="1" rIns="91425" wrap="square" tIns="91425">
            <a:noAutofit/>
          </a:bodyPr>
          <a:lstStyle/>
          <a:p>
            <a:pPr indent="0" lvl="0" marL="0" rtl="0" algn="l">
              <a:lnSpc>
                <a:spcPct val="105000"/>
              </a:lnSpc>
              <a:spcBef>
                <a:spcPts val="0"/>
              </a:spcBef>
              <a:spcAft>
                <a:spcPts val="0"/>
              </a:spcAft>
              <a:buNone/>
            </a:pPr>
            <a:r>
              <a:rPr lang="en" sz="1000">
                <a:solidFill>
                  <a:srgbClr val="4B5563"/>
                </a:solidFill>
                <a:latin typeface="Avenir"/>
                <a:ea typeface="Avenir"/>
                <a:cs typeface="Avenir"/>
                <a:sym typeface="Avenir"/>
              </a:rPr>
              <a:t>Reduced trainer-generator mismatch from first principle</a:t>
            </a:r>
            <a:endParaRPr sz="1000">
              <a:solidFill>
                <a:srgbClr val="4B5563"/>
              </a:solidFill>
              <a:latin typeface="Avenir"/>
              <a:ea typeface="Avenir"/>
              <a:cs typeface="Avenir"/>
              <a:sym typeface="Avenir"/>
            </a:endParaRPr>
          </a:p>
        </p:txBody>
      </p:sp>
      <p:sp>
        <p:nvSpPr>
          <p:cNvPr id="219" name="Google Shape;219;p24"/>
          <p:cNvSpPr/>
          <p:nvPr/>
        </p:nvSpPr>
        <p:spPr>
          <a:xfrm>
            <a:off x="3251200" y="3421776"/>
            <a:ext cx="2641500" cy="939900"/>
          </a:xfrm>
          <a:prstGeom prst="rect">
            <a:avLst/>
          </a:prstGeom>
          <a:solidFill>
            <a:srgbClr val="FFF5F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220" name="Google Shape;220;p24"/>
          <p:cNvSpPr/>
          <p:nvPr/>
        </p:nvSpPr>
        <p:spPr>
          <a:xfrm>
            <a:off x="3251200" y="3421776"/>
            <a:ext cx="50700" cy="939900"/>
          </a:xfrm>
          <a:prstGeom prst="rect">
            <a:avLst/>
          </a:prstGeom>
          <a:solidFill>
            <a:srgbClr val="F05F4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221" name="Google Shape;221;p24"/>
          <p:cNvSpPr txBox="1"/>
          <p:nvPr/>
        </p:nvSpPr>
        <p:spPr>
          <a:xfrm>
            <a:off x="3429000" y="3472576"/>
            <a:ext cx="2412900" cy="228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200">
                <a:solidFill>
                  <a:srgbClr val="1F1F1F"/>
                </a:solidFill>
                <a:latin typeface="Avenir"/>
                <a:ea typeface="Avenir"/>
                <a:cs typeface="Avenir"/>
                <a:sym typeface="Avenir"/>
              </a:rPr>
              <a:t>Easy maintenance</a:t>
            </a:r>
            <a:endParaRPr b="1" sz="1200">
              <a:solidFill>
                <a:srgbClr val="1F1F1F"/>
              </a:solidFill>
              <a:latin typeface="Avenir"/>
              <a:ea typeface="Avenir"/>
              <a:cs typeface="Avenir"/>
              <a:sym typeface="Avenir"/>
            </a:endParaRPr>
          </a:p>
        </p:txBody>
      </p:sp>
      <p:sp>
        <p:nvSpPr>
          <p:cNvPr id="222" name="Google Shape;222;p24"/>
          <p:cNvSpPr txBox="1"/>
          <p:nvPr/>
        </p:nvSpPr>
        <p:spPr>
          <a:xfrm>
            <a:off x="3429000" y="3713876"/>
            <a:ext cx="2412900" cy="609600"/>
          </a:xfrm>
          <a:prstGeom prst="rect">
            <a:avLst/>
          </a:prstGeom>
          <a:noFill/>
          <a:ln>
            <a:noFill/>
          </a:ln>
        </p:spPr>
        <p:txBody>
          <a:bodyPr anchorCtr="0" anchor="t" bIns="91425" lIns="91425" spcFirstLastPara="1" rIns="91425" wrap="square" tIns="91425">
            <a:noAutofit/>
          </a:bodyPr>
          <a:lstStyle/>
          <a:p>
            <a:pPr indent="0" lvl="0" marL="0" rtl="0" algn="l">
              <a:lnSpc>
                <a:spcPct val="105000"/>
              </a:lnSpc>
              <a:spcBef>
                <a:spcPts val="0"/>
              </a:spcBef>
              <a:spcAft>
                <a:spcPts val="0"/>
              </a:spcAft>
              <a:buNone/>
            </a:pPr>
            <a:r>
              <a:rPr lang="en" sz="1000">
                <a:solidFill>
                  <a:srgbClr val="4B5563"/>
                </a:solidFill>
                <a:latin typeface="Avenir"/>
                <a:ea typeface="Avenir"/>
                <a:cs typeface="Avenir"/>
                <a:sym typeface="Avenir"/>
              </a:rPr>
              <a:t>Share underlying kernels and optimization</a:t>
            </a:r>
            <a:endParaRPr sz="1000">
              <a:solidFill>
                <a:srgbClr val="4B5563"/>
              </a:solidFill>
              <a:latin typeface="Avenir"/>
              <a:ea typeface="Avenir"/>
              <a:cs typeface="Avenir"/>
              <a:sym typeface="Avenir"/>
            </a:endParaRPr>
          </a:p>
        </p:txBody>
      </p:sp>
      <p:sp>
        <p:nvSpPr>
          <p:cNvPr id="223" name="Google Shape;223;p24"/>
          <p:cNvSpPr/>
          <p:nvPr/>
        </p:nvSpPr>
        <p:spPr>
          <a:xfrm>
            <a:off x="6045200" y="3421776"/>
            <a:ext cx="2641500" cy="939900"/>
          </a:xfrm>
          <a:prstGeom prst="rect">
            <a:avLst/>
          </a:prstGeom>
          <a:solidFill>
            <a:srgbClr val="FFF5F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224" name="Google Shape;224;p24"/>
          <p:cNvSpPr/>
          <p:nvPr/>
        </p:nvSpPr>
        <p:spPr>
          <a:xfrm>
            <a:off x="6045200" y="3421776"/>
            <a:ext cx="50700" cy="939900"/>
          </a:xfrm>
          <a:prstGeom prst="rect">
            <a:avLst/>
          </a:prstGeom>
          <a:solidFill>
            <a:srgbClr val="F05F4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225" name="Google Shape;225;p24"/>
          <p:cNvSpPr txBox="1"/>
          <p:nvPr/>
        </p:nvSpPr>
        <p:spPr>
          <a:xfrm>
            <a:off x="6223000" y="3472576"/>
            <a:ext cx="2412900" cy="228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200">
                <a:solidFill>
                  <a:srgbClr val="1F1F1F"/>
                </a:solidFill>
                <a:latin typeface="Avenir"/>
                <a:ea typeface="Avenir"/>
                <a:cs typeface="Avenir"/>
                <a:sym typeface="Avenir"/>
              </a:rPr>
              <a:t>Decoupling model and infra</a:t>
            </a:r>
            <a:endParaRPr b="1" sz="1200">
              <a:solidFill>
                <a:srgbClr val="1F1F1F"/>
              </a:solidFill>
              <a:latin typeface="Avenir"/>
              <a:ea typeface="Avenir"/>
              <a:cs typeface="Avenir"/>
              <a:sym typeface="Avenir"/>
            </a:endParaRPr>
          </a:p>
        </p:txBody>
      </p:sp>
      <p:sp>
        <p:nvSpPr>
          <p:cNvPr id="226" name="Google Shape;226;p24"/>
          <p:cNvSpPr txBox="1"/>
          <p:nvPr/>
        </p:nvSpPr>
        <p:spPr>
          <a:xfrm>
            <a:off x="6223000" y="3713876"/>
            <a:ext cx="2412900" cy="609600"/>
          </a:xfrm>
          <a:prstGeom prst="rect">
            <a:avLst/>
          </a:prstGeom>
          <a:noFill/>
          <a:ln>
            <a:noFill/>
          </a:ln>
        </p:spPr>
        <p:txBody>
          <a:bodyPr anchorCtr="0" anchor="t" bIns="91425" lIns="91425" spcFirstLastPara="1" rIns="91425" wrap="square" tIns="91425">
            <a:noAutofit/>
          </a:bodyPr>
          <a:lstStyle/>
          <a:p>
            <a:pPr indent="0" lvl="0" marL="0" rtl="0" algn="l">
              <a:lnSpc>
                <a:spcPct val="105000"/>
              </a:lnSpc>
              <a:spcBef>
                <a:spcPts val="0"/>
              </a:spcBef>
              <a:spcAft>
                <a:spcPts val="0"/>
              </a:spcAft>
              <a:buNone/>
            </a:pPr>
            <a:r>
              <a:rPr lang="en" sz="1000">
                <a:solidFill>
                  <a:srgbClr val="4B5563"/>
                </a:solidFill>
                <a:latin typeface="Avenir"/>
                <a:ea typeface="Avenir"/>
                <a:cs typeface="Avenir"/>
                <a:sym typeface="Avenir"/>
              </a:rPr>
              <a:t>Keep modeling research experiment logic independent of trainer and inference infrastructure</a:t>
            </a:r>
            <a:endParaRPr sz="1000">
              <a:solidFill>
                <a:srgbClr val="4B5563"/>
              </a:solidFill>
              <a:latin typeface="Avenir"/>
              <a:ea typeface="Avenir"/>
              <a:cs typeface="Avenir"/>
              <a:sym typeface="Aveni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25"/>
          <p:cNvSpPr txBox="1"/>
          <p:nvPr>
            <p:ph idx="12" type="sldNum"/>
          </p:nvPr>
        </p:nvSpPr>
        <p:spPr>
          <a:xfrm>
            <a:off x="8320058" y="4590005"/>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en"/>
              <a:t>‹#›</a:t>
            </a:fld>
            <a:endParaRPr/>
          </a:p>
        </p:txBody>
      </p:sp>
      <p:sp>
        <p:nvSpPr>
          <p:cNvPr id="232" name="Google Shape;232;p25"/>
          <p:cNvSpPr txBox="1"/>
          <p:nvPr>
            <p:ph type="title"/>
          </p:nvPr>
        </p:nvSpPr>
        <p:spPr>
          <a:xfrm>
            <a:off x="310896" y="137160"/>
            <a:ext cx="85206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2520"/>
              <a:buFont typeface="Arial"/>
              <a:buNone/>
            </a:pPr>
            <a:r>
              <a:rPr lang="en" sz="2500"/>
              <a:t>Experiments</a:t>
            </a:r>
            <a:endParaRPr sz="2500"/>
          </a:p>
          <a:p>
            <a:pPr indent="0" lvl="0" marL="0" rtl="0" algn="l">
              <a:lnSpc>
                <a:spcPct val="100000"/>
              </a:lnSpc>
              <a:spcBef>
                <a:spcPts val="0"/>
              </a:spcBef>
              <a:spcAft>
                <a:spcPts val="0"/>
              </a:spcAft>
              <a:buSzPts val="2520"/>
              <a:buNone/>
            </a:pPr>
            <a:r>
              <a:t/>
            </a:r>
            <a:endParaRPr sz="2500"/>
          </a:p>
        </p:txBody>
      </p:sp>
      <p:sp>
        <p:nvSpPr>
          <p:cNvPr id="233" name="Google Shape;233;p25"/>
          <p:cNvSpPr/>
          <p:nvPr/>
        </p:nvSpPr>
        <p:spPr>
          <a:xfrm>
            <a:off x="508000" y="1041400"/>
            <a:ext cx="3962400" cy="1473300"/>
          </a:xfrm>
          <a:prstGeom prst="rect">
            <a:avLst/>
          </a:prstGeom>
          <a:solidFill>
            <a:srgbClr val="FFF5F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234" name="Google Shape;234;p25"/>
          <p:cNvSpPr/>
          <p:nvPr/>
        </p:nvSpPr>
        <p:spPr>
          <a:xfrm>
            <a:off x="508000" y="1041400"/>
            <a:ext cx="63600" cy="1473300"/>
          </a:xfrm>
          <a:prstGeom prst="rect">
            <a:avLst/>
          </a:prstGeom>
          <a:solidFill>
            <a:srgbClr val="F05F4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pic>
        <p:nvPicPr>
          <p:cNvPr id="235" name="Google Shape;235;p25"/>
          <p:cNvPicPr preferRelativeResize="0"/>
          <p:nvPr/>
        </p:nvPicPr>
        <p:blipFill>
          <a:blip r:embed="rId3">
            <a:alphaModFix/>
          </a:blip>
          <a:stretch>
            <a:fillRect/>
          </a:stretch>
        </p:blipFill>
        <p:spPr>
          <a:xfrm>
            <a:off x="762000" y="1485900"/>
            <a:ext cx="584200" cy="584200"/>
          </a:xfrm>
          <a:prstGeom prst="rect">
            <a:avLst/>
          </a:prstGeom>
          <a:noFill/>
          <a:ln>
            <a:noFill/>
          </a:ln>
        </p:spPr>
      </p:pic>
      <p:sp>
        <p:nvSpPr>
          <p:cNvPr id="236" name="Google Shape;236;p25"/>
          <p:cNvSpPr txBox="1"/>
          <p:nvPr/>
        </p:nvSpPr>
        <p:spPr>
          <a:xfrm>
            <a:off x="1524000" y="1244600"/>
            <a:ext cx="2793900" cy="330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700">
                <a:solidFill>
                  <a:srgbClr val="1F1F1F"/>
                </a:solidFill>
                <a:latin typeface="Avenir"/>
                <a:ea typeface="Avenir"/>
                <a:cs typeface="Avenir"/>
                <a:sym typeface="Avenir"/>
              </a:rPr>
              <a:t>Composable parallelism</a:t>
            </a:r>
            <a:endParaRPr b="1" sz="1700">
              <a:solidFill>
                <a:srgbClr val="1F1F1F"/>
              </a:solidFill>
              <a:latin typeface="Avenir"/>
              <a:ea typeface="Avenir"/>
              <a:cs typeface="Avenir"/>
              <a:sym typeface="Avenir"/>
            </a:endParaRPr>
          </a:p>
        </p:txBody>
      </p:sp>
      <p:sp>
        <p:nvSpPr>
          <p:cNvPr id="237" name="Google Shape;237;p25"/>
          <p:cNvSpPr txBox="1"/>
          <p:nvPr/>
        </p:nvSpPr>
        <p:spPr>
          <a:xfrm>
            <a:off x="1524000" y="1600200"/>
            <a:ext cx="2793900" cy="787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150">
                <a:solidFill>
                  <a:srgbClr val="4B5563"/>
                </a:solidFill>
                <a:latin typeface="Avenir"/>
                <a:ea typeface="Avenir"/>
                <a:cs typeface="Avenir"/>
                <a:sym typeface="Avenir"/>
              </a:rPr>
              <a:t>Trainer: FSDP · TP · PP · CP · EP</a:t>
            </a:r>
            <a:endParaRPr sz="1150">
              <a:solidFill>
                <a:srgbClr val="4B5563"/>
              </a:solidFill>
              <a:latin typeface="Avenir"/>
              <a:ea typeface="Avenir"/>
              <a:cs typeface="Avenir"/>
              <a:sym typeface="Avenir"/>
            </a:endParaRPr>
          </a:p>
          <a:p>
            <a:pPr indent="0" lvl="0" marL="0" rtl="0" algn="l">
              <a:lnSpc>
                <a:spcPct val="115000"/>
              </a:lnSpc>
              <a:spcBef>
                <a:spcPts val="0"/>
              </a:spcBef>
              <a:spcAft>
                <a:spcPts val="0"/>
              </a:spcAft>
              <a:buNone/>
            </a:pPr>
            <a:r>
              <a:rPr lang="en" sz="1150">
                <a:solidFill>
                  <a:srgbClr val="4B5563"/>
                </a:solidFill>
                <a:latin typeface="Avenir"/>
                <a:ea typeface="Avenir"/>
                <a:cs typeface="Avenir"/>
                <a:sym typeface="Avenir"/>
              </a:rPr>
              <a:t>Generators (vLLM): DP · TP · EP</a:t>
            </a:r>
            <a:endParaRPr sz="1150">
              <a:solidFill>
                <a:srgbClr val="4B5563"/>
              </a:solidFill>
              <a:latin typeface="Avenir"/>
              <a:ea typeface="Avenir"/>
              <a:cs typeface="Avenir"/>
              <a:sym typeface="Avenir"/>
            </a:endParaRPr>
          </a:p>
        </p:txBody>
      </p:sp>
      <p:sp>
        <p:nvSpPr>
          <p:cNvPr id="238" name="Google Shape;238;p25"/>
          <p:cNvSpPr/>
          <p:nvPr/>
        </p:nvSpPr>
        <p:spPr>
          <a:xfrm>
            <a:off x="4673600" y="1041400"/>
            <a:ext cx="3962400" cy="1473300"/>
          </a:xfrm>
          <a:prstGeom prst="rect">
            <a:avLst/>
          </a:prstGeom>
          <a:solidFill>
            <a:srgbClr val="FFF5F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239" name="Google Shape;239;p25"/>
          <p:cNvSpPr/>
          <p:nvPr/>
        </p:nvSpPr>
        <p:spPr>
          <a:xfrm>
            <a:off x="4673600" y="1041400"/>
            <a:ext cx="63600" cy="1473300"/>
          </a:xfrm>
          <a:prstGeom prst="rect">
            <a:avLst/>
          </a:prstGeom>
          <a:solidFill>
            <a:srgbClr val="F05F4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pic>
        <p:nvPicPr>
          <p:cNvPr id="240" name="Google Shape;240;p25"/>
          <p:cNvPicPr preferRelativeResize="0"/>
          <p:nvPr/>
        </p:nvPicPr>
        <p:blipFill>
          <a:blip r:embed="rId4">
            <a:alphaModFix/>
          </a:blip>
          <a:stretch>
            <a:fillRect/>
          </a:stretch>
        </p:blipFill>
        <p:spPr>
          <a:xfrm>
            <a:off x="4927600" y="1485900"/>
            <a:ext cx="584200" cy="584200"/>
          </a:xfrm>
          <a:prstGeom prst="rect">
            <a:avLst/>
          </a:prstGeom>
          <a:noFill/>
          <a:ln>
            <a:noFill/>
          </a:ln>
        </p:spPr>
      </p:pic>
      <p:sp>
        <p:nvSpPr>
          <p:cNvPr id="241" name="Google Shape;241;p25"/>
          <p:cNvSpPr txBox="1"/>
          <p:nvPr/>
        </p:nvSpPr>
        <p:spPr>
          <a:xfrm>
            <a:off x="5689600" y="1244600"/>
            <a:ext cx="2793900" cy="330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700">
                <a:solidFill>
                  <a:srgbClr val="1F1F1F"/>
                </a:solidFill>
                <a:latin typeface="Avenir"/>
                <a:ea typeface="Avenir"/>
                <a:cs typeface="Avenir"/>
                <a:sym typeface="Avenir"/>
              </a:rPr>
              <a:t>Verifiers integration</a:t>
            </a:r>
            <a:endParaRPr b="1" sz="1700">
              <a:solidFill>
                <a:srgbClr val="1F1F1F"/>
              </a:solidFill>
              <a:latin typeface="Avenir"/>
              <a:ea typeface="Avenir"/>
              <a:cs typeface="Avenir"/>
              <a:sym typeface="Avenir"/>
            </a:endParaRPr>
          </a:p>
        </p:txBody>
      </p:sp>
      <p:sp>
        <p:nvSpPr>
          <p:cNvPr id="242" name="Google Shape;242;p25"/>
          <p:cNvSpPr txBox="1"/>
          <p:nvPr/>
        </p:nvSpPr>
        <p:spPr>
          <a:xfrm>
            <a:off x="5689600" y="1600200"/>
            <a:ext cx="2793900" cy="787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150">
                <a:solidFill>
                  <a:srgbClr val="4B5563"/>
                </a:solidFill>
                <a:latin typeface="Avenir"/>
                <a:ea typeface="Avenir"/>
                <a:cs typeface="Avenir"/>
                <a:sym typeface="Avenir"/>
              </a:rPr>
              <a:t>Bring Verifiers environments as they are: harnesses, sandboxes, subagents, context compaction</a:t>
            </a:r>
            <a:endParaRPr sz="1150">
              <a:solidFill>
                <a:srgbClr val="4B5563"/>
              </a:solidFill>
              <a:latin typeface="Avenir"/>
              <a:ea typeface="Avenir"/>
              <a:cs typeface="Avenir"/>
              <a:sym typeface="Avenir"/>
            </a:endParaRPr>
          </a:p>
        </p:txBody>
      </p:sp>
      <p:sp>
        <p:nvSpPr>
          <p:cNvPr id="243" name="Google Shape;243;p25"/>
          <p:cNvSpPr/>
          <p:nvPr/>
        </p:nvSpPr>
        <p:spPr>
          <a:xfrm>
            <a:off x="508000" y="2692400"/>
            <a:ext cx="3962400" cy="1473300"/>
          </a:xfrm>
          <a:prstGeom prst="rect">
            <a:avLst/>
          </a:prstGeom>
          <a:solidFill>
            <a:srgbClr val="FFF5F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244" name="Google Shape;244;p25"/>
          <p:cNvSpPr/>
          <p:nvPr/>
        </p:nvSpPr>
        <p:spPr>
          <a:xfrm>
            <a:off x="508000" y="2692400"/>
            <a:ext cx="63600" cy="1473300"/>
          </a:xfrm>
          <a:prstGeom prst="rect">
            <a:avLst/>
          </a:prstGeom>
          <a:solidFill>
            <a:srgbClr val="F05F4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pic>
        <p:nvPicPr>
          <p:cNvPr id="245" name="Google Shape;245;p25"/>
          <p:cNvPicPr preferRelativeResize="0"/>
          <p:nvPr/>
        </p:nvPicPr>
        <p:blipFill>
          <a:blip r:embed="rId5">
            <a:alphaModFix/>
          </a:blip>
          <a:stretch>
            <a:fillRect/>
          </a:stretch>
        </p:blipFill>
        <p:spPr>
          <a:xfrm>
            <a:off x="762000" y="3136900"/>
            <a:ext cx="584200" cy="584200"/>
          </a:xfrm>
          <a:prstGeom prst="rect">
            <a:avLst/>
          </a:prstGeom>
          <a:noFill/>
          <a:ln>
            <a:noFill/>
          </a:ln>
        </p:spPr>
      </p:pic>
      <p:sp>
        <p:nvSpPr>
          <p:cNvPr id="246" name="Google Shape;246;p25"/>
          <p:cNvSpPr txBox="1"/>
          <p:nvPr/>
        </p:nvSpPr>
        <p:spPr>
          <a:xfrm>
            <a:off x="1524000" y="2895600"/>
            <a:ext cx="2793900" cy="330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700">
                <a:solidFill>
                  <a:srgbClr val="1F1F1F"/>
                </a:solidFill>
                <a:latin typeface="Avenir"/>
                <a:ea typeface="Avenir"/>
                <a:cs typeface="Avenir"/>
                <a:sym typeface="Avenir"/>
              </a:rPr>
              <a:t>Low-level control</a:t>
            </a:r>
            <a:endParaRPr b="1" sz="1700">
              <a:solidFill>
                <a:srgbClr val="1F1F1F"/>
              </a:solidFill>
              <a:latin typeface="Avenir"/>
              <a:ea typeface="Avenir"/>
              <a:cs typeface="Avenir"/>
              <a:sym typeface="Avenir"/>
            </a:endParaRPr>
          </a:p>
        </p:txBody>
      </p:sp>
      <p:sp>
        <p:nvSpPr>
          <p:cNvPr id="247" name="Google Shape;247;p25"/>
          <p:cNvSpPr txBox="1"/>
          <p:nvPr/>
        </p:nvSpPr>
        <p:spPr>
          <a:xfrm>
            <a:off x="1524000" y="3251200"/>
            <a:ext cx="2793900" cy="787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150">
                <a:solidFill>
                  <a:srgbClr val="4B5563"/>
                </a:solidFill>
                <a:latin typeface="Avenir"/>
                <a:ea typeface="Avenir"/>
                <a:cs typeface="Avenir"/>
                <a:sym typeface="Avenir"/>
              </a:rPr>
              <a:t>One codebase you own: model, kernels, KV cache, scheduling. Change what your research needs.</a:t>
            </a:r>
            <a:endParaRPr sz="1150">
              <a:solidFill>
                <a:srgbClr val="4B5563"/>
              </a:solidFill>
              <a:latin typeface="Avenir"/>
              <a:ea typeface="Avenir"/>
              <a:cs typeface="Avenir"/>
              <a:sym typeface="Avenir"/>
            </a:endParaRPr>
          </a:p>
        </p:txBody>
      </p:sp>
      <p:sp>
        <p:nvSpPr>
          <p:cNvPr id="248" name="Google Shape;248;p25"/>
          <p:cNvSpPr/>
          <p:nvPr/>
        </p:nvSpPr>
        <p:spPr>
          <a:xfrm>
            <a:off x="4673600" y="2692400"/>
            <a:ext cx="3962400" cy="1473300"/>
          </a:xfrm>
          <a:prstGeom prst="rect">
            <a:avLst/>
          </a:prstGeom>
          <a:solidFill>
            <a:srgbClr val="FFF5F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249" name="Google Shape;249;p25"/>
          <p:cNvSpPr/>
          <p:nvPr/>
        </p:nvSpPr>
        <p:spPr>
          <a:xfrm>
            <a:off x="4673600" y="2692400"/>
            <a:ext cx="63600" cy="1473300"/>
          </a:xfrm>
          <a:prstGeom prst="rect">
            <a:avLst/>
          </a:prstGeom>
          <a:solidFill>
            <a:srgbClr val="F05F4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pic>
        <p:nvPicPr>
          <p:cNvPr id="250" name="Google Shape;250;p25"/>
          <p:cNvPicPr preferRelativeResize="0"/>
          <p:nvPr/>
        </p:nvPicPr>
        <p:blipFill>
          <a:blip r:embed="rId6">
            <a:alphaModFix/>
          </a:blip>
          <a:stretch>
            <a:fillRect/>
          </a:stretch>
        </p:blipFill>
        <p:spPr>
          <a:xfrm>
            <a:off x="4927600" y="3136900"/>
            <a:ext cx="584200" cy="584200"/>
          </a:xfrm>
          <a:prstGeom prst="rect">
            <a:avLst/>
          </a:prstGeom>
          <a:noFill/>
          <a:ln>
            <a:noFill/>
          </a:ln>
        </p:spPr>
      </p:pic>
      <p:sp>
        <p:nvSpPr>
          <p:cNvPr id="251" name="Google Shape;251;p25"/>
          <p:cNvSpPr txBox="1"/>
          <p:nvPr/>
        </p:nvSpPr>
        <p:spPr>
          <a:xfrm>
            <a:off x="5689600" y="2895600"/>
            <a:ext cx="2793900" cy="330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700">
                <a:solidFill>
                  <a:srgbClr val="1F1F1F"/>
                </a:solidFill>
                <a:latin typeface="Avenir"/>
                <a:ea typeface="Avenir"/>
                <a:cs typeface="Avenir"/>
                <a:sym typeface="Avenir"/>
              </a:rPr>
              <a:t>Batch invariance</a:t>
            </a:r>
            <a:endParaRPr b="1" sz="1700">
              <a:solidFill>
                <a:srgbClr val="1F1F1F"/>
              </a:solidFill>
              <a:latin typeface="Avenir"/>
              <a:ea typeface="Avenir"/>
              <a:cs typeface="Avenir"/>
              <a:sym typeface="Avenir"/>
            </a:endParaRPr>
          </a:p>
        </p:txBody>
      </p:sp>
      <p:sp>
        <p:nvSpPr>
          <p:cNvPr id="252" name="Google Shape;252;p25"/>
          <p:cNvSpPr txBox="1"/>
          <p:nvPr/>
        </p:nvSpPr>
        <p:spPr>
          <a:xfrm>
            <a:off x="5689600" y="3251200"/>
            <a:ext cx="2793900" cy="787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150">
                <a:solidFill>
                  <a:srgbClr val="4B5563"/>
                </a:solidFill>
                <a:latin typeface="Avenir"/>
                <a:ea typeface="Avenir"/>
                <a:cs typeface="Avenir"/>
                <a:sym typeface="Avenir"/>
              </a:rPr>
              <a:t>Bitwise-identical trainer and vLLM log-probs in supported configs: a clean baseline for debugging</a:t>
            </a:r>
            <a:endParaRPr sz="1150">
              <a:solidFill>
                <a:srgbClr val="4B5563"/>
              </a:solidFill>
              <a:latin typeface="Avenir"/>
              <a:ea typeface="Avenir"/>
              <a:cs typeface="Avenir"/>
              <a:sym typeface="Aveni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26"/>
          <p:cNvSpPr txBox="1"/>
          <p:nvPr>
            <p:ph type="title"/>
          </p:nvPr>
        </p:nvSpPr>
        <p:spPr>
          <a:xfrm>
            <a:off x="310896" y="137160"/>
            <a:ext cx="85206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2520"/>
              <a:buFont typeface="Arial"/>
              <a:buNone/>
            </a:pPr>
            <a:r>
              <a:rPr lang="en" sz="2500"/>
              <a:t>Experiments</a:t>
            </a:r>
            <a:endParaRPr sz="2500"/>
          </a:p>
          <a:p>
            <a:pPr indent="0" lvl="0" marL="0" rtl="0" algn="l">
              <a:spcBef>
                <a:spcPts val="0"/>
              </a:spcBef>
              <a:spcAft>
                <a:spcPts val="0"/>
              </a:spcAft>
              <a:buSzPts val="2520"/>
              <a:buNone/>
            </a:pPr>
            <a:r>
              <a:t/>
            </a:r>
            <a:endParaRPr sz="2500"/>
          </a:p>
          <a:p>
            <a:pPr indent="0" lvl="0" marL="0" rtl="0" algn="l">
              <a:lnSpc>
                <a:spcPct val="100000"/>
              </a:lnSpc>
              <a:spcBef>
                <a:spcPts val="0"/>
              </a:spcBef>
              <a:spcAft>
                <a:spcPts val="0"/>
              </a:spcAft>
              <a:buSzPts val="2520"/>
              <a:buNone/>
            </a:pPr>
            <a:r>
              <a:t/>
            </a:r>
            <a:endParaRPr sz="2500"/>
          </a:p>
        </p:txBody>
      </p:sp>
      <p:sp>
        <p:nvSpPr>
          <p:cNvPr id="258" name="Google Shape;258;p26"/>
          <p:cNvSpPr/>
          <p:nvPr/>
        </p:nvSpPr>
        <p:spPr>
          <a:xfrm>
            <a:off x="304800" y="914400"/>
            <a:ext cx="2692500" cy="3378300"/>
          </a:xfrm>
          <a:prstGeom prst="rect">
            <a:avLst/>
          </a:prstGeom>
          <a:solidFill>
            <a:srgbClr val="FFF5F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259" name="Google Shape;259;p26"/>
          <p:cNvSpPr/>
          <p:nvPr/>
        </p:nvSpPr>
        <p:spPr>
          <a:xfrm>
            <a:off x="304800" y="914400"/>
            <a:ext cx="63600" cy="3378300"/>
          </a:xfrm>
          <a:prstGeom prst="rect">
            <a:avLst/>
          </a:prstGeom>
          <a:solidFill>
            <a:srgbClr val="F05F4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260" name="Google Shape;260;p26"/>
          <p:cNvSpPr txBox="1"/>
          <p:nvPr/>
        </p:nvSpPr>
        <p:spPr>
          <a:xfrm>
            <a:off x="533400" y="1066800"/>
            <a:ext cx="2336700" cy="30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600">
                <a:solidFill>
                  <a:srgbClr val="1F1F1F"/>
                </a:solidFill>
                <a:latin typeface="Avenir"/>
                <a:ea typeface="Avenir"/>
                <a:cs typeface="Avenir"/>
                <a:sym typeface="Avenir"/>
              </a:rPr>
              <a:t>SWE-Rebench agent</a:t>
            </a:r>
            <a:endParaRPr b="1" sz="1600">
              <a:solidFill>
                <a:srgbClr val="1F1F1F"/>
              </a:solidFill>
              <a:latin typeface="Avenir"/>
              <a:ea typeface="Avenir"/>
              <a:cs typeface="Avenir"/>
              <a:sym typeface="Avenir"/>
            </a:endParaRPr>
          </a:p>
        </p:txBody>
      </p:sp>
      <p:sp>
        <p:nvSpPr>
          <p:cNvPr id="261" name="Google Shape;261;p26"/>
          <p:cNvSpPr/>
          <p:nvPr/>
        </p:nvSpPr>
        <p:spPr>
          <a:xfrm>
            <a:off x="533400" y="1422400"/>
            <a:ext cx="2235300" cy="12600"/>
          </a:xfrm>
          <a:prstGeom prst="rect">
            <a:avLst/>
          </a:prstGeom>
          <a:solidFill>
            <a:srgbClr val="F3C4B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262" name="Google Shape;262;p26"/>
          <p:cNvSpPr txBox="1"/>
          <p:nvPr/>
        </p:nvSpPr>
        <p:spPr>
          <a:xfrm>
            <a:off x="533400" y="1549400"/>
            <a:ext cx="2336700" cy="177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900">
                <a:solidFill>
                  <a:srgbClr val="F05F42"/>
                </a:solidFill>
                <a:latin typeface="Avenir"/>
                <a:ea typeface="Avenir"/>
                <a:cs typeface="Avenir"/>
                <a:sym typeface="Avenir"/>
              </a:rPr>
              <a:t>TRAIN</a:t>
            </a:r>
            <a:endParaRPr b="1" sz="900">
              <a:solidFill>
                <a:srgbClr val="F05F42"/>
              </a:solidFill>
              <a:latin typeface="Avenir"/>
              <a:ea typeface="Avenir"/>
              <a:cs typeface="Avenir"/>
              <a:sym typeface="Avenir"/>
            </a:endParaRPr>
          </a:p>
        </p:txBody>
      </p:sp>
      <p:sp>
        <p:nvSpPr>
          <p:cNvPr id="263" name="Google Shape;263;p26"/>
          <p:cNvSpPr txBox="1"/>
          <p:nvPr/>
        </p:nvSpPr>
        <p:spPr>
          <a:xfrm>
            <a:off x="533400" y="1727200"/>
            <a:ext cx="2336700" cy="457200"/>
          </a:xfrm>
          <a:prstGeom prst="rect">
            <a:avLst/>
          </a:prstGeom>
          <a:noFill/>
          <a:ln>
            <a:noFill/>
          </a:ln>
        </p:spPr>
        <p:txBody>
          <a:bodyPr anchorCtr="0" anchor="t" bIns="91425" lIns="91425" spcFirstLastPara="1" rIns="91425" wrap="square" tIns="91425">
            <a:noAutofit/>
          </a:bodyPr>
          <a:lstStyle/>
          <a:p>
            <a:pPr indent="0" lvl="0" marL="0" rtl="0" algn="l">
              <a:lnSpc>
                <a:spcPct val="105000"/>
              </a:lnSpc>
              <a:spcBef>
                <a:spcPts val="0"/>
              </a:spcBef>
              <a:spcAft>
                <a:spcPts val="0"/>
              </a:spcAft>
              <a:buNone/>
            </a:pPr>
            <a:r>
              <a:rPr lang="en" sz="1250">
                <a:solidFill>
                  <a:srgbClr val="1F1F1F"/>
                </a:solidFill>
                <a:latin typeface="Avenir"/>
                <a:ea typeface="Avenir"/>
                <a:cs typeface="Avenir"/>
                <a:sym typeface="Avenir"/>
              </a:rPr>
              <a:t>SWE-Rebench, easy Python tasks</a:t>
            </a:r>
            <a:endParaRPr sz="1250">
              <a:solidFill>
                <a:srgbClr val="1F1F1F"/>
              </a:solidFill>
              <a:latin typeface="Avenir"/>
              <a:ea typeface="Avenir"/>
              <a:cs typeface="Avenir"/>
              <a:sym typeface="Avenir"/>
            </a:endParaRPr>
          </a:p>
        </p:txBody>
      </p:sp>
      <p:sp>
        <p:nvSpPr>
          <p:cNvPr id="264" name="Google Shape;264;p26"/>
          <p:cNvSpPr txBox="1"/>
          <p:nvPr/>
        </p:nvSpPr>
        <p:spPr>
          <a:xfrm>
            <a:off x="533400" y="2222500"/>
            <a:ext cx="2336700" cy="177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900">
                <a:solidFill>
                  <a:srgbClr val="F05F42"/>
                </a:solidFill>
                <a:latin typeface="Avenir"/>
                <a:ea typeface="Avenir"/>
                <a:cs typeface="Avenir"/>
                <a:sym typeface="Avenir"/>
              </a:rPr>
              <a:t>EVAL</a:t>
            </a:r>
            <a:endParaRPr b="1" sz="900">
              <a:solidFill>
                <a:srgbClr val="F05F42"/>
              </a:solidFill>
              <a:latin typeface="Avenir"/>
              <a:ea typeface="Avenir"/>
              <a:cs typeface="Avenir"/>
              <a:sym typeface="Avenir"/>
            </a:endParaRPr>
          </a:p>
        </p:txBody>
      </p:sp>
      <p:sp>
        <p:nvSpPr>
          <p:cNvPr id="265" name="Google Shape;265;p26"/>
          <p:cNvSpPr txBox="1"/>
          <p:nvPr/>
        </p:nvSpPr>
        <p:spPr>
          <a:xfrm>
            <a:off x="533400" y="2400300"/>
            <a:ext cx="2336700" cy="457200"/>
          </a:xfrm>
          <a:prstGeom prst="rect">
            <a:avLst/>
          </a:prstGeom>
          <a:noFill/>
          <a:ln>
            <a:noFill/>
          </a:ln>
        </p:spPr>
        <p:txBody>
          <a:bodyPr anchorCtr="0" anchor="t" bIns="91425" lIns="91425" spcFirstLastPara="1" rIns="91425" wrap="square" tIns="91425">
            <a:noAutofit/>
          </a:bodyPr>
          <a:lstStyle/>
          <a:p>
            <a:pPr indent="0" lvl="0" marL="0" rtl="0" algn="l">
              <a:lnSpc>
                <a:spcPct val="105000"/>
              </a:lnSpc>
              <a:spcBef>
                <a:spcPts val="0"/>
              </a:spcBef>
              <a:spcAft>
                <a:spcPts val="0"/>
              </a:spcAft>
              <a:buNone/>
            </a:pPr>
            <a:r>
              <a:rPr lang="en" sz="1250">
                <a:solidFill>
                  <a:srgbClr val="1F1F1F"/>
                </a:solidFill>
                <a:latin typeface="Avenir"/>
                <a:ea typeface="Avenir"/>
                <a:cs typeface="Avenir"/>
                <a:sym typeface="Avenir"/>
              </a:rPr>
              <a:t>Held-out easy tasks</a:t>
            </a:r>
            <a:endParaRPr sz="1250">
              <a:solidFill>
                <a:srgbClr val="1F1F1F"/>
              </a:solidFill>
              <a:latin typeface="Avenir"/>
              <a:ea typeface="Avenir"/>
              <a:cs typeface="Avenir"/>
              <a:sym typeface="Avenir"/>
            </a:endParaRPr>
          </a:p>
        </p:txBody>
      </p:sp>
      <p:sp>
        <p:nvSpPr>
          <p:cNvPr id="266" name="Google Shape;266;p26"/>
          <p:cNvSpPr txBox="1"/>
          <p:nvPr/>
        </p:nvSpPr>
        <p:spPr>
          <a:xfrm>
            <a:off x="533400" y="2895600"/>
            <a:ext cx="2336700" cy="177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900">
                <a:solidFill>
                  <a:srgbClr val="F05F42"/>
                </a:solidFill>
                <a:latin typeface="Avenir"/>
                <a:ea typeface="Avenir"/>
                <a:cs typeface="Avenir"/>
                <a:sym typeface="Avenir"/>
              </a:rPr>
              <a:t>MODEL</a:t>
            </a:r>
            <a:endParaRPr b="1" sz="900">
              <a:solidFill>
                <a:srgbClr val="F05F42"/>
              </a:solidFill>
              <a:latin typeface="Avenir"/>
              <a:ea typeface="Avenir"/>
              <a:cs typeface="Avenir"/>
              <a:sym typeface="Avenir"/>
            </a:endParaRPr>
          </a:p>
        </p:txBody>
      </p:sp>
      <p:sp>
        <p:nvSpPr>
          <p:cNvPr id="267" name="Google Shape;267;p26"/>
          <p:cNvSpPr txBox="1"/>
          <p:nvPr/>
        </p:nvSpPr>
        <p:spPr>
          <a:xfrm>
            <a:off x="533400" y="3073400"/>
            <a:ext cx="2336700" cy="457200"/>
          </a:xfrm>
          <a:prstGeom prst="rect">
            <a:avLst/>
          </a:prstGeom>
          <a:noFill/>
          <a:ln>
            <a:noFill/>
          </a:ln>
        </p:spPr>
        <p:txBody>
          <a:bodyPr anchorCtr="0" anchor="t" bIns="91425" lIns="91425" spcFirstLastPara="1" rIns="91425" wrap="square" tIns="91425">
            <a:noAutofit/>
          </a:bodyPr>
          <a:lstStyle/>
          <a:p>
            <a:pPr indent="0" lvl="0" marL="0" rtl="0" algn="l">
              <a:lnSpc>
                <a:spcPct val="105000"/>
              </a:lnSpc>
              <a:spcBef>
                <a:spcPts val="0"/>
              </a:spcBef>
              <a:spcAft>
                <a:spcPts val="0"/>
              </a:spcAft>
              <a:buNone/>
            </a:pPr>
            <a:r>
              <a:rPr lang="en" sz="1250">
                <a:solidFill>
                  <a:srgbClr val="1F1F1F"/>
                </a:solidFill>
                <a:latin typeface="Avenir"/>
                <a:ea typeface="Avenir"/>
                <a:cs typeface="Avenir"/>
                <a:sym typeface="Avenir"/>
              </a:rPr>
              <a:t>Qwen3.5-35B-A3B base</a:t>
            </a:r>
            <a:endParaRPr sz="1250">
              <a:solidFill>
                <a:srgbClr val="1F1F1F"/>
              </a:solidFill>
              <a:latin typeface="Avenir"/>
              <a:ea typeface="Avenir"/>
              <a:cs typeface="Avenir"/>
              <a:sym typeface="Avenir"/>
            </a:endParaRPr>
          </a:p>
          <a:p>
            <a:pPr indent="0" lvl="0" marL="0" rtl="0" algn="l">
              <a:lnSpc>
                <a:spcPct val="105000"/>
              </a:lnSpc>
              <a:spcBef>
                <a:spcPts val="0"/>
              </a:spcBef>
              <a:spcAft>
                <a:spcPts val="0"/>
              </a:spcAft>
              <a:buNone/>
            </a:pPr>
            <a:r>
              <a:rPr lang="en" sz="1250">
                <a:solidFill>
                  <a:srgbClr val="1F1F1F"/>
                </a:solidFill>
                <a:latin typeface="Avenir"/>
                <a:ea typeface="Avenir"/>
                <a:cs typeface="Avenir"/>
                <a:sym typeface="Avenir"/>
              </a:rPr>
              <a:t>64K context</a:t>
            </a:r>
            <a:endParaRPr sz="1250">
              <a:solidFill>
                <a:srgbClr val="1F1F1F"/>
              </a:solidFill>
              <a:latin typeface="Avenir"/>
              <a:ea typeface="Avenir"/>
              <a:cs typeface="Avenir"/>
              <a:sym typeface="Avenir"/>
            </a:endParaRPr>
          </a:p>
        </p:txBody>
      </p:sp>
      <p:sp>
        <p:nvSpPr>
          <p:cNvPr id="268" name="Google Shape;268;p26"/>
          <p:cNvSpPr txBox="1"/>
          <p:nvPr/>
        </p:nvSpPr>
        <p:spPr>
          <a:xfrm>
            <a:off x="533400" y="3568700"/>
            <a:ext cx="2336700" cy="177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900">
                <a:solidFill>
                  <a:srgbClr val="F05F42"/>
                </a:solidFill>
                <a:latin typeface="Avenir"/>
                <a:ea typeface="Avenir"/>
                <a:cs typeface="Avenir"/>
                <a:sym typeface="Avenir"/>
              </a:rPr>
              <a:t>HARDWARE</a:t>
            </a:r>
            <a:endParaRPr b="1" sz="900">
              <a:solidFill>
                <a:srgbClr val="F05F42"/>
              </a:solidFill>
              <a:latin typeface="Avenir"/>
              <a:ea typeface="Avenir"/>
              <a:cs typeface="Avenir"/>
              <a:sym typeface="Avenir"/>
            </a:endParaRPr>
          </a:p>
        </p:txBody>
      </p:sp>
      <p:sp>
        <p:nvSpPr>
          <p:cNvPr id="269" name="Google Shape;269;p26"/>
          <p:cNvSpPr txBox="1"/>
          <p:nvPr/>
        </p:nvSpPr>
        <p:spPr>
          <a:xfrm>
            <a:off x="533400" y="3746500"/>
            <a:ext cx="2336700" cy="457200"/>
          </a:xfrm>
          <a:prstGeom prst="rect">
            <a:avLst/>
          </a:prstGeom>
          <a:noFill/>
          <a:ln>
            <a:noFill/>
          </a:ln>
        </p:spPr>
        <p:txBody>
          <a:bodyPr anchorCtr="0" anchor="t" bIns="91425" lIns="91425" spcFirstLastPara="1" rIns="91425" wrap="square" tIns="91425">
            <a:noAutofit/>
          </a:bodyPr>
          <a:lstStyle/>
          <a:p>
            <a:pPr indent="0" lvl="0" marL="0" rtl="0" algn="l">
              <a:lnSpc>
                <a:spcPct val="105000"/>
              </a:lnSpc>
              <a:spcBef>
                <a:spcPts val="0"/>
              </a:spcBef>
              <a:spcAft>
                <a:spcPts val="0"/>
              </a:spcAft>
              <a:buNone/>
            </a:pPr>
            <a:r>
              <a:rPr lang="en" sz="1250">
                <a:solidFill>
                  <a:srgbClr val="1F1F1F"/>
                </a:solidFill>
                <a:latin typeface="Avenir"/>
                <a:ea typeface="Avenir"/>
                <a:cs typeface="Avenir"/>
                <a:sym typeface="Avenir"/>
              </a:rPr>
              <a:t>40 GB300</a:t>
            </a:r>
            <a:endParaRPr sz="1250">
              <a:solidFill>
                <a:srgbClr val="1F1F1F"/>
              </a:solidFill>
              <a:latin typeface="Avenir"/>
              <a:ea typeface="Avenir"/>
              <a:cs typeface="Avenir"/>
              <a:sym typeface="Avenir"/>
            </a:endParaRPr>
          </a:p>
        </p:txBody>
      </p:sp>
      <p:pic>
        <p:nvPicPr>
          <p:cNvPr id="270" name="Google Shape;270;p26"/>
          <p:cNvPicPr preferRelativeResize="0"/>
          <p:nvPr/>
        </p:nvPicPr>
        <p:blipFill>
          <a:blip r:embed="rId3">
            <a:alphaModFix/>
          </a:blip>
          <a:stretch>
            <a:fillRect/>
          </a:stretch>
        </p:blipFill>
        <p:spPr>
          <a:xfrm>
            <a:off x="3149559" y="1549377"/>
            <a:ext cx="2819368" cy="1762105"/>
          </a:xfrm>
          <a:prstGeom prst="rect">
            <a:avLst/>
          </a:prstGeom>
          <a:noFill/>
          <a:ln>
            <a:noFill/>
          </a:ln>
        </p:spPr>
      </p:pic>
      <p:pic>
        <p:nvPicPr>
          <p:cNvPr id="271" name="Google Shape;271;p26"/>
          <p:cNvPicPr preferRelativeResize="0"/>
          <p:nvPr/>
        </p:nvPicPr>
        <p:blipFill>
          <a:blip r:embed="rId4">
            <a:alphaModFix/>
          </a:blip>
          <a:stretch>
            <a:fillRect/>
          </a:stretch>
        </p:blipFill>
        <p:spPr>
          <a:xfrm>
            <a:off x="6121359" y="1549377"/>
            <a:ext cx="2819368" cy="176210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27"/>
          <p:cNvSpPr txBox="1"/>
          <p:nvPr>
            <p:ph type="title"/>
          </p:nvPr>
        </p:nvSpPr>
        <p:spPr>
          <a:xfrm>
            <a:off x="310896" y="137160"/>
            <a:ext cx="85206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2520"/>
              <a:buFont typeface="Arial"/>
              <a:buNone/>
            </a:pPr>
            <a:r>
              <a:rPr lang="en" sz="2500"/>
              <a:t>Experiments</a:t>
            </a:r>
            <a:endParaRPr sz="2500"/>
          </a:p>
          <a:p>
            <a:pPr indent="0" lvl="0" marL="0" rtl="0" algn="l">
              <a:spcBef>
                <a:spcPts val="0"/>
              </a:spcBef>
              <a:spcAft>
                <a:spcPts val="0"/>
              </a:spcAft>
              <a:buSzPts val="2520"/>
              <a:buNone/>
            </a:pPr>
            <a:r>
              <a:t/>
            </a:r>
            <a:endParaRPr sz="2500"/>
          </a:p>
          <a:p>
            <a:pPr indent="0" lvl="0" marL="0" rtl="0" algn="l">
              <a:lnSpc>
                <a:spcPct val="100000"/>
              </a:lnSpc>
              <a:spcBef>
                <a:spcPts val="0"/>
              </a:spcBef>
              <a:spcAft>
                <a:spcPts val="0"/>
              </a:spcAft>
              <a:buSzPts val="2520"/>
              <a:buNone/>
            </a:pPr>
            <a:r>
              <a:t/>
            </a:r>
            <a:endParaRPr sz="2500"/>
          </a:p>
        </p:txBody>
      </p:sp>
      <p:sp>
        <p:nvSpPr>
          <p:cNvPr id="277" name="Google Shape;277;p27"/>
          <p:cNvSpPr/>
          <p:nvPr/>
        </p:nvSpPr>
        <p:spPr>
          <a:xfrm>
            <a:off x="304800" y="914400"/>
            <a:ext cx="2692500" cy="3378300"/>
          </a:xfrm>
          <a:prstGeom prst="rect">
            <a:avLst/>
          </a:prstGeom>
          <a:solidFill>
            <a:srgbClr val="FFF5F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278" name="Google Shape;278;p27"/>
          <p:cNvSpPr/>
          <p:nvPr/>
        </p:nvSpPr>
        <p:spPr>
          <a:xfrm>
            <a:off x="304800" y="914400"/>
            <a:ext cx="63600" cy="3378300"/>
          </a:xfrm>
          <a:prstGeom prst="rect">
            <a:avLst/>
          </a:prstGeom>
          <a:solidFill>
            <a:srgbClr val="F05F4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279" name="Google Shape;279;p27"/>
          <p:cNvSpPr txBox="1"/>
          <p:nvPr/>
        </p:nvSpPr>
        <p:spPr>
          <a:xfrm>
            <a:off x="533400" y="1066800"/>
            <a:ext cx="2336700" cy="30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600">
                <a:solidFill>
                  <a:srgbClr val="1F1F1F"/>
                </a:solidFill>
                <a:latin typeface="Avenir"/>
                <a:ea typeface="Avenir"/>
                <a:cs typeface="Avenir"/>
                <a:sym typeface="Avenir"/>
              </a:rPr>
              <a:t>Terminal-Bench agent</a:t>
            </a:r>
            <a:endParaRPr b="1" sz="1600">
              <a:solidFill>
                <a:srgbClr val="1F1F1F"/>
              </a:solidFill>
              <a:latin typeface="Avenir"/>
              <a:ea typeface="Avenir"/>
              <a:cs typeface="Avenir"/>
              <a:sym typeface="Avenir"/>
            </a:endParaRPr>
          </a:p>
        </p:txBody>
      </p:sp>
      <p:sp>
        <p:nvSpPr>
          <p:cNvPr id="280" name="Google Shape;280;p27"/>
          <p:cNvSpPr/>
          <p:nvPr/>
        </p:nvSpPr>
        <p:spPr>
          <a:xfrm>
            <a:off x="533400" y="1422400"/>
            <a:ext cx="2235300" cy="12600"/>
          </a:xfrm>
          <a:prstGeom prst="rect">
            <a:avLst/>
          </a:prstGeom>
          <a:solidFill>
            <a:srgbClr val="F3C4B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281" name="Google Shape;281;p27"/>
          <p:cNvSpPr txBox="1"/>
          <p:nvPr/>
        </p:nvSpPr>
        <p:spPr>
          <a:xfrm>
            <a:off x="533400" y="1549400"/>
            <a:ext cx="2336700" cy="177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900">
                <a:solidFill>
                  <a:srgbClr val="F05F42"/>
                </a:solidFill>
                <a:latin typeface="Avenir"/>
                <a:ea typeface="Avenir"/>
                <a:cs typeface="Avenir"/>
                <a:sym typeface="Avenir"/>
              </a:rPr>
              <a:t>TRAIN</a:t>
            </a:r>
            <a:endParaRPr b="1" sz="900">
              <a:solidFill>
                <a:srgbClr val="F05F42"/>
              </a:solidFill>
              <a:latin typeface="Avenir"/>
              <a:ea typeface="Avenir"/>
              <a:cs typeface="Avenir"/>
              <a:sym typeface="Avenir"/>
            </a:endParaRPr>
          </a:p>
        </p:txBody>
      </p:sp>
      <p:sp>
        <p:nvSpPr>
          <p:cNvPr id="282" name="Google Shape;282;p27"/>
          <p:cNvSpPr txBox="1"/>
          <p:nvPr/>
        </p:nvSpPr>
        <p:spPr>
          <a:xfrm>
            <a:off x="533400" y="1727200"/>
            <a:ext cx="2336700" cy="457200"/>
          </a:xfrm>
          <a:prstGeom prst="rect">
            <a:avLst/>
          </a:prstGeom>
          <a:noFill/>
          <a:ln>
            <a:noFill/>
          </a:ln>
        </p:spPr>
        <p:txBody>
          <a:bodyPr anchorCtr="0" anchor="t" bIns="91425" lIns="91425" spcFirstLastPara="1" rIns="91425" wrap="square" tIns="91425">
            <a:noAutofit/>
          </a:bodyPr>
          <a:lstStyle/>
          <a:p>
            <a:pPr indent="0" lvl="0" marL="0" rtl="0" algn="l">
              <a:lnSpc>
                <a:spcPct val="105000"/>
              </a:lnSpc>
              <a:spcBef>
                <a:spcPts val="0"/>
              </a:spcBef>
              <a:spcAft>
                <a:spcPts val="0"/>
              </a:spcAft>
              <a:buNone/>
            </a:pPr>
            <a:r>
              <a:rPr lang="en" sz="1250">
                <a:solidFill>
                  <a:srgbClr val="1F1F1F"/>
                </a:solidFill>
                <a:latin typeface="Avenir"/>
                <a:ea typeface="Avenir"/>
                <a:cs typeface="Avenir"/>
                <a:sym typeface="Avenir"/>
              </a:rPr>
              <a:t>TMax, 15K tasks</a:t>
            </a:r>
            <a:endParaRPr sz="1250">
              <a:solidFill>
                <a:srgbClr val="1F1F1F"/>
              </a:solidFill>
              <a:latin typeface="Avenir"/>
              <a:ea typeface="Avenir"/>
              <a:cs typeface="Avenir"/>
              <a:sym typeface="Avenir"/>
            </a:endParaRPr>
          </a:p>
        </p:txBody>
      </p:sp>
      <p:sp>
        <p:nvSpPr>
          <p:cNvPr id="283" name="Google Shape;283;p27"/>
          <p:cNvSpPr txBox="1"/>
          <p:nvPr/>
        </p:nvSpPr>
        <p:spPr>
          <a:xfrm>
            <a:off x="533400" y="2222500"/>
            <a:ext cx="2336700" cy="177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900">
                <a:solidFill>
                  <a:srgbClr val="F05F42"/>
                </a:solidFill>
                <a:latin typeface="Avenir"/>
                <a:ea typeface="Avenir"/>
                <a:cs typeface="Avenir"/>
                <a:sym typeface="Avenir"/>
              </a:rPr>
              <a:t>EVAL</a:t>
            </a:r>
            <a:endParaRPr b="1" sz="900">
              <a:solidFill>
                <a:srgbClr val="F05F42"/>
              </a:solidFill>
              <a:latin typeface="Avenir"/>
              <a:ea typeface="Avenir"/>
              <a:cs typeface="Avenir"/>
              <a:sym typeface="Avenir"/>
            </a:endParaRPr>
          </a:p>
        </p:txBody>
      </p:sp>
      <p:sp>
        <p:nvSpPr>
          <p:cNvPr id="284" name="Google Shape;284;p27"/>
          <p:cNvSpPr txBox="1"/>
          <p:nvPr/>
        </p:nvSpPr>
        <p:spPr>
          <a:xfrm>
            <a:off x="533400" y="2400300"/>
            <a:ext cx="2336700" cy="457200"/>
          </a:xfrm>
          <a:prstGeom prst="rect">
            <a:avLst/>
          </a:prstGeom>
          <a:noFill/>
          <a:ln>
            <a:noFill/>
          </a:ln>
        </p:spPr>
        <p:txBody>
          <a:bodyPr anchorCtr="0" anchor="t" bIns="91425" lIns="91425" spcFirstLastPara="1" rIns="91425" wrap="square" tIns="91425">
            <a:noAutofit/>
          </a:bodyPr>
          <a:lstStyle/>
          <a:p>
            <a:pPr indent="0" lvl="0" marL="0" rtl="0" algn="l">
              <a:lnSpc>
                <a:spcPct val="105000"/>
              </a:lnSpc>
              <a:spcBef>
                <a:spcPts val="0"/>
              </a:spcBef>
              <a:spcAft>
                <a:spcPts val="0"/>
              </a:spcAft>
              <a:buNone/>
            </a:pPr>
            <a:r>
              <a:rPr lang="en" sz="1250">
                <a:solidFill>
                  <a:srgbClr val="1F1F1F"/>
                </a:solidFill>
                <a:latin typeface="Avenir"/>
                <a:ea typeface="Avenir"/>
                <a:cs typeface="Avenir"/>
                <a:sym typeface="Avenir"/>
              </a:rPr>
              <a:t>Terminal-Bench 2.1 (78 tasks)</a:t>
            </a:r>
            <a:endParaRPr sz="1250">
              <a:solidFill>
                <a:srgbClr val="1F1F1F"/>
              </a:solidFill>
              <a:latin typeface="Avenir"/>
              <a:ea typeface="Avenir"/>
              <a:cs typeface="Avenir"/>
              <a:sym typeface="Avenir"/>
            </a:endParaRPr>
          </a:p>
        </p:txBody>
      </p:sp>
      <p:sp>
        <p:nvSpPr>
          <p:cNvPr id="285" name="Google Shape;285;p27"/>
          <p:cNvSpPr txBox="1"/>
          <p:nvPr/>
        </p:nvSpPr>
        <p:spPr>
          <a:xfrm>
            <a:off x="533400" y="2895600"/>
            <a:ext cx="2336700" cy="177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900">
                <a:solidFill>
                  <a:srgbClr val="F05F42"/>
                </a:solidFill>
                <a:latin typeface="Avenir"/>
                <a:ea typeface="Avenir"/>
                <a:cs typeface="Avenir"/>
                <a:sym typeface="Avenir"/>
              </a:rPr>
              <a:t>MODEL</a:t>
            </a:r>
            <a:endParaRPr b="1" sz="900">
              <a:solidFill>
                <a:srgbClr val="F05F42"/>
              </a:solidFill>
              <a:latin typeface="Avenir"/>
              <a:ea typeface="Avenir"/>
              <a:cs typeface="Avenir"/>
              <a:sym typeface="Avenir"/>
            </a:endParaRPr>
          </a:p>
        </p:txBody>
      </p:sp>
      <p:sp>
        <p:nvSpPr>
          <p:cNvPr id="286" name="Google Shape;286;p27"/>
          <p:cNvSpPr txBox="1"/>
          <p:nvPr/>
        </p:nvSpPr>
        <p:spPr>
          <a:xfrm>
            <a:off x="533400" y="3073400"/>
            <a:ext cx="2336700" cy="457200"/>
          </a:xfrm>
          <a:prstGeom prst="rect">
            <a:avLst/>
          </a:prstGeom>
          <a:noFill/>
          <a:ln>
            <a:noFill/>
          </a:ln>
        </p:spPr>
        <p:txBody>
          <a:bodyPr anchorCtr="0" anchor="t" bIns="91425" lIns="91425" spcFirstLastPara="1" rIns="91425" wrap="square" tIns="91425">
            <a:noAutofit/>
          </a:bodyPr>
          <a:lstStyle/>
          <a:p>
            <a:pPr indent="0" lvl="0" marL="0" rtl="0" algn="l">
              <a:lnSpc>
                <a:spcPct val="105000"/>
              </a:lnSpc>
              <a:spcBef>
                <a:spcPts val="0"/>
              </a:spcBef>
              <a:spcAft>
                <a:spcPts val="0"/>
              </a:spcAft>
              <a:buNone/>
            </a:pPr>
            <a:r>
              <a:rPr lang="en" sz="1250">
                <a:solidFill>
                  <a:srgbClr val="1F1F1F"/>
                </a:solidFill>
                <a:latin typeface="Avenir"/>
                <a:ea typeface="Avenir"/>
                <a:cs typeface="Avenir"/>
                <a:sym typeface="Avenir"/>
              </a:rPr>
              <a:t>Qwen3.5-35B-A3B base</a:t>
            </a:r>
            <a:endParaRPr sz="1250">
              <a:solidFill>
                <a:srgbClr val="1F1F1F"/>
              </a:solidFill>
              <a:latin typeface="Avenir"/>
              <a:ea typeface="Avenir"/>
              <a:cs typeface="Avenir"/>
              <a:sym typeface="Avenir"/>
            </a:endParaRPr>
          </a:p>
          <a:p>
            <a:pPr indent="0" lvl="0" marL="0" rtl="0" algn="l">
              <a:lnSpc>
                <a:spcPct val="105000"/>
              </a:lnSpc>
              <a:spcBef>
                <a:spcPts val="0"/>
              </a:spcBef>
              <a:spcAft>
                <a:spcPts val="0"/>
              </a:spcAft>
              <a:buNone/>
            </a:pPr>
            <a:r>
              <a:rPr lang="en" sz="1250">
                <a:solidFill>
                  <a:srgbClr val="1F1F1F"/>
                </a:solidFill>
                <a:latin typeface="Avenir"/>
                <a:ea typeface="Avenir"/>
                <a:cs typeface="Avenir"/>
                <a:sym typeface="Avenir"/>
              </a:rPr>
              <a:t>128K context</a:t>
            </a:r>
            <a:endParaRPr sz="1250">
              <a:solidFill>
                <a:srgbClr val="1F1F1F"/>
              </a:solidFill>
              <a:latin typeface="Avenir"/>
              <a:ea typeface="Avenir"/>
              <a:cs typeface="Avenir"/>
              <a:sym typeface="Avenir"/>
            </a:endParaRPr>
          </a:p>
        </p:txBody>
      </p:sp>
      <p:sp>
        <p:nvSpPr>
          <p:cNvPr id="287" name="Google Shape;287;p27"/>
          <p:cNvSpPr txBox="1"/>
          <p:nvPr/>
        </p:nvSpPr>
        <p:spPr>
          <a:xfrm>
            <a:off x="533400" y="3568700"/>
            <a:ext cx="2336700" cy="177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900">
                <a:solidFill>
                  <a:srgbClr val="F05F42"/>
                </a:solidFill>
                <a:latin typeface="Avenir"/>
                <a:ea typeface="Avenir"/>
                <a:cs typeface="Avenir"/>
                <a:sym typeface="Avenir"/>
              </a:rPr>
              <a:t>HARDWARE</a:t>
            </a:r>
            <a:endParaRPr b="1" sz="900">
              <a:solidFill>
                <a:srgbClr val="F05F42"/>
              </a:solidFill>
              <a:latin typeface="Avenir"/>
              <a:ea typeface="Avenir"/>
              <a:cs typeface="Avenir"/>
              <a:sym typeface="Avenir"/>
            </a:endParaRPr>
          </a:p>
        </p:txBody>
      </p:sp>
      <p:sp>
        <p:nvSpPr>
          <p:cNvPr id="288" name="Google Shape;288;p27"/>
          <p:cNvSpPr txBox="1"/>
          <p:nvPr/>
        </p:nvSpPr>
        <p:spPr>
          <a:xfrm>
            <a:off x="533400" y="3746500"/>
            <a:ext cx="2336700" cy="457200"/>
          </a:xfrm>
          <a:prstGeom prst="rect">
            <a:avLst/>
          </a:prstGeom>
          <a:noFill/>
          <a:ln>
            <a:noFill/>
          </a:ln>
        </p:spPr>
        <p:txBody>
          <a:bodyPr anchorCtr="0" anchor="t" bIns="91425" lIns="91425" spcFirstLastPara="1" rIns="91425" wrap="square" tIns="91425">
            <a:noAutofit/>
          </a:bodyPr>
          <a:lstStyle/>
          <a:p>
            <a:pPr indent="0" lvl="0" marL="0" rtl="0" algn="l">
              <a:lnSpc>
                <a:spcPct val="105000"/>
              </a:lnSpc>
              <a:spcBef>
                <a:spcPts val="0"/>
              </a:spcBef>
              <a:spcAft>
                <a:spcPts val="0"/>
              </a:spcAft>
              <a:buNone/>
            </a:pPr>
            <a:r>
              <a:rPr lang="en" sz="1250">
                <a:solidFill>
                  <a:srgbClr val="1F1F1F"/>
                </a:solidFill>
                <a:latin typeface="Avenir"/>
                <a:ea typeface="Avenir"/>
                <a:cs typeface="Avenir"/>
                <a:sym typeface="Avenir"/>
              </a:rPr>
              <a:t>20 GB300</a:t>
            </a:r>
            <a:endParaRPr sz="1250">
              <a:solidFill>
                <a:srgbClr val="1F1F1F"/>
              </a:solidFill>
              <a:latin typeface="Avenir"/>
              <a:ea typeface="Avenir"/>
              <a:cs typeface="Avenir"/>
              <a:sym typeface="Avenir"/>
            </a:endParaRPr>
          </a:p>
        </p:txBody>
      </p:sp>
      <p:pic>
        <p:nvPicPr>
          <p:cNvPr id="289" name="Google Shape;289;p27"/>
          <p:cNvPicPr preferRelativeResize="0"/>
          <p:nvPr/>
        </p:nvPicPr>
        <p:blipFill>
          <a:blip r:embed="rId3">
            <a:alphaModFix/>
          </a:blip>
          <a:stretch>
            <a:fillRect/>
          </a:stretch>
        </p:blipFill>
        <p:spPr>
          <a:xfrm>
            <a:off x="3149559" y="1549377"/>
            <a:ext cx="2819368" cy="1762105"/>
          </a:xfrm>
          <a:prstGeom prst="rect">
            <a:avLst/>
          </a:prstGeom>
          <a:noFill/>
          <a:ln>
            <a:noFill/>
          </a:ln>
        </p:spPr>
      </p:pic>
      <p:pic>
        <p:nvPicPr>
          <p:cNvPr id="290" name="Google Shape;290;p27"/>
          <p:cNvPicPr preferRelativeResize="0"/>
          <p:nvPr/>
        </p:nvPicPr>
        <p:blipFill>
          <a:blip r:embed="rId4">
            <a:alphaModFix/>
          </a:blip>
          <a:stretch>
            <a:fillRect/>
          </a:stretch>
        </p:blipFill>
        <p:spPr>
          <a:xfrm>
            <a:off x="6121359" y="1549377"/>
            <a:ext cx="2819368" cy="176210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28"/>
          <p:cNvSpPr txBox="1"/>
          <p:nvPr>
            <p:ph type="title"/>
          </p:nvPr>
        </p:nvSpPr>
        <p:spPr>
          <a:xfrm>
            <a:off x="310896" y="137160"/>
            <a:ext cx="85206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2520"/>
              <a:buFont typeface="Arial"/>
              <a:buNone/>
            </a:pPr>
            <a:r>
              <a:rPr lang="en" sz="2500"/>
              <a:t>Experiments</a:t>
            </a:r>
            <a:endParaRPr sz="2500"/>
          </a:p>
          <a:p>
            <a:pPr indent="0" lvl="0" marL="0" rtl="0" algn="l">
              <a:spcBef>
                <a:spcPts val="0"/>
              </a:spcBef>
              <a:spcAft>
                <a:spcPts val="0"/>
              </a:spcAft>
              <a:buSzPts val="2520"/>
              <a:buNone/>
            </a:pPr>
            <a:r>
              <a:t/>
            </a:r>
            <a:endParaRPr sz="2500"/>
          </a:p>
          <a:p>
            <a:pPr indent="0" lvl="0" marL="0" rtl="0" algn="l">
              <a:spcBef>
                <a:spcPts val="0"/>
              </a:spcBef>
              <a:spcAft>
                <a:spcPts val="0"/>
              </a:spcAft>
              <a:buSzPts val="2520"/>
              <a:buNone/>
            </a:pPr>
            <a:r>
              <a:t/>
            </a:r>
            <a:endParaRPr sz="2500"/>
          </a:p>
          <a:p>
            <a:pPr indent="0" lvl="0" marL="0" rtl="0" algn="l">
              <a:lnSpc>
                <a:spcPct val="100000"/>
              </a:lnSpc>
              <a:spcBef>
                <a:spcPts val="0"/>
              </a:spcBef>
              <a:spcAft>
                <a:spcPts val="0"/>
              </a:spcAft>
              <a:buSzPts val="2520"/>
              <a:buNone/>
            </a:pPr>
            <a:r>
              <a:t/>
            </a:r>
            <a:endParaRPr sz="2500"/>
          </a:p>
        </p:txBody>
      </p:sp>
      <p:sp>
        <p:nvSpPr>
          <p:cNvPr id="296" name="Google Shape;296;p28"/>
          <p:cNvSpPr txBox="1"/>
          <p:nvPr/>
        </p:nvSpPr>
        <p:spPr>
          <a:xfrm>
            <a:off x="3060000" y="862725"/>
            <a:ext cx="5902500" cy="431100"/>
          </a:xfrm>
          <a:prstGeom prst="rect">
            <a:avLst/>
          </a:prstGeom>
          <a:solidFill>
            <a:srgbClr val="F6F7F9"/>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000">
                <a:solidFill>
                  <a:srgbClr val="4B5563"/>
                </a:solidFill>
              </a:rPr>
              <a:t>ACPL </a:t>
            </a:r>
            <a:r>
              <a:rPr lang="en" sz="1000">
                <a:solidFill>
                  <a:srgbClr val="4B5563"/>
                </a:solidFill>
              </a:rPr>
              <a:t>is "average centipawn loss": how much worse your moves are than the best move, measured in hundredths of a pawn, averaged over your moves.</a:t>
            </a:r>
            <a:endParaRPr sz="1000">
              <a:solidFill>
                <a:srgbClr val="4B5563"/>
              </a:solidFill>
            </a:endParaRPr>
          </a:p>
        </p:txBody>
      </p:sp>
      <p:sp>
        <p:nvSpPr>
          <p:cNvPr id="297" name="Google Shape;297;p28"/>
          <p:cNvSpPr/>
          <p:nvPr/>
        </p:nvSpPr>
        <p:spPr>
          <a:xfrm>
            <a:off x="304800" y="914400"/>
            <a:ext cx="2692500" cy="3378300"/>
          </a:xfrm>
          <a:prstGeom prst="rect">
            <a:avLst/>
          </a:prstGeom>
          <a:solidFill>
            <a:srgbClr val="FFF5F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298" name="Google Shape;298;p28"/>
          <p:cNvSpPr/>
          <p:nvPr/>
        </p:nvSpPr>
        <p:spPr>
          <a:xfrm>
            <a:off x="304800" y="914400"/>
            <a:ext cx="63600" cy="3378300"/>
          </a:xfrm>
          <a:prstGeom prst="rect">
            <a:avLst/>
          </a:prstGeom>
          <a:solidFill>
            <a:srgbClr val="F05F4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299" name="Google Shape;299;p28"/>
          <p:cNvSpPr txBox="1"/>
          <p:nvPr/>
        </p:nvSpPr>
        <p:spPr>
          <a:xfrm>
            <a:off x="533400" y="1066800"/>
            <a:ext cx="2336700" cy="30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600">
                <a:solidFill>
                  <a:srgbClr val="1F1F1F"/>
                </a:solidFill>
                <a:latin typeface="Avenir"/>
                <a:ea typeface="Avenir"/>
                <a:cs typeface="Avenir"/>
                <a:sym typeface="Avenir"/>
              </a:rPr>
              <a:t>Chess self-play</a:t>
            </a:r>
            <a:endParaRPr b="1" sz="1600">
              <a:solidFill>
                <a:srgbClr val="1F1F1F"/>
              </a:solidFill>
              <a:latin typeface="Avenir"/>
              <a:ea typeface="Avenir"/>
              <a:cs typeface="Avenir"/>
              <a:sym typeface="Avenir"/>
            </a:endParaRPr>
          </a:p>
        </p:txBody>
      </p:sp>
      <p:sp>
        <p:nvSpPr>
          <p:cNvPr id="300" name="Google Shape;300;p28"/>
          <p:cNvSpPr/>
          <p:nvPr/>
        </p:nvSpPr>
        <p:spPr>
          <a:xfrm>
            <a:off x="533400" y="1422400"/>
            <a:ext cx="2235300" cy="12600"/>
          </a:xfrm>
          <a:prstGeom prst="rect">
            <a:avLst/>
          </a:prstGeom>
          <a:solidFill>
            <a:srgbClr val="F3C4B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301" name="Google Shape;301;p28"/>
          <p:cNvSpPr txBox="1"/>
          <p:nvPr/>
        </p:nvSpPr>
        <p:spPr>
          <a:xfrm>
            <a:off x="533400" y="1549400"/>
            <a:ext cx="2336700" cy="177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900">
                <a:solidFill>
                  <a:srgbClr val="F05F42"/>
                </a:solidFill>
                <a:latin typeface="Avenir"/>
                <a:ea typeface="Avenir"/>
                <a:cs typeface="Avenir"/>
                <a:sym typeface="Avenir"/>
              </a:rPr>
              <a:t>TRAIN</a:t>
            </a:r>
            <a:endParaRPr b="1" sz="900">
              <a:solidFill>
                <a:srgbClr val="F05F42"/>
              </a:solidFill>
              <a:latin typeface="Avenir"/>
              <a:ea typeface="Avenir"/>
              <a:cs typeface="Avenir"/>
              <a:sym typeface="Avenir"/>
            </a:endParaRPr>
          </a:p>
        </p:txBody>
      </p:sp>
      <p:sp>
        <p:nvSpPr>
          <p:cNvPr id="302" name="Google Shape;302;p28"/>
          <p:cNvSpPr txBox="1"/>
          <p:nvPr/>
        </p:nvSpPr>
        <p:spPr>
          <a:xfrm>
            <a:off x="533400" y="1727200"/>
            <a:ext cx="2336700" cy="457200"/>
          </a:xfrm>
          <a:prstGeom prst="rect">
            <a:avLst/>
          </a:prstGeom>
          <a:noFill/>
          <a:ln>
            <a:noFill/>
          </a:ln>
        </p:spPr>
        <p:txBody>
          <a:bodyPr anchorCtr="0" anchor="t" bIns="91425" lIns="91425" spcFirstLastPara="1" rIns="91425" wrap="square" tIns="91425">
            <a:noAutofit/>
          </a:bodyPr>
          <a:lstStyle/>
          <a:p>
            <a:pPr indent="0" lvl="0" marL="0" rtl="0" algn="l">
              <a:lnSpc>
                <a:spcPct val="105000"/>
              </a:lnSpc>
              <a:spcBef>
                <a:spcPts val="0"/>
              </a:spcBef>
              <a:spcAft>
                <a:spcPts val="0"/>
              </a:spcAft>
              <a:buNone/>
            </a:pPr>
            <a:r>
              <a:rPr lang="en" sz="1250">
                <a:solidFill>
                  <a:srgbClr val="1F1F1F"/>
                </a:solidFill>
                <a:latin typeface="Avenir"/>
                <a:ea typeface="Avenir"/>
                <a:cs typeface="Avenir"/>
                <a:sym typeface="Avenir"/>
              </a:rPr>
              <a:t>Self-play from random openings</a:t>
            </a:r>
            <a:endParaRPr sz="1250">
              <a:solidFill>
                <a:srgbClr val="1F1F1F"/>
              </a:solidFill>
              <a:latin typeface="Avenir"/>
              <a:ea typeface="Avenir"/>
              <a:cs typeface="Avenir"/>
              <a:sym typeface="Avenir"/>
            </a:endParaRPr>
          </a:p>
        </p:txBody>
      </p:sp>
      <p:sp>
        <p:nvSpPr>
          <p:cNvPr id="303" name="Google Shape;303;p28"/>
          <p:cNvSpPr txBox="1"/>
          <p:nvPr/>
        </p:nvSpPr>
        <p:spPr>
          <a:xfrm>
            <a:off x="533400" y="2222500"/>
            <a:ext cx="2336700" cy="177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900">
                <a:solidFill>
                  <a:srgbClr val="F05F42"/>
                </a:solidFill>
                <a:latin typeface="Avenir"/>
                <a:ea typeface="Avenir"/>
                <a:cs typeface="Avenir"/>
                <a:sym typeface="Avenir"/>
              </a:rPr>
              <a:t>EVAL</a:t>
            </a:r>
            <a:endParaRPr b="1" sz="900">
              <a:solidFill>
                <a:srgbClr val="F05F42"/>
              </a:solidFill>
              <a:latin typeface="Avenir"/>
              <a:ea typeface="Avenir"/>
              <a:cs typeface="Avenir"/>
              <a:sym typeface="Avenir"/>
            </a:endParaRPr>
          </a:p>
        </p:txBody>
      </p:sp>
      <p:sp>
        <p:nvSpPr>
          <p:cNvPr id="304" name="Google Shape;304;p28"/>
          <p:cNvSpPr txBox="1"/>
          <p:nvPr/>
        </p:nvSpPr>
        <p:spPr>
          <a:xfrm>
            <a:off x="533400" y="2400300"/>
            <a:ext cx="2336700" cy="457200"/>
          </a:xfrm>
          <a:prstGeom prst="rect">
            <a:avLst/>
          </a:prstGeom>
          <a:noFill/>
          <a:ln>
            <a:noFill/>
          </a:ln>
        </p:spPr>
        <p:txBody>
          <a:bodyPr anchorCtr="0" anchor="t" bIns="91425" lIns="91425" spcFirstLastPara="1" rIns="91425" wrap="square" tIns="91425">
            <a:noAutofit/>
          </a:bodyPr>
          <a:lstStyle/>
          <a:p>
            <a:pPr indent="0" lvl="0" marL="0" rtl="0" algn="l">
              <a:lnSpc>
                <a:spcPct val="105000"/>
              </a:lnSpc>
              <a:spcBef>
                <a:spcPts val="0"/>
              </a:spcBef>
              <a:spcAft>
                <a:spcPts val="0"/>
              </a:spcAft>
              <a:buNone/>
            </a:pPr>
            <a:r>
              <a:rPr lang="en" sz="1250">
                <a:solidFill>
                  <a:srgbClr val="1F1F1F"/>
                </a:solidFill>
                <a:latin typeface="Avenir"/>
                <a:ea typeface="Avenir"/>
                <a:cs typeface="Avenir"/>
                <a:sym typeface="Avenir"/>
              </a:rPr>
              <a:t>Bot ladder up to Stockfish 1500</a:t>
            </a:r>
            <a:endParaRPr sz="1250">
              <a:solidFill>
                <a:srgbClr val="1F1F1F"/>
              </a:solidFill>
              <a:latin typeface="Avenir"/>
              <a:ea typeface="Avenir"/>
              <a:cs typeface="Avenir"/>
              <a:sym typeface="Avenir"/>
            </a:endParaRPr>
          </a:p>
        </p:txBody>
      </p:sp>
      <p:sp>
        <p:nvSpPr>
          <p:cNvPr id="305" name="Google Shape;305;p28"/>
          <p:cNvSpPr txBox="1"/>
          <p:nvPr/>
        </p:nvSpPr>
        <p:spPr>
          <a:xfrm>
            <a:off x="533400" y="2895600"/>
            <a:ext cx="2336700" cy="177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900">
                <a:solidFill>
                  <a:srgbClr val="F05F42"/>
                </a:solidFill>
                <a:latin typeface="Avenir"/>
                <a:ea typeface="Avenir"/>
                <a:cs typeface="Avenir"/>
                <a:sym typeface="Avenir"/>
              </a:rPr>
              <a:t>MODEL</a:t>
            </a:r>
            <a:endParaRPr b="1" sz="900">
              <a:solidFill>
                <a:srgbClr val="F05F42"/>
              </a:solidFill>
              <a:latin typeface="Avenir"/>
              <a:ea typeface="Avenir"/>
              <a:cs typeface="Avenir"/>
              <a:sym typeface="Avenir"/>
            </a:endParaRPr>
          </a:p>
        </p:txBody>
      </p:sp>
      <p:sp>
        <p:nvSpPr>
          <p:cNvPr id="306" name="Google Shape;306;p28"/>
          <p:cNvSpPr txBox="1"/>
          <p:nvPr/>
        </p:nvSpPr>
        <p:spPr>
          <a:xfrm>
            <a:off x="533400" y="3073400"/>
            <a:ext cx="2336700" cy="457200"/>
          </a:xfrm>
          <a:prstGeom prst="rect">
            <a:avLst/>
          </a:prstGeom>
          <a:noFill/>
          <a:ln>
            <a:noFill/>
          </a:ln>
        </p:spPr>
        <p:txBody>
          <a:bodyPr anchorCtr="0" anchor="t" bIns="91425" lIns="91425" spcFirstLastPara="1" rIns="91425" wrap="square" tIns="91425">
            <a:noAutofit/>
          </a:bodyPr>
          <a:lstStyle/>
          <a:p>
            <a:pPr indent="0" lvl="0" marL="0" rtl="0" algn="l">
              <a:lnSpc>
                <a:spcPct val="105000"/>
              </a:lnSpc>
              <a:spcBef>
                <a:spcPts val="0"/>
              </a:spcBef>
              <a:spcAft>
                <a:spcPts val="0"/>
              </a:spcAft>
              <a:buNone/>
            </a:pPr>
            <a:r>
              <a:rPr lang="en" sz="1250">
                <a:solidFill>
                  <a:srgbClr val="1F1F1F"/>
                </a:solidFill>
                <a:latin typeface="Avenir"/>
                <a:ea typeface="Avenir"/>
                <a:cs typeface="Avenir"/>
                <a:sym typeface="Avenir"/>
              </a:rPr>
              <a:t>Qwen3.5-4B base</a:t>
            </a:r>
            <a:endParaRPr sz="1250">
              <a:solidFill>
                <a:srgbClr val="1F1F1F"/>
              </a:solidFill>
              <a:latin typeface="Avenir"/>
              <a:ea typeface="Avenir"/>
              <a:cs typeface="Avenir"/>
              <a:sym typeface="Avenir"/>
            </a:endParaRPr>
          </a:p>
          <a:p>
            <a:pPr indent="0" lvl="0" marL="0" rtl="0" algn="l">
              <a:lnSpc>
                <a:spcPct val="105000"/>
              </a:lnSpc>
              <a:spcBef>
                <a:spcPts val="0"/>
              </a:spcBef>
              <a:spcAft>
                <a:spcPts val="0"/>
              </a:spcAft>
              <a:buNone/>
            </a:pPr>
            <a:r>
              <a:rPr lang="en" sz="1250">
                <a:solidFill>
                  <a:srgbClr val="1F1F1F"/>
                </a:solidFill>
                <a:latin typeface="Avenir"/>
                <a:ea typeface="Avenir"/>
                <a:cs typeface="Avenir"/>
                <a:sym typeface="Avenir"/>
              </a:rPr>
              <a:t>131K context</a:t>
            </a:r>
            <a:endParaRPr sz="1250">
              <a:solidFill>
                <a:srgbClr val="1F1F1F"/>
              </a:solidFill>
              <a:latin typeface="Avenir"/>
              <a:ea typeface="Avenir"/>
              <a:cs typeface="Avenir"/>
              <a:sym typeface="Avenir"/>
            </a:endParaRPr>
          </a:p>
        </p:txBody>
      </p:sp>
      <p:sp>
        <p:nvSpPr>
          <p:cNvPr id="307" name="Google Shape;307;p28"/>
          <p:cNvSpPr txBox="1"/>
          <p:nvPr/>
        </p:nvSpPr>
        <p:spPr>
          <a:xfrm>
            <a:off x="533400" y="3568700"/>
            <a:ext cx="2336700" cy="177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900">
                <a:solidFill>
                  <a:srgbClr val="F05F42"/>
                </a:solidFill>
                <a:latin typeface="Avenir"/>
                <a:ea typeface="Avenir"/>
                <a:cs typeface="Avenir"/>
                <a:sym typeface="Avenir"/>
              </a:rPr>
              <a:t>HARDWARE</a:t>
            </a:r>
            <a:endParaRPr b="1" sz="900">
              <a:solidFill>
                <a:srgbClr val="F05F42"/>
              </a:solidFill>
              <a:latin typeface="Avenir"/>
              <a:ea typeface="Avenir"/>
              <a:cs typeface="Avenir"/>
              <a:sym typeface="Avenir"/>
            </a:endParaRPr>
          </a:p>
        </p:txBody>
      </p:sp>
      <p:sp>
        <p:nvSpPr>
          <p:cNvPr id="308" name="Google Shape;308;p28"/>
          <p:cNvSpPr txBox="1"/>
          <p:nvPr/>
        </p:nvSpPr>
        <p:spPr>
          <a:xfrm>
            <a:off x="533400" y="3746500"/>
            <a:ext cx="2336700" cy="457200"/>
          </a:xfrm>
          <a:prstGeom prst="rect">
            <a:avLst/>
          </a:prstGeom>
          <a:noFill/>
          <a:ln>
            <a:noFill/>
          </a:ln>
        </p:spPr>
        <p:txBody>
          <a:bodyPr anchorCtr="0" anchor="t" bIns="91425" lIns="91425" spcFirstLastPara="1" rIns="91425" wrap="square" tIns="91425">
            <a:noAutofit/>
          </a:bodyPr>
          <a:lstStyle/>
          <a:p>
            <a:pPr indent="0" lvl="0" marL="0" rtl="0" algn="l">
              <a:lnSpc>
                <a:spcPct val="105000"/>
              </a:lnSpc>
              <a:spcBef>
                <a:spcPts val="0"/>
              </a:spcBef>
              <a:spcAft>
                <a:spcPts val="0"/>
              </a:spcAft>
              <a:buNone/>
            </a:pPr>
            <a:r>
              <a:rPr lang="en" sz="1250">
                <a:solidFill>
                  <a:srgbClr val="1F1F1F"/>
                </a:solidFill>
                <a:latin typeface="Avenir"/>
                <a:ea typeface="Avenir"/>
                <a:cs typeface="Avenir"/>
                <a:sym typeface="Avenir"/>
              </a:rPr>
              <a:t>20 GB300</a:t>
            </a:r>
            <a:endParaRPr sz="1250">
              <a:solidFill>
                <a:srgbClr val="1F1F1F"/>
              </a:solidFill>
              <a:latin typeface="Avenir"/>
              <a:ea typeface="Avenir"/>
              <a:cs typeface="Avenir"/>
              <a:sym typeface="Avenir"/>
            </a:endParaRPr>
          </a:p>
        </p:txBody>
      </p:sp>
      <p:pic>
        <p:nvPicPr>
          <p:cNvPr id="309" name="Google Shape;309;p28"/>
          <p:cNvPicPr preferRelativeResize="0"/>
          <p:nvPr/>
        </p:nvPicPr>
        <p:blipFill>
          <a:blip r:embed="rId3">
            <a:alphaModFix/>
          </a:blip>
          <a:stretch>
            <a:fillRect/>
          </a:stretch>
        </p:blipFill>
        <p:spPr>
          <a:xfrm>
            <a:off x="3149559" y="1422458"/>
            <a:ext cx="2819368" cy="1762105"/>
          </a:xfrm>
          <a:prstGeom prst="rect">
            <a:avLst/>
          </a:prstGeom>
          <a:noFill/>
          <a:ln>
            <a:noFill/>
          </a:ln>
        </p:spPr>
      </p:pic>
      <p:pic>
        <p:nvPicPr>
          <p:cNvPr id="310" name="Google Shape;310;p28"/>
          <p:cNvPicPr preferRelativeResize="0"/>
          <p:nvPr/>
        </p:nvPicPr>
        <p:blipFill>
          <a:blip r:embed="rId4">
            <a:alphaModFix/>
          </a:blip>
          <a:stretch>
            <a:fillRect/>
          </a:stretch>
        </p:blipFill>
        <p:spPr>
          <a:xfrm>
            <a:off x="6121359" y="1422458"/>
            <a:ext cx="2819368" cy="176210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29"/>
          <p:cNvSpPr txBox="1"/>
          <p:nvPr>
            <p:ph type="title"/>
          </p:nvPr>
        </p:nvSpPr>
        <p:spPr>
          <a:xfrm>
            <a:off x="310896" y="137160"/>
            <a:ext cx="85206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2520"/>
              <a:buFont typeface="Arial"/>
              <a:buNone/>
            </a:pPr>
            <a:r>
              <a:rPr lang="en" sz="2500"/>
              <a:t>Experiments</a:t>
            </a:r>
            <a:endParaRPr sz="2500"/>
          </a:p>
          <a:p>
            <a:pPr indent="0" lvl="0" marL="0" rtl="0" algn="l">
              <a:spcBef>
                <a:spcPts val="0"/>
              </a:spcBef>
              <a:spcAft>
                <a:spcPts val="0"/>
              </a:spcAft>
              <a:buSzPts val="2520"/>
              <a:buNone/>
            </a:pPr>
            <a:r>
              <a:t/>
            </a:r>
            <a:endParaRPr sz="2500"/>
          </a:p>
          <a:p>
            <a:pPr indent="0" lvl="0" marL="0" rtl="0" algn="l">
              <a:lnSpc>
                <a:spcPct val="100000"/>
              </a:lnSpc>
              <a:spcBef>
                <a:spcPts val="0"/>
              </a:spcBef>
              <a:spcAft>
                <a:spcPts val="0"/>
              </a:spcAft>
              <a:buSzPts val="2520"/>
              <a:buNone/>
            </a:pPr>
            <a:r>
              <a:t/>
            </a:r>
            <a:endParaRPr sz="2500"/>
          </a:p>
        </p:txBody>
      </p:sp>
      <p:sp>
        <p:nvSpPr>
          <p:cNvPr id="316" name="Google Shape;316;p29"/>
          <p:cNvSpPr txBox="1"/>
          <p:nvPr/>
        </p:nvSpPr>
        <p:spPr>
          <a:xfrm>
            <a:off x="457200" y="838200"/>
            <a:ext cx="8127900" cy="27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500">
                <a:solidFill>
                  <a:srgbClr val="1F1F1F"/>
                </a:solidFill>
                <a:latin typeface="Avenir"/>
                <a:ea typeface="Avenir"/>
                <a:cs typeface="Avenir"/>
                <a:sym typeface="Avenir"/>
              </a:rPr>
              <a:t>TitanRL allows you to train:</a:t>
            </a:r>
            <a:endParaRPr b="1" sz="1500">
              <a:solidFill>
                <a:srgbClr val="1F1F1F"/>
              </a:solidFill>
              <a:latin typeface="Avenir"/>
              <a:ea typeface="Avenir"/>
              <a:cs typeface="Avenir"/>
              <a:sym typeface="Avenir"/>
            </a:endParaRPr>
          </a:p>
        </p:txBody>
      </p:sp>
      <p:sp>
        <p:nvSpPr>
          <p:cNvPr id="317" name="Google Shape;317;p29"/>
          <p:cNvSpPr/>
          <p:nvPr/>
        </p:nvSpPr>
        <p:spPr>
          <a:xfrm>
            <a:off x="457200" y="1244600"/>
            <a:ext cx="1943100" cy="1066800"/>
          </a:xfrm>
          <a:prstGeom prst="rect">
            <a:avLst/>
          </a:prstGeom>
          <a:solidFill>
            <a:srgbClr val="FFF5F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318" name="Google Shape;318;p29"/>
          <p:cNvSpPr txBox="1"/>
          <p:nvPr/>
        </p:nvSpPr>
        <p:spPr>
          <a:xfrm>
            <a:off x="457200" y="1244600"/>
            <a:ext cx="1943100" cy="10668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sz="2000">
                <a:solidFill>
                  <a:srgbClr val="F05F42"/>
                </a:solidFill>
                <a:latin typeface="Avenir"/>
                <a:ea typeface="Avenir"/>
                <a:cs typeface="Avenir"/>
                <a:sym typeface="Avenir"/>
              </a:rPr>
              <a:t>Dense/MoEs</a:t>
            </a:r>
            <a:endParaRPr b="1" sz="2000">
              <a:solidFill>
                <a:srgbClr val="F05F42"/>
              </a:solidFill>
              <a:latin typeface="Avenir"/>
              <a:ea typeface="Avenir"/>
              <a:cs typeface="Avenir"/>
              <a:sym typeface="Avenir"/>
            </a:endParaRPr>
          </a:p>
        </p:txBody>
      </p:sp>
      <p:sp>
        <p:nvSpPr>
          <p:cNvPr id="319" name="Google Shape;319;p29"/>
          <p:cNvSpPr/>
          <p:nvPr/>
        </p:nvSpPr>
        <p:spPr>
          <a:xfrm>
            <a:off x="2552700" y="1244600"/>
            <a:ext cx="1943100" cy="1066800"/>
          </a:xfrm>
          <a:prstGeom prst="rect">
            <a:avLst/>
          </a:prstGeom>
          <a:solidFill>
            <a:srgbClr val="FFF5F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320" name="Google Shape;320;p29"/>
          <p:cNvSpPr txBox="1"/>
          <p:nvPr/>
        </p:nvSpPr>
        <p:spPr>
          <a:xfrm>
            <a:off x="2552700" y="1371600"/>
            <a:ext cx="1943100" cy="5079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sz="2600">
                <a:solidFill>
                  <a:srgbClr val="F05F42"/>
                </a:solidFill>
                <a:latin typeface="Avenir"/>
                <a:ea typeface="Avenir"/>
                <a:cs typeface="Avenir"/>
                <a:sym typeface="Avenir"/>
              </a:rPr>
              <a:t>&gt;130k</a:t>
            </a:r>
            <a:endParaRPr b="1" sz="2600">
              <a:solidFill>
                <a:srgbClr val="F05F42"/>
              </a:solidFill>
              <a:latin typeface="Avenir"/>
              <a:ea typeface="Avenir"/>
              <a:cs typeface="Avenir"/>
              <a:sym typeface="Avenir"/>
            </a:endParaRPr>
          </a:p>
        </p:txBody>
      </p:sp>
      <p:sp>
        <p:nvSpPr>
          <p:cNvPr id="321" name="Google Shape;321;p29"/>
          <p:cNvSpPr txBox="1"/>
          <p:nvPr/>
        </p:nvSpPr>
        <p:spPr>
          <a:xfrm>
            <a:off x="2552700" y="1879600"/>
            <a:ext cx="1943100" cy="279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1200">
                <a:solidFill>
                  <a:srgbClr val="4B5563"/>
                </a:solidFill>
                <a:latin typeface="Avenir"/>
                <a:ea typeface="Avenir"/>
                <a:cs typeface="Avenir"/>
                <a:sym typeface="Avenir"/>
              </a:rPr>
              <a:t>seqlen</a:t>
            </a:r>
            <a:endParaRPr sz="1200">
              <a:solidFill>
                <a:srgbClr val="4B5563"/>
              </a:solidFill>
              <a:latin typeface="Avenir"/>
              <a:ea typeface="Avenir"/>
              <a:cs typeface="Avenir"/>
              <a:sym typeface="Avenir"/>
            </a:endParaRPr>
          </a:p>
        </p:txBody>
      </p:sp>
      <p:sp>
        <p:nvSpPr>
          <p:cNvPr id="322" name="Google Shape;322;p29"/>
          <p:cNvSpPr/>
          <p:nvPr/>
        </p:nvSpPr>
        <p:spPr>
          <a:xfrm>
            <a:off x="4648200" y="1244600"/>
            <a:ext cx="1943100" cy="1066800"/>
          </a:xfrm>
          <a:prstGeom prst="rect">
            <a:avLst/>
          </a:prstGeom>
          <a:solidFill>
            <a:srgbClr val="FFF5F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323" name="Google Shape;323;p29"/>
          <p:cNvSpPr txBox="1"/>
          <p:nvPr/>
        </p:nvSpPr>
        <p:spPr>
          <a:xfrm>
            <a:off x="4648200" y="1371600"/>
            <a:ext cx="1943100" cy="5079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sz="2600">
                <a:solidFill>
                  <a:srgbClr val="F05F42"/>
                </a:solidFill>
                <a:latin typeface="Avenir"/>
                <a:ea typeface="Avenir"/>
                <a:cs typeface="Avenir"/>
                <a:sym typeface="Avenir"/>
              </a:rPr>
              <a:t>&gt;100</a:t>
            </a:r>
            <a:endParaRPr b="1" sz="2600">
              <a:solidFill>
                <a:srgbClr val="F05F42"/>
              </a:solidFill>
              <a:latin typeface="Avenir"/>
              <a:ea typeface="Avenir"/>
              <a:cs typeface="Avenir"/>
              <a:sym typeface="Avenir"/>
            </a:endParaRPr>
          </a:p>
        </p:txBody>
      </p:sp>
      <p:sp>
        <p:nvSpPr>
          <p:cNvPr id="324" name="Google Shape;324;p29"/>
          <p:cNvSpPr txBox="1"/>
          <p:nvPr/>
        </p:nvSpPr>
        <p:spPr>
          <a:xfrm>
            <a:off x="4648200" y="1879600"/>
            <a:ext cx="1943100" cy="279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1200">
                <a:solidFill>
                  <a:srgbClr val="4B5563"/>
                </a:solidFill>
                <a:latin typeface="Avenir"/>
                <a:ea typeface="Avenir"/>
                <a:cs typeface="Avenir"/>
                <a:sym typeface="Avenir"/>
              </a:rPr>
              <a:t>turns</a:t>
            </a:r>
            <a:endParaRPr sz="1200">
              <a:solidFill>
                <a:srgbClr val="4B5563"/>
              </a:solidFill>
              <a:latin typeface="Avenir"/>
              <a:ea typeface="Avenir"/>
              <a:cs typeface="Avenir"/>
              <a:sym typeface="Avenir"/>
            </a:endParaRPr>
          </a:p>
        </p:txBody>
      </p:sp>
      <p:sp>
        <p:nvSpPr>
          <p:cNvPr id="325" name="Google Shape;325;p29"/>
          <p:cNvSpPr/>
          <p:nvPr/>
        </p:nvSpPr>
        <p:spPr>
          <a:xfrm>
            <a:off x="6743700" y="1244600"/>
            <a:ext cx="1943100" cy="1066800"/>
          </a:xfrm>
          <a:prstGeom prst="rect">
            <a:avLst/>
          </a:prstGeom>
          <a:solidFill>
            <a:srgbClr val="FFF5F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326" name="Google Shape;326;p29"/>
          <p:cNvSpPr txBox="1"/>
          <p:nvPr/>
        </p:nvSpPr>
        <p:spPr>
          <a:xfrm>
            <a:off x="6743700" y="1371600"/>
            <a:ext cx="1943100" cy="5079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sz="2600">
                <a:solidFill>
                  <a:srgbClr val="F05F42"/>
                </a:solidFill>
                <a:latin typeface="Avenir"/>
                <a:ea typeface="Avenir"/>
                <a:cs typeface="Avenir"/>
                <a:sym typeface="Avenir"/>
              </a:rPr>
              <a:t>&gt;100s</a:t>
            </a:r>
            <a:endParaRPr b="1" sz="2600">
              <a:solidFill>
                <a:srgbClr val="F05F42"/>
              </a:solidFill>
              <a:latin typeface="Avenir"/>
              <a:ea typeface="Avenir"/>
              <a:cs typeface="Avenir"/>
              <a:sym typeface="Avenir"/>
            </a:endParaRPr>
          </a:p>
        </p:txBody>
      </p:sp>
      <p:sp>
        <p:nvSpPr>
          <p:cNvPr id="327" name="Google Shape;327;p29"/>
          <p:cNvSpPr txBox="1"/>
          <p:nvPr/>
        </p:nvSpPr>
        <p:spPr>
          <a:xfrm>
            <a:off x="6743700" y="1879600"/>
            <a:ext cx="1943100" cy="279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1200">
                <a:solidFill>
                  <a:srgbClr val="4B5563"/>
                </a:solidFill>
                <a:latin typeface="Avenir"/>
                <a:ea typeface="Avenir"/>
                <a:cs typeface="Avenir"/>
                <a:sym typeface="Avenir"/>
              </a:rPr>
              <a:t>Stable steps</a:t>
            </a:r>
            <a:endParaRPr sz="1200">
              <a:solidFill>
                <a:srgbClr val="4B5563"/>
              </a:solidFill>
              <a:latin typeface="Avenir"/>
              <a:ea typeface="Avenir"/>
              <a:cs typeface="Avenir"/>
              <a:sym typeface="Avenir"/>
            </a:endParaRPr>
          </a:p>
        </p:txBody>
      </p:sp>
      <p:sp>
        <p:nvSpPr>
          <p:cNvPr id="328" name="Google Shape;328;p29"/>
          <p:cNvSpPr/>
          <p:nvPr/>
        </p:nvSpPr>
        <p:spPr>
          <a:xfrm>
            <a:off x="457200" y="2489200"/>
            <a:ext cx="2641500" cy="888900"/>
          </a:xfrm>
          <a:prstGeom prst="rect">
            <a:avLst/>
          </a:prstGeom>
          <a:solidFill>
            <a:srgbClr val="FFFFFF"/>
          </a:solidFill>
          <a:ln cap="flat" cmpd="sng" w="12700">
            <a:solidFill>
              <a:srgbClr val="E5E7E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329" name="Google Shape;329;p29"/>
          <p:cNvSpPr/>
          <p:nvPr/>
        </p:nvSpPr>
        <p:spPr>
          <a:xfrm>
            <a:off x="457200" y="2489200"/>
            <a:ext cx="50700" cy="888900"/>
          </a:xfrm>
          <a:prstGeom prst="rect">
            <a:avLst/>
          </a:prstGeom>
          <a:solidFill>
            <a:srgbClr val="F05F4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330" name="Google Shape;330;p29"/>
          <p:cNvSpPr txBox="1"/>
          <p:nvPr/>
        </p:nvSpPr>
        <p:spPr>
          <a:xfrm>
            <a:off x="635000" y="2514600"/>
            <a:ext cx="2387700" cy="838200"/>
          </a:xfrm>
          <a:prstGeom prst="rect">
            <a:avLst/>
          </a:prstGeom>
          <a:noFill/>
          <a:ln>
            <a:noFill/>
          </a:ln>
        </p:spPr>
        <p:txBody>
          <a:bodyPr anchorCtr="0" anchor="ctr" bIns="91425" lIns="91425" spcFirstLastPara="1" rIns="91425" wrap="square" tIns="91425">
            <a:noAutofit/>
          </a:bodyPr>
          <a:lstStyle/>
          <a:p>
            <a:pPr indent="0" lvl="0" marL="0" rtl="0" algn="l">
              <a:lnSpc>
                <a:spcPct val="110000"/>
              </a:lnSpc>
              <a:spcBef>
                <a:spcPts val="0"/>
              </a:spcBef>
              <a:spcAft>
                <a:spcPts val="0"/>
              </a:spcAft>
              <a:buNone/>
            </a:pPr>
            <a:r>
              <a:rPr lang="en" sz="1300">
                <a:solidFill>
                  <a:srgbClr val="1F1F1F"/>
                </a:solidFill>
                <a:latin typeface="Avenir"/>
                <a:ea typeface="Avenir"/>
                <a:cs typeface="Avenir"/>
                <a:sym typeface="Avenir"/>
              </a:rPr>
              <a:t>Subagent, compaction, self-play, toolcalling, sandbox, etc…</a:t>
            </a:r>
            <a:endParaRPr sz="1300">
              <a:solidFill>
                <a:srgbClr val="1F1F1F"/>
              </a:solidFill>
              <a:latin typeface="Avenir"/>
              <a:ea typeface="Avenir"/>
              <a:cs typeface="Avenir"/>
              <a:sym typeface="Avenir"/>
            </a:endParaRPr>
          </a:p>
        </p:txBody>
      </p:sp>
      <p:sp>
        <p:nvSpPr>
          <p:cNvPr id="331" name="Google Shape;331;p29"/>
          <p:cNvSpPr/>
          <p:nvPr/>
        </p:nvSpPr>
        <p:spPr>
          <a:xfrm>
            <a:off x="3251200" y="2489200"/>
            <a:ext cx="2641500" cy="888900"/>
          </a:xfrm>
          <a:prstGeom prst="rect">
            <a:avLst/>
          </a:prstGeom>
          <a:solidFill>
            <a:srgbClr val="FFFFFF"/>
          </a:solidFill>
          <a:ln cap="flat" cmpd="sng" w="12700">
            <a:solidFill>
              <a:srgbClr val="E5E7E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332" name="Google Shape;332;p29"/>
          <p:cNvSpPr/>
          <p:nvPr/>
        </p:nvSpPr>
        <p:spPr>
          <a:xfrm>
            <a:off x="3251200" y="2489200"/>
            <a:ext cx="50700" cy="888900"/>
          </a:xfrm>
          <a:prstGeom prst="rect">
            <a:avLst/>
          </a:prstGeom>
          <a:solidFill>
            <a:srgbClr val="F05F4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333" name="Google Shape;333;p29"/>
          <p:cNvSpPr txBox="1"/>
          <p:nvPr/>
        </p:nvSpPr>
        <p:spPr>
          <a:xfrm>
            <a:off x="3429000" y="2514600"/>
            <a:ext cx="2387700" cy="838200"/>
          </a:xfrm>
          <a:prstGeom prst="rect">
            <a:avLst/>
          </a:prstGeom>
          <a:noFill/>
          <a:ln>
            <a:noFill/>
          </a:ln>
        </p:spPr>
        <p:txBody>
          <a:bodyPr anchorCtr="0" anchor="ctr" bIns="91425" lIns="91425" spcFirstLastPara="1" rIns="91425" wrap="square" tIns="91425">
            <a:noAutofit/>
          </a:bodyPr>
          <a:lstStyle/>
          <a:p>
            <a:pPr indent="0" lvl="0" marL="0" rtl="0" algn="l">
              <a:lnSpc>
                <a:spcPct val="110000"/>
              </a:lnSpc>
              <a:spcBef>
                <a:spcPts val="0"/>
              </a:spcBef>
              <a:spcAft>
                <a:spcPts val="0"/>
              </a:spcAft>
              <a:buNone/>
            </a:pPr>
            <a:r>
              <a:rPr lang="en" sz="1300">
                <a:solidFill>
                  <a:srgbClr val="1F1F1F"/>
                </a:solidFill>
                <a:latin typeface="Avenir"/>
                <a:ea typeface="Avenir"/>
                <a:cs typeface="Avenir"/>
                <a:sym typeface="Avenir"/>
              </a:rPr>
              <a:t>Performant</a:t>
            </a:r>
            <a:endParaRPr sz="1300">
              <a:solidFill>
                <a:srgbClr val="1F1F1F"/>
              </a:solidFill>
              <a:latin typeface="Avenir"/>
              <a:ea typeface="Avenir"/>
              <a:cs typeface="Avenir"/>
              <a:sym typeface="Avenir"/>
            </a:endParaRPr>
          </a:p>
          <a:p>
            <a:pPr indent="0" lvl="0" marL="0" rtl="0" algn="l">
              <a:lnSpc>
                <a:spcPct val="110000"/>
              </a:lnSpc>
              <a:spcBef>
                <a:spcPts val="0"/>
              </a:spcBef>
              <a:spcAft>
                <a:spcPts val="0"/>
              </a:spcAft>
              <a:buNone/>
            </a:pPr>
            <a:r>
              <a:rPr lang="en" sz="1100">
                <a:solidFill>
                  <a:srgbClr val="999999"/>
                </a:solidFill>
                <a:latin typeface="Avenir"/>
                <a:ea typeface="Avenir"/>
                <a:cs typeface="Avenir"/>
                <a:sym typeface="Avenir"/>
              </a:rPr>
              <a:t>Close support from pytorch, on par with megatron</a:t>
            </a:r>
            <a:endParaRPr sz="1100">
              <a:solidFill>
                <a:srgbClr val="999999"/>
              </a:solidFill>
              <a:latin typeface="Avenir"/>
              <a:ea typeface="Avenir"/>
              <a:cs typeface="Avenir"/>
              <a:sym typeface="Avenir"/>
            </a:endParaRPr>
          </a:p>
        </p:txBody>
      </p:sp>
      <p:sp>
        <p:nvSpPr>
          <p:cNvPr id="334" name="Google Shape;334;p29"/>
          <p:cNvSpPr/>
          <p:nvPr/>
        </p:nvSpPr>
        <p:spPr>
          <a:xfrm>
            <a:off x="6045200" y="2489200"/>
            <a:ext cx="2641500" cy="888900"/>
          </a:xfrm>
          <a:prstGeom prst="rect">
            <a:avLst/>
          </a:prstGeom>
          <a:solidFill>
            <a:srgbClr val="FFFFFF"/>
          </a:solidFill>
          <a:ln cap="flat" cmpd="sng" w="12700">
            <a:solidFill>
              <a:srgbClr val="E5E7E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335" name="Google Shape;335;p29"/>
          <p:cNvSpPr/>
          <p:nvPr/>
        </p:nvSpPr>
        <p:spPr>
          <a:xfrm>
            <a:off x="6045200" y="2489200"/>
            <a:ext cx="50700" cy="888900"/>
          </a:xfrm>
          <a:prstGeom prst="rect">
            <a:avLst/>
          </a:prstGeom>
          <a:solidFill>
            <a:srgbClr val="F05F4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336" name="Google Shape;336;p29"/>
          <p:cNvSpPr txBox="1"/>
          <p:nvPr/>
        </p:nvSpPr>
        <p:spPr>
          <a:xfrm>
            <a:off x="6223000" y="2514600"/>
            <a:ext cx="2387700" cy="838200"/>
          </a:xfrm>
          <a:prstGeom prst="rect">
            <a:avLst/>
          </a:prstGeom>
          <a:noFill/>
          <a:ln>
            <a:noFill/>
          </a:ln>
        </p:spPr>
        <p:txBody>
          <a:bodyPr anchorCtr="0" anchor="ctr" bIns="91425" lIns="91425" spcFirstLastPara="1" rIns="91425" wrap="square" tIns="91425">
            <a:noAutofit/>
          </a:bodyPr>
          <a:lstStyle/>
          <a:p>
            <a:pPr indent="0" lvl="0" marL="0" rtl="0" algn="l">
              <a:lnSpc>
                <a:spcPct val="110000"/>
              </a:lnSpc>
              <a:spcBef>
                <a:spcPts val="0"/>
              </a:spcBef>
              <a:spcAft>
                <a:spcPts val="0"/>
              </a:spcAft>
              <a:buNone/>
            </a:pPr>
            <a:r>
              <a:rPr lang="en" sz="1300">
                <a:solidFill>
                  <a:srgbClr val="1F1F1F"/>
                </a:solidFill>
                <a:latin typeface="Avenir"/>
                <a:ea typeface="Avenir"/>
                <a:cs typeface="Avenir"/>
                <a:sym typeface="Avenir"/>
              </a:rPr>
              <a:t>You are in control of the entire stack</a:t>
            </a:r>
            <a:endParaRPr sz="1300">
              <a:solidFill>
                <a:srgbClr val="1F1F1F"/>
              </a:solidFill>
              <a:latin typeface="Avenir"/>
              <a:ea typeface="Avenir"/>
              <a:cs typeface="Avenir"/>
              <a:sym typeface="Aveni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30"/>
          <p:cNvSpPr/>
          <p:nvPr/>
        </p:nvSpPr>
        <p:spPr>
          <a:xfrm>
            <a:off x="4267200" y="1905000"/>
            <a:ext cx="609600" cy="50700"/>
          </a:xfrm>
          <a:prstGeom prst="rect">
            <a:avLst/>
          </a:prstGeom>
          <a:solidFill>
            <a:srgbClr val="F05F4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342" name="Google Shape;342;p30"/>
          <p:cNvSpPr txBox="1"/>
          <p:nvPr/>
        </p:nvSpPr>
        <p:spPr>
          <a:xfrm>
            <a:off x="762000" y="2032000"/>
            <a:ext cx="7620000" cy="711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3800">
                <a:solidFill>
                  <a:srgbClr val="1F1F1F"/>
                </a:solidFill>
                <a:latin typeface="Avenir"/>
                <a:ea typeface="Avenir"/>
                <a:cs typeface="Avenir"/>
                <a:sym typeface="Avenir"/>
              </a:rPr>
              <a:t>Under the hood</a:t>
            </a:r>
            <a:endParaRPr sz="3800">
              <a:solidFill>
                <a:srgbClr val="1F1F1F"/>
              </a:solidFill>
              <a:latin typeface="Avenir"/>
              <a:ea typeface="Avenir"/>
              <a:cs typeface="Avenir"/>
              <a:sym typeface="Aveni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31"/>
          <p:cNvSpPr txBox="1"/>
          <p:nvPr>
            <p:ph type="title"/>
          </p:nvPr>
        </p:nvSpPr>
        <p:spPr>
          <a:xfrm>
            <a:off x="310896" y="13716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500"/>
              <a:t>Distributed execution with Monarch</a:t>
            </a:r>
            <a:endParaRPr sz="2500"/>
          </a:p>
        </p:txBody>
      </p:sp>
      <p:sp>
        <p:nvSpPr>
          <p:cNvPr id="348" name="Google Shape;348;p31"/>
          <p:cNvSpPr txBox="1"/>
          <p:nvPr>
            <p:ph idx="12" type="sldNum"/>
          </p:nvPr>
        </p:nvSpPr>
        <p:spPr>
          <a:xfrm>
            <a:off x="8320058" y="4590005"/>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en"/>
              <a:t>‹#›</a:t>
            </a:fld>
            <a:endParaRPr/>
          </a:p>
        </p:txBody>
      </p:sp>
      <p:sp>
        <p:nvSpPr>
          <p:cNvPr id="349" name="Google Shape;349;p31"/>
          <p:cNvSpPr/>
          <p:nvPr/>
        </p:nvSpPr>
        <p:spPr>
          <a:xfrm>
            <a:off x="3429000" y="762000"/>
            <a:ext cx="2286000" cy="457200"/>
          </a:xfrm>
          <a:prstGeom prst="roundRect">
            <a:avLst>
              <a:gd fmla="val 16667" name="adj"/>
            </a:avLst>
          </a:prstGeom>
          <a:solidFill>
            <a:srgbClr val="1F4E79"/>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sz="1300">
                <a:solidFill>
                  <a:srgbClr val="FFFFFF"/>
                </a:solidFill>
                <a:latin typeface="Avenir"/>
                <a:ea typeface="Avenir"/>
                <a:cs typeface="Avenir"/>
                <a:sym typeface="Avenir"/>
              </a:rPr>
              <a:t>Controller</a:t>
            </a:r>
            <a:endParaRPr sz="950">
              <a:solidFill>
                <a:srgbClr val="DBE4EE"/>
              </a:solidFill>
              <a:latin typeface="Avenir"/>
              <a:ea typeface="Avenir"/>
              <a:cs typeface="Avenir"/>
              <a:sym typeface="Avenir"/>
            </a:endParaRPr>
          </a:p>
          <a:p>
            <a:pPr indent="0" lvl="0" marL="0" rtl="0" algn="ctr">
              <a:lnSpc>
                <a:spcPct val="100000"/>
              </a:lnSpc>
              <a:spcBef>
                <a:spcPts val="0"/>
              </a:spcBef>
              <a:spcAft>
                <a:spcPts val="0"/>
              </a:spcAft>
              <a:buNone/>
            </a:pPr>
            <a:r>
              <a:rPr lang="en" sz="950">
                <a:solidFill>
                  <a:srgbClr val="DBE4EE"/>
                </a:solidFill>
                <a:latin typeface="Avenir"/>
                <a:ea typeface="Avenir"/>
                <a:cs typeface="Avenir"/>
                <a:sym typeface="Avenir"/>
              </a:rPr>
              <a:t>one Python process</a:t>
            </a:r>
            <a:endParaRPr sz="950">
              <a:solidFill>
                <a:srgbClr val="DBE4EE"/>
              </a:solidFill>
              <a:latin typeface="Avenir"/>
              <a:ea typeface="Avenir"/>
              <a:cs typeface="Avenir"/>
              <a:sym typeface="Avenir"/>
            </a:endParaRPr>
          </a:p>
        </p:txBody>
      </p:sp>
      <p:cxnSp>
        <p:nvCxnSpPr>
          <p:cNvPr id="350" name="Google Shape;350;p31"/>
          <p:cNvCxnSpPr/>
          <p:nvPr/>
        </p:nvCxnSpPr>
        <p:spPr>
          <a:xfrm>
            <a:off x="4572000" y="1219200"/>
            <a:ext cx="0" cy="152400"/>
          </a:xfrm>
          <a:prstGeom prst="straightConnector1">
            <a:avLst/>
          </a:prstGeom>
          <a:noFill/>
          <a:ln cap="flat" cmpd="sng" w="15875">
            <a:solidFill>
              <a:srgbClr val="9AA5B1"/>
            </a:solidFill>
            <a:prstDash val="solid"/>
            <a:round/>
            <a:headEnd len="med" w="med" type="none"/>
            <a:tailEnd len="med" w="med" type="none"/>
          </a:ln>
        </p:spPr>
      </p:cxnSp>
      <p:cxnSp>
        <p:nvCxnSpPr>
          <p:cNvPr id="351" name="Google Shape;351;p31"/>
          <p:cNvCxnSpPr/>
          <p:nvPr/>
        </p:nvCxnSpPr>
        <p:spPr>
          <a:xfrm>
            <a:off x="1600200" y="1371600"/>
            <a:ext cx="5943600" cy="0"/>
          </a:xfrm>
          <a:prstGeom prst="straightConnector1">
            <a:avLst/>
          </a:prstGeom>
          <a:noFill/>
          <a:ln cap="flat" cmpd="sng" w="15875">
            <a:solidFill>
              <a:srgbClr val="9AA5B1"/>
            </a:solidFill>
            <a:prstDash val="solid"/>
            <a:round/>
            <a:headEnd len="med" w="med" type="none"/>
            <a:tailEnd len="med" w="med" type="none"/>
          </a:ln>
        </p:spPr>
      </p:cxnSp>
      <p:cxnSp>
        <p:nvCxnSpPr>
          <p:cNvPr id="352" name="Google Shape;352;p31"/>
          <p:cNvCxnSpPr/>
          <p:nvPr/>
        </p:nvCxnSpPr>
        <p:spPr>
          <a:xfrm>
            <a:off x="1600200" y="1371600"/>
            <a:ext cx="0" cy="152400"/>
          </a:xfrm>
          <a:prstGeom prst="straightConnector1">
            <a:avLst/>
          </a:prstGeom>
          <a:noFill/>
          <a:ln cap="flat" cmpd="sng" w="15875">
            <a:solidFill>
              <a:srgbClr val="9AA5B1"/>
            </a:solidFill>
            <a:prstDash val="solid"/>
            <a:round/>
            <a:headEnd len="med" w="med" type="none"/>
            <a:tailEnd len="med" w="med" type="triangle"/>
          </a:ln>
        </p:spPr>
      </p:cxnSp>
      <p:sp>
        <p:nvSpPr>
          <p:cNvPr id="353" name="Google Shape;353;p31"/>
          <p:cNvSpPr/>
          <p:nvPr/>
        </p:nvSpPr>
        <p:spPr>
          <a:xfrm>
            <a:off x="457200" y="1524000"/>
            <a:ext cx="2286000" cy="507900"/>
          </a:xfrm>
          <a:prstGeom prst="roundRect">
            <a:avLst>
              <a:gd fmla="val 16667" name="adj"/>
            </a:avLst>
          </a:prstGeom>
          <a:solidFill>
            <a:srgbClr val="FFFFFF"/>
          </a:solidFill>
          <a:ln cap="flat" cmpd="sng" w="12700">
            <a:solidFill>
              <a:srgbClr val="C9D3D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sz="1200">
                <a:solidFill>
                  <a:srgbClr val="1F1F1F"/>
                </a:solidFill>
                <a:latin typeface="Avenir"/>
                <a:ea typeface="Avenir"/>
                <a:cs typeface="Avenir"/>
                <a:sym typeface="Avenir"/>
              </a:rPr>
              <a:t>Trainer</a:t>
            </a:r>
            <a:endParaRPr sz="950">
              <a:solidFill>
                <a:srgbClr val="4B5563"/>
              </a:solidFill>
              <a:latin typeface="Avenir"/>
              <a:ea typeface="Avenir"/>
              <a:cs typeface="Avenir"/>
              <a:sym typeface="Avenir"/>
            </a:endParaRPr>
          </a:p>
          <a:p>
            <a:pPr indent="0" lvl="0" marL="0" rtl="0" algn="ctr">
              <a:lnSpc>
                <a:spcPct val="100000"/>
              </a:lnSpc>
              <a:spcBef>
                <a:spcPts val="0"/>
              </a:spcBef>
              <a:spcAft>
                <a:spcPts val="0"/>
              </a:spcAft>
              <a:buNone/>
            </a:pPr>
            <a:r>
              <a:rPr lang="en" sz="950">
                <a:solidFill>
                  <a:srgbClr val="4B5563"/>
                </a:solidFill>
                <a:latin typeface="Avenir"/>
                <a:ea typeface="Avenir"/>
                <a:cs typeface="Avenir"/>
                <a:sym typeface="Avenir"/>
              </a:rPr>
              <a:t>GPU mesh</a:t>
            </a:r>
            <a:endParaRPr sz="950">
              <a:solidFill>
                <a:srgbClr val="4B5563"/>
              </a:solidFill>
              <a:latin typeface="Avenir"/>
              <a:ea typeface="Avenir"/>
              <a:cs typeface="Avenir"/>
              <a:sym typeface="Avenir"/>
            </a:endParaRPr>
          </a:p>
        </p:txBody>
      </p:sp>
      <p:cxnSp>
        <p:nvCxnSpPr>
          <p:cNvPr id="354" name="Google Shape;354;p31"/>
          <p:cNvCxnSpPr/>
          <p:nvPr/>
        </p:nvCxnSpPr>
        <p:spPr>
          <a:xfrm>
            <a:off x="4572000" y="1371600"/>
            <a:ext cx="0" cy="152400"/>
          </a:xfrm>
          <a:prstGeom prst="straightConnector1">
            <a:avLst/>
          </a:prstGeom>
          <a:noFill/>
          <a:ln cap="flat" cmpd="sng" w="15875">
            <a:solidFill>
              <a:srgbClr val="9AA5B1"/>
            </a:solidFill>
            <a:prstDash val="solid"/>
            <a:round/>
            <a:headEnd len="med" w="med" type="none"/>
            <a:tailEnd len="med" w="med" type="triangle"/>
          </a:ln>
        </p:spPr>
      </p:cxnSp>
      <p:sp>
        <p:nvSpPr>
          <p:cNvPr id="355" name="Google Shape;355;p31"/>
          <p:cNvSpPr/>
          <p:nvPr/>
        </p:nvSpPr>
        <p:spPr>
          <a:xfrm>
            <a:off x="3429000" y="1524000"/>
            <a:ext cx="2286000" cy="507900"/>
          </a:xfrm>
          <a:prstGeom prst="roundRect">
            <a:avLst>
              <a:gd fmla="val 16667" name="adj"/>
            </a:avLst>
          </a:prstGeom>
          <a:solidFill>
            <a:srgbClr val="FFFFFF"/>
          </a:solidFill>
          <a:ln cap="flat" cmpd="sng" w="12700">
            <a:solidFill>
              <a:srgbClr val="C9D3D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sz="1200">
                <a:solidFill>
                  <a:srgbClr val="1F1F1F"/>
                </a:solidFill>
                <a:latin typeface="Avenir"/>
                <a:ea typeface="Avenir"/>
                <a:cs typeface="Avenir"/>
                <a:sym typeface="Avenir"/>
              </a:rPr>
              <a:t>Generators</a:t>
            </a:r>
            <a:endParaRPr sz="950">
              <a:solidFill>
                <a:srgbClr val="4B5563"/>
              </a:solidFill>
              <a:latin typeface="Avenir"/>
              <a:ea typeface="Avenir"/>
              <a:cs typeface="Avenir"/>
              <a:sym typeface="Avenir"/>
            </a:endParaRPr>
          </a:p>
          <a:p>
            <a:pPr indent="0" lvl="0" marL="0" rtl="0" algn="ctr">
              <a:lnSpc>
                <a:spcPct val="100000"/>
              </a:lnSpc>
              <a:spcBef>
                <a:spcPts val="0"/>
              </a:spcBef>
              <a:spcAft>
                <a:spcPts val="0"/>
              </a:spcAft>
              <a:buNone/>
            </a:pPr>
            <a:r>
              <a:rPr lang="en" sz="950">
                <a:solidFill>
                  <a:srgbClr val="4B5563"/>
                </a:solidFill>
                <a:latin typeface="Avenir"/>
                <a:ea typeface="Avenir"/>
                <a:cs typeface="Avenir"/>
                <a:sym typeface="Avenir"/>
              </a:rPr>
              <a:t>N vLLM GPU meshes</a:t>
            </a:r>
            <a:endParaRPr sz="950">
              <a:solidFill>
                <a:srgbClr val="4B5563"/>
              </a:solidFill>
              <a:latin typeface="Avenir"/>
              <a:ea typeface="Avenir"/>
              <a:cs typeface="Avenir"/>
              <a:sym typeface="Avenir"/>
            </a:endParaRPr>
          </a:p>
        </p:txBody>
      </p:sp>
      <p:cxnSp>
        <p:nvCxnSpPr>
          <p:cNvPr id="356" name="Google Shape;356;p31"/>
          <p:cNvCxnSpPr/>
          <p:nvPr/>
        </p:nvCxnSpPr>
        <p:spPr>
          <a:xfrm>
            <a:off x="7543800" y="1371600"/>
            <a:ext cx="0" cy="152400"/>
          </a:xfrm>
          <a:prstGeom prst="straightConnector1">
            <a:avLst/>
          </a:prstGeom>
          <a:noFill/>
          <a:ln cap="flat" cmpd="sng" w="15875">
            <a:solidFill>
              <a:srgbClr val="9AA5B1"/>
            </a:solidFill>
            <a:prstDash val="solid"/>
            <a:round/>
            <a:headEnd len="med" w="med" type="none"/>
            <a:tailEnd len="med" w="med" type="triangle"/>
          </a:ln>
        </p:spPr>
      </p:cxnSp>
      <p:sp>
        <p:nvSpPr>
          <p:cNvPr id="357" name="Google Shape;357;p31"/>
          <p:cNvSpPr/>
          <p:nvPr/>
        </p:nvSpPr>
        <p:spPr>
          <a:xfrm>
            <a:off x="6400800" y="1524000"/>
            <a:ext cx="2286000" cy="507900"/>
          </a:xfrm>
          <a:prstGeom prst="roundRect">
            <a:avLst>
              <a:gd fmla="val 16667" name="adj"/>
            </a:avLst>
          </a:prstGeom>
          <a:solidFill>
            <a:srgbClr val="FFFFFF"/>
          </a:solidFill>
          <a:ln cap="flat" cmpd="sng" w="12700">
            <a:solidFill>
              <a:srgbClr val="C9D3D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sz="1200">
                <a:solidFill>
                  <a:srgbClr val="1F1F1F"/>
                </a:solidFill>
                <a:latin typeface="Avenir"/>
                <a:ea typeface="Avenir"/>
                <a:cs typeface="Avenir"/>
                <a:sym typeface="Avenir"/>
              </a:rPr>
              <a:t>Rollout workers</a:t>
            </a:r>
            <a:endParaRPr sz="950">
              <a:solidFill>
                <a:srgbClr val="4B5563"/>
              </a:solidFill>
              <a:latin typeface="Avenir"/>
              <a:ea typeface="Avenir"/>
              <a:cs typeface="Avenir"/>
              <a:sym typeface="Avenir"/>
            </a:endParaRPr>
          </a:p>
          <a:p>
            <a:pPr indent="0" lvl="0" marL="0" rtl="0" algn="ctr">
              <a:lnSpc>
                <a:spcPct val="100000"/>
              </a:lnSpc>
              <a:spcBef>
                <a:spcPts val="0"/>
              </a:spcBef>
              <a:spcAft>
                <a:spcPts val="0"/>
              </a:spcAft>
              <a:buNone/>
            </a:pPr>
            <a:r>
              <a:rPr lang="en" sz="950">
                <a:solidFill>
                  <a:srgbClr val="4B5563"/>
                </a:solidFill>
                <a:latin typeface="Avenir"/>
                <a:ea typeface="Avenir"/>
                <a:cs typeface="Avenir"/>
                <a:sym typeface="Avenir"/>
              </a:rPr>
              <a:t>CPU pool</a:t>
            </a:r>
            <a:endParaRPr sz="950">
              <a:solidFill>
                <a:srgbClr val="4B5563"/>
              </a:solidFill>
              <a:latin typeface="Avenir"/>
              <a:ea typeface="Avenir"/>
              <a:cs typeface="Avenir"/>
              <a:sym typeface="Avenir"/>
            </a:endParaRPr>
          </a:p>
        </p:txBody>
      </p:sp>
      <p:sp>
        <p:nvSpPr>
          <p:cNvPr id="358" name="Google Shape;358;p31"/>
          <p:cNvSpPr/>
          <p:nvPr/>
        </p:nvSpPr>
        <p:spPr>
          <a:xfrm>
            <a:off x="457200" y="2108200"/>
            <a:ext cx="8229600" cy="431700"/>
          </a:xfrm>
          <a:prstGeom prst="rect">
            <a:avLst/>
          </a:prstGeom>
          <a:solidFill>
            <a:srgbClr val="FFF5F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359" name="Google Shape;359;p31"/>
          <p:cNvSpPr/>
          <p:nvPr/>
        </p:nvSpPr>
        <p:spPr>
          <a:xfrm>
            <a:off x="457200" y="2108200"/>
            <a:ext cx="50700" cy="431700"/>
          </a:xfrm>
          <a:prstGeom prst="rect">
            <a:avLst/>
          </a:prstGeom>
          <a:solidFill>
            <a:srgbClr val="F05F4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360" name="Google Shape;360;p31"/>
          <p:cNvSpPr txBox="1"/>
          <p:nvPr/>
        </p:nvSpPr>
        <p:spPr>
          <a:xfrm>
            <a:off x="609600" y="2120900"/>
            <a:ext cx="8026500" cy="406500"/>
          </a:xfrm>
          <a:prstGeom prst="rect">
            <a:avLst/>
          </a:prstGeom>
          <a:noFill/>
          <a:ln>
            <a:noFill/>
          </a:ln>
        </p:spPr>
        <p:txBody>
          <a:bodyPr anchorCtr="0" anchor="ctr" bIns="91425" lIns="91425" spcFirstLastPara="1" rIns="91425" wrap="square" tIns="91425">
            <a:noAutofit/>
          </a:bodyPr>
          <a:lstStyle/>
          <a:p>
            <a:pPr indent="0" lvl="0" marL="0" rtl="0" algn="l">
              <a:lnSpc>
                <a:spcPct val="105000"/>
              </a:lnSpc>
              <a:spcBef>
                <a:spcPts val="0"/>
              </a:spcBef>
              <a:spcAft>
                <a:spcPts val="0"/>
              </a:spcAft>
              <a:buNone/>
            </a:pPr>
            <a:r>
              <a:rPr lang="en" sz="1100">
                <a:solidFill>
                  <a:srgbClr val="1F1F1F"/>
                </a:solidFill>
                <a:latin typeface="Avenir"/>
                <a:ea typeface="Avenir"/>
                <a:cs typeface="Avenir"/>
                <a:sym typeface="Avenir"/>
              </a:rPr>
              <a:t>TitanRL uses Monarch to run the whole job from one Python process: the controller spawns the trainer, generators and rollout workers on the cluster, and calls them with async messages.</a:t>
            </a:r>
            <a:endParaRPr sz="1100">
              <a:solidFill>
                <a:srgbClr val="1F1F1F"/>
              </a:solidFill>
              <a:latin typeface="Avenir"/>
              <a:ea typeface="Avenir"/>
              <a:cs typeface="Avenir"/>
              <a:sym typeface="Avenir"/>
            </a:endParaRPr>
          </a:p>
        </p:txBody>
      </p:sp>
      <p:sp>
        <p:nvSpPr>
          <p:cNvPr id="361" name="Google Shape;361;p31"/>
          <p:cNvSpPr/>
          <p:nvPr/>
        </p:nvSpPr>
        <p:spPr>
          <a:xfrm>
            <a:off x="1600200" y="2616200"/>
            <a:ext cx="5943600" cy="1574700"/>
          </a:xfrm>
          <a:prstGeom prst="rect">
            <a:avLst/>
          </a:prstGeom>
          <a:solidFill>
            <a:srgbClr val="F8F8F8"/>
          </a:solidFill>
          <a:ln cap="flat" cmpd="sng" w="12700">
            <a:solidFill>
              <a:srgbClr val="C9D3D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362" name="Google Shape;362;p31"/>
          <p:cNvSpPr txBox="1"/>
          <p:nvPr/>
        </p:nvSpPr>
        <p:spPr>
          <a:xfrm>
            <a:off x="1828800" y="2628900"/>
            <a:ext cx="5664300" cy="1549500"/>
          </a:xfrm>
          <a:prstGeom prst="rect">
            <a:avLst/>
          </a:prstGeom>
          <a:noFill/>
          <a:ln>
            <a:noFill/>
          </a:ln>
        </p:spPr>
        <p:txBody>
          <a:bodyPr anchorCtr="0" anchor="ctr" bIns="91425" lIns="91425" spcFirstLastPara="1" rIns="91425" wrap="square" tIns="91425">
            <a:noAutofit/>
          </a:bodyPr>
          <a:lstStyle/>
          <a:p>
            <a:pPr indent="0" lvl="0" marL="0" rtl="0" algn="l">
              <a:lnSpc>
                <a:spcPct val="95000"/>
              </a:lnSpc>
              <a:spcBef>
                <a:spcPts val="0"/>
              </a:spcBef>
              <a:spcAft>
                <a:spcPts val="0"/>
              </a:spcAft>
              <a:buNone/>
            </a:pPr>
            <a:r>
              <a:rPr b="1" lang="en" sz="1000">
                <a:solidFill>
                  <a:srgbClr val="F05F42"/>
                </a:solidFill>
                <a:latin typeface="Roboto Mono"/>
                <a:ea typeface="Roboto Mono"/>
                <a:cs typeface="Roboto Mono"/>
                <a:sym typeface="Roboto Mono"/>
              </a:rPr>
              <a:t># 1.</a:t>
            </a:r>
            <a:r>
              <a:rPr lang="en" sz="1000">
                <a:solidFill>
                  <a:srgbClr val="4B5563"/>
                </a:solidFill>
                <a:latin typeface="Roboto Mono"/>
                <a:ea typeface="Roboto Mono"/>
                <a:cs typeface="Roboto Mono"/>
                <a:sym typeface="Roboto Mono"/>
              </a:rPr>
              <a:t> spawn processes, then actors on them</a:t>
            </a:r>
            <a:endParaRPr sz="1000">
              <a:solidFill>
                <a:srgbClr val="1F1F1F"/>
              </a:solidFill>
              <a:latin typeface="Roboto Mono"/>
              <a:ea typeface="Roboto Mono"/>
              <a:cs typeface="Roboto Mono"/>
              <a:sym typeface="Roboto Mono"/>
            </a:endParaRPr>
          </a:p>
          <a:p>
            <a:pPr indent="0" lvl="0" marL="0" rtl="0" algn="l">
              <a:lnSpc>
                <a:spcPct val="95000"/>
              </a:lnSpc>
              <a:spcBef>
                <a:spcPts val="0"/>
              </a:spcBef>
              <a:spcAft>
                <a:spcPts val="0"/>
              </a:spcAft>
              <a:buNone/>
            </a:pPr>
            <a:r>
              <a:rPr lang="en" sz="1000">
                <a:solidFill>
                  <a:srgbClr val="1F1F1F"/>
                </a:solidFill>
                <a:latin typeface="Roboto Mono"/>
                <a:ea typeface="Roboto Mono"/>
                <a:cs typeface="Roboto Mono"/>
                <a:sym typeface="Roboto Mono"/>
              </a:rPr>
              <a:t>procs </a:t>
            </a:r>
            <a:r>
              <a:rPr lang="en" sz="1000">
                <a:solidFill>
                  <a:srgbClr val="4B5563"/>
                </a:solidFill>
                <a:latin typeface="Roboto Mono"/>
                <a:ea typeface="Roboto Mono"/>
                <a:cs typeface="Roboto Mono"/>
                <a:sym typeface="Roboto Mono"/>
              </a:rPr>
              <a:t>=</a:t>
            </a:r>
            <a:r>
              <a:rPr lang="en" sz="1000">
                <a:solidFill>
                  <a:srgbClr val="1F1F1F"/>
                </a:solidFill>
                <a:latin typeface="Roboto Mono"/>
                <a:ea typeface="Roboto Mono"/>
                <a:cs typeface="Roboto Mono"/>
                <a:sym typeface="Roboto Mono"/>
              </a:rPr>
              <a:t> host_mesh</a:t>
            </a:r>
            <a:r>
              <a:rPr lang="en" sz="1000">
                <a:solidFill>
                  <a:srgbClr val="4B5563"/>
                </a:solidFill>
                <a:latin typeface="Roboto Mono"/>
                <a:ea typeface="Roboto Mono"/>
                <a:cs typeface="Roboto Mono"/>
                <a:sym typeface="Roboto Mono"/>
              </a:rPr>
              <a:t>.</a:t>
            </a:r>
            <a:r>
              <a:rPr b="1" lang="en" sz="1000">
                <a:solidFill>
                  <a:srgbClr val="1F4E79"/>
                </a:solidFill>
                <a:latin typeface="Roboto Mono"/>
                <a:ea typeface="Roboto Mono"/>
                <a:cs typeface="Roboto Mono"/>
                <a:sym typeface="Roboto Mono"/>
              </a:rPr>
              <a:t>spawn_procs</a:t>
            </a:r>
            <a:r>
              <a:rPr lang="en" sz="1000">
                <a:solidFill>
                  <a:srgbClr val="4B5563"/>
                </a:solidFill>
                <a:latin typeface="Roboto Mono"/>
                <a:ea typeface="Roboto Mono"/>
                <a:cs typeface="Roboto Mono"/>
                <a:sym typeface="Roboto Mono"/>
              </a:rPr>
              <a:t>(</a:t>
            </a:r>
            <a:r>
              <a:rPr lang="en" sz="1000">
                <a:solidFill>
                  <a:srgbClr val="1F1F1F"/>
                </a:solidFill>
                <a:latin typeface="Roboto Mono"/>
                <a:ea typeface="Roboto Mono"/>
                <a:cs typeface="Roboto Mono"/>
                <a:sym typeface="Roboto Mono"/>
              </a:rPr>
              <a:t>per_host</a:t>
            </a:r>
            <a:r>
              <a:rPr lang="en" sz="1000">
                <a:solidFill>
                  <a:srgbClr val="4B5563"/>
                </a:solidFill>
                <a:latin typeface="Roboto Mono"/>
                <a:ea typeface="Roboto Mono"/>
                <a:cs typeface="Roboto Mono"/>
                <a:sym typeface="Roboto Mono"/>
              </a:rPr>
              <a:t>={</a:t>
            </a:r>
            <a:r>
              <a:rPr lang="en" sz="1000">
                <a:solidFill>
                  <a:srgbClr val="0F766E"/>
                </a:solidFill>
                <a:latin typeface="Roboto Mono"/>
                <a:ea typeface="Roboto Mono"/>
                <a:cs typeface="Roboto Mono"/>
                <a:sym typeface="Roboto Mono"/>
              </a:rPr>
              <a:t>"gpus"</a:t>
            </a:r>
            <a:r>
              <a:rPr lang="en" sz="1000">
                <a:solidFill>
                  <a:srgbClr val="4B5563"/>
                </a:solidFill>
                <a:latin typeface="Roboto Mono"/>
                <a:ea typeface="Roboto Mono"/>
                <a:cs typeface="Roboto Mono"/>
                <a:sym typeface="Roboto Mono"/>
              </a:rPr>
              <a:t>:</a:t>
            </a:r>
            <a:r>
              <a:rPr lang="en" sz="1000">
                <a:solidFill>
                  <a:srgbClr val="1F1F1F"/>
                </a:solidFill>
                <a:latin typeface="Roboto Mono"/>
                <a:ea typeface="Roboto Mono"/>
                <a:cs typeface="Roboto Mono"/>
                <a:sym typeface="Roboto Mono"/>
              </a:rPr>
              <a:t> 8</a:t>
            </a:r>
            <a:r>
              <a:rPr lang="en" sz="1000">
                <a:solidFill>
                  <a:srgbClr val="4B5563"/>
                </a:solidFill>
                <a:latin typeface="Roboto Mono"/>
                <a:ea typeface="Roboto Mono"/>
                <a:cs typeface="Roboto Mono"/>
                <a:sym typeface="Roboto Mono"/>
              </a:rPr>
              <a:t>})</a:t>
            </a:r>
            <a:endParaRPr sz="1000">
              <a:solidFill>
                <a:srgbClr val="1F1F1F"/>
              </a:solidFill>
              <a:latin typeface="Roboto Mono"/>
              <a:ea typeface="Roboto Mono"/>
              <a:cs typeface="Roboto Mono"/>
              <a:sym typeface="Roboto Mono"/>
            </a:endParaRPr>
          </a:p>
          <a:p>
            <a:pPr indent="0" lvl="0" marL="0" rtl="0" algn="l">
              <a:lnSpc>
                <a:spcPct val="95000"/>
              </a:lnSpc>
              <a:spcBef>
                <a:spcPts val="0"/>
              </a:spcBef>
              <a:spcAft>
                <a:spcPts val="0"/>
              </a:spcAft>
              <a:buNone/>
            </a:pPr>
            <a:r>
              <a:rPr lang="en" sz="1000">
                <a:solidFill>
                  <a:srgbClr val="1F1F1F"/>
                </a:solidFill>
                <a:latin typeface="Roboto Mono"/>
                <a:ea typeface="Roboto Mono"/>
                <a:cs typeface="Roboto Mono"/>
                <a:sym typeface="Roboto Mono"/>
              </a:rPr>
              <a:t>trainer </a:t>
            </a:r>
            <a:r>
              <a:rPr lang="en" sz="1000">
                <a:solidFill>
                  <a:srgbClr val="4B5563"/>
                </a:solidFill>
                <a:latin typeface="Roboto Mono"/>
                <a:ea typeface="Roboto Mono"/>
                <a:cs typeface="Roboto Mono"/>
                <a:sym typeface="Roboto Mono"/>
              </a:rPr>
              <a:t>=</a:t>
            </a:r>
            <a:r>
              <a:rPr lang="en" sz="1000">
                <a:solidFill>
                  <a:srgbClr val="1F1F1F"/>
                </a:solidFill>
                <a:latin typeface="Roboto Mono"/>
                <a:ea typeface="Roboto Mono"/>
                <a:cs typeface="Roboto Mono"/>
                <a:sym typeface="Roboto Mono"/>
              </a:rPr>
              <a:t> procs</a:t>
            </a:r>
            <a:r>
              <a:rPr lang="en" sz="1000">
                <a:solidFill>
                  <a:srgbClr val="4B5563"/>
                </a:solidFill>
                <a:latin typeface="Roboto Mono"/>
                <a:ea typeface="Roboto Mono"/>
                <a:cs typeface="Roboto Mono"/>
                <a:sym typeface="Roboto Mono"/>
              </a:rPr>
              <a:t>.</a:t>
            </a:r>
            <a:r>
              <a:rPr b="1" lang="en" sz="1000">
                <a:solidFill>
                  <a:srgbClr val="1F4E79"/>
                </a:solidFill>
                <a:latin typeface="Roboto Mono"/>
                <a:ea typeface="Roboto Mono"/>
                <a:cs typeface="Roboto Mono"/>
                <a:sym typeface="Roboto Mono"/>
              </a:rPr>
              <a:t>spawn</a:t>
            </a:r>
            <a:r>
              <a:rPr lang="en" sz="1000">
                <a:solidFill>
                  <a:srgbClr val="4B5563"/>
                </a:solidFill>
                <a:latin typeface="Roboto Mono"/>
                <a:ea typeface="Roboto Mono"/>
                <a:cs typeface="Roboto Mono"/>
                <a:sym typeface="Roboto Mono"/>
              </a:rPr>
              <a:t>(</a:t>
            </a:r>
            <a:r>
              <a:rPr lang="en" sz="1000">
                <a:solidFill>
                  <a:srgbClr val="0F766E"/>
                </a:solidFill>
                <a:latin typeface="Roboto Mono"/>
                <a:ea typeface="Roboto Mono"/>
                <a:cs typeface="Roboto Mono"/>
                <a:sym typeface="Roboto Mono"/>
              </a:rPr>
              <a:t>"trainer"</a:t>
            </a:r>
            <a:r>
              <a:rPr lang="en" sz="1000">
                <a:solidFill>
                  <a:srgbClr val="4B5563"/>
                </a:solidFill>
                <a:latin typeface="Roboto Mono"/>
                <a:ea typeface="Roboto Mono"/>
                <a:cs typeface="Roboto Mono"/>
                <a:sym typeface="Roboto Mono"/>
              </a:rPr>
              <a:t>,</a:t>
            </a:r>
            <a:r>
              <a:rPr lang="en" sz="1000">
                <a:solidFill>
                  <a:srgbClr val="1F1F1F"/>
                </a:solidFill>
                <a:latin typeface="Roboto Mono"/>
                <a:ea typeface="Roboto Mono"/>
                <a:cs typeface="Roboto Mono"/>
                <a:sym typeface="Roboto Mono"/>
              </a:rPr>
              <a:t> </a:t>
            </a:r>
            <a:r>
              <a:rPr lang="en" sz="1000">
                <a:solidFill>
                  <a:srgbClr val="1F4E79"/>
                </a:solidFill>
                <a:latin typeface="Roboto Mono"/>
                <a:ea typeface="Roboto Mono"/>
                <a:cs typeface="Roboto Mono"/>
                <a:sym typeface="Roboto Mono"/>
              </a:rPr>
              <a:t>TrainerActor</a:t>
            </a:r>
            <a:r>
              <a:rPr lang="en" sz="1000">
                <a:solidFill>
                  <a:srgbClr val="4B5563"/>
                </a:solidFill>
                <a:latin typeface="Roboto Mono"/>
                <a:ea typeface="Roboto Mono"/>
                <a:cs typeface="Roboto Mono"/>
                <a:sym typeface="Roboto Mono"/>
              </a:rPr>
              <a:t>,</a:t>
            </a:r>
            <a:r>
              <a:rPr lang="en" sz="1000">
                <a:solidFill>
                  <a:srgbClr val="1F1F1F"/>
                </a:solidFill>
                <a:latin typeface="Roboto Mono"/>
                <a:ea typeface="Roboto Mono"/>
                <a:cs typeface="Roboto Mono"/>
                <a:sym typeface="Roboto Mono"/>
              </a:rPr>
              <a:t> cfg</a:t>
            </a:r>
            <a:r>
              <a:rPr lang="en" sz="1000">
                <a:solidFill>
                  <a:srgbClr val="4B5563"/>
                </a:solidFill>
                <a:latin typeface="Roboto Mono"/>
                <a:ea typeface="Roboto Mono"/>
                <a:cs typeface="Roboto Mono"/>
                <a:sym typeface="Roboto Mono"/>
              </a:rPr>
              <a:t>)</a:t>
            </a:r>
            <a:endParaRPr sz="1000">
              <a:solidFill>
                <a:srgbClr val="1F1F1F"/>
              </a:solidFill>
              <a:latin typeface="Roboto Mono"/>
              <a:ea typeface="Roboto Mono"/>
              <a:cs typeface="Roboto Mono"/>
              <a:sym typeface="Roboto Mono"/>
            </a:endParaRPr>
          </a:p>
          <a:p>
            <a:pPr indent="0" lvl="0" marL="0" rtl="0" algn="l">
              <a:lnSpc>
                <a:spcPct val="95000"/>
              </a:lnSpc>
              <a:spcBef>
                <a:spcPts val="0"/>
              </a:spcBef>
              <a:spcAft>
                <a:spcPts val="0"/>
              </a:spcAft>
              <a:buNone/>
            </a:pPr>
            <a:r>
              <a:t/>
            </a:r>
            <a:endParaRPr sz="1000">
              <a:solidFill>
                <a:srgbClr val="1F1F1F"/>
              </a:solidFill>
              <a:latin typeface="Roboto Mono"/>
              <a:ea typeface="Roboto Mono"/>
              <a:cs typeface="Roboto Mono"/>
              <a:sym typeface="Roboto Mono"/>
            </a:endParaRPr>
          </a:p>
          <a:p>
            <a:pPr indent="0" lvl="0" marL="0" rtl="0" algn="l">
              <a:lnSpc>
                <a:spcPct val="95000"/>
              </a:lnSpc>
              <a:spcBef>
                <a:spcPts val="0"/>
              </a:spcBef>
              <a:spcAft>
                <a:spcPts val="0"/>
              </a:spcAft>
              <a:buNone/>
            </a:pPr>
            <a:r>
              <a:rPr b="1" lang="en" sz="1000">
                <a:solidFill>
                  <a:srgbClr val="F05F42"/>
                </a:solidFill>
                <a:latin typeface="Roboto Mono"/>
                <a:ea typeface="Roboto Mono"/>
                <a:cs typeface="Roboto Mono"/>
                <a:sym typeface="Roboto Mono"/>
              </a:rPr>
              <a:t># 2.</a:t>
            </a:r>
            <a:r>
              <a:rPr lang="en" sz="1000">
                <a:solidFill>
                  <a:srgbClr val="4B5563"/>
                </a:solidFill>
                <a:latin typeface="Roboto Mono"/>
                <a:ea typeface="Roboto Mono"/>
                <a:cs typeface="Roboto Mono"/>
                <a:sym typeface="Roboto Mono"/>
              </a:rPr>
              <a:t> an endpoint is an async method</a:t>
            </a:r>
            <a:endParaRPr sz="1000">
              <a:solidFill>
                <a:srgbClr val="1F1F1F"/>
              </a:solidFill>
              <a:latin typeface="Roboto Mono"/>
              <a:ea typeface="Roboto Mono"/>
              <a:cs typeface="Roboto Mono"/>
              <a:sym typeface="Roboto Mono"/>
            </a:endParaRPr>
          </a:p>
          <a:p>
            <a:pPr indent="0" lvl="0" marL="0" rtl="0" algn="l">
              <a:lnSpc>
                <a:spcPct val="95000"/>
              </a:lnSpc>
              <a:spcBef>
                <a:spcPts val="0"/>
              </a:spcBef>
              <a:spcAft>
                <a:spcPts val="0"/>
              </a:spcAft>
              <a:buNone/>
            </a:pPr>
            <a:r>
              <a:rPr b="1" lang="en" sz="1000">
                <a:solidFill>
                  <a:srgbClr val="1F4E79"/>
                </a:solidFill>
                <a:latin typeface="Roboto Mono"/>
                <a:ea typeface="Roboto Mono"/>
                <a:cs typeface="Roboto Mono"/>
                <a:sym typeface="Roboto Mono"/>
              </a:rPr>
              <a:t>@concurrent_endpoint</a:t>
            </a:r>
            <a:endParaRPr sz="1000">
              <a:solidFill>
                <a:srgbClr val="1F1F1F"/>
              </a:solidFill>
              <a:latin typeface="Roboto Mono"/>
              <a:ea typeface="Roboto Mono"/>
              <a:cs typeface="Roboto Mono"/>
              <a:sym typeface="Roboto Mono"/>
            </a:endParaRPr>
          </a:p>
          <a:p>
            <a:pPr indent="0" lvl="0" marL="0" rtl="0" algn="l">
              <a:lnSpc>
                <a:spcPct val="95000"/>
              </a:lnSpc>
              <a:spcBef>
                <a:spcPts val="0"/>
              </a:spcBef>
              <a:spcAft>
                <a:spcPts val="0"/>
              </a:spcAft>
              <a:buNone/>
            </a:pPr>
            <a:r>
              <a:rPr b="1" lang="en" sz="1000">
                <a:solidFill>
                  <a:srgbClr val="1F4E79"/>
                </a:solidFill>
                <a:latin typeface="Roboto Mono"/>
                <a:ea typeface="Roboto Mono"/>
                <a:cs typeface="Roboto Mono"/>
                <a:sym typeface="Roboto Mono"/>
              </a:rPr>
              <a:t>async</a:t>
            </a:r>
            <a:r>
              <a:rPr lang="en" sz="1000">
                <a:solidFill>
                  <a:srgbClr val="1F1F1F"/>
                </a:solidFill>
                <a:latin typeface="Roboto Mono"/>
                <a:ea typeface="Roboto Mono"/>
                <a:cs typeface="Roboto Mono"/>
                <a:sym typeface="Roboto Mono"/>
              </a:rPr>
              <a:t> </a:t>
            </a:r>
            <a:r>
              <a:rPr b="1" lang="en" sz="1000">
                <a:solidFill>
                  <a:srgbClr val="1F4E79"/>
                </a:solidFill>
                <a:latin typeface="Roboto Mono"/>
                <a:ea typeface="Roboto Mono"/>
                <a:cs typeface="Roboto Mono"/>
                <a:sym typeface="Roboto Mono"/>
              </a:rPr>
              <a:t>def</a:t>
            </a:r>
            <a:r>
              <a:rPr lang="en" sz="1000">
                <a:solidFill>
                  <a:srgbClr val="1F1F1F"/>
                </a:solidFill>
                <a:latin typeface="Roboto Mono"/>
                <a:ea typeface="Roboto Mono"/>
                <a:cs typeface="Roboto Mono"/>
                <a:sym typeface="Roboto Mono"/>
              </a:rPr>
              <a:t> forward_backward</a:t>
            </a:r>
            <a:r>
              <a:rPr lang="en" sz="1000">
                <a:solidFill>
                  <a:srgbClr val="4B5563"/>
                </a:solidFill>
                <a:latin typeface="Roboto Mono"/>
                <a:ea typeface="Roboto Mono"/>
                <a:cs typeface="Roboto Mono"/>
                <a:sym typeface="Roboto Mono"/>
              </a:rPr>
              <a:t>(</a:t>
            </a:r>
            <a:r>
              <a:rPr lang="en" sz="1000">
                <a:solidFill>
                  <a:srgbClr val="1F1F1F"/>
                </a:solidFill>
                <a:latin typeface="Roboto Mono"/>
                <a:ea typeface="Roboto Mono"/>
                <a:cs typeface="Roboto Mono"/>
                <a:sym typeface="Roboto Mono"/>
              </a:rPr>
              <a:t>self</a:t>
            </a:r>
            <a:r>
              <a:rPr lang="en" sz="1000">
                <a:solidFill>
                  <a:srgbClr val="4B5563"/>
                </a:solidFill>
                <a:latin typeface="Roboto Mono"/>
                <a:ea typeface="Roboto Mono"/>
                <a:cs typeface="Roboto Mono"/>
                <a:sym typeface="Roboto Mono"/>
              </a:rPr>
              <a:t>,</a:t>
            </a:r>
            <a:r>
              <a:rPr lang="en" sz="1000">
                <a:solidFill>
                  <a:srgbClr val="1F1F1F"/>
                </a:solidFill>
                <a:latin typeface="Roboto Mono"/>
                <a:ea typeface="Roboto Mono"/>
                <a:cs typeface="Roboto Mono"/>
                <a:sym typeface="Roboto Mono"/>
              </a:rPr>
              <a:t> batch</a:t>
            </a:r>
            <a:r>
              <a:rPr lang="en" sz="1000">
                <a:solidFill>
                  <a:srgbClr val="4B5563"/>
                </a:solidFill>
                <a:latin typeface="Roboto Mono"/>
                <a:ea typeface="Roboto Mono"/>
                <a:cs typeface="Roboto Mono"/>
                <a:sym typeface="Roboto Mono"/>
              </a:rPr>
              <a:t>):</a:t>
            </a:r>
            <a:r>
              <a:rPr lang="en" sz="1000">
                <a:solidFill>
                  <a:srgbClr val="1F1F1F"/>
                </a:solidFill>
                <a:latin typeface="Roboto Mono"/>
                <a:ea typeface="Roboto Mono"/>
                <a:cs typeface="Roboto Mono"/>
                <a:sym typeface="Roboto Mono"/>
              </a:rPr>
              <a:t> </a:t>
            </a:r>
            <a:r>
              <a:rPr lang="en" sz="1000">
                <a:solidFill>
                  <a:srgbClr val="6B7280"/>
                </a:solidFill>
                <a:latin typeface="Roboto Mono"/>
                <a:ea typeface="Roboto Mono"/>
                <a:cs typeface="Roboto Mono"/>
                <a:sym typeface="Roboto Mono"/>
              </a:rPr>
              <a:t>...</a:t>
            </a:r>
            <a:endParaRPr sz="1000">
              <a:solidFill>
                <a:srgbClr val="1F1F1F"/>
              </a:solidFill>
              <a:latin typeface="Roboto Mono"/>
              <a:ea typeface="Roboto Mono"/>
              <a:cs typeface="Roboto Mono"/>
              <a:sym typeface="Roboto Mono"/>
            </a:endParaRPr>
          </a:p>
          <a:p>
            <a:pPr indent="0" lvl="0" marL="0" rtl="0" algn="l">
              <a:lnSpc>
                <a:spcPct val="95000"/>
              </a:lnSpc>
              <a:spcBef>
                <a:spcPts val="0"/>
              </a:spcBef>
              <a:spcAft>
                <a:spcPts val="0"/>
              </a:spcAft>
              <a:buNone/>
            </a:pPr>
            <a:r>
              <a:t/>
            </a:r>
            <a:endParaRPr sz="1000">
              <a:solidFill>
                <a:srgbClr val="1F1F1F"/>
              </a:solidFill>
              <a:latin typeface="Roboto Mono"/>
              <a:ea typeface="Roboto Mono"/>
              <a:cs typeface="Roboto Mono"/>
              <a:sym typeface="Roboto Mono"/>
            </a:endParaRPr>
          </a:p>
          <a:p>
            <a:pPr indent="0" lvl="0" marL="0" rtl="0" algn="l">
              <a:lnSpc>
                <a:spcPct val="95000"/>
              </a:lnSpc>
              <a:spcBef>
                <a:spcPts val="0"/>
              </a:spcBef>
              <a:spcAft>
                <a:spcPts val="0"/>
              </a:spcAft>
              <a:buNone/>
            </a:pPr>
            <a:r>
              <a:rPr b="1" lang="en" sz="1000">
                <a:solidFill>
                  <a:srgbClr val="F05F42"/>
                </a:solidFill>
                <a:latin typeface="Roboto Mono"/>
                <a:ea typeface="Roboto Mono"/>
                <a:cs typeface="Roboto Mono"/>
                <a:sym typeface="Roboto Mono"/>
              </a:rPr>
              <a:t># 3.</a:t>
            </a:r>
            <a:r>
              <a:rPr lang="en" sz="1000">
                <a:solidFill>
                  <a:srgbClr val="4B5563"/>
                </a:solidFill>
                <a:latin typeface="Roboto Mono"/>
                <a:ea typeface="Roboto Mono"/>
                <a:cs typeface="Roboto Mono"/>
                <a:sym typeface="Roboto Mono"/>
              </a:rPr>
              <a:t> call it on every rank</a:t>
            </a:r>
            <a:endParaRPr sz="1000">
              <a:solidFill>
                <a:srgbClr val="1F1F1F"/>
              </a:solidFill>
              <a:latin typeface="Roboto Mono"/>
              <a:ea typeface="Roboto Mono"/>
              <a:cs typeface="Roboto Mono"/>
              <a:sym typeface="Roboto Mono"/>
            </a:endParaRPr>
          </a:p>
          <a:p>
            <a:pPr indent="0" lvl="0" marL="0" rtl="0" algn="l">
              <a:lnSpc>
                <a:spcPct val="95000"/>
              </a:lnSpc>
              <a:spcBef>
                <a:spcPts val="0"/>
              </a:spcBef>
              <a:spcAft>
                <a:spcPts val="0"/>
              </a:spcAft>
              <a:buNone/>
            </a:pPr>
            <a:r>
              <a:rPr b="1" lang="en" sz="1000">
                <a:solidFill>
                  <a:srgbClr val="1F4E79"/>
                </a:solidFill>
                <a:latin typeface="Roboto Mono"/>
                <a:ea typeface="Roboto Mono"/>
                <a:cs typeface="Roboto Mono"/>
                <a:sym typeface="Roboto Mono"/>
              </a:rPr>
              <a:t>await</a:t>
            </a:r>
            <a:r>
              <a:rPr lang="en" sz="1000">
                <a:solidFill>
                  <a:srgbClr val="1F1F1F"/>
                </a:solidFill>
                <a:latin typeface="Roboto Mono"/>
                <a:ea typeface="Roboto Mono"/>
                <a:cs typeface="Roboto Mono"/>
                <a:sym typeface="Roboto Mono"/>
              </a:rPr>
              <a:t> trainer</a:t>
            </a:r>
            <a:r>
              <a:rPr lang="en" sz="1000">
                <a:solidFill>
                  <a:srgbClr val="4B5563"/>
                </a:solidFill>
                <a:latin typeface="Roboto Mono"/>
                <a:ea typeface="Roboto Mono"/>
                <a:cs typeface="Roboto Mono"/>
                <a:sym typeface="Roboto Mono"/>
              </a:rPr>
              <a:t>.</a:t>
            </a:r>
            <a:r>
              <a:rPr lang="en" sz="1000">
                <a:solidFill>
                  <a:srgbClr val="1F1F1F"/>
                </a:solidFill>
                <a:latin typeface="Roboto Mono"/>
                <a:ea typeface="Roboto Mono"/>
                <a:cs typeface="Roboto Mono"/>
                <a:sym typeface="Roboto Mono"/>
              </a:rPr>
              <a:t>forward_backward</a:t>
            </a:r>
            <a:r>
              <a:rPr lang="en" sz="1000">
                <a:solidFill>
                  <a:srgbClr val="4B5563"/>
                </a:solidFill>
                <a:latin typeface="Roboto Mono"/>
                <a:ea typeface="Roboto Mono"/>
                <a:cs typeface="Roboto Mono"/>
                <a:sym typeface="Roboto Mono"/>
              </a:rPr>
              <a:t>.</a:t>
            </a:r>
            <a:r>
              <a:rPr b="1" lang="en" sz="1000">
                <a:solidFill>
                  <a:srgbClr val="1F4E79"/>
                </a:solidFill>
                <a:latin typeface="Roboto Mono"/>
                <a:ea typeface="Roboto Mono"/>
                <a:cs typeface="Roboto Mono"/>
                <a:sym typeface="Roboto Mono"/>
              </a:rPr>
              <a:t>call</a:t>
            </a:r>
            <a:r>
              <a:rPr lang="en" sz="1000">
                <a:solidFill>
                  <a:srgbClr val="4B5563"/>
                </a:solidFill>
                <a:latin typeface="Roboto Mono"/>
                <a:ea typeface="Roboto Mono"/>
                <a:cs typeface="Roboto Mono"/>
                <a:sym typeface="Roboto Mono"/>
              </a:rPr>
              <a:t>(</a:t>
            </a:r>
            <a:r>
              <a:rPr lang="en" sz="1000">
                <a:solidFill>
                  <a:srgbClr val="1F1F1F"/>
                </a:solidFill>
                <a:latin typeface="Roboto Mono"/>
                <a:ea typeface="Roboto Mono"/>
                <a:cs typeface="Roboto Mono"/>
                <a:sym typeface="Roboto Mono"/>
              </a:rPr>
              <a:t>batch</a:t>
            </a:r>
            <a:r>
              <a:rPr lang="en" sz="1000">
                <a:solidFill>
                  <a:srgbClr val="4B5563"/>
                </a:solidFill>
                <a:latin typeface="Roboto Mono"/>
                <a:ea typeface="Roboto Mono"/>
                <a:cs typeface="Roboto Mono"/>
                <a:sym typeface="Roboto Mono"/>
              </a:rPr>
              <a:t>)</a:t>
            </a:r>
            <a:endParaRPr sz="1000">
              <a:solidFill>
                <a:srgbClr val="4B5563"/>
              </a:solidFill>
              <a:latin typeface="Roboto Mono"/>
              <a:ea typeface="Roboto Mono"/>
              <a:cs typeface="Roboto Mono"/>
              <a:sym typeface="Roboto Mono"/>
            </a:endParaRPr>
          </a:p>
        </p:txBody>
      </p:sp>
      <p:sp>
        <p:nvSpPr>
          <p:cNvPr id="363" name="Google Shape;363;p31"/>
          <p:cNvSpPr txBox="1"/>
          <p:nvPr/>
        </p:nvSpPr>
        <p:spPr>
          <a:xfrm>
            <a:off x="1600200" y="4216400"/>
            <a:ext cx="5943600" cy="152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750">
                <a:solidFill>
                  <a:srgbClr val="4B5563"/>
                </a:solidFill>
                <a:latin typeface="Avenir"/>
                <a:ea typeface="Avenir"/>
                <a:cs typeface="Avenir"/>
                <a:sym typeface="Avenir"/>
              </a:rPr>
              <a:t>simplified from torchtitan/rl: </a:t>
            </a:r>
            <a:r>
              <a:rPr lang="en" sz="750" u="sng">
                <a:solidFill>
                  <a:schemeClr val="hlink"/>
                </a:solidFill>
                <a:latin typeface="Avenir"/>
                <a:ea typeface="Avenir"/>
                <a:cs typeface="Avenir"/>
                <a:sym typeface="Avenir"/>
                <a:hlinkClick r:id="rId3"/>
              </a:rPr>
              <a:t>controller.py</a:t>
            </a:r>
            <a:r>
              <a:rPr lang="en" sz="750">
                <a:solidFill>
                  <a:srgbClr val="4B5563"/>
                </a:solidFill>
                <a:latin typeface="Avenir"/>
                <a:ea typeface="Avenir"/>
                <a:cs typeface="Avenir"/>
                <a:sym typeface="Avenir"/>
              </a:rPr>
              <a:t>, actors/trainer.py</a:t>
            </a:r>
            <a:endParaRPr sz="750">
              <a:solidFill>
                <a:srgbClr val="4B5563"/>
              </a:solidFill>
              <a:latin typeface="Avenir"/>
              <a:ea typeface="Avenir"/>
              <a:cs typeface="Avenir"/>
              <a:sym typeface="Aveni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32"/>
          <p:cNvSpPr txBox="1"/>
          <p:nvPr>
            <p:ph type="title"/>
          </p:nvPr>
        </p:nvSpPr>
        <p:spPr>
          <a:xfrm>
            <a:off x="310896" y="13716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0" lang="en"/>
              <a:t>Weight sync with TorchStore</a:t>
            </a:r>
            <a:endParaRPr b="0"/>
          </a:p>
        </p:txBody>
      </p:sp>
      <p:sp>
        <p:nvSpPr>
          <p:cNvPr id="369" name="Google Shape;369;p32"/>
          <p:cNvSpPr txBox="1"/>
          <p:nvPr>
            <p:ph idx="12" type="sldNum"/>
          </p:nvPr>
        </p:nvSpPr>
        <p:spPr>
          <a:xfrm>
            <a:off x="8320058" y="4590005"/>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00"/>
              <a:buFont typeface="Arial"/>
              <a:buNone/>
            </a:pPr>
            <a:fld id="{00000000-1234-1234-1234-123412341234}" type="slidenum">
              <a:rPr lang="en"/>
              <a:t>‹#›</a:t>
            </a:fld>
            <a:endParaRPr/>
          </a:p>
        </p:txBody>
      </p:sp>
      <p:grpSp>
        <p:nvGrpSpPr>
          <p:cNvPr id="370" name="Google Shape;370;p32"/>
          <p:cNvGrpSpPr/>
          <p:nvPr/>
        </p:nvGrpSpPr>
        <p:grpSpPr>
          <a:xfrm>
            <a:off x="4869385" y="1255571"/>
            <a:ext cx="3986056" cy="2555340"/>
            <a:chOff x="4869385" y="1042325"/>
            <a:chExt cx="3986056" cy="2555340"/>
          </a:xfrm>
        </p:grpSpPr>
        <p:sp>
          <p:nvSpPr>
            <p:cNvPr id="371" name="Google Shape;371;p32"/>
            <p:cNvSpPr/>
            <p:nvPr/>
          </p:nvSpPr>
          <p:spPr>
            <a:xfrm>
              <a:off x="4893041" y="1042325"/>
              <a:ext cx="3962400" cy="279300"/>
            </a:xfrm>
            <a:prstGeom prst="roundRect">
              <a:avLst>
                <a:gd fmla="val 16667" name="adj"/>
              </a:avLst>
            </a:prstGeom>
            <a:solidFill>
              <a:srgbClr val="1F4E79"/>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sz="1150">
                  <a:solidFill>
                    <a:srgbClr val="FFFFFF"/>
                  </a:solidFill>
                  <a:latin typeface="Avenir"/>
                  <a:ea typeface="Avenir"/>
                  <a:cs typeface="Avenir"/>
                  <a:sym typeface="Avenir"/>
                </a:rPr>
                <a:t>Qwen3.5-35B-A3B · 5 GB300 hosts · 16 generators</a:t>
              </a:r>
              <a:endParaRPr b="1" sz="1150">
                <a:solidFill>
                  <a:srgbClr val="FFFFFF"/>
                </a:solidFill>
                <a:latin typeface="Avenir"/>
                <a:ea typeface="Avenir"/>
                <a:cs typeface="Avenir"/>
                <a:sym typeface="Avenir"/>
              </a:endParaRPr>
            </a:p>
          </p:txBody>
        </p:sp>
        <p:sp>
          <p:nvSpPr>
            <p:cNvPr id="372" name="Google Shape;372;p32"/>
            <p:cNvSpPr txBox="1"/>
            <p:nvPr/>
          </p:nvSpPr>
          <p:spPr>
            <a:xfrm>
              <a:off x="6467841" y="1347125"/>
              <a:ext cx="1143000" cy="177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900">
                  <a:solidFill>
                    <a:srgbClr val="4B5563"/>
                  </a:solidFill>
                  <a:latin typeface="Avenir"/>
                  <a:ea typeface="Avenir"/>
                  <a:cs typeface="Avenir"/>
                  <a:sym typeface="Avenir"/>
                </a:rPr>
                <a:t>ACTUAL</a:t>
              </a:r>
              <a:endParaRPr b="1" sz="900">
                <a:solidFill>
                  <a:srgbClr val="4B5563"/>
                </a:solidFill>
                <a:latin typeface="Avenir"/>
                <a:ea typeface="Avenir"/>
                <a:cs typeface="Avenir"/>
                <a:sym typeface="Avenir"/>
              </a:endParaRPr>
            </a:p>
          </p:txBody>
        </p:sp>
        <p:sp>
          <p:nvSpPr>
            <p:cNvPr id="373" name="Google Shape;373;p32"/>
            <p:cNvSpPr txBox="1"/>
            <p:nvPr/>
          </p:nvSpPr>
          <p:spPr>
            <a:xfrm>
              <a:off x="7636241" y="1347125"/>
              <a:ext cx="1219200" cy="177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900">
                  <a:solidFill>
                    <a:srgbClr val="4B5563"/>
                  </a:solidFill>
                  <a:latin typeface="Avenir"/>
                  <a:ea typeface="Avenir"/>
                  <a:cs typeface="Avenir"/>
                  <a:sym typeface="Avenir"/>
                </a:rPr>
                <a:t>EXPOSED</a:t>
              </a:r>
              <a:endParaRPr b="1" sz="900">
                <a:solidFill>
                  <a:srgbClr val="4B5563"/>
                </a:solidFill>
                <a:latin typeface="Avenir"/>
                <a:ea typeface="Avenir"/>
                <a:cs typeface="Avenir"/>
                <a:sym typeface="Avenir"/>
              </a:endParaRPr>
            </a:p>
          </p:txBody>
        </p:sp>
        <p:sp>
          <p:nvSpPr>
            <p:cNvPr id="374" name="Google Shape;374;p32"/>
            <p:cNvSpPr txBox="1"/>
            <p:nvPr/>
          </p:nvSpPr>
          <p:spPr>
            <a:xfrm>
              <a:off x="4893041" y="1524925"/>
              <a:ext cx="1574700" cy="3048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1200">
                  <a:solidFill>
                    <a:srgbClr val="1F1F1F"/>
                  </a:solidFill>
                  <a:latin typeface="Avenir"/>
                  <a:ea typeface="Avenir"/>
                  <a:cs typeface="Avenir"/>
                  <a:sym typeface="Avenir"/>
                </a:rPr>
                <a:t>trainer push</a:t>
              </a:r>
              <a:endParaRPr sz="1200">
                <a:solidFill>
                  <a:srgbClr val="1F1F1F"/>
                </a:solidFill>
                <a:latin typeface="Avenir"/>
                <a:ea typeface="Avenir"/>
                <a:cs typeface="Avenir"/>
                <a:sym typeface="Avenir"/>
              </a:endParaRPr>
            </a:p>
          </p:txBody>
        </p:sp>
        <p:sp>
          <p:nvSpPr>
            <p:cNvPr id="375" name="Google Shape;375;p32"/>
            <p:cNvSpPr txBox="1"/>
            <p:nvPr/>
          </p:nvSpPr>
          <p:spPr>
            <a:xfrm>
              <a:off x="6467841" y="1524925"/>
              <a:ext cx="1143000" cy="3048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sz="1700">
                  <a:solidFill>
                    <a:srgbClr val="1F1F1F"/>
                  </a:solidFill>
                  <a:latin typeface="Avenir"/>
                  <a:ea typeface="Avenir"/>
                  <a:cs typeface="Avenir"/>
                  <a:sym typeface="Avenir"/>
                </a:rPr>
                <a:t>1.8 s</a:t>
              </a:r>
              <a:endParaRPr b="1" sz="1700">
                <a:solidFill>
                  <a:srgbClr val="1F1F1F"/>
                </a:solidFill>
                <a:latin typeface="Avenir"/>
                <a:ea typeface="Avenir"/>
                <a:cs typeface="Avenir"/>
                <a:sym typeface="Avenir"/>
              </a:endParaRPr>
            </a:p>
          </p:txBody>
        </p:sp>
        <p:sp>
          <p:nvSpPr>
            <p:cNvPr id="376" name="Google Shape;376;p32"/>
            <p:cNvSpPr txBox="1"/>
            <p:nvPr/>
          </p:nvSpPr>
          <p:spPr>
            <a:xfrm>
              <a:off x="7636241" y="1524925"/>
              <a:ext cx="1219200" cy="3048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sz="1700">
                  <a:solidFill>
                    <a:srgbClr val="F05F42"/>
                  </a:solidFill>
                  <a:latin typeface="Avenir"/>
                  <a:ea typeface="Avenir"/>
                  <a:cs typeface="Avenir"/>
                  <a:sym typeface="Avenir"/>
                </a:rPr>
                <a:t>~0 s</a:t>
              </a:r>
              <a:endParaRPr b="1" sz="1700">
                <a:solidFill>
                  <a:srgbClr val="F05F42"/>
                </a:solidFill>
                <a:latin typeface="Avenir"/>
                <a:ea typeface="Avenir"/>
                <a:cs typeface="Avenir"/>
                <a:sym typeface="Avenir"/>
              </a:endParaRPr>
            </a:p>
          </p:txBody>
        </p:sp>
        <p:sp>
          <p:nvSpPr>
            <p:cNvPr id="377" name="Google Shape;377;p32"/>
            <p:cNvSpPr txBox="1"/>
            <p:nvPr/>
          </p:nvSpPr>
          <p:spPr>
            <a:xfrm>
              <a:off x="4893041" y="1829725"/>
              <a:ext cx="1574700" cy="3048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1200">
                  <a:solidFill>
                    <a:srgbClr val="1F1F1F"/>
                  </a:solidFill>
                  <a:latin typeface="Avenir"/>
                  <a:ea typeface="Avenir"/>
                  <a:cs typeface="Avenir"/>
                  <a:sym typeface="Avenir"/>
                </a:rPr>
                <a:t>generator pull</a:t>
              </a:r>
              <a:endParaRPr sz="1200">
                <a:solidFill>
                  <a:srgbClr val="1F1F1F"/>
                </a:solidFill>
                <a:latin typeface="Avenir"/>
                <a:ea typeface="Avenir"/>
                <a:cs typeface="Avenir"/>
                <a:sym typeface="Avenir"/>
              </a:endParaRPr>
            </a:p>
          </p:txBody>
        </p:sp>
        <p:sp>
          <p:nvSpPr>
            <p:cNvPr id="378" name="Google Shape;378;p32"/>
            <p:cNvSpPr txBox="1"/>
            <p:nvPr/>
          </p:nvSpPr>
          <p:spPr>
            <a:xfrm>
              <a:off x="6467841" y="1829725"/>
              <a:ext cx="1143000" cy="3048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sz="1700">
                  <a:solidFill>
                    <a:srgbClr val="1F1F1F"/>
                  </a:solidFill>
                  <a:latin typeface="Avenir"/>
                  <a:ea typeface="Avenir"/>
                  <a:cs typeface="Avenir"/>
                  <a:sym typeface="Avenir"/>
                </a:rPr>
                <a:t>7.1 s</a:t>
              </a:r>
              <a:endParaRPr b="1" sz="1700">
                <a:solidFill>
                  <a:srgbClr val="1F1F1F"/>
                </a:solidFill>
                <a:latin typeface="Avenir"/>
                <a:ea typeface="Avenir"/>
                <a:cs typeface="Avenir"/>
                <a:sym typeface="Avenir"/>
              </a:endParaRPr>
            </a:p>
          </p:txBody>
        </p:sp>
        <p:sp>
          <p:nvSpPr>
            <p:cNvPr id="379" name="Google Shape;379;p32"/>
            <p:cNvSpPr txBox="1"/>
            <p:nvPr/>
          </p:nvSpPr>
          <p:spPr>
            <a:xfrm>
              <a:off x="7636241" y="1829725"/>
              <a:ext cx="1219200" cy="3048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sz="1700">
                  <a:solidFill>
                    <a:srgbClr val="F05F42"/>
                  </a:solidFill>
                  <a:latin typeface="Avenir"/>
                  <a:ea typeface="Avenir"/>
                  <a:cs typeface="Avenir"/>
                  <a:sym typeface="Avenir"/>
                </a:rPr>
                <a:t>~0 s</a:t>
              </a:r>
              <a:endParaRPr b="1" sz="1700">
                <a:solidFill>
                  <a:srgbClr val="F05F42"/>
                </a:solidFill>
                <a:latin typeface="Avenir"/>
                <a:ea typeface="Avenir"/>
                <a:cs typeface="Avenir"/>
                <a:sym typeface="Avenir"/>
              </a:endParaRPr>
            </a:p>
          </p:txBody>
        </p:sp>
        <p:sp>
          <p:nvSpPr>
            <p:cNvPr id="380" name="Google Shape;380;p32"/>
            <p:cNvSpPr txBox="1"/>
            <p:nvPr/>
          </p:nvSpPr>
          <p:spPr>
            <a:xfrm>
              <a:off x="4893041" y="2134525"/>
              <a:ext cx="3962400" cy="177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800">
                  <a:solidFill>
                    <a:srgbClr val="4B5563"/>
                  </a:solidFill>
                  <a:latin typeface="Avenir"/>
                  <a:ea typeface="Avenir"/>
                  <a:cs typeface="Avenir"/>
                  <a:sym typeface="Avenir"/>
                </a:rPr>
                <a:t>median per step, 124 steps</a:t>
              </a:r>
              <a:endParaRPr sz="800">
                <a:solidFill>
                  <a:srgbClr val="4B5563"/>
                </a:solidFill>
                <a:latin typeface="Avenir"/>
                <a:ea typeface="Avenir"/>
                <a:cs typeface="Avenir"/>
                <a:sym typeface="Avenir"/>
              </a:endParaRPr>
            </a:p>
          </p:txBody>
        </p:sp>
        <p:sp>
          <p:nvSpPr>
            <p:cNvPr id="381" name="Google Shape;381;p32"/>
            <p:cNvSpPr/>
            <p:nvPr/>
          </p:nvSpPr>
          <p:spPr>
            <a:xfrm>
              <a:off x="4889993" y="2505365"/>
              <a:ext cx="3962400" cy="1092300"/>
            </a:xfrm>
            <a:prstGeom prst="rect">
              <a:avLst/>
            </a:prstGeom>
            <a:solidFill>
              <a:srgbClr val="FFF5F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382" name="Google Shape;382;p32"/>
            <p:cNvSpPr/>
            <p:nvPr/>
          </p:nvSpPr>
          <p:spPr>
            <a:xfrm>
              <a:off x="4869385" y="2505333"/>
              <a:ext cx="63600" cy="1092300"/>
            </a:xfrm>
            <a:prstGeom prst="rect">
              <a:avLst/>
            </a:prstGeom>
            <a:solidFill>
              <a:srgbClr val="F05F4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383" name="Google Shape;383;p32"/>
            <p:cNvSpPr txBox="1"/>
            <p:nvPr/>
          </p:nvSpPr>
          <p:spPr>
            <a:xfrm>
              <a:off x="5093193" y="2556165"/>
              <a:ext cx="3683100" cy="990600"/>
            </a:xfrm>
            <a:prstGeom prst="rect">
              <a:avLst/>
            </a:prstGeom>
            <a:noFill/>
            <a:ln>
              <a:noFill/>
            </a:ln>
          </p:spPr>
          <p:txBody>
            <a:bodyPr anchorCtr="0" anchor="ctr" bIns="91425" lIns="91425" spcFirstLastPara="1" rIns="91425" wrap="square" tIns="91425">
              <a:noAutofit/>
            </a:bodyPr>
            <a:lstStyle/>
            <a:p>
              <a:pPr indent="0" lvl="0" marL="0" rtl="0" algn="l">
                <a:lnSpc>
                  <a:spcPct val="110000"/>
                </a:lnSpc>
                <a:spcBef>
                  <a:spcPts val="0"/>
                </a:spcBef>
                <a:spcAft>
                  <a:spcPts val="0"/>
                </a:spcAft>
                <a:buNone/>
              </a:pPr>
              <a:r>
                <a:rPr b="1" lang="en" sz="1300">
                  <a:solidFill>
                    <a:srgbClr val="1F1F1F"/>
                  </a:solidFill>
                  <a:latin typeface="Avenir"/>
                  <a:ea typeface="Avenir"/>
                  <a:cs typeface="Avenir"/>
                  <a:sym typeface="Avenir"/>
                </a:rPr>
                <a:t>No lockstep barrier</a:t>
              </a:r>
              <a:endParaRPr sz="1150">
                <a:solidFill>
                  <a:srgbClr val="1F1F1F"/>
                </a:solidFill>
                <a:latin typeface="Avenir"/>
                <a:ea typeface="Avenir"/>
                <a:cs typeface="Avenir"/>
                <a:sym typeface="Avenir"/>
              </a:endParaRPr>
            </a:p>
            <a:p>
              <a:pPr indent="0" lvl="0" marL="0" rtl="0" algn="l">
                <a:lnSpc>
                  <a:spcPct val="110000"/>
                </a:lnSpc>
                <a:spcBef>
                  <a:spcPts val="0"/>
                </a:spcBef>
                <a:spcAft>
                  <a:spcPts val="0"/>
                </a:spcAft>
                <a:buNone/>
              </a:pPr>
              <a:r>
                <a:rPr lang="en" sz="1150">
                  <a:solidFill>
                    <a:srgbClr val="1F1F1F"/>
                  </a:solidFill>
                  <a:latin typeface="Avenir"/>
                  <a:ea typeface="Avenir"/>
                  <a:cs typeface="Avenir"/>
                  <a:sym typeface="Avenir"/>
                </a:rPr>
                <a:t>each generator pauses only for its 0.45 s CPU → GPU copy: ~0.25% of a 185 s step</a:t>
              </a:r>
              <a:endParaRPr sz="1150">
                <a:solidFill>
                  <a:srgbClr val="1F1F1F"/>
                </a:solidFill>
                <a:latin typeface="Avenir"/>
                <a:ea typeface="Avenir"/>
                <a:cs typeface="Avenir"/>
                <a:sym typeface="Avenir"/>
              </a:endParaRPr>
            </a:p>
          </p:txBody>
        </p:sp>
      </p:grpSp>
      <p:pic>
        <p:nvPicPr>
          <p:cNvPr id="384" name="Google Shape;384;p32"/>
          <p:cNvPicPr preferRelativeResize="0"/>
          <p:nvPr/>
        </p:nvPicPr>
        <p:blipFill rotWithShape="1">
          <a:blip r:embed="rId3">
            <a:alphaModFix/>
          </a:blip>
          <a:srcRect b="6498" l="0" r="0" t="0"/>
          <a:stretch/>
        </p:blipFill>
        <p:spPr>
          <a:xfrm>
            <a:off x="320050" y="804675"/>
            <a:ext cx="4389098" cy="32916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33"/>
          <p:cNvSpPr txBox="1"/>
          <p:nvPr>
            <p:ph type="title"/>
          </p:nvPr>
        </p:nvSpPr>
        <p:spPr>
          <a:xfrm>
            <a:off x="310896" y="13716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500"/>
              <a:t>Batch-invariant mode</a:t>
            </a:r>
            <a:endParaRPr sz="2500"/>
          </a:p>
          <a:p>
            <a:pPr indent="0" lvl="0" marL="0" rtl="0" algn="l">
              <a:spcBef>
                <a:spcPts val="0"/>
              </a:spcBef>
              <a:spcAft>
                <a:spcPts val="0"/>
              </a:spcAft>
              <a:buSzPts val="990"/>
              <a:buNone/>
            </a:pPr>
            <a:r>
              <a:t/>
            </a:r>
            <a:endParaRPr sz="2500"/>
          </a:p>
        </p:txBody>
      </p:sp>
      <p:sp>
        <p:nvSpPr>
          <p:cNvPr id="390" name="Google Shape;390;p33"/>
          <p:cNvSpPr txBox="1"/>
          <p:nvPr>
            <p:ph idx="1" type="body"/>
          </p:nvPr>
        </p:nvSpPr>
        <p:spPr>
          <a:xfrm>
            <a:off x="310900" y="2278401"/>
            <a:ext cx="3999900" cy="152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Optimistic"/>
                <a:ea typeface="Optimistic"/>
                <a:cs typeface="Optimistic"/>
                <a:sym typeface="Optimistic"/>
              </a:rPr>
              <a:t>Batch-invariant mode</a:t>
            </a:r>
            <a:endParaRPr b="1">
              <a:latin typeface="Optimistic"/>
              <a:ea typeface="Optimistic"/>
              <a:cs typeface="Optimistic"/>
              <a:sym typeface="Optimistic"/>
            </a:endParaRPr>
          </a:p>
          <a:p>
            <a:pPr indent="-304800" lvl="0" marL="457200" rtl="0" algn="l">
              <a:spcBef>
                <a:spcPts val="200"/>
              </a:spcBef>
              <a:spcAft>
                <a:spcPts val="0"/>
              </a:spcAft>
              <a:buSzPts val="1200"/>
              <a:buChar char="●"/>
            </a:pPr>
            <a:r>
              <a:rPr lang="en" sz="1200"/>
              <a:t>Originally proposed by </a:t>
            </a:r>
            <a:r>
              <a:rPr lang="en" sz="1200" u="sng">
                <a:solidFill>
                  <a:schemeClr val="hlink"/>
                </a:solidFill>
                <a:latin typeface="Optimistic"/>
                <a:ea typeface="Optimistic"/>
                <a:cs typeface="Optimistic"/>
                <a:sym typeface="Optimistic"/>
                <a:hlinkClick r:id="rId3"/>
              </a:rPr>
              <a:t>Thinking Machine Labs</a:t>
            </a:r>
            <a:endParaRPr sz="1200"/>
          </a:p>
          <a:p>
            <a:pPr indent="-304800" lvl="0" marL="457200" rtl="0" algn="l">
              <a:spcBef>
                <a:spcPts val="0"/>
              </a:spcBef>
              <a:spcAft>
                <a:spcPts val="0"/>
              </a:spcAft>
              <a:buSzPts val="1200"/>
              <a:buChar char="●"/>
            </a:pPr>
            <a:r>
              <a:rPr lang="en" sz="1200"/>
              <a:t>Batch-invariant ops: GEMM / log-softmax, FlashAttention; </a:t>
            </a:r>
            <a:endParaRPr sz="1200"/>
          </a:p>
          <a:p>
            <a:pPr indent="-304800" lvl="0" marL="457200" rtl="0" algn="l">
              <a:spcBef>
                <a:spcPts val="0"/>
              </a:spcBef>
              <a:spcAft>
                <a:spcPts val="0"/>
              </a:spcAft>
              <a:buSzPts val="1200"/>
              <a:buChar char="●"/>
            </a:pPr>
            <a:r>
              <a:rPr lang="en" sz="1200"/>
              <a:t>Extended to </a:t>
            </a:r>
            <a:r>
              <a:rPr lang="en" sz="1200" u="sng">
                <a:solidFill>
                  <a:schemeClr val="hlink"/>
                </a:solidFill>
                <a:hlinkClick r:id="rId4"/>
              </a:rPr>
              <a:t>linear attention</a:t>
            </a:r>
            <a:endParaRPr sz="1200">
              <a:latin typeface="Optimistic"/>
              <a:ea typeface="Optimistic"/>
              <a:cs typeface="Optimistic"/>
              <a:sym typeface="Optimistic"/>
            </a:endParaRPr>
          </a:p>
        </p:txBody>
      </p:sp>
      <p:sp>
        <p:nvSpPr>
          <p:cNvPr id="391" name="Google Shape;391;p33"/>
          <p:cNvSpPr txBox="1"/>
          <p:nvPr>
            <p:ph idx="12" type="sldNum"/>
          </p:nvPr>
        </p:nvSpPr>
        <p:spPr>
          <a:xfrm>
            <a:off x="8320058" y="4590005"/>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en"/>
              <a:t>‹#›</a:t>
            </a:fld>
            <a:endParaRPr/>
          </a:p>
        </p:txBody>
      </p:sp>
      <p:sp>
        <p:nvSpPr>
          <p:cNvPr id="392" name="Google Shape;392;p33"/>
          <p:cNvSpPr txBox="1"/>
          <p:nvPr>
            <p:ph idx="1" type="body"/>
          </p:nvPr>
        </p:nvSpPr>
        <p:spPr>
          <a:xfrm>
            <a:off x="4572000" y="880411"/>
            <a:ext cx="3999900" cy="3217800"/>
          </a:xfrm>
          <a:prstGeom prst="rect">
            <a:avLst/>
          </a:prstGeom>
        </p:spPr>
        <p:txBody>
          <a:bodyPr anchorCtr="0" anchor="t" bIns="91425" lIns="91425" spcFirstLastPara="1" rIns="91425" wrap="square" tIns="91425">
            <a:noAutofit/>
          </a:bodyPr>
          <a:lstStyle/>
          <a:p>
            <a:pPr indent="0" lvl="0" marL="0" rtl="0" algn="l">
              <a:spcBef>
                <a:spcPts val="0"/>
              </a:spcBef>
              <a:spcAft>
                <a:spcPts val="200"/>
              </a:spcAft>
              <a:buNone/>
            </a:pPr>
            <a:r>
              <a:rPr b="1" lang="en">
                <a:latin typeface="Optimistic"/>
                <a:ea typeface="Optimistic"/>
                <a:cs typeface="Optimistic"/>
                <a:sym typeface="Optimistic"/>
              </a:rPr>
              <a:t>True-On-policy: Qwen3-8B, Search-R1, 8xH100</a:t>
            </a:r>
            <a:endParaRPr sz="1200"/>
          </a:p>
        </p:txBody>
      </p:sp>
      <p:pic>
        <p:nvPicPr>
          <p:cNvPr id="393" name="Google Shape;393;p33"/>
          <p:cNvPicPr preferRelativeResize="0"/>
          <p:nvPr/>
        </p:nvPicPr>
        <p:blipFill>
          <a:blip r:embed="rId5">
            <a:alphaModFix/>
          </a:blip>
          <a:stretch>
            <a:fillRect/>
          </a:stretch>
        </p:blipFill>
        <p:spPr>
          <a:xfrm>
            <a:off x="4572000" y="1545324"/>
            <a:ext cx="3748049" cy="2661194"/>
          </a:xfrm>
          <a:prstGeom prst="rect">
            <a:avLst/>
          </a:prstGeom>
          <a:noFill/>
          <a:ln>
            <a:noFill/>
          </a:ln>
        </p:spPr>
      </p:pic>
      <p:sp>
        <p:nvSpPr>
          <p:cNvPr id="394" name="Google Shape;394;p33"/>
          <p:cNvSpPr txBox="1"/>
          <p:nvPr/>
        </p:nvSpPr>
        <p:spPr>
          <a:xfrm>
            <a:off x="389325" y="987875"/>
            <a:ext cx="3999900" cy="10125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sz="1600">
                <a:solidFill>
                  <a:srgbClr val="F05F42"/>
                </a:solidFill>
                <a:latin typeface="Avenir"/>
                <a:ea typeface="Avenir"/>
                <a:cs typeface="Avenir"/>
                <a:sym typeface="Avenir"/>
              </a:rPr>
              <a:t>When an RL run misbehaves, "Is this just infra issue caused by trainer-generator mismatch?"</a:t>
            </a:r>
            <a:endParaRPr b="1" sz="1600">
              <a:solidFill>
                <a:srgbClr val="F05F42"/>
              </a:solidFill>
              <a:latin typeface="Avenir"/>
              <a:ea typeface="Avenir"/>
              <a:cs typeface="Avenir"/>
              <a:sym typeface="Aveni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34"/>
          <p:cNvSpPr txBox="1"/>
          <p:nvPr>
            <p:ph type="title"/>
          </p:nvPr>
        </p:nvSpPr>
        <p:spPr>
          <a:xfrm>
            <a:off x="310896" y="137160"/>
            <a:ext cx="85206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2520"/>
              <a:buFont typeface="Arial"/>
              <a:buNone/>
            </a:pPr>
            <a:r>
              <a:rPr lang="en" sz="2500"/>
              <a:t>Quantized Training</a:t>
            </a:r>
            <a:endParaRPr sz="2500"/>
          </a:p>
          <a:p>
            <a:pPr indent="0" lvl="0" marL="0" rtl="0" algn="l">
              <a:spcBef>
                <a:spcPts val="0"/>
              </a:spcBef>
              <a:spcAft>
                <a:spcPts val="0"/>
              </a:spcAft>
              <a:buSzPts val="2520"/>
              <a:buNone/>
            </a:pPr>
            <a:r>
              <a:t/>
            </a:r>
            <a:endParaRPr sz="2500"/>
          </a:p>
          <a:p>
            <a:pPr indent="0" lvl="0" marL="0" rtl="0" algn="l">
              <a:lnSpc>
                <a:spcPct val="100000"/>
              </a:lnSpc>
              <a:spcBef>
                <a:spcPts val="0"/>
              </a:spcBef>
              <a:spcAft>
                <a:spcPts val="0"/>
              </a:spcAft>
              <a:buSzPts val="2520"/>
              <a:buNone/>
            </a:pPr>
            <a:r>
              <a:t/>
            </a:r>
            <a:endParaRPr sz="2500"/>
          </a:p>
        </p:txBody>
      </p:sp>
      <p:sp>
        <p:nvSpPr>
          <p:cNvPr id="400" name="Google Shape;400;p34"/>
          <p:cNvSpPr/>
          <p:nvPr/>
        </p:nvSpPr>
        <p:spPr>
          <a:xfrm>
            <a:off x="304800" y="914400"/>
            <a:ext cx="3157500" cy="3162900"/>
          </a:xfrm>
          <a:prstGeom prst="rect">
            <a:avLst/>
          </a:prstGeom>
          <a:solidFill>
            <a:srgbClr val="FFF5F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401" name="Google Shape;401;p34"/>
          <p:cNvSpPr/>
          <p:nvPr/>
        </p:nvSpPr>
        <p:spPr>
          <a:xfrm>
            <a:off x="304800" y="914400"/>
            <a:ext cx="63600" cy="3162900"/>
          </a:xfrm>
          <a:prstGeom prst="rect">
            <a:avLst/>
          </a:prstGeom>
          <a:solidFill>
            <a:srgbClr val="F05F4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402" name="Google Shape;402;p34"/>
          <p:cNvSpPr txBox="1"/>
          <p:nvPr/>
        </p:nvSpPr>
        <p:spPr>
          <a:xfrm>
            <a:off x="533400" y="1066800"/>
            <a:ext cx="2336700" cy="30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600">
                <a:solidFill>
                  <a:srgbClr val="1F1F1F"/>
                </a:solidFill>
                <a:latin typeface="Avenir"/>
                <a:ea typeface="Avenir"/>
                <a:cs typeface="Avenir"/>
                <a:sym typeface="Avenir"/>
              </a:rPr>
              <a:t>Training + rollouts</a:t>
            </a:r>
            <a:endParaRPr b="1" sz="1600">
              <a:solidFill>
                <a:srgbClr val="1F1F1F"/>
              </a:solidFill>
              <a:latin typeface="Avenir"/>
              <a:ea typeface="Avenir"/>
              <a:cs typeface="Avenir"/>
              <a:sym typeface="Avenir"/>
            </a:endParaRPr>
          </a:p>
        </p:txBody>
      </p:sp>
      <p:sp>
        <p:nvSpPr>
          <p:cNvPr id="403" name="Google Shape;403;p34"/>
          <p:cNvSpPr/>
          <p:nvPr/>
        </p:nvSpPr>
        <p:spPr>
          <a:xfrm>
            <a:off x="533400" y="1422400"/>
            <a:ext cx="2235300" cy="12600"/>
          </a:xfrm>
          <a:prstGeom prst="rect">
            <a:avLst/>
          </a:prstGeom>
          <a:solidFill>
            <a:srgbClr val="F3C4B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404" name="Google Shape;404;p34"/>
          <p:cNvSpPr txBox="1"/>
          <p:nvPr/>
        </p:nvSpPr>
        <p:spPr>
          <a:xfrm>
            <a:off x="3886200" y="965200"/>
            <a:ext cx="4826100" cy="30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1F1F1F"/>
                </a:solidFill>
                <a:latin typeface="Optimistic"/>
                <a:ea typeface="Optimistic"/>
                <a:cs typeface="Optimistic"/>
                <a:sym typeface="Optimistic"/>
              </a:rPr>
              <a:t>Reward: MXFP8 matches BF16</a:t>
            </a:r>
            <a:endParaRPr b="1">
              <a:solidFill>
                <a:srgbClr val="1F1F1F"/>
              </a:solidFill>
              <a:latin typeface="Optimistic"/>
              <a:ea typeface="Optimistic"/>
              <a:cs typeface="Optimistic"/>
              <a:sym typeface="Optimistic"/>
            </a:endParaRPr>
          </a:p>
        </p:txBody>
      </p:sp>
      <p:pic>
        <p:nvPicPr>
          <p:cNvPr id="405" name="Google Shape;405;p34"/>
          <p:cNvPicPr preferRelativeResize="0"/>
          <p:nvPr/>
        </p:nvPicPr>
        <p:blipFill>
          <a:blip r:embed="rId3">
            <a:alphaModFix/>
          </a:blip>
          <a:stretch>
            <a:fillRect/>
          </a:stretch>
        </p:blipFill>
        <p:spPr>
          <a:xfrm>
            <a:off x="3886200" y="1322388"/>
            <a:ext cx="4318001" cy="2968626"/>
          </a:xfrm>
          <a:prstGeom prst="rect">
            <a:avLst/>
          </a:prstGeom>
          <a:noFill/>
          <a:ln>
            <a:noFill/>
          </a:ln>
        </p:spPr>
      </p:pic>
      <p:sp>
        <p:nvSpPr>
          <p:cNvPr id="406" name="Google Shape;406;p34"/>
          <p:cNvSpPr txBox="1"/>
          <p:nvPr/>
        </p:nvSpPr>
        <p:spPr>
          <a:xfrm>
            <a:off x="533400" y="1574800"/>
            <a:ext cx="2689800" cy="2616300"/>
          </a:xfrm>
          <a:prstGeom prst="rect">
            <a:avLst/>
          </a:prstGeom>
          <a:noFill/>
          <a:ln>
            <a:noFill/>
          </a:ln>
        </p:spPr>
        <p:txBody>
          <a:bodyPr anchorCtr="0" anchor="t" bIns="91425" lIns="91425" spcFirstLastPara="1" rIns="91425" wrap="square" tIns="91425">
            <a:noAutofit/>
          </a:bodyPr>
          <a:lstStyle/>
          <a:p>
            <a:pPr indent="-311150" lvl="0" marL="457200" rtl="0" algn="l">
              <a:lnSpc>
                <a:spcPct val="115000"/>
              </a:lnSpc>
              <a:spcBef>
                <a:spcPts val="0"/>
              </a:spcBef>
              <a:spcAft>
                <a:spcPts val="0"/>
              </a:spcAft>
              <a:buClr>
                <a:srgbClr val="1F1F1F"/>
              </a:buClr>
              <a:buSzPts val="1300"/>
              <a:buFont typeface="Avenir"/>
              <a:buChar char="●"/>
            </a:pPr>
            <a:r>
              <a:rPr lang="en" sz="1300">
                <a:solidFill>
                  <a:srgbClr val="1F1F1F"/>
                </a:solidFill>
                <a:latin typeface="Avenir"/>
                <a:ea typeface="Avenir"/>
                <a:cs typeface="Avenir"/>
                <a:sym typeface="Avenir"/>
              </a:rPr>
              <a:t>Simulate target precision during training for best numerics</a:t>
            </a:r>
            <a:endParaRPr sz="1300">
              <a:solidFill>
                <a:srgbClr val="1F1F1F"/>
              </a:solidFill>
              <a:latin typeface="Avenir"/>
              <a:ea typeface="Avenir"/>
              <a:cs typeface="Avenir"/>
              <a:sym typeface="Avenir"/>
            </a:endParaRPr>
          </a:p>
          <a:p>
            <a:pPr indent="-311150" lvl="0" marL="457200" rtl="0" algn="l">
              <a:lnSpc>
                <a:spcPct val="115000"/>
              </a:lnSpc>
              <a:spcBef>
                <a:spcPts val="0"/>
              </a:spcBef>
              <a:spcAft>
                <a:spcPts val="0"/>
              </a:spcAft>
              <a:buClr>
                <a:srgbClr val="1F1F1F"/>
              </a:buClr>
              <a:buSzPts val="1300"/>
              <a:buFont typeface="Avenir"/>
              <a:buChar char="●"/>
            </a:pPr>
            <a:r>
              <a:rPr lang="en" sz="1300">
                <a:solidFill>
                  <a:srgbClr val="1F1F1F"/>
                </a:solidFill>
                <a:latin typeface="Avenir"/>
                <a:ea typeface="Avenir"/>
                <a:cs typeface="Avenir"/>
                <a:sym typeface="Avenir"/>
              </a:rPr>
              <a:t>Currently supports MXFP8, with 1.1x speedup against BF16 and matching rewards</a:t>
            </a:r>
            <a:endParaRPr sz="1300">
              <a:solidFill>
                <a:srgbClr val="1F1F1F"/>
              </a:solidFill>
              <a:latin typeface="Avenir"/>
              <a:ea typeface="Avenir"/>
              <a:cs typeface="Avenir"/>
              <a:sym typeface="Avenir"/>
            </a:endParaRPr>
          </a:p>
          <a:p>
            <a:pPr indent="-311150" lvl="0" marL="457200" rtl="0" algn="l">
              <a:lnSpc>
                <a:spcPct val="115000"/>
              </a:lnSpc>
              <a:spcBef>
                <a:spcPts val="0"/>
              </a:spcBef>
              <a:spcAft>
                <a:spcPts val="0"/>
              </a:spcAft>
              <a:buClr>
                <a:srgbClr val="1F1F1F"/>
              </a:buClr>
              <a:buSzPts val="1300"/>
              <a:buFont typeface="Avenir"/>
              <a:buChar char="●"/>
            </a:pPr>
            <a:r>
              <a:rPr lang="en" sz="1300">
                <a:solidFill>
                  <a:srgbClr val="1F1F1F"/>
                </a:solidFill>
                <a:latin typeface="Avenir"/>
                <a:ea typeface="Avenir"/>
                <a:cs typeface="Avenir"/>
                <a:sym typeface="Avenir"/>
              </a:rPr>
              <a:t>MXFP4 / NVFP4 support coming soon</a:t>
            </a:r>
            <a:endParaRPr sz="1300">
              <a:solidFill>
                <a:srgbClr val="1F1F1F"/>
              </a:solidFill>
              <a:latin typeface="Avenir"/>
              <a:ea typeface="Avenir"/>
              <a:cs typeface="Avenir"/>
              <a:sym typeface="Aveni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35"/>
          <p:cNvSpPr txBox="1"/>
          <p:nvPr>
            <p:ph idx="12" type="sldNum"/>
          </p:nvPr>
        </p:nvSpPr>
        <p:spPr>
          <a:xfrm>
            <a:off x="8320058" y="4590005"/>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en"/>
              <a:t>‹#›</a:t>
            </a:fld>
            <a:endParaRPr/>
          </a:p>
        </p:txBody>
      </p:sp>
      <p:sp>
        <p:nvSpPr>
          <p:cNvPr id="412" name="Google Shape;412;p35"/>
          <p:cNvSpPr txBox="1"/>
          <p:nvPr>
            <p:ph type="title"/>
          </p:nvPr>
        </p:nvSpPr>
        <p:spPr>
          <a:xfrm>
            <a:off x="310896" y="13716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500"/>
              <a:t>vLLM KV-cache optimization for RL sessions</a:t>
            </a:r>
            <a:endParaRPr sz="2500"/>
          </a:p>
          <a:p>
            <a:pPr indent="0" lvl="0" marL="0" rtl="0" algn="l">
              <a:spcBef>
                <a:spcPts val="0"/>
              </a:spcBef>
              <a:spcAft>
                <a:spcPts val="0"/>
              </a:spcAft>
              <a:buSzPts val="990"/>
              <a:buNone/>
            </a:pPr>
            <a:r>
              <a:t/>
            </a:r>
            <a:endParaRPr sz="2500"/>
          </a:p>
        </p:txBody>
      </p:sp>
      <p:sp>
        <p:nvSpPr>
          <p:cNvPr id="413" name="Google Shape;413;p35"/>
          <p:cNvSpPr/>
          <p:nvPr/>
        </p:nvSpPr>
        <p:spPr>
          <a:xfrm>
            <a:off x="762000" y="1016000"/>
            <a:ext cx="1905000" cy="812700"/>
          </a:xfrm>
          <a:prstGeom prst="roundRect">
            <a:avLst>
              <a:gd fmla="val 16667" name="adj"/>
            </a:avLst>
          </a:prstGeom>
          <a:solidFill>
            <a:srgbClr val="1F2937"/>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sz="1600">
                <a:solidFill>
                  <a:srgbClr val="FFFFFF"/>
                </a:solidFill>
                <a:latin typeface="Avenir"/>
                <a:ea typeface="Avenir"/>
                <a:cs typeface="Avenir"/>
                <a:sym typeface="Avenir"/>
              </a:rPr>
              <a:t>Rollouter</a:t>
            </a:r>
            <a:endParaRPr sz="1050">
              <a:solidFill>
                <a:srgbClr val="D1D5DB"/>
              </a:solidFill>
              <a:latin typeface="Avenir"/>
              <a:ea typeface="Avenir"/>
              <a:cs typeface="Avenir"/>
              <a:sym typeface="Avenir"/>
            </a:endParaRPr>
          </a:p>
          <a:p>
            <a:pPr indent="0" lvl="0" marL="0" rtl="0" algn="ctr">
              <a:lnSpc>
                <a:spcPct val="100000"/>
              </a:lnSpc>
              <a:spcBef>
                <a:spcPts val="0"/>
              </a:spcBef>
              <a:spcAft>
                <a:spcPts val="0"/>
              </a:spcAft>
              <a:buNone/>
            </a:pPr>
            <a:r>
              <a:rPr lang="en" sz="1050">
                <a:solidFill>
                  <a:srgbClr val="D1D5DB"/>
                </a:solidFill>
                <a:latin typeface="Avenir"/>
                <a:ea typeface="Avenir"/>
                <a:cs typeface="Avenir"/>
                <a:sym typeface="Avenir"/>
              </a:rPr>
              <a:t>agent, tools, sandbox</a:t>
            </a:r>
            <a:endParaRPr sz="1050">
              <a:solidFill>
                <a:srgbClr val="D1D5DB"/>
              </a:solidFill>
              <a:latin typeface="Avenir"/>
              <a:ea typeface="Avenir"/>
              <a:cs typeface="Avenir"/>
              <a:sym typeface="Avenir"/>
            </a:endParaRPr>
          </a:p>
        </p:txBody>
      </p:sp>
      <p:sp>
        <p:nvSpPr>
          <p:cNvPr id="414" name="Google Shape;414;p35"/>
          <p:cNvSpPr/>
          <p:nvPr/>
        </p:nvSpPr>
        <p:spPr>
          <a:xfrm>
            <a:off x="6477000" y="1016000"/>
            <a:ext cx="1905000" cy="812700"/>
          </a:xfrm>
          <a:prstGeom prst="roundRect">
            <a:avLst>
              <a:gd fmla="val 16667" name="adj"/>
            </a:avLst>
          </a:prstGeom>
          <a:solidFill>
            <a:srgbClr val="F05F42"/>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sz="1600">
                <a:solidFill>
                  <a:srgbClr val="FFFFFF"/>
                </a:solidFill>
                <a:latin typeface="Avenir"/>
                <a:ea typeface="Avenir"/>
                <a:cs typeface="Avenir"/>
                <a:sym typeface="Avenir"/>
              </a:rPr>
              <a:t>Generator</a:t>
            </a:r>
            <a:endParaRPr sz="1050">
              <a:solidFill>
                <a:srgbClr val="FFE4DC"/>
              </a:solidFill>
              <a:latin typeface="Avenir"/>
              <a:ea typeface="Avenir"/>
              <a:cs typeface="Avenir"/>
              <a:sym typeface="Avenir"/>
            </a:endParaRPr>
          </a:p>
          <a:p>
            <a:pPr indent="0" lvl="0" marL="0" rtl="0" algn="ctr">
              <a:lnSpc>
                <a:spcPct val="100000"/>
              </a:lnSpc>
              <a:spcBef>
                <a:spcPts val="0"/>
              </a:spcBef>
              <a:spcAft>
                <a:spcPts val="0"/>
              </a:spcAft>
              <a:buNone/>
            </a:pPr>
            <a:r>
              <a:rPr lang="en" sz="1050">
                <a:solidFill>
                  <a:srgbClr val="FFE4DC"/>
                </a:solidFill>
                <a:latin typeface="Avenir"/>
                <a:ea typeface="Avenir"/>
                <a:cs typeface="Avenir"/>
                <a:sym typeface="Avenir"/>
              </a:rPr>
              <a:t>vLLM + KV cache</a:t>
            </a:r>
            <a:endParaRPr sz="1050">
              <a:solidFill>
                <a:srgbClr val="FFE4DC"/>
              </a:solidFill>
              <a:latin typeface="Avenir"/>
              <a:ea typeface="Avenir"/>
              <a:cs typeface="Avenir"/>
              <a:sym typeface="Avenir"/>
            </a:endParaRPr>
          </a:p>
        </p:txBody>
      </p:sp>
      <p:cxnSp>
        <p:nvCxnSpPr>
          <p:cNvPr id="415" name="Google Shape;415;p35"/>
          <p:cNvCxnSpPr/>
          <p:nvPr/>
        </p:nvCxnSpPr>
        <p:spPr>
          <a:xfrm>
            <a:off x="2768600" y="1320800"/>
            <a:ext cx="3606900" cy="0"/>
          </a:xfrm>
          <a:prstGeom prst="straightConnector1">
            <a:avLst/>
          </a:prstGeom>
          <a:noFill/>
          <a:ln cap="flat" cmpd="sng" w="22225">
            <a:solidFill>
              <a:srgbClr val="1F2937"/>
            </a:solidFill>
            <a:prstDash val="solid"/>
            <a:round/>
            <a:headEnd len="med" w="med" type="none"/>
            <a:tailEnd len="med" w="med" type="triangle"/>
          </a:ln>
        </p:spPr>
      </p:cxnSp>
      <p:cxnSp>
        <p:nvCxnSpPr>
          <p:cNvPr id="416" name="Google Shape;416;p35"/>
          <p:cNvCxnSpPr/>
          <p:nvPr/>
        </p:nvCxnSpPr>
        <p:spPr>
          <a:xfrm rot="10800000">
            <a:off x="2768500" y="1549400"/>
            <a:ext cx="3606900" cy="0"/>
          </a:xfrm>
          <a:prstGeom prst="straightConnector1">
            <a:avLst/>
          </a:prstGeom>
          <a:noFill/>
          <a:ln cap="flat" cmpd="sng" w="22225">
            <a:solidFill>
              <a:srgbClr val="F05F42"/>
            </a:solidFill>
            <a:prstDash val="solid"/>
            <a:round/>
            <a:headEnd len="med" w="med" type="none"/>
            <a:tailEnd len="med" w="med" type="triangle"/>
          </a:ln>
        </p:spPr>
      </p:cxnSp>
      <p:sp>
        <p:nvSpPr>
          <p:cNvPr id="417" name="Google Shape;417;p35"/>
          <p:cNvSpPr txBox="1"/>
          <p:nvPr/>
        </p:nvSpPr>
        <p:spPr>
          <a:xfrm>
            <a:off x="2768600" y="965200"/>
            <a:ext cx="3606900" cy="2286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1150">
                <a:solidFill>
                  <a:srgbClr val="1F1F1F"/>
                </a:solidFill>
                <a:latin typeface="Avenir"/>
                <a:ea typeface="Avenir"/>
                <a:cs typeface="Avenir"/>
                <a:sym typeface="Avenir"/>
              </a:rPr>
              <a:t>turn k: full previous turns + new tokens</a:t>
            </a:r>
            <a:endParaRPr sz="1150">
              <a:solidFill>
                <a:srgbClr val="1F1F1F"/>
              </a:solidFill>
              <a:latin typeface="Avenir"/>
              <a:ea typeface="Avenir"/>
              <a:cs typeface="Avenir"/>
              <a:sym typeface="Avenir"/>
            </a:endParaRPr>
          </a:p>
        </p:txBody>
      </p:sp>
      <p:sp>
        <p:nvSpPr>
          <p:cNvPr id="418" name="Google Shape;418;p35"/>
          <p:cNvSpPr txBox="1"/>
          <p:nvPr/>
        </p:nvSpPr>
        <p:spPr>
          <a:xfrm>
            <a:off x="2768600" y="1587500"/>
            <a:ext cx="3606900" cy="2286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1150">
                <a:solidFill>
                  <a:srgbClr val="1F1F1F"/>
                </a:solidFill>
                <a:latin typeface="Avenir"/>
                <a:ea typeface="Avenir"/>
                <a:cs typeface="Avenir"/>
                <a:sym typeface="Avenir"/>
              </a:rPr>
              <a:t>response</a:t>
            </a:r>
            <a:endParaRPr sz="1150">
              <a:solidFill>
                <a:srgbClr val="1F1F1F"/>
              </a:solidFill>
              <a:latin typeface="Avenir"/>
              <a:ea typeface="Avenir"/>
              <a:cs typeface="Avenir"/>
              <a:sym typeface="Avenir"/>
            </a:endParaRPr>
          </a:p>
        </p:txBody>
      </p:sp>
      <p:sp>
        <p:nvSpPr>
          <p:cNvPr id="419" name="Google Shape;419;p35"/>
          <p:cNvSpPr txBox="1"/>
          <p:nvPr/>
        </p:nvSpPr>
        <p:spPr>
          <a:xfrm>
            <a:off x="2768600" y="1854200"/>
            <a:ext cx="3606900" cy="2031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b="1" lang="en" sz="1100">
                <a:solidFill>
                  <a:srgbClr val="F05F42"/>
                </a:solidFill>
                <a:latin typeface="Avenir"/>
                <a:ea typeface="Avenir"/>
                <a:cs typeface="Avenir"/>
                <a:sym typeface="Avenir"/>
              </a:rPr>
              <a:t>× N turns</a:t>
            </a:r>
            <a:endParaRPr b="1" sz="1100">
              <a:solidFill>
                <a:srgbClr val="F05F42"/>
              </a:solidFill>
              <a:latin typeface="Avenir"/>
              <a:ea typeface="Avenir"/>
              <a:cs typeface="Avenir"/>
              <a:sym typeface="Avenir"/>
            </a:endParaRPr>
          </a:p>
        </p:txBody>
      </p:sp>
      <p:sp>
        <p:nvSpPr>
          <p:cNvPr id="420" name="Google Shape;420;p35"/>
          <p:cNvSpPr txBox="1"/>
          <p:nvPr/>
        </p:nvSpPr>
        <p:spPr>
          <a:xfrm>
            <a:off x="1524000" y="2209800"/>
            <a:ext cx="6096000" cy="2031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1100">
                <a:solidFill>
                  <a:srgbClr val="4B5563"/>
                </a:solidFill>
                <a:latin typeface="Avenir"/>
                <a:ea typeface="Avenir"/>
                <a:cs typeface="Avenir"/>
                <a:sym typeface="Avenir"/>
              </a:rPr>
              <a:t>KV cache for this rollout</a:t>
            </a:r>
            <a:endParaRPr sz="1100">
              <a:solidFill>
                <a:srgbClr val="4B5563"/>
              </a:solidFill>
              <a:latin typeface="Avenir"/>
              <a:ea typeface="Avenir"/>
              <a:cs typeface="Avenir"/>
              <a:sym typeface="Avenir"/>
            </a:endParaRPr>
          </a:p>
        </p:txBody>
      </p:sp>
      <p:sp>
        <p:nvSpPr>
          <p:cNvPr id="421" name="Google Shape;421;p35"/>
          <p:cNvSpPr/>
          <p:nvPr/>
        </p:nvSpPr>
        <p:spPr>
          <a:xfrm>
            <a:off x="1778000" y="2514600"/>
            <a:ext cx="1269900" cy="304800"/>
          </a:xfrm>
          <a:prstGeom prst="rect">
            <a:avLst/>
          </a:prstGeom>
          <a:solidFill>
            <a:srgbClr val="FBD0C7"/>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1050">
                <a:solidFill>
                  <a:srgbClr val="1F1F1F"/>
                </a:solidFill>
                <a:latin typeface="Avenir"/>
                <a:ea typeface="Avenir"/>
                <a:cs typeface="Avenir"/>
                <a:sym typeface="Avenir"/>
              </a:rPr>
              <a:t>system + task</a:t>
            </a:r>
            <a:endParaRPr sz="1050">
              <a:solidFill>
                <a:srgbClr val="1F1F1F"/>
              </a:solidFill>
              <a:latin typeface="Avenir"/>
              <a:ea typeface="Avenir"/>
              <a:cs typeface="Avenir"/>
              <a:sym typeface="Avenir"/>
            </a:endParaRPr>
          </a:p>
        </p:txBody>
      </p:sp>
      <p:sp>
        <p:nvSpPr>
          <p:cNvPr id="422" name="Google Shape;422;p35"/>
          <p:cNvSpPr/>
          <p:nvPr/>
        </p:nvSpPr>
        <p:spPr>
          <a:xfrm>
            <a:off x="3098800" y="2514600"/>
            <a:ext cx="1016100" cy="304800"/>
          </a:xfrm>
          <a:prstGeom prst="rect">
            <a:avLst/>
          </a:prstGeom>
          <a:solidFill>
            <a:srgbClr val="FBD0C7"/>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1050">
                <a:solidFill>
                  <a:srgbClr val="1F1F1F"/>
                </a:solidFill>
                <a:latin typeface="Avenir"/>
                <a:ea typeface="Avenir"/>
                <a:cs typeface="Avenir"/>
                <a:sym typeface="Avenir"/>
              </a:rPr>
              <a:t>turn 1</a:t>
            </a:r>
            <a:endParaRPr sz="1050">
              <a:solidFill>
                <a:srgbClr val="1F1F1F"/>
              </a:solidFill>
              <a:latin typeface="Avenir"/>
              <a:ea typeface="Avenir"/>
              <a:cs typeface="Avenir"/>
              <a:sym typeface="Avenir"/>
            </a:endParaRPr>
          </a:p>
        </p:txBody>
      </p:sp>
      <p:sp>
        <p:nvSpPr>
          <p:cNvPr id="423" name="Google Shape;423;p35"/>
          <p:cNvSpPr/>
          <p:nvPr/>
        </p:nvSpPr>
        <p:spPr>
          <a:xfrm>
            <a:off x="4165600" y="2514600"/>
            <a:ext cx="1016100" cy="304800"/>
          </a:xfrm>
          <a:prstGeom prst="rect">
            <a:avLst/>
          </a:prstGeom>
          <a:solidFill>
            <a:srgbClr val="FBD0C7"/>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1050">
                <a:solidFill>
                  <a:srgbClr val="1F1F1F"/>
                </a:solidFill>
                <a:latin typeface="Avenir"/>
                <a:ea typeface="Avenir"/>
                <a:cs typeface="Avenir"/>
                <a:sym typeface="Avenir"/>
              </a:rPr>
              <a:t>turn 2</a:t>
            </a:r>
            <a:endParaRPr sz="1050">
              <a:solidFill>
                <a:srgbClr val="1F1F1F"/>
              </a:solidFill>
              <a:latin typeface="Avenir"/>
              <a:ea typeface="Avenir"/>
              <a:cs typeface="Avenir"/>
              <a:sym typeface="Avenir"/>
            </a:endParaRPr>
          </a:p>
        </p:txBody>
      </p:sp>
      <p:sp>
        <p:nvSpPr>
          <p:cNvPr id="424" name="Google Shape;424;p35"/>
          <p:cNvSpPr/>
          <p:nvPr/>
        </p:nvSpPr>
        <p:spPr>
          <a:xfrm>
            <a:off x="5232400" y="2514600"/>
            <a:ext cx="1016100" cy="304800"/>
          </a:xfrm>
          <a:prstGeom prst="rect">
            <a:avLst/>
          </a:prstGeom>
          <a:solidFill>
            <a:srgbClr val="FBD0C7"/>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1050">
                <a:solidFill>
                  <a:srgbClr val="1F1F1F"/>
                </a:solidFill>
                <a:latin typeface="Avenir"/>
                <a:ea typeface="Avenir"/>
                <a:cs typeface="Avenir"/>
                <a:sym typeface="Avenir"/>
              </a:rPr>
              <a:t>turn 3</a:t>
            </a:r>
            <a:endParaRPr sz="1050">
              <a:solidFill>
                <a:srgbClr val="1F1F1F"/>
              </a:solidFill>
              <a:latin typeface="Avenir"/>
              <a:ea typeface="Avenir"/>
              <a:cs typeface="Avenir"/>
              <a:sym typeface="Avenir"/>
            </a:endParaRPr>
          </a:p>
        </p:txBody>
      </p:sp>
      <p:sp>
        <p:nvSpPr>
          <p:cNvPr id="425" name="Google Shape;425;p35"/>
          <p:cNvSpPr/>
          <p:nvPr/>
        </p:nvSpPr>
        <p:spPr>
          <a:xfrm>
            <a:off x="6299200" y="2514600"/>
            <a:ext cx="1016100" cy="304800"/>
          </a:xfrm>
          <a:prstGeom prst="rect">
            <a:avLst/>
          </a:prstGeom>
          <a:solidFill>
            <a:srgbClr val="F05F42"/>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sz="1050">
                <a:solidFill>
                  <a:srgbClr val="FFFFFF"/>
                </a:solidFill>
                <a:latin typeface="Avenir"/>
                <a:ea typeface="Avenir"/>
                <a:cs typeface="Avenir"/>
                <a:sym typeface="Avenir"/>
              </a:rPr>
              <a:t>turn 4 (new)</a:t>
            </a:r>
            <a:endParaRPr b="1" sz="1050">
              <a:solidFill>
                <a:srgbClr val="FFFFFF"/>
              </a:solidFill>
              <a:latin typeface="Avenir"/>
              <a:ea typeface="Avenir"/>
              <a:cs typeface="Avenir"/>
              <a:sym typeface="Avenir"/>
            </a:endParaRPr>
          </a:p>
        </p:txBody>
      </p:sp>
      <p:sp>
        <p:nvSpPr>
          <p:cNvPr id="426" name="Google Shape;426;p35"/>
          <p:cNvSpPr/>
          <p:nvPr/>
        </p:nvSpPr>
        <p:spPr>
          <a:xfrm rot="5400000">
            <a:off x="3956000" y="704800"/>
            <a:ext cx="114300" cy="4445100"/>
          </a:xfrm>
          <a:prstGeom prst="rightBrace">
            <a:avLst>
              <a:gd fmla="val 50000" name="adj1"/>
              <a:gd fmla="val 50000" name="adj2"/>
            </a:avLst>
          </a:prstGeom>
          <a:noFill/>
          <a:ln cap="flat" cmpd="sng" w="15875">
            <a:solidFill>
              <a:srgbClr val="4B556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427" name="Google Shape;427;p35"/>
          <p:cNvSpPr/>
          <p:nvPr/>
        </p:nvSpPr>
        <p:spPr>
          <a:xfrm rot="5400000">
            <a:off x="6750050" y="2432050"/>
            <a:ext cx="114300" cy="990600"/>
          </a:xfrm>
          <a:prstGeom prst="rightBrace">
            <a:avLst>
              <a:gd fmla="val 50000" name="adj1"/>
              <a:gd fmla="val 50000" name="adj2"/>
            </a:avLst>
          </a:prstGeom>
          <a:noFill/>
          <a:ln cap="flat" cmpd="sng" w="15875">
            <a:solidFill>
              <a:srgbClr val="F05F4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428" name="Google Shape;428;p35"/>
          <p:cNvSpPr txBox="1"/>
          <p:nvPr/>
        </p:nvSpPr>
        <p:spPr>
          <a:xfrm>
            <a:off x="1790700" y="2933700"/>
            <a:ext cx="4445100" cy="2031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1050">
                <a:solidFill>
                  <a:srgbClr val="4B5563"/>
                </a:solidFill>
                <a:latin typeface="Avenir"/>
                <a:ea typeface="Avenir"/>
                <a:cs typeface="Avenir"/>
                <a:sym typeface="Avenir"/>
              </a:rPr>
              <a:t>reused</a:t>
            </a:r>
            <a:endParaRPr sz="1050">
              <a:solidFill>
                <a:srgbClr val="4B5563"/>
              </a:solidFill>
              <a:latin typeface="Avenir"/>
              <a:ea typeface="Avenir"/>
              <a:cs typeface="Avenir"/>
              <a:sym typeface="Avenir"/>
            </a:endParaRPr>
          </a:p>
        </p:txBody>
      </p:sp>
      <p:sp>
        <p:nvSpPr>
          <p:cNvPr id="429" name="Google Shape;429;p35"/>
          <p:cNvSpPr txBox="1"/>
          <p:nvPr/>
        </p:nvSpPr>
        <p:spPr>
          <a:xfrm>
            <a:off x="6045200" y="2933700"/>
            <a:ext cx="1524000" cy="2031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1050">
                <a:solidFill>
                  <a:srgbClr val="F05F42"/>
                </a:solidFill>
                <a:latin typeface="Avenir"/>
                <a:ea typeface="Avenir"/>
                <a:cs typeface="Avenir"/>
                <a:sym typeface="Avenir"/>
              </a:rPr>
              <a:t>computed</a:t>
            </a:r>
            <a:endParaRPr sz="1050">
              <a:solidFill>
                <a:srgbClr val="F05F42"/>
              </a:solidFill>
              <a:latin typeface="Avenir"/>
              <a:ea typeface="Avenir"/>
              <a:cs typeface="Avenir"/>
              <a:sym typeface="Avenir"/>
            </a:endParaRPr>
          </a:p>
        </p:txBody>
      </p:sp>
      <p:sp>
        <p:nvSpPr>
          <p:cNvPr id="430" name="Google Shape;430;p35"/>
          <p:cNvSpPr/>
          <p:nvPr/>
        </p:nvSpPr>
        <p:spPr>
          <a:xfrm>
            <a:off x="1016000" y="3378200"/>
            <a:ext cx="7112100" cy="635100"/>
          </a:xfrm>
          <a:prstGeom prst="rect">
            <a:avLst/>
          </a:prstGeom>
          <a:solidFill>
            <a:srgbClr val="FFF5F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431" name="Google Shape;431;p35"/>
          <p:cNvSpPr/>
          <p:nvPr/>
        </p:nvSpPr>
        <p:spPr>
          <a:xfrm>
            <a:off x="1016000" y="3378200"/>
            <a:ext cx="63600" cy="635100"/>
          </a:xfrm>
          <a:prstGeom prst="rect">
            <a:avLst/>
          </a:prstGeom>
          <a:solidFill>
            <a:srgbClr val="F05F4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432" name="Google Shape;432;p35"/>
          <p:cNvSpPr txBox="1"/>
          <p:nvPr/>
        </p:nvSpPr>
        <p:spPr>
          <a:xfrm>
            <a:off x="1244600" y="3403600"/>
            <a:ext cx="6807300" cy="584100"/>
          </a:xfrm>
          <a:prstGeom prst="rect">
            <a:avLst/>
          </a:prstGeom>
          <a:noFill/>
          <a:ln>
            <a:noFill/>
          </a:ln>
        </p:spPr>
        <p:txBody>
          <a:bodyPr anchorCtr="0" anchor="ctr" bIns="91425" lIns="91425" spcFirstLastPara="1" rIns="91425" wrap="square" tIns="91425">
            <a:noAutofit/>
          </a:bodyPr>
          <a:lstStyle/>
          <a:p>
            <a:pPr indent="0" lvl="0" marL="0" rtl="0" algn="l">
              <a:lnSpc>
                <a:spcPct val="110000"/>
              </a:lnSpc>
              <a:spcBef>
                <a:spcPts val="0"/>
              </a:spcBef>
              <a:spcAft>
                <a:spcPts val="0"/>
              </a:spcAft>
              <a:buNone/>
            </a:pPr>
            <a:r>
              <a:rPr lang="en" sz="1200">
                <a:solidFill>
                  <a:srgbClr val="1F1F1F"/>
                </a:solidFill>
                <a:latin typeface="Avenir"/>
                <a:ea typeface="Avenir"/>
                <a:cs typeface="Avenir"/>
                <a:sym typeface="Avenir"/>
              </a:rPr>
              <a:t>Keep it between turns: each turn prefills only its new tokens. Lose it, and the whole conversation is recomputed.</a:t>
            </a:r>
            <a:endParaRPr sz="1000">
              <a:solidFill>
                <a:srgbClr val="4B5563"/>
              </a:solidFill>
              <a:latin typeface="Avenir"/>
              <a:ea typeface="Avenir"/>
              <a:cs typeface="Avenir"/>
              <a:sym typeface="Avenir"/>
            </a:endParaRPr>
          </a:p>
          <a:p>
            <a:pPr indent="0" lvl="0" marL="0" rtl="0" algn="l">
              <a:lnSpc>
                <a:spcPct val="110000"/>
              </a:lnSpc>
              <a:spcBef>
                <a:spcPts val="0"/>
              </a:spcBef>
              <a:spcAft>
                <a:spcPts val="0"/>
              </a:spcAft>
              <a:buNone/>
            </a:pPr>
            <a:r>
              <a:rPr lang="en" sz="1000">
                <a:solidFill>
                  <a:srgbClr val="4B5563"/>
                </a:solidFill>
                <a:latin typeface="Avenir"/>
                <a:ea typeface="Avenir"/>
                <a:cs typeface="Avenir"/>
                <a:sym typeface="Avenir"/>
              </a:rPr>
              <a:t>KV cache = the model's precomputed context</a:t>
            </a:r>
            <a:endParaRPr sz="1000">
              <a:solidFill>
                <a:srgbClr val="4B5563"/>
              </a:solidFill>
              <a:latin typeface="Avenir"/>
              <a:ea typeface="Avenir"/>
              <a:cs typeface="Avenir"/>
              <a:sym typeface="Aveni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36"/>
          <p:cNvSpPr txBox="1"/>
          <p:nvPr>
            <p:ph type="title"/>
          </p:nvPr>
        </p:nvSpPr>
        <p:spPr>
          <a:xfrm>
            <a:off x="310896" y="13716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990"/>
              <a:buFont typeface="Arial"/>
              <a:buNone/>
            </a:pPr>
            <a:r>
              <a:rPr lang="en" sz="2500"/>
              <a:t>vLLM KV-cache optimization for RL sessions</a:t>
            </a:r>
            <a:endParaRPr sz="2500"/>
          </a:p>
          <a:p>
            <a:pPr indent="0" lvl="0" marL="0" rtl="0" algn="l">
              <a:spcBef>
                <a:spcPts val="0"/>
              </a:spcBef>
              <a:spcAft>
                <a:spcPts val="0"/>
              </a:spcAft>
              <a:buSzPts val="990"/>
              <a:buNone/>
            </a:pPr>
            <a:r>
              <a:t/>
            </a:r>
            <a:endParaRPr sz="2500"/>
          </a:p>
        </p:txBody>
      </p:sp>
      <p:sp>
        <p:nvSpPr>
          <p:cNvPr id="438" name="Google Shape;438;p36"/>
          <p:cNvSpPr txBox="1"/>
          <p:nvPr>
            <p:ph idx="12" type="sldNum"/>
          </p:nvPr>
        </p:nvSpPr>
        <p:spPr>
          <a:xfrm>
            <a:off x="8320058" y="4590005"/>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en"/>
              <a:t>‹#›</a:t>
            </a:fld>
            <a:endParaRPr/>
          </a:p>
        </p:txBody>
      </p:sp>
      <p:sp>
        <p:nvSpPr>
          <p:cNvPr id="439" name="Google Shape;439;p36"/>
          <p:cNvSpPr txBox="1"/>
          <p:nvPr/>
        </p:nvSpPr>
        <p:spPr>
          <a:xfrm>
            <a:off x="508000" y="762000"/>
            <a:ext cx="8127900" cy="27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600">
                <a:solidFill>
                  <a:srgbClr val="1F1F1F"/>
                </a:solidFill>
                <a:latin typeface="Avenir"/>
                <a:ea typeface="Avenir"/>
                <a:cs typeface="Avenir"/>
                <a:sym typeface="Avenir"/>
              </a:rPr>
              <a:t>R6 arrives and the KV cache is full. What do you evict?</a:t>
            </a:r>
            <a:endParaRPr b="1" sz="1600">
              <a:solidFill>
                <a:srgbClr val="1F1F1F"/>
              </a:solidFill>
              <a:latin typeface="Avenir"/>
              <a:ea typeface="Avenir"/>
              <a:cs typeface="Avenir"/>
              <a:sym typeface="Avenir"/>
            </a:endParaRPr>
          </a:p>
        </p:txBody>
      </p:sp>
      <p:sp>
        <p:nvSpPr>
          <p:cNvPr id="440" name="Google Shape;440;p36"/>
          <p:cNvSpPr/>
          <p:nvPr/>
        </p:nvSpPr>
        <p:spPr>
          <a:xfrm>
            <a:off x="508000" y="1447800"/>
            <a:ext cx="1168500" cy="431700"/>
          </a:xfrm>
          <a:prstGeom prst="roundRect">
            <a:avLst>
              <a:gd fmla="val 16667" name="adj"/>
            </a:avLst>
          </a:prstGeom>
          <a:solidFill>
            <a:srgbClr val="1F2937"/>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sz="1100">
                <a:solidFill>
                  <a:srgbClr val="FFFFFF"/>
                </a:solidFill>
                <a:latin typeface="Avenir"/>
                <a:ea typeface="Avenir"/>
                <a:cs typeface="Avenir"/>
                <a:sym typeface="Avenir"/>
              </a:rPr>
              <a:t>New request R6</a:t>
            </a:r>
            <a:endParaRPr b="1" sz="1100">
              <a:solidFill>
                <a:srgbClr val="FFFFFF"/>
              </a:solidFill>
              <a:latin typeface="Avenir"/>
              <a:ea typeface="Avenir"/>
              <a:cs typeface="Avenir"/>
              <a:sym typeface="Avenir"/>
            </a:endParaRPr>
          </a:p>
        </p:txBody>
      </p:sp>
      <p:cxnSp>
        <p:nvCxnSpPr>
          <p:cNvPr id="441" name="Google Shape;441;p36"/>
          <p:cNvCxnSpPr/>
          <p:nvPr/>
        </p:nvCxnSpPr>
        <p:spPr>
          <a:xfrm>
            <a:off x="1752600" y="1663700"/>
            <a:ext cx="711300" cy="0"/>
          </a:xfrm>
          <a:prstGeom prst="straightConnector1">
            <a:avLst/>
          </a:prstGeom>
          <a:noFill/>
          <a:ln cap="flat" cmpd="sng" w="22225">
            <a:solidFill>
              <a:srgbClr val="1F2937"/>
            </a:solidFill>
            <a:prstDash val="solid"/>
            <a:round/>
            <a:headEnd len="med" w="med" type="none"/>
            <a:tailEnd len="med" w="med" type="triangle"/>
          </a:ln>
        </p:spPr>
      </p:cxnSp>
      <p:sp>
        <p:nvSpPr>
          <p:cNvPr id="442" name="Google Shape;442;p36"/>
          <p:cNvSpPr/>
          <p:nvPr/>
        </p:nvSpPr>
        <p:spPr>
          <a:xfrm>
            <a:off x="2540000" y="1447800"/>
            <a:ext cx="1117500" cy="431700"/>
          </a:xfrm>
          <a:prstGeom prst="roundRect">
            <a:avLst>
              <a:gd fmla="val 16667" name="adj"/>
            </a:avLst>
          </a:prstGeom>
          <a:solidFill>
            <a:srgbClr val="F05F42"/>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a:solidFill>
                  <a:srgbClr val="FFFFFF"/>
                </a:solidFill>
                <a:latin typeface="Avenir"/>
                <a:ea typeface="Avenir"/>
                <a:cs typeface="Avenir"/>
                <a:sym typeface="Avenir"/>
              </a:rPr>
              <a:t>R1</a:t>
            </a:r>
            <a:endParaRPr b="1">
              <a:solidFill>
                <a:srgbClr val="FFFFFF"/>
              </a:solidFill>
              <a:latin typeface="Avenir"/>
              <a:ea typeface="Avenir"/>
              <a:cs typeface="Avenir"/>
              <a:sym typeface="Avenir"/>
            </a:endParaRPr>
          </a:p>
        </p:txBody>
      </p:sp>
      <p:sp>
        <p:nvSpPr>
          <p:cNvPr id="443" name="Google Shape;443;p36"/>
          <p:cNvSpPr txBox="1"/>
          <p:nvPr/>
        </p:nvSpPr>
        <p:spPr>
          <a:xfrm>
            <a:off x="2463800" y="1917700"/>
            <a:ext cx="1269900" cy="177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950">
                <a:solidFill>
                  <a:srgbClr val="4B5563"/>
                </a:solidFill>
                <a:latin typeface="Avenir"/>
                <a:ea typeface="Avenir"/>
                <a:cs typeface="Avenir"/>
                <a:sym typeface="Avenir"/>
              </a:rPr>
              <a:t>decoding</a:t>
            </a:r>
            <a:endParaRPr sz="950">
              <a:solidFill>
                <a:srgbClr val="4B5563"/>
              </a:solidFill>
              <a:latin typeface="Avenir"/>
              <a:ea typeface="Avenir"/>
              <a:cs typeface="Avenir"/>
              <a:sym typeface="Avenir"/>
            </a:endParaRPr>
          </a:p>
        </p:txBody>
      </p:sp>
      <p:sp>
        <p:nvSpPr>
          <p:cNvPr id="444" name="Google Shape;444;p36"/>
          <p:cNvSpPr/>
          <p:nvPr/>
        </p:nvSpPr>
        <p:spPr>
          <a:xfrm>
            <a:off x="3784600" y="1447800"/>
            <a:ext cx="1117500" cy="431700"/>
          </a:xfrm>
          <a:prstGeom prst="roundRect">
            <a:avLst>
              <a:gd fmla="val 16667" name="adj"/>
            </a:avLst>
          </a:prstGeom>
          <a:solidFill>
            <a:srgbClr val="F05F42"/>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a:solidFill>
                  <a:srgbClr val="FFFFFF"/>
                </a:solidFill>
                <a:latin typeface="Avenir"/>
                <a:ea typeface="Avenir"/>
                <a:cs typeface="Avenir"/>
                <a:sym typeface="Avenir"/>
              </a:rPr>
              <a:t>R2</a:t>
            </a:r>
            <a:endParaRPr b="1">
              <a:solidFill>
                <a:srgbClr val="FFFFFF"/>
              </a:solidFill>
              <a:latin typeface="Avenir"/>
              <a:ea typeface="Avenir"/>
              <a:cs typeface="Avenir"/>
              <a:sym typeface="Avenir"/>
            </a:endParaRPr>
          </a:p>
        </p:txBody>
      </p:sp>
      <p:sp>
        <p:nvSpPr>
          <p:cNvPr id="445" name="Google Shape;445;p36"/>
          <p:cNvSpPr txBox="1"/>
          <p:nvPr/>
        </p:nvSpPr>
        <p:spPr>
          <a:xfrm>
            <a:off x="3708400" y="1917700"/>
            <a:ext cx="1269900" cy="177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950">
                <a:solidFill>
                  <a:srgbClr val="4B5563"/>
                </a:solidFill>
                <a:latin typeface="Avenir"/>
                <a:ea typeface="Avenir"/>
                <a:cs typeface="Avenir"/>
                <a:sym typeface="Avenir"/>
              </a:rPr>
              <a:t>decoding</a:t>
            </a:r>
            <a:endParaRPr sz="950">
              <a:solidFill>
                <a:srgbClr val="4B5563"/>
              </a:solidFill>
              <a:latin typeface="Avenir"/>
              <a:ea typeface="Avenir"/>
              <a:cs typeface="Avenir"/>
              <a:sym typeface="Avenir"/>
            </a:endParaRPr>
          </a:p>
        </p:txBody>
      </p:sp>
      <p:sp>
        <p:nvSpPr>
          <p:cNvPr id="446" name="Google Shape;446;p36"/>
          <p:cNvSpPr/>
          <p:nvPr/>
        </p:nvSpPr>
        <p:spPr>
          <a:xfrm>
            <a:off x="5029200" y="1447800"/>
            <a:ext cx="1117500" cy="431700"/>
          </a:xfrm>
          <a:prstGeom prst="roundRect">
            <a:avLst>
              <a:gd fmla="val 16667" name="adj"/>
            </a:avLst>
          </a:prstGeom>
          <a:solidFill>
            <a:srgbClr val="F6B73C"/>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a:solidFill>
                  <a:srgbClr val="FFFFFF"/>
                </a:solidFill>
                <a:latin typeface="Avenir"/>
                <a:ea typeface="Avenir"/>
                <a:cs typeface="Avenir"/>
                <a:sym typeface="Avenir"/>
              </a:rPr>
              <a:t>R3</a:t>
            </a:r>
            <a:endParaRPr b="1">
              <a:solidFill>
                <a:srgbClr val="FFFFFF"/>
              </a:solidFill>
              <a:latin typeface="Avenir"/>
              <a:ea typeface="Avenir"/>
              <a:cs typeface="Avenir"/>
              <a:sym typeface="Avenir"/>
            </a:endParaRPr>
          </a:p>
        </p:txBody>
      </p:sp>
      <p:sp>
        <p:nvSpPr>
          <p:cNvPr id="447" name="Google Shape;447;p36"/>
          <p:cNvSpPr txBox="1"/>
          <p:nvPr/>
        </p:nvSpPr>
        <p:spPr>
          <a:xfrm>
            <a:off x="4953000" y="1917700"/>
            <a:ext cx="1269900" cy="177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950">
                <a:solidFill>
                  <a:srgbClr val="4B5563"/>
                </a:solidFill>
                <a:latin typeface="Avenir"/>
                <a:ea typeface="Avenir"/>
                <a:cs typeface="Avenir"/>
                <a:sym typeface="Avenir"/>
              </a:rPr>
              <a:t>waiting on a tool</a:t>
            </a:r>
            <a:endParaRPr sz="950">
              <a:solidFill>
                <a:srgbClr val="4B5563"/>
              </a:solidFill>
              <a:latin typeface="Avenir"/>
              <a:ea typeface="Avenir"/>
              <a:cs typeface="Avenir"/>
              <a:sym typeface="Avenir"/>
            </a:endParaRPr>
          </a:p>
        </p:txBody>
      </p:sp>
      <p:sp>
        <p:nvSpPr>
          <p:cNvPr id="448" name="Google Shape;448;p36"/>
          <p:cNvSpPr/>
          <p:nvPr/>
        </p:nvSpPr>
        <p:spPr>
          <a:xfrm>
            <a:off x="6273800" y="1447800"/>
            <a:ext cx="1117500" cy="431700"/>
          </a:xfrm>
          <a:prstGeom prst="roundRect">
            <a:avLst>
              <a:gd fmla="val 16667" name="adj"/>
            </a:avLst>
          </a:prstGeom>
          <a:solidFill>
            <a:srgbClr val="9CA3AF"/>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a:solidFill>
                  <a:srgbClr val="FFFFFF"/>
                </a:solidFill>
                <a:latin typeface="Avenir"/>
                <a:ea typeface="Avenir"/>
                <a:cs typeface="Avenir"/>
                <a:sym typeface="Avenir"/>
              </a:rPr>
              <a:t>R4</a:t>
            </a:r>
            <a:endParaRPr b="1">
              <a:solidFill>
                <a:srgbClr val="FFFFFF"/>
              </a:solidFill>
              <a:latin typeface="Avenir"/>
              <a:ea typeface="Avenir"/>
              <a:cs typeface="Avenir"/>
              <a:sym typeface="Avenir"/>
            </a:endParaRPr>
          </a:p>
        </p:txBody>
      </p:sp>
      <p:sp>
        <p:nvSpPr>
          <p:cNvPr id="449" name="Google Shape;449;p36"/>
          <p:cNvSpPr txBox="1"/>
          <p:nvPr/>
        </p:nvSpPr>
        <p:spPr>
          <a:xfrm>
            <a:off x="6197600" y="1917700"/>
            <a:ext cx="1269900" cy="177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950">
                <a:solidFill>
                  <a:srgbClr val="4B5563"/>
                </a:solidFill>
                <a:latin typeface="Avenir"/>
                <a:ea typeface="Avenir"/>
                <a:cs typeface="Avenir"/>
                <a:sym typeface="Avenir"/>
              </a:rPr>
              <a:t>finished</a:t>
            </a:r>
            <a:endParaRPr sz="950">
              <a:solidFill>
                <a:srgbClr val="4B5563"/>
              </a:solidFill>
              <a:latin typeface="Avenir"/>
              <a:ea typeface="Avenir"/>
              <a:cs typeface="Avenir"/>
              <a:sym typeface="Avenir"/>
            </a:endParaRPr>
          </a:p>
        </p:txBody>
      </p:sp>
      <p:sp>
        <p:nvSpPr>
          <p:cNvPr id="450" name="Google Shape;450;p36"/>
          <p:cNvSpPr/>
          <p:nvPr/>
        </p:nvSpPr>
        <p:spPr>
          <a:xfrm>
            <a:off x="7518400" y="1447800"/>
            <a:ext cx="1117500" cy="431700"/>
          </a:xfrm>
          <a:prstGeom prst="roundRect">
            <a:avLst>
              <a:gd fmla="val 16667" name="adj"/>
            </a:avLst>
          </a:prstGeom>
          <a:solidFill>
            <a:srgbClr val="F6B73C"/>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a:solidFill>
                  <a:srgbClr val="FFFFFF"/>
                </a:solidFill>
                <a:latin typeface="Avenir"/>
                <a:ea typeface="Avenir"/>
                <a:cs typeface="Avenir"/>
                <a:sym typeface="Avenir"/>
              </a:rPr>
              <a:t>R5</a:t>
            </a:r>
            <a:endParaRPr b="1">
              <a:solidFill>
                <a:srgbClr val="FFFFFF"/>
              </a:solidFill>
              <a:latin typeface="Avenir"/>
              <a:ea typeface="Avenir"/>
              <a:cs typeface="Avenir"/>
              <a:sym typeface="Avenir"/>
            </a:endParaRPr>
          </a:p>
        </p:txBody>
      </p:sp>
      <p:sp>
        <p:nvSpPr>
          <p:cNvPr id="451" name="Google Shape;451;p36"/>
          <p:cNvSpPr txBox="1"/>
          <p:nvPr/>
        </p:nvSpPr>
        <p:spPr>
          <a:xfrm>
            <a:off x="7442200" y="1917700"/>
            <a:ext cx="1269900" cy="177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950">
                <a:solidFill>
                  <a:srgbClr val="4B5563"/>
                </a:solidFill>
                <a:latin typeface="Avenir"/>
                <a:ea typeface="Avenir"/>
                <a:cs typeface="Avenir"/>
                <a:sym typeface="Avenir"/>
              </a:rPr>
              <a:t>waiting on a tool</a:t>
            </a:r>
            <a:endParaRPr sz="950">
              <a:solidFill>
                <a:srgbClr val="4B5563"/>
              </a:solidFill>
              <a:latin typeface="Avenir"/>
              <a:ea typeface="Avenir"/>
              <a:cs typeface="Avenir"/>
              <a:sym typeface="Avenir"/>
            </a:endParaRPr>
          </a:p>
        </p:txBody>
      </p:sp>
      <p:sp>
        <p:nvSpPr>
          <p:cNvPr id="452" name="Google Shape;452;p36"/>
          <p:cNvSpPr txBox="1"/>
          <p:nvPr/>
        </p:nvSpPr>
        <p:spPr>
          <a:xfrm>
            <a:off x="7442200" y="1193800"/>
            <a:ext cx="1269900" cy="2031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b="1" lang="en" sz="1000">
                <a:solidFill>
                  <a:srgbClr val="D93025"/>
                </a:solidFill>
                <a:latin typeface="Avenir"/>
                <a:ea typeface="Avenir"/>
                <a:cs typeface="Avenir"/>
                <a:sym typeface="Avenir"/>
              </a:rPr>
              <a:t>✗  vLLM evicts</a:t>
            </a:r>
            <a:endParaRPr b="1" sz="1000">
              <a:solidFill>
                <a:srgbClr val="D93025"/>
              </a:solidFill>
              <a:latin typeface="Avenir"/>
              <a:ea typeface="Avenir"/>
              <a:cs typeface="Avenir"/>
              <a:sym typeface="Avenir"/>
            </a:endParaRPr>
          </a:p>
        </p:txBody>
      </p:sp>
      <p:sp>
        <p:nvSpPr>
          <p:cNvPr id="453" name="Google Shape;453;p36"/>
          <p:cNvSpPr txBox="1"/>
          <p:nvPr/>
        </p:nvSpPr>
        <p:spPr>
          <a:xfrm>
            <a:off x="6197600" y="1193800"/>
            <a:ext cx="1269900" cy="2031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b="1" lang="en" sz="1000">
                <a:solidFill>
                  <a:srgbClr val="2F9E5B"/>
                </a:solidFill>
                <a:latin typeface="Avenir"/>
                <a:ea typeface="Avenir"/>
                <a:cs typeface="Avenir"/>
                <a:sym typeface="Avenir"/>
              </a:rPr>
              <a:t>✓  TitanRL evicts</a:t>
            </a:r>
            <a:endParaRPr b="1" sz="1000">
              <a:solidFill>
                <a:srgbClr val="2F9E5B"/>
              </a:solidFill>
              <a:latin typeface="Avenir"/>
              <a:ea typeface="Avenir"/>
              <a:cs typeface="Avenir"/>
              <a:sym typeface="Avenir"/>
            </a:endParaRPr>
          </a:p>
        </p:txBody>
      </p:sp>
      <p:cxnSp>
        <p:nvCxnSpPr>
          <p:cNvPr id="454" name="Google Shape;454;p36"/>
          <p:cNvCxnSpPr/>
          <p:nvPr/>
        </p:nvCxnSpPr>
        <p:spPr>
          <a:xfrm>
            <a:off x="2590800" y="2235200"/>
            <a:ext cx="5994300" cy="0"/>
          </a:xfrm>
          <a:prstGeom prst="straightConnector1">
            <a:avLst/>
          </a:prstGeom>
          <a:noFill/>
          <a:ln cap="flat" cmpd="sng" w="12700">
            <a:solidFill>
              <a:srgbClr val="C4C9D0"/>
            </a:solidFill>
            <a:prstDash val="solid"/>
            <a:round/>
            <a:headEnd len="med" w="med" type="none"/>
            <a:tailEnd len="med" w="med" type="triangle"/>
          </a:ln>
        </p:spPr>
      </p:cxnSp>
      <p:sp>
        <p:nvSpPr>
          <p:cNvPr id="455" name="Google Shape;455;p36"/>
          <p:cNvSpPr txBox="1"/>
          <p:nvPr/>
        </p:nvSpPr>
        <p:spPr>
          <a:xfrm>
            <a:off x="2540000" y="2260600"/>
            <a:ext cx="2540100" cy="177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900">
                <a:solidFill>
                  <a:srgbClr val="4B5563"/>
                </a:solidFill>
                <a:latin typeface="Avenir"/>
                <a:ea typeface="Avenir"/>
                <a:cs typeface="Avenir"/>
                <a:sym typeface="Avenir"/>
              </a:rPr>
              <a:t>most recently used</a:t>
            </a:r>
            <a:endParaRPr sz="900">
              <a:solidFill>
                <a:srgbClr val="4B5563"/>
              </a:solidFill>
              <a:latin typeface="Avenir"/>
              <a:ea typeface="Avenir"/>
              <a:cs typeface="Avenir"/>
              <a:sym typeface="Avenir"/>
            </a:endParaRPr>
          </a:p>
        </p:txBody>
      </p:sp>
      <p:sp>
        <p:nvSpPr>
          <p:cNvPr id="456" name="Google Shape;456;p36"/>
          <p:cNvSpPr txBox="1"/>
          <p:nvPr/>
        </p:nvSpPr>
        <p:spPr>
          <a:xfrm>
            <a:off x="6096000" y="2260600"/>
            <a:ext cx="2540100" cy="177900"/>
          </a:xfrm>
          <a:prstGeom prst="rect">
            <a:avLst/>
          </a:prstGeom>
          <a:noFill/>
          <a:ln>
            <a:noFill/>
          </a:ln>
        </p:spPr>
        <p:txBody>
          <a:bodyPr anchorCtr="0" anchor="t" bIns="91425" lIns="91425" spcFirstLastPara="1" rIns="91425" wrap="square" tIns="91425">
            <a:noAutofit/>
          </a:bodyPr>
          <a:lstStyle/>
          <a:p>
            <a:pPr indent="0" lvl="0" marL="0" rtl="0" algn="r">
              <a:lnSpc>
                <a:spcPct val="100000"/>
              </a:lnSpc>
              <a:spcBef>
                <a:spcPts val="0"/>
              </a:spcBef>
              <a:spcAft>
                <a:spcPts val="0"/>
              </a:spcAft>
              <a:buNone/>
            </a:pPr>
            <a:r>
              <a:rPr lang="en" sz="900">
                <a:solidFill>
                  <a:srgbClr val="4B5563"/>
                </a:solidFill>
                <a:latin typeface="Avenir"/>
                <a:ea typeface="Avenir"/>
                <a:cs typeface="Avenir"/>
                <a:sym typeface="Avenir"/>
              </a:rPr>
              <a:t>least recently used</a:t>
            </a:r>
            <a:endParaRPr sz="900">
              <a:solidFill>
                <a:srgbClr val="4B5563"/>
              </a:solidFill>
              <a:latin typeface="Avenir"/>
              <a:ea typeface="Avenir"/>
              <a:cs typeface="Avenir"/>
              <a:sym typeface="Avenir"/>
            </a:endParaRPr>
          </a:p>
        </p:txBody>
      </p:sp>
      <p:sp>
        <p:nvSpPr>
          <p:cNvPr id="457" name="Google Shape;457;p36"/>
          <p:cNvSpPr/>
          <p:nvPr/>
        </p:nvSpPr>
        <p:spPr>
          <a:xfrm>
            <a:off x="508000" y="2540000"/>
            <a:ext cx="3987900" cy="838200"/>
          </a:xfrm>
          <a:prstGeom prst="rect">
            <a:avLst/>
          </a:prstGeom>
          <a:solidFill>
            <a:srgbClr val="FFFFFF"/>
          </a:solidFill>
          <a:ln cap="flat" cmpd="sng" w="12700">
            <a:solidFill>
              <a:srgbClr val="E5E7E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458" name="Google Shape;458;p36"/>
          <p:cNvSpPr/>
          <p:nvPr/>
        </p:nvSpPr>
        <p:spPr>
          <a:xfrm>
            <a:off x="508000" y="2540000"/>
            <a:ext cx="3987900" cy="38100"/>
          </a:xfrm>
          <a:prstGeom prst="rect">
            <a:avLst/>
          </a:prstGeom>
          <a:solidFill>
            <a:srgbClr val="D930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459" name="Google Shape;459;p36"/>
          <p:cNvSpPr txBox="1"/>
          <p:nvPr/>
        </p:nvSpPr>
        <p:spPr>
          <a:xfrm>
            <a:off x="685800" y="2641600"/>
            <a:ext cx="3683100" cy="228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250">
                <a:solidFill>
                  <a:srgbClr val="D93025"/>
                </a:solidFill>
                <a:latin typeface="Avenir"/>
                <a:ea typeface="Avenir"/>
                <a:cs typeface="Avenir"/>
                <a:sym typeface="Avenir"/>
              </a:rPr>
              <a:t>Native vLLM</a:t>
            </a:r>
            <a:endParaRPr b="1" sz="1250">
              <a:solidFill>
                <a:srgbClr val="D93025"/>
              </a:solidFill>
              <a:latin typeface="Avenir"/>
              <a:ea typeface="Avenir"/>
              <a:cs typeface="Avenir"/>
              <a:sym typeface="Avenir"/>
            </a:endParaRPr>
          </a:p>
        </p:txBody>
      </p:sp>
      <p:sp>
        <p:nvSpPr>
          <p:cNvPr id="460" name="Google Shape;460;p36"/>
          <p:cNvSpPr txBox="1"/>
          <p:nvPr/>
        </p:nvSpPr>
        <p:spPr>
          <a:xfrm>
            <a:off x="685800" y="2870200"/>
            <a:ext cx="3683100" cy="457200"/>
          </a:xfrm>
          <a:prstGeom prst="rect">
            <a:avLst/>
          </a:prstGeom>
          <a:noFill/>
          <a:ln>
            <a:noFill/>
          </a:ln>
        </p:spPr>
        <p:txBody>
          <a:bodyPr anchorCtr="0" anchor="t" bIns="91425" lIns="91425" spcFirstLastPara="1" rIns="91425" wrap="square" tIns="91425">
            <a:noAutofit/>
          </a:bodyPr>
          <a:lstStyle/>
          <a:p>
            <a:pPr indent="0" lvl="0" marL="0" rtl="0" algn="l">
              <a:lnSpc>
                <a:spcPct val="110000"/>
              </a:lnSpc>
              <a:spcBef>
                <a:spcPts val="0"/>
              </a:spcBef>
              <a:spcAft>
                <a:spcPts val="0"/>
              </a:spcAft>
              <a:buNone/>
            </a:pPr>
            <a:r>
              <a:rPr lang="en" sz="1100">
                <a:solidFill>
                  <a:srgbClr val="1F1F1F"/>
                </a:solidFill>
                <a:latin typeface="Avenir"/>
                <a:ea typeface="Avenir"/>
                <a:cs typeface="Avenir"/>
                <a:sym typeface="Avenir"/>
              </a:rPr>
              <a:t>Least recently used first: R5, still running. Its next turn recomputes the whole context.</a:t>
            </a:r>
            <a:endParaRPr sz="1100">
              <a:solidFill>
                <a:srgbClr val="1F1F1F"/>
              </a:solidFill>
              <a:latin typeface="Avenir"/>
              <a:ea typeface="Avenir"/>
              <a:cs typeface="Avenir"/>
              <a:sym typeface="Avenir"/>
            </a:endParaRPr>
          </a:p>
        </p:txBody>
      </p:sp>
      <p:sp>
        <p:nvSpPr>
          <p:cNvPr id="461" name="Google Shape;461;p36"/>
          <p:cNvSpPr/>
          <p:nvPr/>
        </p:nvSpPr>
        <p:spPr>
          <a:xfrm>
            <a:off x="4648200" y="2540000"/>
            <a:ext cx="3987900" cy="838200"/>
          </a:xfrm>
          <a:prstGeom prst="rect">
            <a:avLst/>
          </a:prstGeom>
          <a:solidFill>
            <a:srgbClr val="FFFFFF"/>
          </a:solidFill>
          <a:ln cap="flat" cmpd="sng" w="12700">
            <a:solidFill>
              <a:srgbClr val="E5E7E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462" name="Google Shape;462;p36"/>
          <p:cNvSpPr/>
          <p:nvPr/>
        </p:nvSpPr>
        <p:spPr>
          <a:xfrm>
            <a:off x="4648200" y="2540000"/>
            <a:ext cx="3987900" cy="38100"/>
          </a:xfrm>
          <a:prstGeom prst="rect">
            <a:avLst/>
          </a:prstGeom>
          <a:solidFill>
            <a:srgbClr val="2F9E5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463" name="Google Shape;463;p36"/>
          <p:cNvSpPr txBox="1"/>
          <p:nvPr/>
        </p:nvSpPr>
        <p:spPr>
          <a:xfrm>
            <a:off x="4826000" y="2641600"/>
            <a:ext cx="3683100" cy="228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250">
                <a:solidFill>
                  <a:srgbClr val="2F9E5B"/>
                </a:solidFill>
                <a:latin typeface="Avenir"/>
                <a:ea typeface="Avenir"/>
                <a:cs typeface="Avenir"/>
                <a:sym typeface="Avenir"/>
              </a:rPr>
              <a:t>TitanRL</a:t>
            </a:r>
            <a:endParaRPr b="1" sz="1250">
              <a:solidFill>
                <a:srgbClr val="2F9E5B"/>
              </a:solidFill>
              <a:latin typeface="Avenir"/>
              <a:ea typeface="Avenir"/>
              <a:cs typeface="Avenir"/>
              <a:sym typeface="Avenir"/>
            </a:endParaRPr>
          </a:p>
        </p:txBody>
      </p:sp>
      <p:sp>
        <p:nvSpPr>
          <p:cNvPr id="464" name="Google Shape;464;p36"/>
          <p:cNvSpPr txBox="1"/>
          <p:nvPr/>
        </p:nvSpPr>
        <p:spPr>
          <a:xfrm>
            <a:off x="4826000" y="2870200"/>
            <a:ext cx="3683100" cy="457200"/>
          </a:xfrm>
          <a:prstGeom prst="rect">
            <a:avLst/>
          </a:prstGeom>
          <a:noFill/>
          <a:ln>
            <a:noFill/>
          </a:ln>
        </p:spPr>
        <p:txBody>
          <a:bodyPr anchorCtr="0" anchor="t" bIns="91425" lIns="91425" spcFirstLastPara="1" rIns="91425" wrap="square" tIns="91425">
            <a:noAutofit/>
          </a:bodyPr>
          <a:lstStyle/>
          <a:p>
            <a:pPr indent="0" lvl="0" marL="0" rtl="0" algn="l">
              <a:lnSpc>
                <a:spcPct val="110000"/>
              </a:lnSpc>
              <a:spcBef>
                <a:spcPts val="0"/>
              </a:spcBef>
              <a:spcAft>
                <a:spcPts val="0"/>
              </a:spcAft>
              <a:buNone/>
            </a:pPr>
            <a:r>
              <a:rPr lang="en" sz="1100">
                <a:solidFill>
                  <a:srgbClr val="1F1F1F"/>
                </a:solidFill>
                <a:latin typeface="Avenir"/>
                <a:ea typeface="Avenir"/>
                <a:cs typeface="Avenir"/>
                <a:sym typeface="Avenir"/>
              </a:rPr>
              <a:t>Finished rollouts first: R4. Running rollouts keep their cache.</a:t>
            </a:r>
            <a:endParaRPr sz="1100">
              <a:solidFill>
                <a:srgbClr val="1F1F1F"/>
              </a:solidFill>
              <a:latin typeface="Avenir"/>
              <a:ea typeface="Avenir"/>
              <a:cs typeface="Avenir"/>
              <a:sym typeface="Avenir"/>
            </a:endParaRPr>
          </a:p>
        </p:txBody>
      </p:sp>
      <p:sp>
        <p:nvSpPr>
          <p:cNvPr id="465" name="Google Shape;465;p36"/>
          <p:cNvSpPr/>
          <p:nvPr/>
        </p:nvSpPr>
        <p:spPr>
          <a:xfrm>
            <a:off x="508000" y="3556000"/>
            <a:ext cx="8127900" cy="431700"/>
          </a:xfrm>
          <a:prstGeom prst="rect">
            <a:avLst/>
          </a:prstGeom>
          <a:solidFill>
            <a:srgbClr val="FFF5F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466" name="Google Shape;466;p36"/>
          <p:cNvSpPr/>
          <p:nvPr/>
        </p:nvSpPr>
        <p:spPr>
          <a:xfrm>
            <a:off x="508000" y="3556000"/>
            <a:ext cx="63600" cy="431700"/>
          </a:xfrm>
          <a:prstGeom prst="rect">
            <a:avLst/>
          </a:prstGeom>
          <a:solidFill>
            <a:srgbClr val="F05F4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467" name="Google Shape;467;p36"/>
          <p:cNvSpPr txBox="1"/>
          <p:nvPr/>
        </p:nvSpPr>
        <p:spPr>
          <a:xfrm>
            <a:off x="736600" y="3568700"/>
            <a:ext cx="7823100" cy="4065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1200">
                <a:solidFill>
                  <a:srgbClr val="1F1F1F"/>
                </a:solidFill>
                <a:latin typeface="Avenir"/>
                <a:ea typeface="Avenir"/>
                <a:cs typeface="Avenir"/>
                <a:sym typeface="Avenir"/>
              </a:rPr>
              <a:t>TitanRL's low-level vLLM integration makes this possible: it knows which rollouts are finished.</a:t>
            </a:r>
            <a:endParaRPr sz="1200">
              <a:solidFill>
                <a:srgbClr val="1F1F1F"/>
              </a:solidFill>
              <a:latin typeface="Avenir"/>
              <a:ea typeface="Avenir"/>
              <a:cs typeface="Avenir"/>
              <a:sym typeface="Aveni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37"/>
          <p:cNvSpPr txBox="1"/>
          <p:nvPr>
            <p:ph type="title"/>
          </p:nvPr>
        </p:nvSpPr>
        <p:spPr>
          <a:xfrm>
            <a:off x="310896" y="13716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500"/>
              <a:t>TitanRL: experiment interface with Verifiers</a:t>
            </a:r>
            <a:endParaRPr sz="2500"/>
          </a:p>
        </p:txBody>
      </p:sp>
      <p:sp>
        <p:nvSpPr>
          <p:cNvPr id="473" name="Google Shape;473;p37"/>
          <p:cNvSpPr txBox="1"/>
          <p:nvPr>
            <p:ph idx="12" type="sldNum"/>
          </p:nvPr>
        </p:nvSpPr>
        <p:spPr>
          <a:xfrm>
            <a:off x="8320058" y="4590005"/>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00"/>
              <a:buFont typeface="Arial"/>
              <a:buNone/>
            </a:pPr>
            <a:fld id="{00000000-1234-1234-1234-123412341234}" type="slidenum">
              <a:rPr lang="en"/>
              <a:t>‹#›</a:t>
            </a:fld>
            <a:endParaRPr/>
          </a:p>
        </p:txBody>
      </p:sp>
      <p:sp>
        <p:nvSpPr>
          <p:cNvPr id="474" name="Google Shape;474;p37"/>
          <p:cNvSpPr/>
          <p:nvPr/>
        </p:nvSpPr>
        <p:spPr>
          <a:xfrm>
            <a:off x="457200" y="914400"/>
            <a:ext cx="5740500" cy="2540100"/>
          </a:xfrm>
          <a:prstGeom prst="rect">
            <a:avLst/>
          </a:prstGeom>
          <a:solidFill>
            <a:srgbClr val="F8F8F8"/>
          </a:solidFill>
          <a:ln cap="flat" cmpd="sng" w="12700">
            <a:solidFill>
              <a:srgbClr val="C9D3D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475" name="Google Shape;475;p37"/>
          <p:cNvSpPr txBox="1"/>
          <p:nvPr/>
        </p:nvSpPr>
        <p:spPr>
          <a:xfrm>
            <a:off x="584200" y="965200"/>
            <a:ext cx="5562600" cy="24384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1100">
                <a:solidFill>
                  <a:srgbClr val="1F4E79"/>
                </a:solidFill>
                <a:latin typeface="Roboto Mono"/>
                <a:ea typeface="Roboto Mono"/>
                <a:cs typeface="Roboto Mono"/>
                <a:sym typeface="Roboto Mono"/>
              </a:rPr>
              <a:t>VerifiersRollouter</a:t>
            </a:r>
            <a:r>
              <a:rPr lang="en" sz="1100">
                <a:solidFill>
                  <a:srgbClr val="4B5563"/>
                </a:solidFill>
                <a:latin typeface="Roboto Mono"/>
                <a:ea typeface="Roboto Mono"/>
                <a:cs typeface="Roboto Mono"/>
                <a:sym typeface="Roboto Mono"/>
              </a:rPr>
              <a:t>.</a:t>
            </a:r>
            <a:r>
              <a:rPr lang="en" sz="1100">
                <a:solidFill>
                  <a:srgbClr val="1F4E79"/>
                </a:solidFill>
                <a:latin typeface="Roboto Mono"/>
                <a:ea typeface="Roboto Mono"/>
                <a:cs typeface="Roboto Mono"/>
                <a:sym typeface="Roboto Mono"/>
              </a:rPr>
              <a:t>Config</a:t>
            </a:r>
            <a:r>
              <a:rPr lang="en" sz="1100">
                <a:solidFill>
                  <a:srgbClr val="4B5563"/>
                </a:solidFill>
                <a:latin typeface="Roboto Mono"/>
                <a:ea typeface="Roboto Mono"/>
                <a:cs typeface="Roboto Mono"/>
                <a:sym typeface="Roboto Mono"/>
              </a:rPr>
              <a:t>(</a:t>
            </a:r>
            <a:endParaRPr sz="1100">
              <a:solidFill>
                <a:srgbClr val="1F1F1F"/>
              </a:solidFill>
              <a:latin typeface="Roboto Mono"/>
              <a:ea typeface="Roboto Mono"/>
              <a:cs typeface="Roboto Mono"/>
              <a:sym typeface="Roboto Mono"/>
            </a:endParaRPr>
          </a:p>
          <a:p>
            <a:pPr indent="0" lvl="0" marL="0" rtl="0" algn="l">
              <a:lnSpc>
                <a:spcPct val="100000"/>
              </a:lnSpc>
              <a:spcBef>
                <a:spcPts val="0"/>
              </a:spcBef>
              <a:spcAft>
                <a:spcPts val="0"/>
              </a:spcAft>
              <a:buNone/>
            </a:pPr>
            <a:r>
              <a:rPr lang="en" sz="1100">
                <a:solidFill>
                  <a:srgbClr val="1F1F1F"/>
                </a:solidFill>
                <a:latin typeface="Roboto Mono"/>
                <a:ea typeface="Roboto Mono"/>
                <a:cs typeface="Roboto Mono"/>
                <a:sym typeface="Roboto Mono"/>
              </a:rPr>
              <a:t>    training_dataloader</a:t>
            </a:r>
            <a:r>
              <a:rPr lang="en" sz="1100">
                <a:solidFill>
                  <a:srgbClr val="4B5563"/>
                </a:solidFill>
                <a:latin typeface="Roboto Mono"/>
                <a:ea typeface="Roboto Mono"/>
                <a:cs typeface="Roboto Mono"/>
                <a:sym typeface="Roboto Mono"/>
              </a:rPr>
              <a:t>=</a:t>
            </a:r>
            <a:r>
              <a:rPr lang="en" sz="1100">
                <a:solidFill>
                  <a:srgbClr val="1F4E79"/>
                </a:solidFill>
                <a:latin typeface="Roboto Mono"/>
                <a:ea typeface="Roboto Mono"/>
                <a:cs typeface="Roboto Mono"/>
                <a:sym typeface="Roboto Mono"/>
              </a:rPr>
              <a:t>IterableRLDataLoader</a:t>
            </a:r>
            <a:r>
              <a:rPr lang="en" sz="1100">
                <a:solidFill>
                  <a:srgbClr val="4B5563"/>
                </a:solidFill>
                <a:latin typeface="Roboto Mono"/>
                <a:ea typeface="Roboto Mono"/>
                <a:cs typeface="Roboto Mono"/>
                <a:sym typeface="Roboto Mono"/>
              </a:rPr>
              <a:t>.</a:t>
            </a:r>
            <a:r>
              <a:rPr lang="en" sz="1100">
                <a:solidFill>
                  <a:srgbClr val="1F4E79"/>
                </a:solidFill>
                <a:latin typeface="Roboto Mono"/>
                <a:ea typeface="Roboto Mono"/>
                <a:cs typeface="Roboto Mono"/>
                <a:sym typeface="Roboto Mono"/>
              </a:rPr>
              <a:t>Config</a:t>
            </a:r>
            <a:r>
              <a:rPr lang="en" sz="1100">
                <a:solidFill>
                  <a:srgbClr val="4B5563"/>
                </a:solidFill>
                <a:latin typeface="Roboto Mono"/>
                <a:ea typeface="Roboto Mono"/>
                <a:cs typeface="Roboto Mono"/>
                <a:sym typeface="Roboto Mono"/>
              </a:rPr>
              <a:t>(</a:t>
            </a:r>
            <a:endParaRPr sz="1100">
              <a:solidFill>
                <a:srgbClr val="1F1F1F"/>
              </a:solidFill>
              <a:latin typeface="Roboto Mono"/>
              <a:ea typeface="Roboto Mono"/>
              <a:cs typeface="Roboto Mono"/>
              <a:sym typeface="Roboto Mono"/>
            </a:endParaRPr>
          </a:p>
          <a:p>
            <a:pPr indent="0" lvl="0" marL="0" rtl="0" algn="l">
              <a:lnSpc>
                <a:spcPct val="100000"/>
              </a:lnSpc>
              <a:spcBef>
                <a:spcPts val="0"/>
              </a:spcBef>
              <a:spcAft>
                <a:spcPts val="0"/>
              </a:spcAft>
              <a:buNone/>
            </a:pPr>
            <a:r>
              <a:rPr lang="en" sz="1100">
                <a:solidFill>
                  <a:srgbClr val="1F1F1F"/>
                </a:solidFill>
                <a:latin typeface="Roboto Mono"/>
                <a:ea typeface="Roboto Mono"/>
                <a:cs typeface="Roboto Mono"/>
                <a:sym typeface="Roboto Mono"/>
              </a:rPr>
              <a:t>        </a:t>
            </a:r>
            <a:r>
              <a:rPr b="1" lang="en" sz="1100">
                <a:solidFill>
                  <a:srgbClr val="F05F42"/>
                </a:solidFill>
                <a:latin typeface="Roboto Mono"/>
                <a:ea typeface="Roboto Mono"/>
                <a:cs typeface="Roboto Mono"/>
                <a:sym typeface="Roboto Mono"/>
              </a:rPr>
              <a:t>dataset</a:t>
            </a:r>
            <a:r>
              <a:rPr lang="en" sz="1100">
                <a:solidFill>
                  <a:srgbClr val="4B5563"/>
                </a:solidFill>
                <a:latin typeface="Roboto Mono"/>
                <a:ea typeface="Roboto Mono"/>
                <a:cs typeface="Roboto Mono"/>
                <a:sym typeface="Roboto Mono"/>
              </a:rPr>
              <a:t>=</a:t>
            </a:r>
            <a:r>
              <a:rPr lang="en" sz="1100">
                <a:solidFill>
                  <a:srgbClr val="1F4E79"/>
                </a:solidFill>
                <a:latin typeface="Roboto Mono"/>
                <a:ea typeface="Roboto Mono"/>
                <a:cs typeface="Roboto Mono"/>
                <a:sym typeface="Roboto Mono"/>
              </a:rPr>
              <a:t>VerifiersTaskDataset</a:t>
            </a:r>
            <a:r>
              <a:rPr lang="en" sz="1100">
                <a:solidFill>
                  <a:srgbClr val="4B5563"/>
                </a:solidFill>
                <a:latin typeface="Roboto Mono"/>
                <a:ea typeface="Roboto Mono"/>
                <a:cs typeface="Roboto Mono"/>
                <a:sym typeface="Roboto Mono"/>
              </a:rPr>
              <a:t>.</a:t>
            </a:r>
            <a:r>
              <a:rPr lang="en" sz="1100">
                <a:solidFill>
                  <a:srgbClr val="1F4E79"/>
                </a:solidFill>
                <a:latin typeface="Roboto Mono"/>
                <a:ea typeface="Roboto Mono"/>
                <a:cs typeface="Roboto Mono"/>
                <a:sym typeface="Roboto Mono"/>
              </a:rPr>
              <a:t>Config</a:t>
            </a:r>
            <a:r>
              <a:rPr lang="en" sz="1100">
                <a:solidFill>
                  <a:srgbClr val="4B5563"/>
                </a:solidFill>
                <a:latin typeface="Roboto Mono"/>
                <a:ea typeface="Roboto Mono"/>
                <a:cs typeface="Roboto Mono"/>
                <a:sym typeface="Roboto Mono"/>
              </a:rPr>
              <a:t>(</a:t>
            </a:r>
            <a:r>
              <a:rPr lang="en" sz="1100">
                <a:solidFill>
                  <a:srgbClr val="6B7280"/>
                </a:solidFill>
                <a:latin typeface="Roboto Mono"/>
                <a:ea typeface="Roboto Mono"/>
                <a:cs typeface="Roboto Mono"/>
                <a:sym typeface="Roboto Mono"/>
              </a:rPr>
              <a:t>...</a:t>
            </a:r>
            <a:r>
              <a:rPr lang="en" sz="1100">
                <a:solidFill>
                  <a:srgbClr val="4B5563"/>
                </a:solidFill>
                <a:latin typeface="Roboto Mono"/>
                <a:ea typeface="Roboto Mono"/>
                <a:cs typeface="Roboto Mono"/>
                <a:sym typeface="Roboto Mono"/>
              </a:rPr>
              <a:t>),</a:t>
            </a:r>
            <a:r>
              <a:rPr lang="en" sz="1100">
                <a:solidFill>
                  <a:srgbClr val="1F1F1F"/>
                </a:solidFill>
                <a:latin typeface="Roboto Mono"/>
                <a:ea typeface="Roboto Mono"/>
                <a:cs typeface="Roboto Mono"/>
                <a:sym typeface="Roboto Mono"/>
              </a:rPr>
              <a:t>  </a:t>
            </a:r>
            <a:r>
              <a:rPr b="1" lang="en" sz="1100">
                <a:solidFill>
                  <a:srgbClr val="F05F42"/>
                </a:solidFill>
                <a:latin typeface="Roboto Mono"/>
                <a:ea typeface="Roboto Mono"/>
                <a:cs typeface="Roboto Mono"/>
                <a:sym typeface="Roboto Mono"/>
              </a:rPr>
              <a:t># 1</a:t>
            </a:r>
            <a:endParaRPr sz="1100">
              <a:solidFill>
                <a:srgbClr val="1F1F1F"/>
              </a:solidFill>
              <a:latin typeface="Roboto Mono"/>
              <a:ea typeface="Roboto Mono"/>
              <a:cs typeface="Roboto Mono"/>
              <a:sym typeface="Roboto Mono"/>
            </a:endParaRPr>
          </a:p>
          <a:p>
            <a:pPr indent="0" lvl="0" marL="0" rtl="0" algn="l">
              <a:lnSpc>
                <a:spcPct val="100000"/>
              </a:lnSpc>
              <a:spcBef>
                <a:spcPts val="0"/>
              </a:spcBef>
              <a:spcAft>
                <a:spcPts val="0"/>
              </a:spcAft>
              <a:buNone/>
            </a:pPr>
            <a:r>
              <a:rPr lang="en" sz="1100">
                <a:solidFill>
                  <a:srgbClr val="1F1F1F"/>
                </a:solidFill>
                <a:latin typeface="Roboto Mono"/>
                <a:ea typeface="Roboto Mono"/>
                <a:cs typeface="Roboto Mono"/>
                <a:sym typeface="Roboto Mono"/>
              </a:rPr>
              <a:t>    </a:t>
            </a:r>
            <a:r>
              <a:rPr lang="en" sz="1100">
                <a:solidFill>
                  <a:srgbClr val="4B5563"/>
                </a:solidFill>
                <a:latin typeface="Roboto Mono"/>
                <a:ea typeface="Roboto Mono"/>
                <a:cs typeface="Roboto Mono"/>
                <a:sym typeface="Roboto Mono"/>
              </a:rPr>
              <a:t>),</a:t>
            </a:r>
            <a:endParaRPr sz="1100">
              <a:solidFill>
                <a:srgbClr val="1F1F1F"/>
              </a:solidFill>
              <a:latin typeface="Roboto Mono"/>
              <a:ea typeface="Roboto Mono"/>
              <a:cs typeface="Roboto Mono"/>
              <a:sym typeface="Roboto Mono"/>
            </a:endParaRPr>
          </a:p>
          <a:p>
            <a:pPr indent="0" lvl="0" marL="0" rtl="0" algn="l">
              <a:lnSpc>
                <a:spcPct val="100000"/>
              </a:lnSpc>
              <a:spcBef>
                <a:spcPts val="0"/>
              </a:spcBef>
              <a:spcAft>
                <a:spcPts val="0"/>
              </a:spcAft>
              <a:buNone/>
            </a:pPr>
            <a:r>
              <a:rPr lang="en" sz="1100">
                <a:solidFill>
                  <a:srgbClr val="1F1F1F"/>
                </a:solidFill>
                <a:latin typeface="Roboto Mono"/>
                <a:ea typeface="Roboto Mono"/>
                <a:cs typeface="Roboto Mono"/>
                <a:sym typeface="Roboto Mono"/>
              </a:rPr>
              <a:t>    verifiers_env_server</a:t>
            </a:r>
            <a:r>
              <a:rPr lang="en" sz="1100">
                <a:solidFill>
                  <a:srgbClr val="4B5563"/>
                </a:solidFill>
                <a:latin typeface="Roboto Mono"/>
                <a:ea typeface="Roboto Mono"/>
                <a:cs typeface="Roboto Mono"/>
                <a:sym typeface="Roboto Mono"/>
              </a:rPr>
              <a:t>=</a:t>
            </a:r>
            <a:r>
              <a:rPr lang="en" sz="1100">
                <a:solidFill>
                  <a:srgbClr val="1F4E79"/>
                </a:solidFill>
                <a:latin typeface="Roboto Mono"/>
                <a:ea typeface="Roboto Mono"/>
                <a:cs typeface="Roboto Mono"/>
                <a:sym typeface="Roboto Mono"/>
              </a:rPr>
              <a:t>VerifiersEnvServer</a:t>
            </a:r>
            <a:r>
              <a:rPr lang="en" sz="1100">
                <a:solidFill>
                  <a:srgbClr val="4B5563"/>
                </a:solidFill>
                <a:latin typeface="Roboto Mono"/>
                <a:ea typeface="Roboto Mono"/>
                <a:cs typeface="Roboto Mono"/>
                <a:sym typeface="Roboto Mono"/>
              </a:rPr>
              <a:t>.</a:t>
            </a:r>
            <a:r>
              <a:rPr lang="en" sz="1100">
                <a:solidFill>
                  <a:srgbClr val="1F4E79"/>
                </a:solidFill>
                <a:latin typeface="Roboto Mono"/>
                <a:ea typeface="Roboto Mono"/>
                <a:cs typeface="Roboto Mono"/>
                <a:sym typeface="Roboto Mono"/>
              </a:rPr>
              <a:t>Config</a:t>
            </a:r>
            <a:r>
              <a:rPr lang="en" sz="1100">
                <a:solidFill>
                  <a:srgbClr val="4B5563"/>
                </a:solidFill>
                <a:latin typeface="Roboto Mono"/>
                <a:ea typeface="Roboto Mono"/>
                <a:cs typeface="Roboto Mono"/>
                <a:sym typeface="Roboto Mono"/>
              </a:rPr>
              <a:t>(</a:t>
            </a:r>
            <a:endParaRPr sz="1100">
              <a:solidFill>
                <a:srgbClr val="1F1F1F"/>
              </a:solidFill>
              <a:latin typeface="Roboto Mono"/>
              <a:ea typeface="Roboto Mono"/>
              <a:cs typeface="Roboto Mono"/>
              <a:sym typeface="Roboto Mono"/>
            </a:endParaRPr>
          </a:p>
          <a:p>
            <a:pPr indent="0" lvl="0" marL="0" rtl="0" algn="l">
              <a:lnSpc>
                <a:spcPct val="100000"/>
              </a:lnSpc>
              <a:spcBef>
                <a:spcPts val="0"/>
              </a:spcBef>
              <a:spcAft>
                <a:spcPts val="0"/>
              </a:spcAft>
              <a:buNone/>
            </a:pPr>
            <a:r>
              <a:rPr lang="en" sz="1100">
                <a:solidFill>
                  <a:srgbClr val="1F1F1F"/>
                </a:solidFill>
                <a:latin typeface="Roboto Mono"/>
                <a:ea typeface="Roboto Mono"/>
                <a:cs typeface="Roboto Mono"/>
                <a:sym typeface="Roboto Mono"/>
              </a:rPr>
              <a:t>        </a:t>
            </a:r>
            <a:r>
              <a:rPr b="1" lang="en" sz="1100">
                <a:solidFill>
                  <a:srgbClr val="F05F42"/>
                </a:solidFill>
                <a:latin typeface="Roboto Mono"/>
                <a:ea typeface="Roboto Mono"/>
                <a:cs typeface="Roboto Mono"/>
                <a:sym typeface="Roboto Mono"/>
              </a:rPr>
              <a:t>environment</a:t>
            </a:r>
            <a:r>
              <a:rPr lang="en" sz="1100">
                <a:solidFill>
                  <a:srgbClr val="4B5563"/>
                </a:solidFill>
                <a:latin typeface="Roboto Mono"/>
                <a:ea typeface="Roboto Mono"/>
                <a:cs typeface="Roboto Mono"/>
                <a:sym typeface="Roboto Mono"/>
              </a:rPr>
              <a:t>=</a:t>
            </a:r>
            <a:r>
              <a:rPr b="1" lang="en" sz="1100">
                <a:solidFill>
                  <a:srgbClr val="F05F42"/>
                </a:solidFill>
                <a:latin typeface="Roboto Mono"/>
                <a:ea typeface="Roboto Mono"/>
                <a:cs typeface="Roboto Mono"/>
                <a:sym typeface="Roboto Mono"/>
              </a:rPr>
              <a:t>HarborEnvConfig</a:t>
            </a:r>
            <a:r>
              <a:rPr lang="en" sz="1100">
                <a:solidFill>
                  <a:srgbClr val="4B5563"/>
                </a:solidFill>
                <a:latin typeface="Roboto Mono"/>
                <a:ea typeface="Roboto Mono"/>
                <a:cs typeface="Roboto Mono"/>
                <a:sym typeface="Roboto Mono"/>
              </a:rPr>
              <a:t>(</a:t>
            </a:r>
            <a:r>
              <a:rPr lang="en" sz="1100">
                <a:solidFill>
                  <a:srgbClr val="1F1F1F"/>
                </a:solidFill>
                <a:latin typeface="Roboto Mono"/>
                <a:ea typeface="Roboto Mono"/>
                <a:cs typeface="Roboto Mono"/>
                <a:sym typeface="Roboto Mono"/>
              </a:rPr>
              <a:t>               </a:t>
            </a:r>
            <a:r>
              <a:rPr b="1" lang="en" sz="1100">
                <a:solidFill>
                  <a:srgbClr val="F05F42"/>
                </a:solidFill>
                <a:latin typeface="Roboto Mono"/>
                <a:ea typeface="Roboto Mono"/>
                <a:cs typeface="Roboto Mono"/>
                <a:sym typeface="Roboto Mono"/>
              </a:rPr>
              <a:t># 2</a:t>
            </a:r>
            <a:endParaRPr sz="1100">
              <a:solidFill>
                <a:srgbClr val="1F1F1F"/>
              </a:solidFill>
              <a:latin typeface="Roboto Mono"/>
              <a:ea typeface="Roboto Mono"/>
              <a:cs typeface="Roboto Mono"/>
              <a:sym typeface="Roboto Mono"/>
            </a:endParaRPr>
          </a:p>
          <a:p>
            <a:pPr indent="0" lvl="0" marL="0" rtl="0" algn="l">
              <a:lnSpc>
                <a:spcPct val="100000"/>
              </a:lnSpc>
              <a:spcBef>
                <a:spcPts val="0"/>
              </a:spcBef>
              <a:spcAft>
                <a:spcPts val="0"/>
              </a:spcAft>
              <a:buNone/>
            </a:pPr>
            <a:r>
              <a:rPr lang="en" sz="1100">
                <a:solidFill>
                  <a:srgbClr val="1F1F1F"/>
                </a:solidFill>
                <a:latin typeface="Roboto Mono"/>
                <a:ea typeface="Roboto Mono"/>
                <a:cs typeface="Roboto Mono"/>
                <a:sym typeface="Roboto Mono"/>
              </a:rPr>
              <a:t>            agent</a:t>
            </a:r>
            <a:r>
              <a:rPr lang="en" sz="1100">
                <a:solidFill>
                  <a:srgbClr val="4B5563"/>
                </a:solidFill>
                <a:latin typeface="Roboto Mono"/>
                <a:ea typeface="Roboto Mono"/>
                <a:cs typeface="Roboto Mono"/>
                <a:sym typeface="Roboto Mono"/>
              </a:rPr>
              <a:t>=</a:t>
            </a:r>
            <a:r>
              <a:rPr lang="en" sz="1100">
                <a:solidFill>
                  <a:srgbClr val="1F1F1F"/>
                </a:solidFill>
                <a:latin typeface="Roboto Mono"/>
                <a:ea typeface="Roboto Mono"/>
                <a:cs typeface="Roboto Mono"/>
                <a:sym typeface="Roboto Mono"/>
              </a:rPr>
              <a:t>vf</a:t>
            </a:r>
            <a:r>
              <a:rPr lang="en" sz="1100">
                <a:solidFill>
                  <a:srgbClr val="4B5563"/>
                </a:solidFill>
                <a:latin typeface="Roboto Mono"/>
                <a:ea typeface="Roboto Mono"/>
                <a:cs typeface="Roboto Mono"/>
                <a:sym typeface="Roboto Mono"/>
              </a:rPr>
              <a:t>.</a:t>
            </a:r>
            <a:r>
              <a:rPr lang="en" sz="1100">
                <a:solidFill>
                  <a:srgbClr val="1F4E79"/>
                </a:solidFill>
                <a:latin typeface="Roboto Mono"/>
                <a:ea typeface="Roboto Mono"/>
                <a:cs typeface="Roboto Mono"/>
                <a:sym typeface="Roboto Mono"/>
              </a:rPr>
              <a:t>AgentConfig</a:t>
            </a:r>
            <a:r>
              <a:rPr lang="en" sz="1100">
                <a:solidFill>
                  <a:srgbClr val="4B5563"/>
                </a:solidFill>
                <a:latin typeface="Roboto Mono"/>
                <a:ea typeface="Roboto Mono"/>
                <a:cs typeface="Roboto Mono"/>
                <a:sym typeface="Roboto Mono"/>
              </a:rPr>
              <a:t>(</a:t>
            </a:r>
            <a:r>
              <a:rPr b="1" lang="en" sz="1100">
                <a:solidFill>
                  <a:srgbClr val="1F4E79"/>
                </a:solidFill>
                <a:latin typeface="Roboto Mono"/>
                <a:ea typeface="Roboto Mono"/>
                <a:cs typeface="Roboto Mono"/>
                <a:sym typeface="Roboto Mono"/>
              </a:rPr>
              <a:t>harness</a:t>
            </a:r>
            <a:r>
              <a:rPr lang="en" sz="1100">
                <a:solidFill>
                  <a:srgbClr val="4B5563"/>
                </a:solidFill>
                <a:latin typeface="Roboto Mono"/>
                <a:ea typeface="Roboto Mono"/>
                <a:cs typeface="Roboto Mono"/>
                <a:sym typeface="Roboto Mono"/>
              </a:rPr>
              <a:t>=</a:t>
            </a:r>
            <a:r>
              <a:rPr lang="en" sz="1100">
                <a:solidFill>
                  <a:srgbClr val="6B7280"/>
                </a:solidFill>
                <a:latin typeface="Roboto Mono"/>
                <a:ea typeface="Roboto Mono"/>
                <a:cs typeface="Roboto Mono"/>
                <a:sym typeface="Roboto Mono"/>
              </a:rPr>
              <a:t>...</a:t>
            </a:r>
            <a:r>
              <a:rPr lang="en" sz="1100">
                <a:solidFill>
                  <a:srgbClr val="4B5563"/>
                </a:solidFill>
                <a:latin typeface="Roboto Mono"/>
                <a:ea typeface="Roboto Mono"/>
                <a:cs typeface="Roboto Mono"/>
                <a:sym typeface="Roboto Mono"/>
              </a:rPr>
              <a:t>,</a:t>
            </a:r>
            <a:r>
              <a:rPr lang="en" sz="1100">
                <a:solidFill>
                  <a:srgbClr val="1F1F1F"/>
                </a:solidFill>
                <a:latin typeface="Roboto Mono"/>
                <a:ea typeface="Roboto Mono"/>
                <a:cs typeface="Roboto Mono"/>
                <a:sym typeface="Roboto Mono"/>
              </a:rPr>
              <a:t> </a:t>
            </a:r>
            <a:r>
              <a:rPr b="1" lang="en" sz="1100">
                <a:solidFill>
                  <a:srgbClr val="1F4E79"/>
                </a:solidFill>
                <a:latin typeface="Roboto Mono"/>
                <a:ea typeface="Roboto Mono"/>
                <a:cs typeface="Roboto Mono"/>
                <a:sym typeface="Roboto Mono"/>
              </a:rPr>
              <a:t>runtime</a:t>
            </a:r>
            <a:r>
              <a:rPr lang="en" sz="1100">
                <a:solidFill>
                  <a:srgbClr val="4B5563"/>
                </a:solidFill>
                <a:latin typeface="Roboto Mono"/>
                <a:ea typeface="Roboto Mono"/>
                <a:cs typeface="Roboto Mono"/>
                <a:sym typeface="Roboto Mono"/>
              </a:rPr>
              <a:t>=</a:t>
            </a:r>
            <a:r>
              <a:rPr lang="en" sz="1100">
                <a:solidFill>
                  <a:srgbClr val="6B7280"/>
                </a:solidFill>
                <a:latin typeface="Roboto Mono"/>
                <a:ea typeface="Roboto Mono"/>
                <a:cs typeface="Roboto Mono"/>
                <a:sym typeface="Roboto Mono"/>
              </a:rPr>
              <a:t>...</a:t>
            </a:r>
            <a:r>
              <a:rPr lang="en" sz="1100">
                <a:solidFill>
                  <a:srgbClr val="4B5563"/>
                </a:solidFill>
                <a:latin typeface="Roboto Mono"/>
                <a:ea typeface="Roboto Mono"/>
                <a:cs typeface="Roboto Mono"/>
                <a:sym typeface="Roboto Mono"/>
              </a:rPr>
              <a:t>),</a:t>
            </a:r>
            <a:endParaRPr sz="1100">
              <a:solidFill>
                <a:srgbClr val="1F1F1F"/>
              </a:solidFill>
              <a:latin typeface="Roboto Mono"/>
              <a:ea typeface="Roboto Mono"/>
              <a:cs typeface="Roboto Mono"/>
              <a:sym typeface="Roboto Mono"/>
            </a:endParaRPr>
          </a:p>
          <a:p>
            <a:pPr indent="0" lvl="0" marL="0" rtl="0" algn="l">
              <a:lnSpc>
                <a:spcPct val="100000"/>
              </a:lnSpc>
              <a:spcBef>
                <a:spcPts val="0"/>
              </a:spcBef>
              <a:spcAft>
                <a:spcPts val="0"/>
              </a:spcAft>
              <a:buNone/>
            </a:pPr>
            <a:r>
              <a:rPr lang="en" sz="1100">
                <a:solidFill>
                  <a:srgbClr val="1F1F1F"/>
                </a:solidFill>
                <a:latin typeface="Roboto Mono"/>
                <a:ea typeface="Roboto Mono"/>
                <a:cs typeface="Roboto Mono"/>
                <a:sym typeface="Roboto Mono"/>
              </a:rPr>
              <a:t>        </a:t>
            </a:r>
            <a:r>
              <a:rPr lang="en" sz="1100">
                <a:solidFill>
                  <a:srgbClr val="4B5563"/>
                </a:solidFill>
                <a:latin typeface="Roboto Mono"/>
                <a:ea typeface="Roboto Mono"/>
                <a:cs typeface="Roboto Mono"/>
                <a:sym typeface="Roboto Mono"/>
              </a:rPr>
              <a:t>),</a:t>
            </a:r>
            <a:endParaRPr sz="1100">
              <a:solidFill>
                <a:srgbClr val="1F1F1F"/>
              </a:solidFill>
              <a:latin typeface="Roboto Mono"/>
              <a:ea typeface="Roboto Mono"/>
              <a:cs typeface="Roboto Mono"/>
              <a:sym typeface="Roboto Mono"/>
            </a:endParaRPr>
          </a:p>
          <a:p>
            <a:pPr indent="0" lvl="0" marL="0" rtl="0" algn="l">
              <a:lnSpc>
                <a:spcPct val="100000"/>
              </a:lnSpc>
              <a:spcBef>
                <a:spcPts val="0"/>
              </a:spcBef>
              <a:spcAft>
                <a:spcPts val="0"/>
              </a:spcAft>
              <a:buNone/>
            </a:pPr>
            <a:r>
              <a:rPr lang="en" sz="1100">
                <a:solidFill>
                  <a:srgbClr val="1F1F1F"/>
                </a:solidFill>
                <a:latin typeface="Roboto Mono"/>
                <a:ea typeface="Roboto Mono"/>
                <a:cs typeface="Roboto Mono"/>
                <a:sym typeface="Roboto Mono"/>
              </a:rPr>
              <a:t>    </a:t>
            </a:r>
            <a:r>
              <a:rPr lang="en" sz="1100">
                <a:solidFill>
                  <a:srgbClr val="4B5563"/>
                </a:solidFill>
                <a:latin typeface="Roboto Mono"/>
                <a:ea typeface="Roboto Mono"/>
                <a:cs typeface="Roboto Mono"/>
                <a:sym typeface="Roboto Mono"/>
              </a:rPr>
              <a:t>),</a:t>
            </a:r>
            <a:endParaRPr sz="1100">
              <a:solidFill>
                <a:srgbClr val="1F1F1F"/>
              </a:solidFill>
              <a:latin typeface="Roboto Mono"/>
              <a:ea typeface="Roboto Mono"/>
              <a:cs typeface="Roboto Mono"/>
              <a:sym typeface="Roboto Mono"/>
            </a:endParaRPr>
          </a:p>
          <a:p>
            <a:pPr indent="0" lvl="0" marL="0" rtl="0" algn="l">
              <a:lnSpc>
                <a:spcPct val="100000"/>
              </a:lnSpc>
              <a:spcBef>
                <a:spcPts val="0"/>
              </a:spcBef>
              <a:spcAft>
                <a:spcPts val="0"/>
              </a:spcAft>
              <a:buNone/>
            </a:pPr>
            <a:r>
              <a:rPr lang="en" sz="1100">
                <a:solidFill>
                  <a:srgbClr val="1F1F1F"/>
                </a:solidFill>
                <a:latin typeface="Roboto Mono"/>
                <a:ea typeface="Roboto Mono"/>
                <a:cs typeface="Roboto Mono"/>
                <a:sym typeface="Roboto Mono"/>
              </a:rPr>
              <a:t>    </a:t>
            </a:r>
            <a:r>
              <a:rPr b="1" lang="en" sz="1100">
                <a:solidFill>
                  <a:srgbClr val="F05F42"/>
                </a:solidFill>
                <a:latin typeface="Roboto Mono"/>
                <a:ea typeface="Roboto Mono"/>
                <a:cs typeface="Roboto Mono"/>
                <a:sym typeface="Roboto Mono"/>
              </a:rPr>
              <a:t>rubric</a:t>
            </a:r>
            <a:r>
              <a:rPr lang="en" sz="1100">
                <a:solidFill>
                  <a:srgbClr val="4B5563"/>
                </a:solidFill>
                <a:latin typeface="Roboto Mono"/>
                <a:ea typeface="Roboto Mono"/>
                <a:cs typeface="Roboto Mono"/>
                <a:sym typeface="Roboto Mono"/>
              </a:rPr>
              <a:t>=</a:t>
            </a:r>
            <a:r>
              <a:rPr lang="en" sz="1100">
                <a:solidFill>
                  <a:srgbClr val="1F4E79"/>
                </a:solidFill>
                <a:latin typeface="Roboto Mono"/>
                <a:ea typeface="Roboto Mono"/>
                <a:cs typeface="Roboto Mono"/>
                <a:sym typeface="Roboto Mono"/>
              </a:rPr>
              <a:t>Rubric</a:t>
            </a:r>
            <a:r>
              <a:rPr lang="en" sz="1100">
                <a:solidFill>
                  <a:srgbClr val="4B5563"/>
                </a:solidFill>
                <a:latin typeface="Roboto Mono"/>
                <a:ea typeface="Roboto Mono"/>
                <a:cs typeface="Roboto Mono"/>
                <a:sym typeface="Roboto Mono"/>
              </a:rPr>
              <a:t>.</a:t>
            </a:r>
            <a:r>
              <a:rPr lang="en" sz="1100">
                <a:solidFill>
                  <a:srgbClr val="1F4E79"/>
                </a:solidFill>
                <a:latin typeface="Roboto Mono"/>
                <a:ea typeface="Roboto Mono"/>
                <a:cs typeface="Roboto Mono"/>
                <a:sym typeface="Roboto Mono"/>
              </a:rPr>
              <a:t>Config</a:t>
            </a:r>
            <a:r>
              <a:rPr lang="en" sz="1100">
                <a:solidFill>
                  <a:srgbClr val="4B5563"/>
                </a:solidFill>
                <a:latin typeface="Roboto Mono"/>
                <a:ea typeface="Roboto Mono"/>
                <a:cs typeface="Roboto Mono"/>
                <a:sym typeface="Roboto Mono"/>
              </a:rPr>
              <a:t>(</a:t>
            </a:r>
            <a:r>
              <a:rPr lang="en" sz="1100">
                <a:solidFill>
                  <a:srgbClr val="1F1F1F"/>
                </a:solidFill>
                <a:latin typeface="Roboto Mono"/>
                <a:ea typeface="Roboto Mono"/>
                <a:cs typeface="Roboto Mono"/>
                <a:sym typeface="Roboto Mono"/>
              </a:rPr>
              <a:t>reward_fns</a:t>
            </a:r>
            <a:r>
              <a:rPr lang="en" sz="1100">
                <a:solidFill>
                  <a:srgbClr val="4B5563"/>
                </a:solidFill>
                <a:latin typeface="Roboto Mono"/>
                <a:ea typeface="Roboto Mono"/>
                <a:cs typeface="Roboto Mono"/>
                <a:sym typeface="Roboto Mono"/>
              </a:rPr>
              <a:t>=[</a:t>
            </a:r>
            <a:r>
              <a:rPr lang="en" sz="1100">
                <a:solidFill>
                  <a:srgbClr val="6B7280"/>
                </a:solidFill>
                <a:latin typeface="Roboto Mono"/>
                <a:ea typeface="Roboto Mono"/>
                <a:cs typeface="Roboto Mono"/>
                <a:sym typeface="Roboto Mono"/>
              </a:rPr>
              <a:t>...</a:t>
            </a:r>
            <a:r>
              <a:rPr lang="en" sz="1100">
                <a:solidFill>
                  <a:srgbClr val="4B5563"/>
                </a:solidFill>
                <a:latin typeface="Roboto Mono"/>
                <a:ea typeface="Roboto Mono"/>
                <a:cs typeface="Roboto Mono"/>
                <a:sym typeface="Roboto Mono"/>
              </a:rPr>
              <a:t>]),</a:t>
            </a:r>
            <a:r>
              <a:rPr lang="en" sz="1100">
                <a:solidFill>
                  <a:srgbClr val="1F1F1F"/>
                </a:solidFill>
                <a:latin typeface="Roboto Mono"/>
                <a:ea typeface="Roboto Mono"/>
                <a:cs typeface="Roboto Mono"/>
                <a:sym typeface="Roboto Mono"/>
              </a:rPr>
              <a:t>        </a:t>
            </a:r>
            <a:r>
              <a:rPr b="1" lang="en" sz="1100">
                <a:solidFill>
                  <a:srgbClr val="F05F42"/>
                </a:solidFill>
                <a:latin typeface="Roboto Mono"/>
                <a:ea typeface="Roboto Mono"/>
                <a:cs typeface="Roboto Mono"/>
                <a:sym typeface="Roboto Mono"/>
              </a:rPr>
              <a:t># 3</a:t>
            </a:r>
            <a:endParaRPr sz="1100">
              <a:solidFill>
                <a:srgbClr val="1F1F1F"/>
              </a:solidFill>
              <a:latin typeface="Roboto Mono"/>
              <a:ea typeface="Roboto Mono"/>
              <a:cs typeface="Roboto Mono"/>
              <a:sym typeface="Roboto Mono"/>
            </a:endParaRPr>
          </a:p>
          <a:p>
            <a:pPr indent="0" lvl="0" marL="0" rtl="0" algn="l">
              <a:lnSpc>
                <a:spcPct val="100000"/>
              </a:lnSpc>
              <a:spcBef>
                <a:spcPts val="0"/>
              </a:spcBef>
              <a:spcAft>
                <a:spcPts val="0"/>
              </a:spcAft>
              <a:buNone/>
            </a:pPr>
            <a:r>
              <a:rPr lang="en" sz="1100">
                <a:solidFill>
                  <a:srgbClr val="4B5563"/>
                </a:solidFill>
                <a:latin typeface="Roboto Mono"/>
                <a:ea typeface="Roboto Mono"/>
                <a:cs typeface="Roboto Mono"/>
                <a:sym typeface="Roboto Mono"/>
              </a:rPr>
              <a:t>)</a:t>
            </a:r>
            <a:endParaRPr sz="1100">
              <a:solidFill>
                <a:srgbClr val="4B5563"/>
              </a:solidFill>
              <a:latin typeface="Roboto Mono"/>
              <a:ea typeface="Roboto Mono"/>
              <a:cs typeface="Roboto Mono"/>
              <a:sym typeface="Roboto Mono"/>
            </a:endParaRPr>
          </a:p>
        </p:txBody>
      </p:sp>
      <p:sp>
        <p:nvSpPr>
          <p:cNvPr id="476" name="Google Shape;476;p37"/>
          <p:cNvSpPr/>
          <p:nvPr/>
        </p:nvSpPr>
        <p:spPr>
          <a:xfrm>
            <a:off x="6426200" y="1066800"/>
            <a:ext cx="355500" cy="355500"/>
          </a:xfrm>
          <a:prstGeom prst="ellipse">
            <a:avLst/>
          </a:prstGeom>
          <a:solidFill>
            <a:srgbClr val="F05F42"/>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a:solidFill>
                  <a:srgbClr val="FFFFFF"/>
                </a:solidFill>
                <a:latin typeface="Avenir"/>
                <a:ea typeface="Avenir"/>
                <a:cs typeface="Avenir"/>
                <a:sym typeface="Avenir"/>
              </a:rPr>
              <a:t>1</a:t>
            </a:r>
            <a:endParaRPr b="1">
              <a:solidFill>
                <a:srgbClr val="FFFFFF"/>
              </a:solidFill>
              <a:latin typeface="Avenir"/>
              <a:ea typeface="Avenir"/>
              <a:cs typeface="Avenir"/>
              <a:sym typeface="Avenir"/>
            </a:endParaRPr>
          </a:p>
        </p:txBody>
      </p:sp>
      <p:sp>
        <p:nvSpPr>
          <p:cNvPr id="477" name="Google Shape;477;p37"/>
          <p:cNvSpPr txBox="1"/>
          <p:nvPr/>
        </p:nvSpPr>
        <p:spPr>
          <a:xfrm>
            <a:off x="6883400" y="1041400"/>
            <a:ext cx="1841400" cy="254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500">
                <a:solidFill>
                  <a:srgbClr val="1F1F1F"/>
                </a:solidFill>
                <a:latin typeface="Avenir"/>
                <a:ea typeface="Avenir"/>
                <a:cs typeface="Avenir"/>
                <a:sym typeface="Avenir"/>
              </a:rPr>
              <a:t>Dataset</a:t>
            </a:r>
            <a:endParaRPr b="1" sz="1500">
              <a:solidFill>
                <a:srgbClr val="1F1F1F"/>
              </a:solidFill>
              <a:latin typeface="Avenir"/>
              <a:ea typeface="Avenir"/>
              <a:cs typeface="Avenir"/>
              <a:sym typeface="Avenir"/>
            </a:endParaRPr>
          </a:p>
        </p:txBody>
      </p:sp>
      <p:sp>
        <p:nvSpPr>
          <p:cNvPr id="478" name="Google Shape;478;p37"/>
          <p:cNvSpPr txBox="1"/>
          <p:nvPr/>
        </p:nvSpPr>
        <p:spPr>
          <a:xfrm>
            <a:off x="6883400" y="1295400"/>
            <a:ext cx="1841400" cy="457200"/>
          </a:xfrm>
          <a:prstGeom prst="rect">
            <a:avLst/>
          </a:prstGeom>
          <a:noFill/>
          <a:ln>
            <a:noFill/>
          </a:ln>
        </p:spPr>
        <p:txBody>
          <a:bodyPr anchorCtr="0" anchor="t" bIns="91425" lIns="91425" spcFirstLastPara="1" rIns="91425" wrap="square" tIns="91425">
            <a:noAutofit/>
          </a:bodyPr>
          <a:lstStyle/>
          <a:p>
            <a:pPr indent="0" lvl="0" marL="0" rtl="0" algn="l">
              <a:lnSpc>
                <a:spcPct val="105000"/>
              </a:lnSpc>
              <a:spcBef>
                <a:spcPts val="0"/>
              </a:spcBef>
              <a:spcAft>
                <a:spcPts val="0"/>
              </a:spcAft>
              <a:buNone/>
            </a:pPr>
            <a:r>
              <a:rPr lang="en" sz="1100">
                <a:solidFill>
                  <a:srgbClr val="4B5563"/>
                </a:solidFill>
                <a:latin typeface="Avenir"/>
                <a:ea typeface="Avenir"/>
                <a:cs typeface="Avenir"/>
                <a:sym typeface="Avenir"/>
              </a:rPr>
              <a:t>any Verifiers taskset</a:t>
            </a:r>
            <a:endParaRPr sz="1100">
              <a:solidFill>
                <a:srgbClr val="4B5563"/>
              </a:solidFill>
              <a:latin typeface="Avenir"/>
              <a:ea typeface="Avenir"/>
              <a:cs typeface="Avenir"/>
              <a:sym typeface="Avenir"/>
            </a:endParaRPr>
          </a:p>
        </p:txBody>
      </p:sp>
      <p:sp>
        <p:nvSpPr>
          <p:cNvPr id="479" name="Google Shape;479;p37"/>
          <p:cNvSpPr/>
          <p:nvPr/>
        </p:nvSpPr>
        <p:spPr>
          <a:xfrm>
            <a:off x="6426200" y="1854200"/>
            <a:ext cx="355500" cy="355500"/>
          </a:xfrm>
          <a:prstGeom prst="ellipse">
            <a:avLst/>
          </a:prstGeom>
          <a:solidFill>
            <a:srgbClr val="F05F42"/>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a:solidFill>
                  <a:srgbClr val="FFFFFF"/>
                </a:solidFill>
                <a:latin typeface="Avenir"/>
                <a:ea typeface="Avenir"/>
                <a:cs typeface="Avenir"/>
                <a:sym typeface="Avenir"/>
              </a:rPr>
              <a:t>2</a:t>
            </a:r>
            <a:endParaRPr b="1">
              <a:solidFill>
                <a:srgbClr val="FFFFFF"/>
              </a:solidFill>
              <a:latin typeface="Avenir"/>
              <a:ea typeface="Avenir"/>
              <a:cs typeface="Avenir"/>
              <a:sym typeface="Avenir"/>
            </a:endParaRPr>
          </a:p>
        </p:txBody>
      </p:sp>
      <p:sp>
        <p:nvSpPr>
          <p:cNvPr id="480" name="Google Shape;480;p37"/>
          <p:cNvSpPr txBox="1"/>
          <p:nvPr/>
        </p:nvSpPr>
        <p:spPr>
          <a:xfrm>
            <a:off x="6883400" y="1828800"/>
            <a:ext cx="1841400" cy="254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500">
                <a:solidFill>
                  <a:srgbClr val="1F1F1F"/>
                </a:solidFill>
                <a:latin typeface="Avenir"/>
                <a:ea typeface="Avenir"/>
                <a:cs typeface="Avenir"/>
                <a:sym typeface="Avenir"/>
              </a:rPr>
              <a:t>Environment</a:t>
            </a:r>
            <a:endParaRPr b="1" sz="1500">
              <a:solidFill>
                <a:srgbClr val="1F1F1F"/>
              </a:solidFill>
              <a:latin typeface="Avenir"/>
              <a:ea typeface="Avenir"/>
              <a:cs typeface="Avenir"/>
              <a:sym typeface="Avenir"/>
            </a:endParaRPr>
          </a:p>
        </p:txBody>
      </p:sp>
      <p:sp>
        <p:nvSpPr>
          <p:cNvPr id="481" name="Google Shape;481;p37"/>
          <p:cNvSpPr txBox="1"/>
          <p:nvPr/>
        </p:nvSpPr>
        <p:spPr>
          <a:xfrm>
            <a:off x="6883400" y="2082800"/>
            <a:ext cx="1841400" cy="457200"/>
          </a:xfrm>
          <a:prstGeom prst="rect">
            <a:avLst/>
          </a:prstGeom>
          <a:noFill/>
          <a:ln>
            <a:noFill/>
          </a:ln>
        </p:spPr>
        <p:txBody>
          <a:bodyPr anchorCtr="0" anchor="t" bIns="91425" lIns="91425" spcFirstLastPara="1" rIns="91425" wrap="square" tIns="91425">
            <a:noAutofit/>
          </a:bodyPr>
          <a:lstStyle/>
          <a:p>
            <a:pPr indent="0" lvl="0" marL="0" rtl="0" algn="l">
              <a:lnSpc>
                <a:spcPct val="105000"/>
              </a:lnSpc>
              <a:spcBef>
                <a:spcPts val="0"/>
              </a:spcBef>
              <a:spcAft>
                <a:spcPts val="0"/>
              </a:spcAft>
              <a:buNone/>
            </a:pPr>
            <a:r>
              <a:rPr lang="en" sz="1100">
                <a:solidFill>
                  <a:srgbClr val="4B5563"/>
                </a:solidFill>
                <a:latin typeface="Avenir"/>
                <a:ea typeface="Avenir"/>
                <a:cs typeface="Avenir"/>
                <a:sym typeface="Avenir"/>
              </a:rPr>
              <a:t>Harbor tasks: your harness, in any sandbox</a:t>
            </a:r>
            <a:endParaRPr sz="1100">
              <a:solidFill>
                <a:srgbClr val="4B5563"/>
              </a:solidFill>
              <a:latin typeface="Avenir"/>
              <a:ea typeface="Avenir"/>
              <a:cs typeface="Avenir"/>
              <a:sym typeface="Avenir"/>
            </a:endParaRPr>
          </a:p>
        </p:txBody>
      </p:sp>
      <p:sp>
        <p:nvSpPr>
          <p:cNvPr id="482" name="Google Shape;482;p37"/>
          <p:cNvSpPr/>
          <p:nvPr/>
        </p:nvSpPr>
        <p:spPr>
          <a:xfrm>
            <a:off x="6426200" y="2641600"/>
            <a:ext cx="355500" cy="355500"/>
          </a:xfrm>
          <a:prstGeom prst="ellipse">
            <a:avLst/>
          </a:prstGeom>
          <a:solidFill>
            <a:srgbClr val="F05F42"/>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a:solidFill>
                  <a:srgbClr val="FFFFFF"/>
                </a:solidFill>
                <a:latin typeface="Avenir"/>
                <a:ea typeface="Avenir"/>
                <a:cs typeface="Avenir"/>
                <a:sym typeface="Avenir"/>
              </a:rPr>
              <a:t>3</a:t>
            </a:r>
            <a:endParaRPr b="1">
              <a:solidFill>
                <a:srgbClr val="FFFFFF"/>
              </a:solidFill>
              <a:latin typeface="Avenir"/>
              <a:ea typeface="Avenir"/>
              <a:cs typeface="Avenir"/>
              <a:sym typeface="Avenir"/>
            </a:endParaRPr>
          </a:p>
        </p:txBody>
      </p:sp>
      <p:sp>
        <p:nvSpPr>
          <p:cNvPr id="483" name="Google Shape;483;p37"/>
          <p:cNvSpPr txBox="1"/>
          <p:nvPr/>
        </p:nvSpPr>
        <p:spPr>
          <a:xfrm>
            <a:off x="6883400" y="2616200"/>
            <a:ext cx="1841400" cy="254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500">
                <a:solidFill>
                  <a:srgbClr val="1F1F1F"/>
                </a:solidFill>
                <a:latin typeface="Avenir"/>
                <a:ea typeface="Avenir"/>
                <a:cs typeface="Avenir"/>
                <a:sym typeface="Avenir"/>
              </a:rPr>
              <a:t>Rubric</a:t>
            </a:r>
            <a:endParaRPr b="1" sz="1500">
              <a:solidFill>
                <a:srgbClr val="1F1F1F"/>
              </a:solidFill>
              <a:latin typeface="Avenir"/>
              <a:ea typeface="Avenir"/>
              <a:cs typeface="Avenir"/>
              <a:sym typeface="Avenir"/>
            </a:endParaRPr>
          </a:p>
        </p:txBody>
      </p:sp>
      <p:sp>
        <p:nvSpPr>
          <p:cNvPr id="484" name="Google Shape;484;p37"/>
          <p:cNvSpPr txBox="1"/>
          <p:nvPr/>
        </p:nvSpPr>
        <p:spPr>
          <a:xfrm>
            <a:off x="6883400" y="2870200"/>
            <a:ext cx="1841400" cy="457200"/>
          </a:xfrm>
          <a:prstGeom prst="rect">
            <a:avLst/>
          </a:prstGeom>
          <a:noFill/>
          <a:ln>
            <a:noFill/>
          </a:ln>
        </p:spPr>
        <p:txBody>
          <a:bodyPr anchorCtr="0" anchor="t" bIns="91425" lIns="91425" spcFirstLastPara="1" rIns="91425" wrap="square" tIns="91425">
            <a:noAutofit/>
          </a:bodyPr>
          <a:lstStyle/>
          <a:p>
            <a:pPr indent="0" lvl="0" marL="0" rtl="0" algn="l">
              <a:lnSpc>
                <a:spcPct val="105000"/>
              </a:lnSpc>
              <a:spcBef>
                <a:spcPts val="0"/>
              </a:spcBef>
              <a:spcAft>
                <a:spcPts val="0"/>
              </a:spcAft>
              <a:buNone/>
            </a:pPr>
            <a:r>
              <a:rPr lang="en" sz="1100">
                <a:solidFill>
                  <a:srgbClr val="4B5563"/>
                </a:solidFill>
                <a:latin typeface="Avenir"/>
                <a:ea typeface="Avenir"/>
                <a:cs typeface="Avenir"/>
                <a:sym typeface="Avenir"/>
              </a:rPr>
              <a:t>the reward Verifiers computed</a:t>
            </a:r>
            <a:endParaRPr sz="1100">
              <a:solidFill>
                <a:srgbClr val="4B5563"/>
              </a:solidFill>
              <a:latin typeface="Avenir"/>
              <a:ea typeface="Avenir"/>
              <a:cs typeface="Avenir"/>
              <a:sym typeface="Avenir"/>
            </a:endParaRPr>
          </a:p>
        </p:txBody>
      </p:sp>
      <p:sp>
        <p:nvSpPr>
          <p:cNvPr id="485" name="Google Shape;485;p37"/>
          <p:cNvSpPr/>
          <p:nvPr/>
        </p:nvSpPr>
        <p:spPr>
          <a:xfrm>
            <a:off x="457200" y="3606800"/>
            <a:ext cx="8280300" cy="431700"/>
          </a:xfrm>
          <a:prstGeom prst="rect">
            <a:avLst/>
          </a:prstGeom>
          <a:solidFill>
            <a:srgbClr val="FFF5F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486" name="Google Shape;486;p37"/>
          <p:cNvSpPr/>
          <p:nvPr/>
        </p:nvSpPr>
        <p:spPr>
          <a:xfrm>
            <a:off x="457200" y="3606800"/>
            <a:ext cx="50700" cy="431700"/>
          </a:xfrm>
          <a:prstGeom prst="rect">
            <a:avLst/>
          </a:prstGeom>
          <a:solidFill>
            <a:srgbClr val="F05F4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487" name="Google Shape;487;p37"/>
          <p:cNvSpPr txBox="1"/>
          <p:nvPr/>
        </p:nvSpPr>
        <p:spPr>
          <a:xfrm>
            <a:off x="635000" y="3619500"/>
            <a:ext cx="8051700" cy="4065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1150">
                <a:solidFill>
                  <a:srgbClr val="1F1F1F"/>
                </a:solidFill>
                <a:latin typeface="Avenir"/>
                <a:ea typeface="Avenir"/>
                <a:cs typeface="Avenir"/>
                <a:sym typeface="Avenir"/>
              </a:rPr>
              <a:t>Verifiers runs the agent loop (tools, sandbox). TitanRL keeps tokens in/out, scheduling, rewards and training.</a:t>
            </a:r>
            <a:endParaRPr sz="1150">
              <a:solidFill>
                <a:srgbClr val="1F1F1F"/>
              </a:solidFill>
              <a:latin typeface="Avenir"/>
              <a:ea typeface="Avenir"/>
              <a:cs typeface="Avenir"/>
              <a:sym typeface="Avenir"/>
            </a:endParaRPr>
          </a:p>
        </p:txBody>
      </p:sp>
      <p:sp>
        <p:nvSpPr>
          <p:cNvPr id="488" name="Google Shape;488;p37"/>
          <p:cNvSpPr txBox="1"/>
          <p:nvPr/>
        </p:nvSpPr>
        <p:spPr>
          <a:xfrm>
            <a:off x="457200" y="4089400"/>
            <a:ext cx="8280300" cy="177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800">
                <a:solidFill>
                  <a:srgbClr val="4B5563"/>
                </a:solidFill>
                <a:latin typeface="Avenir"/>
                <a:ea typeface="Avenir"/>
                <a:cs typeface="Avenir"/>
                <a:sym typeface="Avenir"/>
              </a:rPr>
              <a:t>sketch of torchtitan_recipes/rl/verifiers_terminal_bench.py, the recipe behind the Terminal-Bench results</a:t>
            </a:r>
            <a:endParaRPr sz="800">
              <a:solidFill>
                <a:srgbClr val="4B5563"/>
              </a:solidFill>
              <a:latin typeface="Avenir"/>
              <a:ea typeface="Avenir"/>
              <a:cs typeface="Avenir"/>
              <a:sym typeface="Aveni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p38"/>
          <p:cNvSpPr txBox="1"/>
          <p:nvPr>
            <p:ph type="title"/>
          </p:nvPr>
        </p:nvSpPr>
        <p:spPr>
          <a:xfrm>
            <a:off x="310896" y="13716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500"/>
              <a:t>TitanRL: observability</a:t>
            </a:r>
            <a:endParaRPr sz="2500"/>
          </a:p>
        </p:txBody>
      </p:sp>
      <p:sp>
        <p:nvSpPr>
          <p:cNvPr id="494" name="Google Shape;494;p38"/>
          <p:cNvSpPr txBox="1"/>
          <p:nvPr>
            <p:ph idx="12" type="sldNum"/>
          </p:nvPr>
        </p:nvSpPr>
        <p:spPr>
          <a:xfrm>
            <a:off x="8320058" y="4590005"/>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00"/>
              <a:buFont typeface="Arial"/>
              <a:buNone/>
            </a:pPr>
            <a:fld id="{00000000-1234-1234-1234-123412341234}" type="slidenum">
              <a:rPr lang="en"/>
              <a:t>‹#›</a:t>
            </a:fld>
            <a:endParaRPr/>
          </a:p>
        </p:txBody>
      </p:sp>
      <p:sp>
        <p:nvSpPr>
          <p:cNvPr id="495" name="Google Shape;495;p38"/>
          <p:cNvSpPr/>
          <p:nvPr/>
        </p:nvSpPr>
        <p:spPr>
          <a:xfrm>
            <a:off x="351025" y="1905000"/>
            <a:ext cx="8412000" cy="1845600"/>
          </a:xfrm>
          <a:prstGeom prst="rect">
            <a:avLst/>
          </a:prstGeom>
          <a:noFill/>
          <a:ln cap="flat" cmpd="sng" w="12700">
            <a:solidFill>
              <a:srgbClr val="E5E7E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496" name="Google Shape;496;p38"/>
          <p:cNvSpPr txBox="1"/>
          <p:nvPr/>
        </p:nvSpPr>
        <p:spPr>
          <a:xfrm>
            <a:off x="1361075" y="3807333"/>
            <a:ext cx="7112100" cy="2031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1000">
                <a:solidFill>
                  <a:srgbClr val="4B5563"/>
                </a:solidFill>
                <a:latin typeface="Avenir"/>
                <a:ea typeface="Avenir"/>
                <a:cs typeface="Avenir"/>
                <a:sym typeface="Avenir"/>
              </a:rPr>
              <a:t>one</a:t>
            </a:r>
            <a:r>
              <a:rPr lang="en" sz="1000">
                <a:solidFill>
                  <a:srgbClr val="4B5563"/>
                </a:solidFill>
                <a:latin typeface="Avenir"/>
                <a:ea typeface="Avenir"/>
                <a:cs typeface="Avenir"/>
                <a:sym typeface="Avenir"/>
              </a:rPr>
              <a:t> async run in Perfetto  – trainer, generator and batcher actor working in parallel</a:t>
            </a:r>
            <a:endParaRPr sz="1000">
              <a:solidFill>
                <a:srgbClr val="4B5563"/>
              </a:solidFill>
              <a:latin typeface="Avenir"/>
              <a:ea typeface="Avenir"/>
              <a:cs typeface="Avenir"/>
              <a:sym typeface="Avenir"/>
            </a:endParaRPr>
          </a:p>
        </p:txBody>
      </p:sp>
      <p:sp>
        <p:nvSpPr>
          <p:cNvPr id="497" name="Google Shape;497;p38"/>
          <p:cNvSpPr/>
          <p:nvPr/>
        </p:nvSpPr>
        <p:spPr>
          <a:xfrm>
            <a:off x="457200" y="863600"/>
            <a:ext cx="1524000" cy="838200"/>
          </a:xfrm>
          <a:prstGeom prst="rect">
            <a:avLst/>
          </a:prstGeom>
          <a:solidFill>
            <a:srgbClr val="FFF5F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498" name="Google Shape;498;p38"/>
          <p:cNvSpPr/>
          <p:nvPr/>
        </p:nvSpPr>
        <p:spPr>
          <a:xfrm>
            <a:off x="457200" y="863600"/>
            <a:ext cx="50700" cy="838200"/>
          </a:xfrm>
          <a:prstGeom prst="rect">
            <a:avLst/>
          </a:prstGeom>
          <a:solidFill>
            <a:srgbClr val="F05F4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499" name="Google Shape;499;p38"/>
          <p:cNvSpPr txBox="1"/>
          <p:nvPr/>
        </p:nvSpPr>
        <p:spPr>
          <a:xfrm>
            <a:off x="609600" y="952500"/>
            <a:ext cx="1346100" cy="254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300">
                <a:solidFill>
                  <a:srgbClr val="1F1F1F"/>
                </a:solidFill>
                <a:latin typeface="Avenir"/>
                <a:ea typeface="Avenir"/>
                <a:cs typeface="Avenir"/>
                <a:sym typeface="Avenir"/>
              </a:rPr>
              <a:t>Metrics</a:t>
            </a:r>
            <a:endParaRPr b="1" sz="1300">
              <a:solidFill>
                <a:srgbClr val="1F1F1F"/>
              </a:solidFill>
              <a:latin typeface="Avenir"/>
              <a:ea typeface="Avenir"/>
              <a:cs typeface="Avenir"/>
              <a:sym typeface="Avenir"/>
            </a:endParaRPr>
          </a:p>
        </p:txBody>
      </p:sp>
      <p:sp>
        <p:nvSpPr>
          <p:cNvPr id="500" name="Google Shape;500;p38"/>
          <p:cNvSpPr txBox="1"/>
          <p:nvPr/>
        </p:nvSpPr>
        <p:spPr>
          <a:xfrm>
            <a:off x="609600" y="1206500"/>
            <a:ext cx="1346100" cy="457200"/>
          </a:xfrm>
          <a:prstGeom prst="rect">
            <a:avLst/>
          </a:prstGeom>
          <a:noFill/>
          <a:ln>
            <a:noFill/>
          </a:ln>
        </p:spPr>
        <p:txBody>
          <a:bodyPr anchorCtr="0" anchor="t" bIns="91425" lIns="91425" spcFirstLastPara="1" rIns="91425" wrap="square" tIns="91425">
            <a:noAutofit/>
          </a:bodyPr>
          <a:lstStyle/>
          <a:p>
            <a:pPr indent="0" lvl="0" marL="0" rtl="0" algn="l">
              <a:lnSpc>
                <a:spcPct val="105000"/>
              </a:lnSpc>
              <a:spcBef>
                <a:spcPts val="0"/>
              </a:spcBef>
              <a:spcAft>
                <a:spcPts val="0"/>
              </a:spcAft>
              <a:buNone/>
            </a:pPr>
            <a:r>
              <a:rPr lang="en" sz="1000">
                <a:solidFill>
                  <a:srgbClr val="4B5563"/>
                </a:solidFill>
                <a:latin typeface="Avenir"/>
                <a:ea typeface="Avenir"/>
                <a:cs typeface="Avenir"/>
                <a:sym typeface="Avenir"/>
              </a:rPr>
              <a:t>W&amp;B, TensorBoard</a:t>
            </a:r>
            <a:endParaRPr sz="1000">
              <a:solidFill>
                <a:srgbClr val="4B5563"/>
              </a:solidFill>
              <a:latin typeface="Avenir"/>
              <a:ea typeface="Avenir"/>
              <a:cs typeface="Avenir"/>
              <a:sym typeface="Avenir"/>
            </a:endParaRPr>
          </a:p>
        </p:txBody>
      </p:sp>
      <p:sp>
        <p:nvSpPr>
          <p:cNvPr id="501" name="Google Shape;501;p38"/>
          <p:cNvSpPr/>
          <p:nvPr/>
        </p:nvSpPr>
        <p:spPr>
          <a:xfrm>
            <a:off x="2133600" y="863600"/>
            <a:ext cx="1524000" cy="838200"/>
          </a:xfrm>
          <a:prstGeom prst="rect">
            <a:avLst/>
          </a:prstGeom>
          <a:solidFill>
            <a:srgbClr val="FFF5F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502" name="Google Shape;502;p38"/>
          <p:cNvSpPr/>
          <p:nvPr/>
        </p:nvSpPr>
        <p:spPr>
          <a:xfrm>
            <a:off x="2133600" y="863600"/>
            <a:ext cx="50700" cy="838200"/>
          </a:xfrm>
          <a:prstGeom prst="rect">
            <a:avLst/>
          </a:prstGeom>
          <a:solidFill>
            <a:srgbClr val="F05F4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503" name="Google Shape;503;p38"/>
          <p:cNvSpPr txBox="1"/>
          <p:nvPr/>
        </p:nvSpPr>
        <p:spPr>
          <a:xfrm>
            <a:off x="2286000" y="952500"/>
            <a:ext cx="1346100" cy="254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300">
                <a:solidFill>
                  <a:srgbClr val="1F1F1F"/>
                </a:solidFill>
                <a:latin typeface="Avenir"/>
                <a:ea typeface="Avenir"/>
                <a:cs typeface="Avenir"/>
                <a:sym typeface="Avenir"/>
              </a:rPr>
              <a:t>Timelines</a:t>
            </a:r>
            <a:endParaRPr b="1" sz="1300">
              <a:solidFill>
                <a:srgbClr val="1F1F1F"/>
              </a:solidFill>
              <a:latin typeface="Avenir"/>
              <a:ea typeface="Avenir"/>
              <a:cs typeface="Avenir"/>
              <a:sym typeface="Avenir"/>
            </a:endParaRPr>
          </a:p>
        </p:txBody>
      </p:sp>
      <p:sp>
        <p:nvSpPr>
          <p:cNvPr id="504" name="Google Shape;504;p38"/>
          <p:cNvSpPr txBox="1"/>
          <p:nvPr/>
        </p:nvSpPr>
        <p:spPr>
          <a:xfrm>
            <a:off x="2286000" y="1206500"/>
            <a:ext cx="1346100" cy="457200"/>
          </a:xfrm>
          <a:prstGeom prst="rect">
            <a:avLst/>
          </a:prstGeom>
          <a:noFill/>
          <a:ln>
            <a:noFill/>
          </a:ln>
        </p:spPr>
        <p:txBody>
          <a:bodyPr anchorCtr="0" anchor="t" bIns="91425" lIns="91425" spcFirstLastPara="1" rIns="91425" wrap="square" tIns="91425">
            <a:noAutofit/>
          </a:bodyPr>
          <a:lstStyle/>
          <a:p>
            <a:pPr indent="0" lvl="0" marL="0" rtl="0" algn="l">
              <a:lnSpc>
                <a:spcPct val="105000"/>
              </a:lnSpc>
              <a:spcBef>
                <a:spcPts val="0"/>
              </a:spcBef>
              <a:spcAft>
                <a:spcPts val="0"/>
              </a:spcAft>
              <a:buNone/>
            </a:pPr>
            <a:r>
              <a:rPr lang="en" sz="1000">
                <a:solidFill>
                  <a:srgbClr val="4B5563"/>
                </a:solidFill>
                <a:latin typeface="Avenir"/>
                <a:ea typeface="Avenir"/>
                <a:cs typeface="Avenir"/>
                <a:sym typeface="Avenir"/>
              </a:rPr>
              <a:t>every actor, from structured logs</a:t>
            </a:r>
            <a:endParaRPr sz="1000">
              <a:solidFill>
                <a:srgbClr val="4B5563"/>
              </a:solidFill>
              <a:latin typeface="Avenir"/>
              <a:ea typeface="Avenir"/>
              <a:cs typeface="Avenir"/>
              <a:sym typeface="Avenir"/>
            </a:endParaRPr>
          </a:p>
        </p:txBody>
      </p:sp>
      <p:sp>
        <p:nvSpPr>
          <p:cNvPr id="505" name="Google Shape;505;p38"/>
          <p:cNvSpPr/>
          <p:nvPr/>
        </p:nvSpPr>
        <p:spPr>
          <a:xfrm>
            <a:off x="3810000" y="863600"/>
            <a:ext cx="1524000" cy="838200"/>
          </a:xfrm>
          <a:prstGeom prst="rect">
            <a:avLst/>
          </a:prstGeom>
          <a:solidFill>
            <a:srgbClr val="FFF5F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506" name="Google Shape;506;p38"/>
          <p:cNvSpPr/>
          <p:nvPr/>
        </p:nvSpPr>
        <p:spPr>
          <a:xfrm>
            <a:off x="3810000" y="863600"/>
            <a:ext cx="50700" cy="838200"/>
          </a:xfrm>
          <a:prstGeom prst="rect">
            <a:avLst/>
          </a:prstGeom>
          <a:solidFill>
            <a:srgbClr val="F05F4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507" name="Google Shape;507;p38"/>
          <p:cNvSpPr txBox="1"/>
          <p:nvPr/>
        </p:nvSpPr>
        <p:spPr>
          <a:xfrm>
            <a:off x="3962400" y="952500"/>
            <a:ext cx="1346100" cy="254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300">
                <a:solidFill>
                  <a:srgbClr val="1F1F1F"/>
                </a:solidFill>
                <a:latin typeface="Avenir"/>
                <a:ea typeface="Avenir"/>
                <a:cs typeface="Avenir"/>
                <a:sym typeface="Avenir"/>
              </a:rPr>
              <a:t>vLLM engine</a:t>
            </a:r>
            <a:endParaRPr b="1" sz="1300">
              <a:solidFill>
                <a:srgbClr val="1F1F1F"/>
              </a:solidFill>
              <a:latin typeface="Avenir"/>
              <a:ea typeface="Avenir"/>
              <a:cs typeface="Avenir"/>
              <a:sym typeface="Avenir"/>
            </a:endParaRPr>
          </a:p>
        </p:txBody>
      </p:sp>
      <p:sp>
        <p:nvSpPr>
          <p:cNvPr id="508" name="Google Shape;508;p38"/>
          <p:cNvSpPr txBox="1"/>
          <p:nvPr/>
        </p:nvSpPr>
        <p:spPr>
          <a:xfrm>
            <a:off x="3962400" y="1206500"/>
            <a:ext cx="1346100" cy="457200"/>
          </a:xfrm>
          <a:prstGeom prst="rect">
            <a:avLst/>
          </a:prstGeom>
          <a:noFill/>
          <a:ln>
            <a:noFill/>
          </a:ln>
        </p:spPr>
        <p:txBody>
          <a:bodyPr anchorCtr="0" anchor="t" bIns="91425" lIns="91425" spcFirstLastPara="1" rIns="91425" wrap="square" tIns="91425">
            <a:noAutofit/>
          </a:bodyPr>
          <a:lstStyle/>
          <a:p>
            <a:pPr indent="0" lvl="0" marL="0" rtl="0" algn="l">
              <a:lnSpc>
                <a:spcPct val="105000"/>
              </a:lnSpc>
              <a:spcBef>
                <a:spcPts val="0"/>
              </a:spcBef>
              <a:spcAft>
                <a:spcPts val="0"/>
              </a:spcAft>
              <a:buNone/>
            </a:pPr>
            <a:r>
              <a:rPr lang="en" sz="1000">
                <a:solidFill>
                  <a:srgbClr val="4B5563"/>
                </a:solidFill>
                <a:latin typeface="Avenir"/>
                <a:ea typeface="Avenir"/>
                <a:cs typeface="Avenir"/>
                <a:sym typeface="Avenir"/>
              </a:rPr>
              <a:t>JSONL or OTLP</a:t>
            </a:r>
            <a:endParaRPr sz="1000">
              <a:solidFill>
                <a:srgbClr val="4B5563"/>
              </a:solidFill>
              <a:latin typeface="Avenir"/>
              <a:ea typeface="Avenir"/>
              <a:cs typeface="Avenir"/>
              <a:sym typeface="Avenir"/>
            </a:endParaRPr>
          </a:p>
        </p:txBody>
      </p:sp>
      <p:sp>
        <p:nvSpPr>
          <p:cNvPr id="509" name="Google Shape;509;p38"/>
          <p:cNvSpPr/>
          <p:nvPr/>
        </p:nvSpPr>
        <p:spPr>
          <a:xfrm>
            <a:off x="5486400" y="863600"/>
            <a:ext cx="1524000" cy="838200"/>
          </a:xfrm>
          <a:prstGeom prst="rect">
            <a:avLst/>
          </a:prstGeom>
          <a:solidFill>
            <a:srgbClr val="FFF5F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510" name="Google Shape;510;p38"/>
          <p:cNvSpPr/>
          <p:nvPr/>
        </p:nvSpPr>
        <p:spPr>
          <a:xfrm>
            <a:off x="5486400" y="863600"/>
            <a:ext cx="50700" cy="838200"/>
          </a:xfrm>
          <a:prstGeom prst="rect">
            <a:avLst/>
          </a:prstGeom>
          <a:solidFill>
            <a:srgbClr val="F05F4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511" name="Google Shape;511;p38"/>
          <p:cNvSpPr txBox="1"/>
          <p:nvPr/>
        </p:nvSpPr>
        <p:spPr>
          <a:xfrm>
            <a:off x="5638800" y="952500"/>
            <a:ext cx="1346100" cy="254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300">
                <a:solidFill>
                  <a:srgbClr val="1F1F1F"/>
                </a:solidFill>
                <a:latin typeface="Avenir"/>
                <a:ea typeface="Avenir"/>
                <a:cs typeface="Avenir"/>
                <a:sym typeface="Avenir"/>
              </a:rPr>
              <a:t>Rollouts</a:t>
            </a:r>
            <a:endParaRPr b="1" sz="1300">
              <a:solidFill>
                <a:srgbClr val="1F1F1F"/>
              </a:solidFill>
              <a:latin typeface="Avenir"/>
              <a:ea typeface="Avenir"/>
              <a:cs typeface="Avenir"/>
              <a:sym typeface="Avenir"/>
            </a:endParaRPr>
          </a:p>
        </p:txBody>
      </p:sp>
      <p:sp>
        <p:nvSpPr>
          <p:cNvPr id="512" name="Google Shape;512;p38"/>
          <p:cNvSpPr txBox="1"/>
          <p:nvPr/>
        </p:nvSpPr>
        <p:spPr>
          <a:xfrm>
            <a:off x="5638800" y="1206500"/>
            <a:ext cx="1346100" cy="457200"/>
          </a:xfrm>
          <a:prstGeom prst="rect">
            <a:avLst/>
          </a:prstGeom>
          <a:noFill/>
          <a:ln>
            <a:noFill/>
          </a:ln>
        </p:spPr>
        <p:txBody>
          <a:bodyPr anchorCtr="0" anchor="t" bIns="91425" lIns="91425" spcFirstLastPara="1" rIns="91425" wrap="square" tIns="91425">
            <a:noAutofit/>
          </a:bodyPr>
          <a:lstStyle/>
          <a:p>
            <a:pPr indent="0" lvl="0" marL="0" rtl="0" algn="l">
              <a:lnSpc>
                <a:spcPct val="105000"/>
              </a:lnSpc>
              <a:spcBef>
                <a:spcPts val="0"/>
              </a:spcBef>
              <a:spcAft>
                <a:spcPts val="0"/>
              </a:spcAft>
              <a:buNone/>
            </a:pPr>
            <a:r>
              <a:rPr lang="en" sz="1000">
                <a:solidFill>
                  <a:srgbClr val="4B5563"/>
                </a:solidFill>
                <a:latin typeface="Avenir"/>
                <a:ea typeface="Avenir"/>
                <a:cs typeface="Avenir"/>
                <a:sym typeface="Avenir"/>
              </a:rPr>
              <a:t>every rollout, in JSONL</a:t>
            </a:r>
            <a:endParaRPr sz="1000">
              <a:solidFill>
                <a:srgbClr val="4B5563"/>
              </a:solidFill>
              <a:latin typeface="Avenir"/>
              <a:ea typeface="Avenir"/>
              <a:cs typeface="Avenir"/>
              <a:sym typeface="Avenir"/>
            </a:endParaRPr>
          </a:p>
        </p:txBody>
      </p:sp>
      <p:sp>
        <p:nvSpPr>
          <p:cNvPr id="513" name="Google Shape;513;p38"/>
          <p:cNvSpPr/>
          <p:nvPr/>
        </p:nvSpPr>
        <p:spPr>
          <a:xfrm>
            <a:off x="7162800" y="863600"/>
            <a:ext cx="1524000" cy="838200"/>
          </a:xfrm>
          <a:prstGeom prst="rect">
            <a:avLst/>
          </a:prstGeom>
          <a:solidFill>
            <a:srgbClr val="FFF5F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514" name="Google Shape;514;p38"/>
          <p:cNvSpPr/>
          <p:nvPr/>
        </p:nvSpPr>
        <p:spPr>
          <a:xfrm>
            <a:off x="7162800" y="863600"/>
            <a:ext cx="50700" cy="838200"/>
          </a:xfrm>
          <a:prstGeom prst="rect">
            <a:avLst/>
          </a:prstGeom>
          <a:solidFill>
            <a:srgbClr val="F05F4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515" name="Google Shape;515;p38"/>
          <p:cNvSpPr txBox="1"/>
          <p:nvPr/>
        </p:nvSpPr>
        <p:spPr>
          <a:xfrm>
            <a:off x="7315200" y="952500"/>
            <a:ext cx="1346100" cy="254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300">
                <a:solidFill>
                  <a:srgbClr val="1F1F1F"/>
                </a:solidFill>
                <a:latin typeface="Avenir"/>
                <a:ea typeface="Avenir"/>
                <a:cs typeface="Avenir"/>
                <a:sym typeface="Avenir"/>
              </a:rPr>
              <a:t>Monarch logs</a:t>
            </a:r>
            <a:endParaRPr b="1" sz="1300">
              <a:solidFill>
                <a:srgbClr val="1F1F1F"/>
              </a:solidFill>
              <a:latin typeface="Avenir"/>
              <a:ea typeface="Avenir"/>
              <a:cs typeface="Avenir"/>
              <a:sym typeface="Avenir"/>
            </a:endParaRPr>
          </a:p>
        </p:txBody>
      </p:sp>
      <p:sp>
        <p:nvSpPr>
          <p:cNvPr id="516" name="Google Shape;516;p38"/>
          <p:cNvSpPr txBox="1"/>
          <p:nvPr/>
        </p:nvSpPr>
        <p:spPr>
          <a:xfrm>
            <a:off x="7315200" y="1206500"/>
            <a:ext cx="1346100" cy="457200"/>
          </a:xfrm>
          <a:prstGeom prst="rect">
            <a:avLst/>
          </a:prstGeom>
          <a:noFill/>
          <a:ln>
            <a:noFill/>
          </a:ln>
        </p:spPr>
        <p:txBody>
          <a:bodyPr anchorCtr="0" anchor="t" bIns="91425" lIns="91425" spcFirstLastPara="1" rIns="91425" wrap="square" tIns="91425">
            <a:noAutofit/>
          </a:bodyPr>
          <a:lstStyle/>
          <a:p>
            <a:pPr indent="0" lvl="0" marL="0" rtl="0" algn="l">
              <a:lnSpc>
                <a:spcPct val="105000"/>
              </a:lnSpc>
              <a:spcBef>
                <a:spcPts val="0"/>
              </a:spcBef>
              <a:spcAft>
                <a:spcPts val="0"/>
              </a:spcAft>
              <a:buNone/>
            </a:pPr>
            <a:r>
              <a:rPr lang="en" sz="1000">
                <a:solidFill>
                  <a:srgbClr val="4B5563"/>
                </a:solidFill>
                <a:latin typeface="Avenir"/>
                <a:ea typeface="Avenir"/>
                <a:cs typeface="Avenir"/>
                <a:sym typeface="Avenir"/>
              </a:rPr>
              <a:t>actor output on the controller (opt-in)</a:t>
            </a:r>
            <a:endParaRPr sz="1000">
              <a:solidFill>
                <a:srgbClr val="4B5563"/>
              </a:solidFill>
              <a:latin typeface="Avenir"/>
              <a:ea typeface="Avenir"/>
              <a:cs typeface="Avenir"/>
              <a:sym typeface="Avenir"/>
            </a:endParaRPr>
          </a:p>
        </p:txBody>
      </p:sp>
      <p:pic>
        <p:nvPicPr>
          <p:cNvPr id="517" name="Google Shape;517;p38"/>
          <p:cNvPicPr preferRelativeResize="0"/>
          <p:nvPr/>
        </p:nvPicPr>
        <p:blipFill rotWithShape="1">
          <a:blip r:embed="rId3">
            <a:alphaModFix/>
          </a:blip>
          <a:srcRect b="0" l="18547" r="0" t="0"/>
          <a:stretch/>
        </p:blipFill>
        <p:spPr>
          <a:xfrm>
            <a:off x="1461375" y="2341100"/>
            <a:ext cx="7235476" cy="962950"/>
          </a:xfrm>
          <a:prstGeom prst="rect">
            <a:avLst/>
          </a:prstGeom>
          <a:noFill/>
          <a:ln>
            <a:noFill/>
          </a:ln>
        </p:spPr>
      </p:pic>
      <p:sp>
        <p:nvSpPr>
          <p:cNvPr id="518" name="Google Shape;518;p38"/>
          <p:cNvSpPr txBox="1"/>
          <p:nvPr/>
        </p:nvSpPr>
        <p:spPr>
          <a:xfrm>
            <a:off x="310900" y="2308322"/>
            <a:ext cx="13716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dk1"/>
                </a:solidFill>
                <a:latin typeface="Avenir"/>
                <a:ea typeface="Avenir"/>
                <a:cs typeface="Avenir"/>
                <a:sym typeface="Avenir"/>
              </a:rPr>
              <a:t>controller_train_loop</a:t>
            </a:r>
            <a:endParaRPr sz="300">
              <a:solidFill>
                <a:schemeClr val="dk1"/>
              </a:solidFill>
              <a:latin typeface="Avenir"/>
              <a:ea typeface="Avenir"/>
              <a:cs typeface="Avenir"/>
              <a:sym typeface="Avenir"/>
            </a:endParaRPr>
          </a:p>
        </p:txBody>
      </p:sp>
      <p:sp>
        <p:nvSpPr>
          <p:cNvPr id="519" name="Google Shape;519;p38"/>
          <p:cNvSpPr txBox="1"/>
          <p:nvPr/>
        </p:nvSpPr>
        <p:spPr>
          <a:xfrm>
            <a:off x="310900" y="2613225"/>
            <a:ext cx="13716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dk1"/>
                </a:solidFill>
                <a:latin typeface="Avenir"/>
                <a:ea typeface="Avenir"/>
                <a:cs typeface="Avenir"/>
                <a:sym typeface="Avenir"/>
              </a:rPr>
              <a:t>trainer_actor</a:t>
            </a:r>
            <a:endParaRPr sz="300">
              <a:solidFill>
                <a:schemeClr val="dk1"/>
              </a:solidFill>
              <a:latin typeface="Avenir"/>
              <a:ea typeface="Avenir"/>
              <a:cs typeface="Avenir"/>
              <a:sym typeface="Avenir"/>
            </a:endParaRPr>
          </a:p>
        </p:txBody>
      </p:sp>
      <p:sp>
        <p:nvSpPr>
          <p:cNvPr id="520" name="Google Shape;520;p38"/>
          <p:cNvSpPr txBox="1"/>
          <p:nvPr/>
        </p:nvSpPr>
        <p:spPr>
          <a:xfrm>
            <a:off x="310900" y="2904649"/>
            <a:ext cx="13716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dk1"/>
                </a:solidFill>
                <a:latin typeface="Avenir"/>
                <a:ea typeface="Avenir"/>
                <a:cs typeface="Avenir"/>
                <a:sym typeface="Avenir"/>
              </a:rPr>
              <a:t>generator_actor</a:t>
            </a:r>
            <a:endParaRPr sz="300">
              <a:solidFill>
                <a:schemeClr val="dk1"/>
              </a:solidFill>
              <a:latin typeface="Avenir"/>
              <a:ea typeface="Avenir"/>
              <a:cs typeface="Avenir"/>
              <a:sym typeface="Avenir"/>
            </a:endParaRPr>
          </a:p>
        </p:txBody>
      </p:sp>
      <p:sp>
        <p:nvSpPr>
          <p:cNvPr id="521" name="Google Shape;521;p38"/>
          <p:cNvSpPr txBox="1"/>
          <p:nvPr/>
        </p:nvSpPr>
        <p:spPr>
          <a:xfrm>
            <a:off x="310900" y="3071374"/>
            <a:ext cx="13716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dk1"/>
                </a:solidFill>
                <a:latin typeface="Avenir"/>
                <a:ea typeface="Avenir"/>
                <a:cs typeface="Avenir"/>
                <a:sym typeface="Avenir"/>
              </a:rPr>
              <a:t>batcher_actor</a:t>
            </a:r>
            <a:endParaRPr sz="300">
              <a:solidFill>
                <a:schemeClr val="dk1"/>
              </a:solidFill>
              <a:latin typeface="Avenir"/>
              <a:ea typeface="Avenir"/>
              <a:cs typeface="Avenir"/>
              <a:sym typeface="Aveni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sp>
        <p:nvSpPr>
          <p:cNvPr id="526" name="Google Shape;526;p39"/>
          <p:cNvSpPr txBox="1"/>
          <p:nvPr>
            <p:ph type="title"/>
          </p:nvPr>
        </p:nvSpPr>
        <p:spPr>
          <a:xfrm>
            <a:off x="310896" y="13716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0" lang="en"/>
              <a:t>Recap: Scalable, Hackable, Production-Ready</a:t>
            </a:r>
            <a:endParaRPr b="0"/>
          </a:p>
        </p:txBody>
      </p:sp>
      <p:sp>
        <p:nvSpPr>
          <p:cNvPr id="527" name="Google Shape;527;p39"/>
          <p:cNvSpPr txBox="1"/>
          <p:nvPr>
            <p:ph idx="12" type="sldNum"/>
          </p:nvPr>
        </p:nvSpPr>
        <p:spPr>
          <a:xfrm>
            <a:off x="8320058" y="4590005"/>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00"/>
              <a:buFont typeface="Arial"/>
              <a:buNone/>
            </a:pPr>
            <a:fld id="{00000000-1234-1234-1234-123412341234}" type="slidenum">
              <a:rPr lang="en"/>
              <a:t>‹#›</a:t>
            </a:fld>
            <a:endParaRPr/>
          </a:p>
        </p:txBody>
      </p:sp>
      <p:sp>
        <p:nvSpPr>
          <p:cNvPr id="528" name="Google Shape;528;p39"/>
          <p:cNvSpPr txBox="1"/>
          <p:nvPr/>
        </p:nvSpPr>
        <p:spPr>
          <a:xfrm>
            <a:off x="320040" y="2121408"/>
            <a:ext cx="30000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chemeClr val="dk1"/>
                </a:solidFill>
                <a:latin typeface="Optimistic"/>
                <a:ea typeface="Optimistic"/>
                <a:cs typeface="Optimistic"/>
                <a:sym typeface="Optimistic"/>
              </a:rPr>
              <a:t>Scalable</a:t>
            </a:r>
            <a:endParaRPr b="1" sz="1600">
              <a:solidFill>
                <a:schemeClr val="dk1"/>
              </a:solidFill>
              <a:latin typeface="Optimistic"/>
              <a:ea typeface="Optimistic"/>
              <a:cs typeface="Optimistic"/>
              <a:sym typeface="Optimistic"/>
            </a:endParaRPr>
          </a:p>
        </p:txBody>
      </p:sp>
      <p:sp>
        <p:nvSpPr>
          <p:cNvPr id="529" name="Google Shape;529;p39"/>
          <p:cNvSpPr txBox="1"/>
          <p:nvPr/>
        </p:nvSpPr>
        <p:spPr>
          <a:xfrm>
            <a:off x="320050" y="2450595"/>
            <a:ext cx="3000000" cy="10950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Clr>
                <a:schemeClr val="dk1"/>
              </a:buClr>
              <a:buSzPts val="1200"/>
              <a:buFont typeface="Avenir"/>
              <a:buChar char="●"/>
            </a:pPr>
            <a:r>
              <a:rPr lang="en" sz="1200">
                <a:solidFill>
                  <a:schemeClr val="dk1"/>
                </a:solidFill>
                <a:latin typeface="Avenir"/>
                <a:ea typeface="Avenir"/>
                <a:cs typeface="Avenir"/>
                <a:sym typeface="Avenir"/>
              </a:rPr>
              <a:t>Fully async loops</a:t>
            </a:r>
            <a:endParaRPr sz="1200">
              <a:solidFill>
                <a:schemeClr val="dk1"/>
              </a:solidFill>
              <a:latin typeface="Avenir"/>
              <a:ea typeface="Avenir"/>
              <a:cs typeface="Avenir"/>
              <a:sym typeface="Avenir"/>
            </a:endParaRPr>
          </a:p>
          <a:p>
            <a:pPr indent="-304800" lvl="0" marL="457200" rtl="0" algn="l">
              <a:spcBef>
                <a:spcPts val="0"/>
              </a:spcBef>
              <a:spcAft>
                <a:spcPts val="0"/>
              </a:spcAft>
              <a:buClr>
                <a:schemeClr val="dk1"/>
              </a:buClr>
              <a:buSzPts val="1200"/>
              <a:buFont typeface="Avenir"/>
              <a:buChar char="●"/>
            </a:pPr>
            <a:r>
              <a:rPr lang="en" sz="1200">
                <a:solidFill>
                  <a:schemeClr val="dk1"/>
                </a:solidFill>
                <a:latin typeface="Avenir"/>
                <a:ea typeface="Avenir"/>
                <a:cs typeface="Avenir"/>
                <a:sym typeface="Avenir"/>
              </a:rPr>
              <a:t>N-D parallelism</a:t>
            </a:r>
            <a:endParaRPr sz="1200">
              <a:solidFill>
                <a:schemeClr val="dk1"/>
              </a:solidFill>
              <a:latin typeface="Avenir"/>
              <a:ea typeface="Avenir"/>
              <a:cs typeface="Avenir"/>
              <a:sym typeface="Avenir"/>
            </a:endParaRPr>
          </a:p>
          <a:p>
            <a:pPr indent="-304800" lvl="0" marL="457200" rtl="0" algn="l">
              <a:spcBef>
                <a:spcPts val="0"/>
              </a:spcBef>
              <a:spcAft>
                <a:spcPts val="0"/>
              </a:spcAft>
              <a:buClr>
                <a:schemeClr val="dk1"/>
              </a:buClr>
              <a:buSzPts val="1200"/>
              <a:buFont typeface="Avenir"/>
              <a:buChar char="●"/>
            </a:pPr>
            <a:r>
              <a:rPr lang="en" sz="1200">
                <a:solidFill>
                  <a:schemeClr val="dk1"/>
                </a:solidFill>
                <a:latin typeface="Avenir"/>
                <a:ea typeface="Avenir"/>
                <a:cs typeface="Avenir"/>
                <a:sym typeface="Avenir"/>
              </a:rPr>
              <a:t>MoE, 128K context</a:t>
            </a:r>
            <a:endParaRPr sz="1200">
              <a:solidFill>
                <a:schemeClr val="dk1"/>
              </a:solidFill>
              <a:latin typeface="Avenir"/>
              <a:ea typeface="Avenir"/>
              <a:cs typeface="Avenir"/>
              <a:sym typeface="Avenir"/>
            </a:endParaRPr>
          </a:p>
        </p:txBody>
      </p:sp>
      <p:sp>
        <p:nvSpPr>
          <p:cNvPr id="530" name="Google Shape;530;p39"/>
          <p:cNvSpPr txBox="1"/>
          <p:nvPr/>
        </p:nvSpPr>
        <p:spPr>
          <a:xfrm>
            <a:off x="3218688" y="2121408"/>
            <a:ext cx="30000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chemeClr val="dk1"/>
                </a:solidFill>
                <a:latin typeface="Optimistic"/>
                <a:ea typeface="Optimistic"/>
                <a:cs typeface="Optimistic"/>
                <a:sym typeface="Optimistic"/>
              </a:rPr>
              <a:t>Hackable</a:t>
            </a:r>
            <a:endParaRPr b="1" sz="1600">
              <a:solidFill>
                <a:schemeClr val="dk1"/>
              </a:solidFill>
              <a:latin typeface="Optimistic"/>
              <a:ea typeface="Optimistic"/>
              <a:cs typeface="Optimistic"/>
              <a:sym typeface="Optimistic"/>
            </a:endParaRPr>
          </a:p>
        </p:txBody>
      </p:sp>
      <p:sp>
        <p:nvSpPr>
          <p:cNvPr id="531" name="Google Shape;531;p39"/>
          <p:cNvSpPr txBox="1"/>
          <p:nvPr/>
        </p:nvSpPr>
        <p:spPr>
          <a:xfrm>
            <a:off x="3218700" y="2450595"/>
            <a:ext cx="3000000" cy="12939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Clr>
                <a:schemeClr val="dk1"/>
              </a:buClr>
              <a:buSzPts val="1200"/>
              <a:buFont typeface="Avenir"/>
              <a:buChar char="●"/>
            </a:pPr>
            <a:r>
              <a:rPr lang="en" sz="1200">
                <a:solidFill>
                  <a:schemeClr val="dk1"/>
                </a:solidFill>
                <a:latin typeface="Avenir"/>
                <a:ea typeface="Avenir"/>
                <a:cs typeface="Avenir"/>
                <a:sym typeface="Avenir"/>
              </a:rPr>
              <a:t>One model definition</a:t>
            </a:r>
            <a:endParaRPr sz="1200">
              <a:solidFill>
                <a:schemeClr val="dk1"/>
              </a:solidFill>
              <a:latin typeface="Avenir"/>
              <a:ea typeface="Avenir"/>
              <a:cs typeface="Avenir"/>
              <a:sym typeface="Avenir"/>
            </a:endParaRPr>
          </a:p>
          <a:p>
            <a:pPr indent="-304800" lvl="0" marL="457200" rtl="0" algn="l">
              <a:spcBef>
                <a:spcPts val="0"/>
              </a:spcBef>
              <a:spcAft>
                <a:spcPts val="0"/>
              </a:spcAft>
              <a:buClr>
                <a:schemeClr val="dk1"/>
              </a:buClr>
              <a:buSzPts val="1200"/>
              <a:buFont typeface="Avenir"/>
              <a:buChar char="●"/>
            </a:pPr>
            <a:r>
              <a:rPr lang="en" sz="1200">
                <a:solidFill>
                  <a:schemeClr val="dk1"/>
                </a:solidFill>
                <a:latin typeface="Avenir"/>
                <a:ea typeface="Avenir"/>
                <a:cs typeface="Avenir"/>
                <a:sym typeface="Avenir"/>
              </a:rPr>
              <a:t>Flexible experiment interface</a:t>
            </a:r>
            <a:endParaRPr sz="1200">
              <a:solidFill>
                <a:schemeClr val="dk1"/>
              </a:solidFill>
              <a:latin typeface="Avenir"/>
              <a:ea typeface="Avenir"/>
              <a:cs typeface="Avenir"/>
              <a:sym typeface="Avenir"/>
            </a:endParaRPr>
          </a:p>
          <a:p>
            <a:pPr indent="-304800" lvl="0" marL="457200" rtl="0" algn="l">
              <a:spcBef>
                <a:spcPts val="0"/>
              </a:spcBef>
              <a:spcAft>
                <a:spcPts val="0"/>
              </a:spcAft>
              <a:buClr>
                <a:schemeClr val="dk1"/>
              </a:buClr>
              <a:buSzPts val="1200"/>
              <a:buFont typeface="Avenir"/>
              <a:buChar char="●"/>
            </a:pPr>
            <a:r>
              <a:rPr lang="en" sz="1200">
                <a:solidFill>
                  <a:schemeClr val="dk1"/>
                </a:solidFill>
                <a:latin typeface="Avenir"/>
                <a:ea typeface="Avenir"/>
                <a:cs typeface="Avenir"/>
                <a:sym typeface="Avenir"/>
              </a:rPr>
              <a:t>MessageEnv or Verifiers</a:t>
            </a:r>
            <a:endParaRPr sz="1200">
              <a:solidFill>
                <a:schemeClr val="dk1"/>
              </a:solidFill>
              <a:latin typeface="Avenir"/>
              <a:ea typeface="Avenir"/>
              <a:cs typeface="Avenir"/>
              <a:sym typeface="Avenir"/>
            </a:endParaRPr>
          </a:p>
        </p:txBody>
      </p:sp>
      <p:sp>
        <p:nvSpPr>
          <p:cNvPr id="532" name="Google Shape;532;p39"/>
          <p:cNvSpPr txBox="1"/>
          <p:nvPr/>
        </p:nvSpPr>
        <p:spPr>
          <a:xfrm>
            <a:off x="6117336" y="2121408"/>
            <a:ext cx="3000000" cy="30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chemeClr val="dk1"/>
                </a:solidFill>
                <a:latin typeface="Optimistic"/>
                <a:ea typeface="Optimistic"/>
                <a:cs typeface="Optimistic"/>
                <a:sym typeface="Optimistic"/>
              </a:rPr>
              <a:t>Production-Ready</a:t>
            </a:r>
            <a:endParaRPr b="1" sz="1600">
              <a:solidFill>
                <a:schemeClr val="dk1"/>
              </a:solidFill>
              <a:latin typeface="Optimistic"/>
              <a:ea typeface="Optimistic"/>
              <a:cs typeface="Optimistic"/>
              <a:sym typeface="Optimistic"/>
            </a:endParaRPr>
          </a:p>
        </p:txBody>
      </p:sp>
      <p:sp>
        <p:nvSpPr>
          <p:cNvPr id="533" name="Google Shape;533;p39"/>
          <p:cNvSpPr txBox="1"/>
          <p:nvPr/>
        </p:nvSpPr>
        <p:spPr>
          <a:xfrm>
            <a:off x="6117325" y="2450595"/>
            <a:ext cx="3000000" cy="11661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Clr>
                <a:schemeClr val="dk1"/>
              </a:buClr>
              <a:buSzPts val="1200"/>
              <a:buFont typeface="Avenir"/>
              <a:buChar char="●"/>
            </a:pPr>
            <a:r>
              <a:rPr lang="en" sz="1200">
                <a:solidFill>
                  <a:schemeClr val="dk1"/>
                </a:solidFill>
                <a:latin typeface="Avenir"/>
                <a:ea typeface="Avenir"/>
                <a:cs typeface="Avenir"/>
                <a:sym typeface="Avenir"/>
              </a:rPr>
              <a:t>Bitwise logprob parity</a:t>
            </a:r>
            <a:endParaRPr sz="1200">
              <a:solidFill>
                <a:schemeClr val="dk1"/>
              </a:solidFill>
              <a:latin typeface="Avenir"/>
              <a:ea typeface="Avenir"/>
              <a:cs typeface="Avenir"/>
              <a:sym typeface="Avenir"/>
            </a:endParaRPr>
          </a:p>
          <a:p>
            <a:pPr indent="-304800" lvl="0" marL="457200" rtl="0" algn="l">
              <a:spcBef>
                <a:spcPts val="0"/>
              </a:spcBef>
              <a:spcAft>
                <a:spcPts val="0"/>
              </a:spcAft>
              <a:buClr>
                <a:schemeClr val="dk1"/>
              </a:buClr>
              <a:buSzPts val="1200"/>
              <a:buFont typeface="Avenir"/>
              <a:buChar char="●"/>
            </a:pPr>
            <a:r>
              <a:rPr lang="en" sz="1200">
                <a:solidFill>
                  <a:schemeClr val="dk1"/>
                </a:solidFill>
                <a:latin typeface="Avenir"/>
                <a:ea typeface="Avenir"/>
                <a:cs typeface="Avenir"/>
                <a:sym typeface="Avenir"/>
              </a:rPr>
              <a:t>Logs, metrics, rollout samples</a:t>
            </a:r>
            <a:endParaRPr sz="1200">
              <a:solidFill>
                <a:schemeClr val="dk1"/>
              </a:solidFill>
              <a:latin typeface="Avenir"/>
              <a:ea typeface="Avenir"/>
              <a:cs typeface="Avenir"/>
              <a:sym typeface="Avenir"/>
            </a:endParaRPr>
          </a:p>
          <a:p>
            <a:pPr indent="-304800" lvl="0" marL="457200" rtl="0" algn="l">
              <a:spcBef>
                <a:spcPts val="0"/>
              </a:spcBef>
              <a:spcAft>
                <a:spcPts val="0"/>
              </a:spcAft>
              <a:buClr>
                <a:schemeClr val="dk1"/>
              </a:buClr>
              <a:buSzPts val="1200"/>
              <a:buFont typeface="Avenir"/>
              <a:buChar char="●"/>
            </a:pPr>
            <a:r>
              <a:rPr lang="en" sz="1200">
                <a:solidFill>
                  <a:schemeClr val="dk1"/>
                </a:solidFill>
                <a:latin typeface="Avenir"/>
                <a:ea typeface="Avenir"/>
                <a:cs typeface="Avenir"/>
                <a:sym typeface="Avenir"/>
              </a:rPr>
              <a:t>Checkpoint and resume</a:t>
            </a:r>
            <a:endParaRPr sz="1200">
              <a:solidFill>
                <a:schemeClr val="dk1"/>
              </a:solidFill>
              <a:latin typeface="Avenir"/>
              <a:ea typeface="Avenir"/>
              <a:cs typeface="Avenir"/>
              <a:sym typeface="Avenir"/>
            </a:endParaRPr>
          </a:p>
        </p:txBody>
      </p:sp>
      <p:sp>
        <p:nvSpPr>
          <p:cNvPr id="534" name="Google Shape;534;p39"/>
          <p:cNvSpPr txBox="1"/>
          <p:nvPr/>
        </p:nvSpPr>
        <p:spPr>
          <a:xfrm>
            <a:off x="320040" y="3840480"/>
            <a:ext cx="8503800" cy="32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solidFill>
                  <a:schemeClr val="dk1"/>
                </a:solidFill>
                <a:latin typeface="Optimistic"/>
                <a:ea typeface="Optimistic"/>
                <a:cs typeface="Optimistic"/>
                <a:sym typeface="Optimistic"/>
              </a:rPr>
              <a:t>One model definition, from pretraining to post-training</a:t>
            </a:r>
            <a:endParaRPr b="1" sz="1500">
              <a:solidFill>
                <a:schemeClr val="dk1"/>
              </a:solidFill>
              <a:latin typeface="Optimistic"/>
              <a:ea typeface="Optimistic"/>
              <a:cs typeface="Optimistic"/>
              <a:sym typeface="Optimistic"/>
            </a:endParaRPr>
          </a:p>
        </p:txBody>
      </p:sp>
      <p:pic>
        <p:nvPicPr>
          <p:cNvPr id="535" name="Google Shape;535;p39"/>
          <p:cNvPicPr preferRelativeResize="0"/>
          <p:nvPr/>
        </p:nvPicPr>
        <p:blipFill rotWithShape="1">
          <a:blip r:embed="rId3">
            <a:alphaModFix/>
          </a:blip>
          <a:srcRect b="16437" l="0" r="0" t="0"/>
          <a:stretch/>
        </p:blipFill>
        <p:spPr>
          <a:xfrm>
            <a:off x="320050" y="1124152"/>
            <a:ext cx="2697476" cy="1031576"/>
          </a:xfrm>
          <a:prstGeom prst="rect">
            <a:avLst/>
          </a:prstGeom>
          <a:noFill/>
          <a:ln>
            <a:noFill/>
          </a:ln>
        </p:spPr>
      </p:pic>
      <p:pic>
        <p:nvPicPr>
          <p:cNvPr id="536" name="Google Shape;536;p39"/>
          <p:cNvPicPr preferRelativeResize="0"/>
          <p:nvPr/>
        </p:nvPicPr>
        <p:blipFill rotWithShape="1">
          <a:blip r:embed="rId4">
            <a:alphaModFix/>
          </a:blip>
          <a:srcRect b="16437" l="0" r="0" t="0"/>
          <a:stretch/>
        </p:blipFill>
        <p:spPr>
          <a:xfrm>
            <a:off x="3320050" y="1085524"/>
            <a:ext cx="2587224" cy="989413"/>
          </a:xfrm>
          <a:prstGeom prst="rect">
            <a:avLst/>
          </a:prstGeom>
          <a:noFill/>
          <a:ln>
            <a:noFill/>
          </a:ln>
        </p:spPr>
      </p:pic>
      <p:pic>
        <p:nvPicPr>
          <p:cNvPr id="537" name="Google Shape;537;p39"/>
          <p:cNvPicPr preferRelativeResize="0"/>
          <p:nvPr/>
        </p:nvPicPr>
        <p:blipFill rotWithShape="1">
          <a:blip r:embed="rId5">
            <a:alphaModFix/>
          </a:blip>
          <a:srcRect b="16437" l="0" r="0" t="0"/>
          <a:stretch/>
        </p:blipFill>
        <p:spPr>
          <a:xfrm>
            <a:off x="6117350" y="1064439"/>
            <a:ext cx="2697500" cy="1031576"/>
          </a:xfrm>
          <a:prstGeom prst="rect">
            <a:avLst/>
          </a:prstGeom>
          <a:noFill/>
          <a:ln>
            <a:noFill/>
          </a:ln>
        </p:spPr>
      </p:pic>
      <p:sp>
        <p:nvSpPr>
          <p:cNvPr id="538" name="Google Shape;538;p39"/>
          <p:cNvSpPr/>
          <p:nvPr/>
        </p:nvSpPr>
        <p:spPr>
          <a:xfrm>
            <a:off x="3879850" y="1225550"/>
            <a:ext cx="1333500" cy="260400"/>
          </a:xfrm>
          <a:prstGeom prst="rect">
            <a:avLst/>
          </a:prstGeom>
          <a:solidFill>
            <a:srgbClr val="F8F8F8"/>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sz="750">
                <a:solidFill>
                  <a:srgbClr val="1F4E79"/>
                </a:solidFill>
                <a:latin typeface="Roboto Mono"/>
                <a:ea typeface="Roboto Mono"/>
                <a:cs typeface="Roboto Mono"/>
                <a:sym typeface="Roboto Mono"/>
              </a:rPr>
              <a:t>class</a:t>
            </a:r>
            <a:r>
              <a:rPr lang="en" sz="750">
                <a:solidFill>
                  <a:srgbClr val="1F1F1F"/>
                </a:solidFill>
                <a:latin typeface="Roboto Mono"/>
                <a:ea typeface="Roboto Mono"/>
                <a:cs typeface="Roboto Mono"/>
                <a:sym typeface="Roboto Mono"/>
              </a:rPr>
              <a:t> </a:t>
            </a:r>
            <a:r>
              <a:rPr b="1" lang="en" sz="750">
                <a:solidFill>
                  <a:srgbClr val="1F1F1F"/>
                </a:solidFill>
                <a:latin typeface="Roboto Mono"/>
                <a:ea typeface="Roboto Mono"/>
                <a:cs typeface="Roboto Mono"/>
                <a:sym typeface="Roboto Mono"/>
              </a:rPr>
              <a:t>Muse</a:t>
            </a:r>
            <a:endParaRPr b="1" sz="750">
              <a:solidFill>
                <a:srgbClr val="1F1F1F"/>
              </a:solidFill>
              <a:latin typeface="Roboto Mono"/>
              <a:ea typeface="Roboto Mono"/>
              <a:cs typeface="Roboto Mono"/>
              <a:sym typeface="Roboto Mono"/>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40"/>
          <p:cNvSpPr txBox="1"/>
          <p:nvPr>
            <p:ph type="title"/>
          </p:nvPr>
        </p:nvSpPr>
        <p:spPr>
          <a:xfrm>
            <a:off x="320040" y="1234440"/>
            <a:ext cx="8503800" cy="82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0" lang="en" sz="4400"/>
              <a:t>Thank you!</a:t>
            </a:r>
            <a:endParaRPr b="0" sz="4400"/>
          </a:p>
        </p:txBody>
      </p:sp>
      <p:sp>
        <p:nvSpPr>
          <p:cNvPr id="544" name="Google Shape;544;p40"/>
          <p:cNvSpPr txBox="1"/>
          <p:nvPr>
            <p:ph idx="12" type="sldNum"/>
          </p:nvPr>
        </p:nvSpPr>
        <p:spPr>
          <a:xfrm>
            <a:off x="8320058" y="4590005"/>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00"/>
              <a:buFont typeface="Arial"/>
              <a:buNone/>
            </a:pPr>
            <a:fld id="{00000000-1234-1234-1234-123412341234}" type="slidenum">
              <a:rPr lang="en"/>
              <a:t>‹#›</a:t>
            </a:fld>
            <a:endParaRPr/>
          </a:p>
        </p:txBody>
      </p:sp>
      <p:sp>
        <p:nvSpPr>
          <p:cNvPr id="545" name="Google Shape;545;p40"/>
          <p:cNvSpPr txBox="1"/>
          <p:nvPr/>
        </p:nvSpPr>
        <p:spPr>
          <a:xfrm>
            <a:off x="320040" y="2194560"/>
            <a:ext cx="8503800" cy="411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solidFill>
                  <a:schemeClr val="dk1"/>
                </a:solidFill>
                <a:latin typeface="Avenir"/>
                <a:ea typeface="Avenir"/>
                <a:cs typeface="Avenir"/>
                <a:sym typeface="Avenir"/>
              </a:rPr>
              <a:t>TitanRL team and all contributors</a:t>
            </a:r>
            <a:endParaRPr sz="2000">
              <a:solidFill>
                <a:schemeClr val="dk1"/>
              </a:solidFill>
              <a:latin typeface="Avenir"/>
              <a:ea typeface="Avenir"/>
              <a:cs typeface="Avenir"/>
              <a:sym typeface="Avenir"/>
            </a:endParaRPr>
          </a:p>
        </p:txBody>
      </p:sp>
      <p:sp>
        <p:nvSpPr>
          <p:cNvPr id="546" name="Google Shape;546;p40"/>
          <p:cNvSpPr txBox="1"/>
          <p:nvPr/>
        </p:nvSpPr>
        <p:spPr>
          <a:xfrm>
            <a:off x="320040" y="2743200"/>
            <a:ext cx="8503800" cy="36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u="sng">
                <a:solidFill>
                  <a:schemeClr val="hlink"/>
                </a:solidFill>
                <a:latin typeface="Avenir"/>
                <a:ea typeface="Avenir"/>
                <a:cs typeface="Avenir"/>
                <a:sym typeface="Avenir"/>
                <a:hlinkClick r:id="rId3"/>
              </a:rPr>
              <a:t>github.com/pytorch/torchtitan/torchtitan/rl</a:t>
            </a:r>
            <a:endParaRPr sz="1600">
              <a:solidFill>
                <a:schemeClr val="dk1"/>
              </a:solidFill>
              <a:latin typeface="Avenir"/>
              <a:ea typeface="Avenir"/>
              <a:cs typeface="Avenir"/>
              <a:sym typeface="Aveni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50" name="Shape 550"/>
        <p:cNvGrpSpPr/>
        <p:nvPr/>
      </p:nvGrpSpPr>
      <p:grpSpPr>
        <a:xfrm>
          <a:off x="0" y="0"/>
          <a:ext cx="0" cy="0"/>
          <a:chOff x="0" y="0"/>
          <a:chExt cx="0" cy="0"/>
        </a:xfrm>
      </p:grpSpPr>
      <p:sp>
        <p:nvSpPr>
          <p:cNvPr id="551" name="Google Shape;551;p41"/>
          <p:cNvSpPr txBox="1"/>
          <p:nvPr>
            <p:ph idx="1" type="body"/>
          </p:nvPr>
        </p:nvSpPr>
        <p:spPr>
          <a:xfrm>
            <a:off x="310896" y="880698"/>
            <a:ext cx="3999900" cy="3217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latin typeface="Optimistic"/>
                <a:ea typeface="Optimistic"/>
                <a:cs typeface="Optimistic"/>
                <a:sym typeface="Optimistic"/>
              </a:rPr>
              <a:t>Trainer</a:t>
            </a:r>
            <a:endParaRPr b="1">
              <a:latin typeface="Optimistic"/>
              <a:ea typeface="Optimistic"/>
              <a:cs typeface="Optimistic"/>
              <a:sym typeface="Optimistic"/>
            </a:endParaRPr>
          </a:p>
          <a:p>
            <a:pPr indent="-311150" lvl="0" marL="457200" rtl="0" algn="l">
              <a:lnSpc>
                <a:spcPct val="100000"/>
              </a:lnSpc>
              <a:spcBef>
                <a:spcPts val="600"/>
              </a:spcBef>
              <a:spcAft>
                <a:spcPts val="0"/>
              </a:spcAft>
              <a:buSzPts val="1300"/>
              <a:buChar char="●"/>
            </a:pPr>
            <a:r>
              <a:rPr b="1" lang="en" sz="1300">
                <a:latin typeface="Optimistic"/>
                <a:ea typeface="Optimistic"/>
                <a:cs typeface="Optimistic"/>
                <a:sym typeface="Optimistic"/>
              </a:rPr>
              <a:t>Shared engine:</a:t>
            </a:r>
            <a:r>
              <a:rPr lang="en" sz="1300"/>
              <a:t> same TrainingEngine as pre-training (checkpointing, profiling, SDC replay)</a:t>
            </a:r>
            <a:endParaRPr sz="1300"/>
          </a:p>
          <a:p>
            <a:pPr indent="-311150" lvl="0" marL="457200" rtl="0" algn="l">
              <a:lnSpc>
                <a:spcPct val="100000"/>
              </a:lnSpc>
              <a:spcBef>
                <a:spcPts val="0"/>
              </a:spcBef>
              <a:spcAft>
                <a:spcPts val="0"/>
              </a:spcAft>
              <a:buSzPts val="1300"/>
              <a:buChar char="●"/>
            </a:pPr>
            <a:r>
              <a:rPr b="1" lang="en" sz="1300">
                <a:latin typeface="Optimistic"/>
                <a:ea typeface="Optimistic"/>
                <a:cs typeface="Optimistic"/>
                <a:sym typeface="Optimistic"/>
              </a:rPr>
              <a:t>Parallelism:</a:t>
            </a:r>
            <a:r>
              <a:rPr lang="en" sz="1300"/>
              <a:t> FSDP / HSDP, TP, CP, EP, PP </a:t>
            </a:r>
            <a:endParaRPr sz="1300"/>
          </a:p>
          <a:p>
            <a:pPr indent="-311150" lvl="0" marL="457200" rtl="0" algn="l">
              <a:lnSpc>
                <a:spcPct val="100000"/>
              </a:lnSpc>
              <a:spcBef>
                <a:spcPts val="0"/>
              </a:spcBef>
              <a:spcAft>
                <a:spcPts val="0"/>
              </a:spcAft>
              <a:buSzPts val="1300"/>
              <a:buChar char="●"/>
            </a:pPr>
            <a:r>
              <a:rPr b="1" lang="en" sz="1300">
                <a:latin typeface="Optimistic"/>
                <a:ea typeface="Optimistic"/>
                <a:cs typeface="Optimistic"/>
                <a:sym typeface="Optimistic"/>
              </a:rPr>
              <a:t>Efficiency:</a:t>
            </a:r>
            <a:r>
              <a:rPr lang="en" sz="1300"/>
              <a:t> AC, torch.compile, efficient lm_head</a:t>
            </a:r>
            <a:endParaRPr sz="1300"/>
          </a:p>
        </p:txBody>
      </p:sp>
      <p:sp>
        <p:nvSpPr>
          <p:cNvPr id="552" name="Google Shape;552;p41"/>
          <p:cNvSpPr txBox="1"/>
          <p:nvPr>
            <p:ph idx="2" type="body"/>
          </p:nvPr>
        </p:nvSpPr>
        <p:spPr>
          <a:xfrm>
            <a:off x="4828032" y="868680"/>
            <a:ext cx="4191000" cy="3217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latin typeface="Optimistic"/>
                <a:ea typeface="Optimistic"/>
                <a:cs typeface="Optimistic"/>
                <a:sym typeface="Optimistic"/>
              </a:rPr>
              <a:t>Generator</a:t>
            </a:r>
            <a:endParaRPr b="1">
              <a:latin typeface="Optimistic"/>
              <a:ea typeface="Optimistic"/>
              <a:cs typeface="Optimistic"/>
              <a:sym typeface="Optimistic"/>
            </a:endParaRPr>
          </a:p>
          <a:p>
            <a:pPr indent="-311150" lvl="0" marL="457200" rtl="0" algn="l">
              <a:lnSpc>
                <a:spcPct val="100000"/>
              </a:lnSpc>
              <a:spcBef>
                <a:spcPts val="600"/>
              </a:spcBef>
              <a:spcAft>
                <a:spcPts val="0"/>
              </a:spcAft>
              <a:buSzPts val="1300"/>
              <a:buChar char="●"/>
            </a:pPr>
            <a:r>
              <a:rPr b="1" lang="en" sz="1300">
                <a:latin typeface="Optimistic"/>
                <a:ea typeface="Optimistic"/>
                <a:cs typeface="Optimistic"/>
                <a:sym typeface="Optimistic"/>
              </a:rPr>
              <a:t>vLLM engine:</a:t>
            </a:r>
            <a:r>
              <a:rPr lang="en" sz="1300"/>
              <a:t> integrate torchtitan model to vllm engine</a:t>
            </a:r>
            <a:endParaRPr sz="1300"/>
          </a:p>
          <a:p>
            <a:pPr indent="-311150" lvl="0" marL="457200" rtl="0" algn="l">
              <a:lnSpc>
                <a:spcPct val="100000"/>
              </a:lnSpc>
              <a:spcBef>
                <a:spcPts val="0"/>
              </a:spcBef>
              <a:spcAft>
                <a:spcPts val="0"/>
              </a:spcAft>
              <a:buSzPts val="1300"/>
              <a:buChar char="●"/>
            </a:pPr>
            <a:r>
              <a:rPr b="1" lang="en" sz="1300">
                <a:latin typeface="Optimistic"/>
                <a:ea typeface="Optimistic"/>
                <a:cs typeface="Optimistic"/>
                <a:sym typeface="Optimistic"/>
              </a:rPr>
              <a:t>Parallelism:</a:t>
            </a:r>
            <a:r>
              <a:rPr lang="en" sz="1300"/>
              <a:t> DP x TP x EP, efficient EP backends</a:t>
            </a:r>
            <a:endParaRPr sz="1300"/>
          </a:p>
          <a:p>
            <a:pPr indent="-311150" lvl="0" marL="457200" rtl="0" algn="l">
              <a:lnSpc>
                <a:spcPct val="100000"/>
              </a:lnSpc>
              <a:spcBef>
                <a:spcPts val="0"/>
              </a:spcBef>
              <a:spcAft>
                <a:spcPts val="0"/>
              </a:spcAft>
              <a:buSzPts val="1300"/>
              <a:buChar char="●"/>
            </a:pPr>
            <a:r>
              <a:rPr b="1" lang="en" sz="1300">
                <a:latin typeface="Optimistic"/>
                <a:ea typeface="Optimistic"/>
                <a:cs typeface="Optimistic"/>
                <a:sym typeface="Optimistic"/>
              </a:rPr>
              <a:t>Multi-turn ready:</a:t>
            </a:r>
            <a:r>
              <a:rPr lang="en" sz="1300"/>
              <a:t> sticky sessions reuse KV cache; weights prefetched and hot-swapped</a:t>
            </a:r>
            <a:endParaRPr sz="1300"/>
          </a:p>
        </p:txBody>
      </p:sp>
      <p:sp>
        <p:nvSpPr>
          <p:cNvPr id="553" name="Google Shape;553;p41"/>
          <p:cNvSpPr txBox="1"/>
          <p:nvPr>
            <p:ph idx="12" type="sldNum"/>
          </p:nvPr>
        </p:nvSpPr>
        <p:spPr>
          <a:xfrm>
            <a:off x="8320058" y="4590005"/>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en"/>
              <a:t>‹#›</a:t>
            </a:fld>
            <a:endParaRPr/>
          </a:p>
        </p:txBody>
      </p:sp>
      <p:pic>
        <p:nvPicPr>
          <p:cNvPr id="554" name="Google Shape;554;p41"/>
          <p:cNvPicPr preferRelativeResize="0"/>
          <p:nvPr/>
        </p:nvPicPr>
        <p:blipFill>
          <a:blip r:embed="rId3">
            <a:alphaModFix/>
          </a:blip>
          <a:stretch>
            <a:fillRect/>
          </a:stretch>
        </p:blipFill>
        <p:spPr>
          <a:xfrm>
            <a:off x="457200" y="2670048"/>
            <a:ext cx="8229600" cy="1645920"/>
          </a:xfrm>
          <a:prstGeom prst="rect">
            <a:avLst/>
          </a:prstGeom>
          <a:noFill/>
          <a:ln>
            <a:noFill/>
          </a:ln>
        </p:spPr>
      </p:pic>
      <p:sp>
        <p:nvSpPr>
          <p:cNvPr id="555" name="Google Shape;555;p41"/>
          <p:cNvSpPr txBox="1"/>
          <p:nvPr>
            <p:ph type="title"/>
          </p:nvPr>
        </p:nvSpPr>
        <p:spPr>
          <a:xfrm>
            <a:off x="310896" y="13716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500"/>
              <a:t>TitanRL: Trainer &amp; Generator</a:t>
            </a:r>
            <a:endParaRPr sz="2500"/>
          </a:p>
          <a:p>
            <a:pPr indent="0" lvl="0" marL="0" rtl="0" algn="l">
              <a:spcBef>
                <a:spcPts val="0"/>
              </a:spcBef>
              <a:spcAft>
                <a:spcPts val="0"/>
              </a:spcAft>
              <a:buSzPts val="990"/>
              <a:buNone/>
            </a:pPr>
            <a:r>
              <a:t/>
            </a:r>
            <a:endParaRPr sz="25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59" name="Shape 559"/>
        <p:cNvGrpSpPr/>
        <p:nvPr/>
      </p:nvGrpSpPr>
      <p:grpSpPr>
        <a:xfrm>
          <a:off x="0" y="0"/>
          <a:ext cx="0" cy="0"/>
          <a:chOff x="0" y="0"/>
          <a:chExt cx="0" cy="0"/>
        </a:xfrm>
      </p:grpSpPr>
      <p:sp>
        <p:nvSpPr>
          <p:cNvPr id="560" name="Google Shape;560;p4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TitanRL: Batch-invariant mode in practice</a:t>
            </a:r>
            <a:endParaRPr/>
          </a:p>
        </p:txBody>
      </p:sp>
      <p:sp>
        <p:nvSpPr>
          <p:cNvPr id="561" name="Google Shape;561;p42"/>
          <p:cNvSpPr txBox="1"/>
          <p:nvPr>
            <p:ph idx="1" type="body"/>
          </p:nvPr>
        </p:nvSpPr>
        <p:spPr>
          <a:xfrm>
            <a:off x="311700" y="1152475"/>
            <a:ext cx="3999900" cy="321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latin typeface="Arial"/>
                <a:ea typeface="Arial"/>
                <a:cs typeface="Arial"/>
                <a:sym typeface="Arial"/>
              </a:rPr>
              <a:t>True-On-policy: Qwen3-8B, Search-R1, 8xH100</a:t>
            </a:r>
            <a:endParaRPr b="1" sz="1300">
              <a:latin typeface="Arial"/>
              <a:ea typeface="Arial"/>
              <a:cs typeface="Arial"/>
              <a:sym typeface="Arial"/>
            </a:endParaRPr>
          </a:p>
          <a:p>
            <a:pPr indent="-298450" lvl="0" marL="457200" rtl="0" algn="l">
              <a:spcBef>
                <a:spcPts val="200"/>
              </a:spcBef>
              <a:spcAft>
                <a:spcPts val="0"/>
              </a:spcAft>
              <a:buSzPts val="1100"/>
              <a:buChar char="●"/>
            </a:pPr>
            <a:r>
              <a:rPr lang="en" sz="1100"/>
              <a:t>Logprob diff = 0 at every step (OFF: 0.25 to 2.4)</a:t>
            </a:r>
            <a:endParaRPr sz="1100"/>
          </a:p>
        </p:txBody>
      </p:sp>
      <p:sp>
        <p:nvSpPr>
          <p:cNvPr id="562" name="Google Shape;562;p42"/>
          <p:cNvSpPr txBox="1"/>
          <p:nvPr>
            <p:ph idx="2" type="body"/>
          </p:nvPr>
        </p:nvSpPr>
        <p:spPr>
          <a:xfrm>
            <a:off x="4832400" y="1152475"/>
            <a:ext cx="3999900" cy="321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latin typeface="Arial"/>
                <a:ea typeface="Arial"/>
                <a:cs typeface="Arial"/>
                <a:sym typeface="Arial"/>
              </a:rPr>
              <a:t>Async RL: Qwen3.5-9B, DAPO, off-policy 12</a:t>
            </a:r>
            <a:endParaRPr b="1" sz="1300">
              <a:latin typeface="Arial"/>
              <a:ea typeface="Arial"/>
              <a:cs typeface="Arial"/>
              <a:sym typeface="Arial"/>
            </a:endParaRPr>
          </a:p>
          <a:p>
            <a:pPr indent="-298450" lvl="0" marL="457200" rtl="0" algn="l">
              <a:spcBef>
                <a:spcPts val="200"/>
              </a:spcBef>
              <a:spcAft>
                <a:spcPts val="0"/>
              </a:spcAft>
              <a:buSzPts val="1100"/>
              <a:buChar char="●"/>
            </a:pPr>
            <a:r>
              <a:rPr lang="en" sz="1100"/>
              <a:t>Step 0 is exactly 0; later gaps are staleness</a:t>
            </a:r>
            <a:endParaRPr sz="1100"/>
          </a:p>
          <a:p>
            <a:pPr indent="-298450" lvl="0" marL="457200" rtl="0" algn="l">
              <a:spcBef>
                <a:spcPts val="0"/>
              </a:spcBef>
              <a:spcAft>
                <a:spcPts val="0"/>
              </a:spcAft>
              <a:buSzPts val="1100"/>
              <a:buChar char="●"/>
            </a:pPr>
            <a:r>
              <a:rPr lang="en" sz="1100"/>
              <a:t>This run: unified + BI has the lowest gap and the highest reward (~0.7 vs ~0.6 for native vLLM)</a:t>
            </a:r>
            <a:endParaRPr sz="1100"/>
          </a:p>
          <a:p>
            <a:pPr indent="-298450" lvl="0" marL="457200" rtl="0" algn="l">
              <a:spcBef>
                <a:spcPts val="0"/>
              </a:spcBef>
              <a:spcAft>
                <a:spcPts val="0"/>
              </a:spcAft>
              <a:buSzPts val="1100"/>
              <a:buChar char="●"/>
            </a:pPr>
            <a:r>
              <a:rPr lang="en" sz="1100"/>
              <a:t>Source: </a:t>
            </a:r>
            <a:r>
              <a:rPr lang="en" sz="1100" u="sng">
                <a:solidFill>
                  <a:schemeClr val="hlink"/>
                </a:solidFill>
                <a:hlinkClick r:id="rId3"/>
              </a:rPr>
              <a:t>Yichuan Wang's blog</a:t>
            </a:r>
            <a:endParaRPr sz="1100"/>
          </a:p>
        </p:txBody>
      </p:sp>
      <p:sp>
        <p:nvSpPr>
          <p:cNvPr id="563" name="Google Shape;563;p42"/>
          <p:cNvSpPr txBox="1"/>
          <p:nvPr>
            <p:ph idx="12" type="sldNum"/>
          </p:nvPr>
        </p:nvSpPr>
        <p:spPr>
          <a:xfrm>
            <a:off x="8320058" y="4590005"/>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00"/>
              <a:buFont typeface="Arial"/>
              <a:buNone/>
            </a:pPr>
            <a:fld id="{00000000-1234-1234-1234-123412341234}" type="slidenum">
              <a:rPr lang="en"/>
              <a:t>‹#›</a:t>
            </a:fld>
            <a:endParaRPr/>
          </a:p>
        </p:txBody>
      </p:sp>
      <p:pic>
        <p:nvPicPr>
          <p:cNvPr id="564" name="Google Shape;564;p42"/>
          <p:cNvPicPr preferRelativeResize="0"/>
          <p:nvPr/>
        </p:nvPicPr>
        <p:blipFill>
          <a:blip r:embed="rId4">
            <a:alphaModFix/>
          </a:blip>
          <a:stretch>
            <a:fillRect/>
          </a:stretch>
        </p:blipFill>
        <p:spPr>
          <a:xfrm>
            <a:off x="505878" y="1783080"/>
            <a:ext cx="3605964" cy="2560321"/>
          </a:xfrm>
          <a:prstGeom prst="rect">
            <a:avLst/>
          </a:prstGeom>
          <a:noFill/>
          <a:ln>
            <a:noFill/>
          </a:ln>
        </p:spPr>
      </p:pic>
      <p:pic>
        <p:nvPicPr>
          <p:cNvPr id="565" name="Google Shape;565;p42"/>
          <p:cNvPicPr preferRelativeResize="0"/>
          <p:nvPr/>
        </p:nvPicPr>
        <p:blipFill>
          <a:blip r:embed="rId5">
            <a:alphaModFix/>
          </a:blip>
          <a:stretch>
            <a:fillRect/>
          </a:stretch>
        </p:blipFill>
        <p:spPr>
          <a:xfrm>
            <a:off x="6841831" y="2395728"/>
            <a:ext cx="2007440" cy="1371599"/>
          </a:xfrm>
          <a:prstGeom prst="rect">
            <a:avLst/>
          </a:prstGeom>
          <a:noFill/>
          <a:ln>
            <a:noFill/>
          </a:ln>
        </p:spPr>
      </p:pic>
      <p:pic>
        <p:nvPicPr>
          <p:cNvPr id="566" name="Google Shape;566;p42"/>
          <p:cNvPicPr preferRelativeResize="0"/>
          <p:nvPr/>
        </p:nvPicPr>
        <p:blipFill>
          <a:blip r:embed="rId6">
            <a:alphaModFix/>
          </a:blip>
          <a:stretch>
            <a:fillRect/>
          </a:stretch>
        </p:blipFill>
        <p:spPr>
          <a:xfrm>
            <a:off x="4800600" y="2396989"/>
            <a:ext cx="2011679" cy="138736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PyTorch Conference 2025">
  <a:themeElements>
    <a:clrScheme name="Simple Light">
      <a:dk1>
        <a:srgbClr val="000000"/>
      </a:dk1>
      <a:lt1>
        <a:srgbClr val="FFFFFF"/>
      </a:lt1>
      <a:dk2>
        <a:srgbClr val="E12353"/>
      </a:dk2>
      <a:lt2>
        <a:srgbClr val="181716"/>
      </a:lt2>
      <a:accent1>
        <a:srgbClr val="8D2E9B"/>
      </a:accent1>
      <a:accent2>
        <a:srgbClr val="EE3B24"/>
      </a:accent2>
      <a:accent3>
        <a:srgbClr val="3532A8"/>
      </a:accent3>
      <a:accent4>
        <a:srgbClr val="CC2FAA"/>
      </a:accent4>
      <a:accent5>
        <a:srgbClr val="262626"/>
      </a:accent5>
      <a:accent6>
        <a:srgbClr val="666666"/>
      </a:accent6>
      <a:hlink>
        <a:srgbClr val="DB4C4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yTorch Conference 2025">
  <a:themeElements>
    <a:clrScheme name="Simple Light">
      <a:dk1>
        <a:srgbClr val="000000"/>
      </a:dk1>
      <a:lt1>
        <a:srgbClr val="FFFFFF"/>
      </a:lt1>
      <a:dk2>
        <a:srgbClr val="E12353"/>
      </a:dk2>
      <a:lt2>
        <a:srgbClr val="181716"/>
      </a:lt2>
      <a:accent1>
        <a:srgbClr val="8D2E9B"/>
      </a:accent1>
      <a:accent2>
        <a:srgbClr val="EE3B24"/>
      </a:accent2>
      <a:accent3>
        <a:srgbClr val="3532A8"/>
      </a:accent3>
      <a:accent4>
        <a:srgbClr val="CC2FAA"/>
      </a:accent4>
      <a:accent5>
        <a:srgbClr val="262626"/>
      </a:accent5>
      <a:accent6>
        <a:srgbClr val="666666"/>
      </a:accent6>
      <a:hlink>
        <a:srgbClr val="DB4C4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