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6" d="100"/>
          <a:sy n="126" d="100"/>
        </p:scale>
        <p:origin x="23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967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[0:30, Gaurav] We work on jupyter-deploy and jupyter-k8s — open-source tools for running Jupyter on AWS. The pitch: a GPU notebook in a couple of minutes, and the same tool works whether it is just you or your whole org. Then three things we learned running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[0:45, Gaurav] Everyone here knows this. Getting one GPU notebook going is days of setup, and once it is up it is hard to share and easy to leave running. For a platform team, now do that for everyone without it falling over. What we built fixes both: a GPU workspace in a couple of minutes, and the same thing scales.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[0:45, Gaurav] One project, three places to start: one person on a cloud box, a team sharing it, an org running a platform. The commands are the same at every step — you are adding people and power, not learning a new tool. Level 3 is where the GPU lessons come from.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[1:00, Gaurav] Level 1 is one cloud machine. Three commands — jd init, jd config, jd up — and your notebook is running. Want a GPU? change one line, instance_type, and run config and up again. No rebuild, your files stay. It is tied to your AWS login, and jd host stop means you are not paying while you sleep.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[1:00, Gaurav] Two ways to get your environment. The easy one: every template ships a working JupyterLab image, so jd up just works. The flexible one: edit the Dockerfile in your project, or point it at your own image. Admins decide whether people can bring any image or pick from a list. jd image lets you see and scan what is running.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[0:45, Gaurav] Same app, now a team. Nobody gets your cloud password — people sign in with GitHub, the URL is real with real certs, and you add or remove people from your laptop. Then the question that pushes us to Kubernetes: what if everyone needs their own GPU workspace?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[0:45, Gaurav] Level 3 is the platform, on EKS. Each workspace is a normal Kubernetes object, so the usual tools work. GitHub identity maps to normal permissions. GPU machines come up on demand and go to zero when idle. Anyone gets a GPU in about two minutes. This is also where our assumptions broke — three lessons next. Over to Andrii.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[1:30, Gaurav] A pod stuck on Pending looks identical whether the cloud has no capacity, our own pool filter excluded the type, or the autoscaler lacks a permission. Each has its own fix: ask for several instance types, set one label and one taint per pool, and grant the autoscaler the permission it needs. Stay on-demand so a reclaimed spot node never kills live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[1:30] Idle GPUs are the thing to kill, but you cannot kick someone off to save money. So two steps: the workspace stops itself after it is idle, then about a minute later the empty machine is released and the pool goes to zero. Your files stay. We never move a running notebook just to pack machines tighter.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[0:50, Andrii] A GPU can take minutes to start, so for a while a broken start looked exactly like a slow one — "Starting, no errors," for up to ten minutes. Now it names the real step and, when it truly fails, says so within about ten seconds. We measured 79 seconds from request to a ready GPU workspace, 88 on a brand-new machine. One gotcha: the default shared memory is tiny, so PyTorch data loading can fail; the fix is opt-in.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[0:40, Andrii] This runs today on our test cluster. A bad image reads ImagePullBackOff, a crash loop CrashLoopBackOff, waiting on a machine says waiting for node — the same words on the card, the CLI, and in kubectl. It ships in the next releases.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[1:05, Andrii] To close: a GPU workspace in a couple of minutes, the same tool from one person to a whole org, and three fixes that keep it honest. One thing to remember — when a workspace will not start, make the system say whether it is slow or broken. Start at Level 1 today; the repo and QR stay up for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F078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" name="Image 0" descr="artifacts/.metadata/riv_assets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1512" y="457200"/>
            <a:ext cx="1828800" cy="35295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228600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F07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JUPYTERDAY 2026  ·  SAN JOSE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548640" y="2697480"/>
            <a:ext cx="11176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1F1F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Running GPU Jupyter workspaces at scale</a:t>
            </a:r>
            <a:endParaRPr lang="en-US" sz="4300" dirty="0"/>
          </a:p>
        </p:txBody>
      </p:sp>
      <p:sp>
        <p:nvSpPr>
          <p:cNvPr id="5" name="Text 2"/>
          <p:cNvSpPr/>
          <p:nvPr/>
        </p:nvSpPr>
        <p:spPr>
          <a:xfrm>
            <a:off x="566928" y="3977640"/>
            <a:ext cx="105582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GPU-enabled notebooks in minutes, for one person, a team, or a whole org.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566928" y="502920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1F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Andrii Ieroshenko</a:t>
            </a:r>
            <a:r>
              <a:rPr lang="en-US" sz="14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Software Engineer, AWS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66928" y="539496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1F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Gaurav Bhanderi</a:t>
            </a:r>
            <a:r>
              <a:rPr lang="en-US" sz="14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Software Engineer, AWS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66928" y="61722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github.com/</a:t>
            </a:r>
            <a:r>
              <a:rPr lang="en-US" sz="11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jupyter</a:t>
            </a:r>
            <a:r>
              <a:rPr lang="en-US" sz="11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-infra/</a:t>
            </a:r>
            <a:r>
              <a:rPr lang="en-US" sz="11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jupyter</a:t>
            </a:r>
            <a:r>
              <a:rPr lang="en-US" sz="11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-deploy  ·  jupyter-k8s ·  jupyter-k8s-ui  ·  open source (MIT license)</a:t>
            </a:r>
            <a:endParaRPr lang="en-US" sz="1100" dirty="0"/>
          </a:p>
        </p:txBody>
      </p:sp>
      <p:sp>
        <p:nvSpPr>
          <p:cNvPr id="10" name="Rectangle 9"/>
          <p:cNvSpPr/>
          <p:nvPr/>
        </p:nvSpPr>
        <p:spPr>
          <a:xfrm>
            <a:off x="566928" y="4800600"/>
            <a:ext cx="822960" cy="45720"/>
          </a:xfrm>
          <a:prstGeom prst="rect">
            <a:avLst/>
          </a:prstGeom>
          <a:solidFill>
            <a:srgbClr val="F078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rtifacts/.metadata/riv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384048"/>
            <a:ext cx="1600200" cy="30883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029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07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PROBLEM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7772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GPU notebook takes days to set up, then it is hard to share and easy to leave running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566928" y="1536192"/>
            <a:ext cx="822960" cy="50292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github.com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</a:t>
            </a:r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jupyter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-infra/</a:t>
            </a:r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jupyter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-deploy  ·  jupyter-k8s ·  jupyter-k8s-ui  ·  open source (MIT license)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828800"/>
            <a:ext cx="5486400" cy="1463040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548640" y="1828800"/>
            <a:ext cx="54864" cy="1463040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804672" y="201168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GPUs are expensive and scarce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804672" y="2487168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GPUs are expensive and scarce. A GPU attached to an idle notebook bills the same as a busy one.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263640" y="1828800"/>
            <a:ext cx="5486400" cy="1463040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9"/>
          <p:cNvSpPr/>
          <p:nvPr/>
        </p:nvSpPr>
        <p:spPr>
          <a:xfrm>
            <a:off x="6263640" y="1828800"/>
            <a:ext cx="54864" cy="1463040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6519672" y="201168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Setup eats days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6519672" y="2487168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CUDA, drivers, networking, certs, IAM need to be set up before any real work.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48640" y="3520440"/>
            <a:ext cx="5486400" cy="1463040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3"/>
          <p:cNvSpPr/>
          <p:nvPr/>
        </p:nvSpPr>
        <p:spPr>
          <a:xfrm>
            <a:off x="548640" y="3520440"/>
            <a:ext cx="54864" cy="1463040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804672" y="370332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to share safely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804672" y="4178808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box you set up by hand is hard to hand to a teammate.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6263640" y="3520440"/>
            <a:ext cx="5486400" cy="1463040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7"/>
          <p:cNvSpPr/>
          <p:nvPr/>
        </p:nvSpPr>
        <p:spPr>
          <a:xfrm>
            <a:off x="6263640" y="3520440"/>
            <a:ext cx="54864" cy="1463040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6519672" y="370332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 to forget, costly to leave on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6519672" y="4178808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Nothing turns it off, so it runs and bills all weekend.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548640" y="5093208"/>
            <a:ext cx="11201400" cy="548640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822960" y="5093208"/>
            <a:ext cx="10652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built: a GPU workspace in a couple of minutes — and it works at any size.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rtifacts/.metadata/riv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384048"/>
            <a:ext cx="1600200" cy="30883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029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07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SHAPE OF THE TALK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7772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tool, three places to start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566928" y="1536192"/>
            <a:ext cx="822960" cy="50292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github.com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</a:t>
            </a:r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jupyter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-infra/</a:t>
            </a:r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jupyter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-deploy  ·  jupyter-k8s ·  jupyter-k8s-ui  ·  open source (MIT license)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920240"/>
            <a:ext cx="3456432" cy="2743200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548640" y="1920240"/>
            <a:ext cx="3456432" cy="54864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822960" y="2194560"/>
            <a:ext cx="1097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07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4600" dirty="0"/>
          </a:p>
        </p:txBody>
      </p:sp>
      <p:sp>
        <p:nvSpPr>
          <p:cNvPr id="10" name="Text 7"/>
          <p:cNvSpPr/>
          <p:nvPr/>
        </p:nvSpPr>
        <p:spPr>
          <a:xfrm>
            <a:off x="822960" y="3200400"/>
            <a:ext cx="29535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person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822960" y="3703320"/>
            <a:ext cx="29535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5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own notebook on one cloud machine, GPU-enabled on demand.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3986784" y="301752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07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4325112" y="1920240"/>
            <a:ext cx="3456432" cy="2743200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1"/>
          <p:cNvSpPr/>
          <p:nvPr/>
        </p:nvSpPr>
        <p:spPr>
          <a:xfrm>
            <a:off x="4325112" y="1920240"/>
            <a:ext cx="3456432" cy="54864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4599432" y="2194560"/>
            <a:ext cx="1097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07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600" dirty="0"/>
          </a:p>
        </p:txBody>
      </p:sp>
      <p:sp>
        <p:nvSpPr>
          <p:cNvPr id="16" name="Text 13"/>
          <p:cNvSpPr/>
          <p:nvPr/>
        </p:nvSpPr>
        <p:spPr>
          <a:xfrm>
            <a:off x="4599432" y="3200400"/>
            <a:ext cx="29535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team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4599432" y="3703320"/>
            <a:ext cx="29535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Teammates sign in with GitHub. You stay in charge.</a:t>
            </a:r>
            <a:endParaRPr lang="en-US" sz="1350" dirty="0"/>
          </a:p>
        </p:txBody>
      </p:sp>
      <p:sp>
        <p:nvSpPr>
          <p:cNvPr id="18" name="Text 15"/>
          <p:cNvSpPr/>
          <p:nvPr/>
        </p:nvSpPr>
        <p:spPr>
          <a:xfrm>
            <a:off x="7763256" y="301752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07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19" name="Shape 16"/>
          <p:cNvSpPr/>
          <p:nvPr/>
        </p:nvSpPr>
        <p:spPr>
          <a:xfrm>
            <a:off x="8101584" y="1920240"/>
            <a:ext cx="3456432" cy="2743200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7"/>
          <p:cNvSpPr/>
          <p:nvPr/>
        </p:nvSpPr>
        <p:spPr>
          <a:xfrm>
            <a:off x="8101584" y="1920240"/>
            <a:ext cx="3456432" cy="54864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8375904" y="2194560"/>
            <a:ext cx="1097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 dirty="0">
                <a:solidFill>
                  <a:srgbClr val="F07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600" dirty="0"/>
          </a:p>
        </p:txBody>
      </p:sp>
      <p:sp>
        <p:nvSpPr>
          <p:cNvPr id="22" name="Text 19"/>
          <p:cNvSpPr/>
          <p:nvPr/>
        </p:nvSpPr>
        <p:spPr>
          <a:xfrm>
            <a:off x="8375904" y="3200400"/>
            <a:ext cx="29535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whole org</a:t>
            </a:r>
            <a:endParaRPr lang="en-US" sz="1900" dirty="0"/>
          </a:p>
        </p:txBody>
      </p:sp>
      <p:sp>
        <p:nvSpPr>
          <p:cNvPr id="23" name="Text 20"/>
          <p:cNvSpPr/>
          <p:nvPr/>
        </p:nvSpPr>
        <p:spPr>
          <a:xfrm>
            <a:off x="8375904" y="3703320"/>
            <a:ext cx="29535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Everyone spins up their own GPU workspace.</a:t>
            </a:r>
            <a:endParaRPr lang="en-US" sz="1350" dirty="0"/>
          </a:p>
        </p:txBody>
      </p:sp>
      <p:sp>
        <p:nvSpPr>
          <p:cNvPr id="24" name="Text 21"/>
          <p:cNvSpPr/>
          <p:nvPr/>
        </p:nvSpPr>
        <p:spPr>
          <a:xfrm>
            <a:off x="548640" y="49377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commands at every step. You add people and bigger machines instead of starting over.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rtifacts/.metadata/riv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384048"/>
            <a:ext cx="1600200" cy="30883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029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07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1 · ONE PERSON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7772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GPU notebook in three commands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566928" y="1536192"/>
            <a:ext cx="822960" cy="50292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github.com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</a:t>
            </a:r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jupyter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-infra/</a:t>
            </a:r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jupyter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-deploy  ·  jupyter-k8s ·  jupyter-k8s-ui  ·  open source (MIT license)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828800"/>
            <a:ext cx="5486400" cy="2743200"/>
          </a:xfrm>
          <a:prstGeom prst="rect">
            <a:avLst/>
          </a:prstGeom>
          <a:solidFill>
            <a:srgbClr val="1E1E1E"/>
          </a:solidFill>
          <a:ln w="12700">
            <a:solidFill>
              <a:srgbClr val="1E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548640" y="1828800"/>
            <a:ext cx="54864" cy="2743200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868680" y="2084832"/>
            <a:ext cx="49377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200" b="1" dirty="0">
                <a:solidFill>
                  <a:srgbClr val="F0782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THREE COMMANDS</a:t>
            </a:r>
            <a:endParaRPr lang="en-US" sz="14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 jd init . -T jupyterlab</a:t>
            </a:r>
            <a:endParaRPr lang="en-US" sz="14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 jd config</a:t>
            </a:r>
            <a:endParaRPr lang="en-US" sz="14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$ jd up</a:t>
            </a:r>
            <a:endParaRPr lang="en-US" sz="14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4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14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Want a GPU? change instance_type,</a:t>
            </a:r>
            <a:endParaRPr lang="en-US" sz="1400" dirty="0"/>
          </a:p>
          <a:p>
            <a:pPr marL="0" indent="0">
              <a:lnSpc>
                <a:spcPts val="2400"/>
              </a:lnSpc>
              <a:buNone/>
            </a:pPr>
            <a:r>
              <a:rPr lang="en-US" sz="1400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run jd config and jd up again.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6336792" y="1828800"/>
            <a:ext cx="5303520" cy="804672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8"/>
          <p:cNvSpPr/>
          <p:nvPr/>
        </p:nvSpPr>
        <p:spPr>
          <a:xfrm>
            <a:off x="6336792" y="1828800"/>
            <a:ext cx="54864" cy="804672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6592824" y="1947672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yours only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6592824" y="2267712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Tied to your AWS login, traffic encrypted. 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6336792" y="2798064"/>
            <a:ext cx="5303520" cy="804672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2"/>
          <p:cNvSpPr/>
          <p:nvPr/>
        </p:nvSpPr>
        <p:spPr>
          <a:xfrm>
            <a:off x="6336792" y="2798064"/>
            <a:ext cx="54864" cy="804672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6592824" y="2916936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files stay put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6592824" y="3236976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live on a separate disk, so swapping machines keeps them.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6336792" y="3767328"/>
            <a:ext cx="5303520" cy="804672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6"/>
          <p:cNvSpPr/>
          <p:nvPr/>
        </p:nvSpPr>
        <p:spPr>
          <a:xfrm>
            <a:off x="6336792" y="3767328"/>
            <a:ext cx="54864" cy="804672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0" name="Text 17"/>
          <p:cNvSpPr/>
          <p:nvPr/>
        </p:nvSpPr>
        <p:spPr>
          <a:xfrm>
            <a:off x="6592824" y="388620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 it, stop paying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6592824" y="420624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jd host stop when you are done; jd host start to pick back up.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rtifacts/.metadata/riv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384048"/>
            <a:ext cx="1600200" cy="30883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029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07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ENVIRONMENT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7772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our image, or bring your own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566928" y="1536192"/>
            <a:ext cx="822960" cy="50292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github.com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</a:t>
            </a:r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jupyter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-infra/</a:t>
            </a:r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jupyter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-deploy  ·  jupyter-k8s ·  jupyter-k8s-ui  ·  open source (MIT license)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828800"/>
            <a:ext cx="5486400" cy="1783080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548640" y="1828800"/>
            <a:ext cx="54864" cy="1783080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804672" y="2029968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 out of the box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804672" y="2450592"/>
            <a:ext cx="501091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template ships a ready JupyterLab image. jd up and you are running — nothing to build.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263640" y="1828800"/>
            <a:ext cx="5486400" cy="1783080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9"/>
          <p:cNvSpPr/>
          <p:nvPr/>
        </p:nvSpPr>
        <p:spPr>
          <a:xfrm>
            <a:off x="6263640" y="1828800"/>
            <a:ext cx="54864" cy="1783080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6519672" y="2029968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what you need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6519672" y="2450592"/>
            <a:ext cx="501091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 the Dockerfile in your project. Your changes are tracked with the rest of your setup.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48640" y="3840480"/>
            <a:ext cx="5486400" cy="1783080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3"/>
          <p:cNvSpPr/>
          <p:nvPr/>
        </p:nvSpPr>
        <p:spPr>
          <a:xfrm>
            <a:off x="548640" y="3840480"/>
            <a:ext cx="54864" cy="1783080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804672" y="4041648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 bring your own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804672" y="4462272"/>
            <a:ext cx="501091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it at any image. Admins can allow a set list or allow anything.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6263640" y="3840480"/>
            <a:ext cx="5486400" cy="1783080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7"/>
          <p:cNvSpPr/>
          <p:nvPr/>
        </p:nvSpPr>
        <p:spPr>
          <a:xfrm>
            <a:off x="6263640" y="3840480"/>
            <a:ext cx="54864" cy="1783080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6519672" y="4041648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and scan them</a:t>
            </a:r>
            <a:endParaRPr lang="en-US" sz="1700" dirty="0"/>
          </a:p>
        </p:txBody>
      </p:sp>
      <p:sp>
        <p:nvSpPr>
          <p:cNvPr id="22" name="Text 19"/>
          <p:cNvSpPr/>
          <p:nvPr/>
        </p:nvSpPr>
        <p:spPr>
          <a:xfrm>
            <a:off x="6519672" y="4462272"/>
            <a:ext cx="501091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jd image list, show, tags, vulnerabilities — check what you are running and what needs patching.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rtifacts/.metadata/riv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384048"/>
            <a:ext cx="1600200" cy="30883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029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07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2 · A TEAM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7772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it without handing out keys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566928" y="1536192"/>
            <a:ext cx="822960" cy="50292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github.com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</a:t>
            </a:r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jupyter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-infra/</a:t>
            </a:r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jupyter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-deploy  ·  jupyter-k8s ·  jupyter-k8s-ui  ·  open source (MIT license)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828800"/>
            <a:ext cx="3456432" cy="2468880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548640" y="1828800"/>
            <a:ext cx="3456432" cy="54864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822960" y="2084832"/>
            <a:ext cx="1280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07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3400" dirty="0"/>
          </a:p>
        </p:txBody>
      </p:sp>
      <p:sp>
        <p:nvSpPr>
          <p:cNvPr id="10" name="Text 7"/>
          <p:cNvSpPr/>
          <p:nvPr/>
        </p:nvSpPr>
        <p:spPr>
          <a:xfrm>
            <a:off x="822960" y="2880360"/>
            <a:ext cx="29535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 in with GitHub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22960" y="3337560"/>
            <a:ext cx="29535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shared passwords. People use the GitHub login they already have.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4325112" y="1828800"/>
            <a:ext cx="3456432" cy="2468880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0"/>
          <p:cNvSpPr/>
          <p:nvPr/>
        </p:nvSpPr>
        <p:spPr>
          <a:xfrm>
            <a:off x="4325112" y="1828800"/>
            <a:ext cx="3456432" cy="54864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4599432" y="2084832"/>
            <a:ext cx="1280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07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3400" dirty="0"/>
          </a:p>
        </p:txBody>
      </p:sp>
      <p:sp>
        <p:nvSpPr>
          <p:cNvPr id="15" name="Text 12"/>
          <p:cNvSpPr/>
          <p:nvPr/>
        </p:nvSpPr>
        <p:spPr>
          <a:xfrm>
            <a:off x="4599432" y="2880360"/>
            <a:ext cx="29535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real, trusted URL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4599432" y="3337560"/>
            <a:ext cx="29535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real address and a TLS certificate from Let's Encrypt, issued through Route 53 and renewed by </a:t>
            </a:r>
            <a:r>
              <a:rPr lang="en-US" sz="1250" dirty="0" err="1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Traefik</a:t>
            </a:r>
            <a:r>
              <a:rPr lang="en-US" sz="125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no browser warnings.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8101584" y="1828800"/>
            <a:ext cx="3456432" cy="2468880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5"/>
          <p:cNvSpPr/>
          <p:nvPr/>
        </p:nvSpPr>
        <p:spPr>
          <a:xfrm>
            <a:off x="8101584" y="1828800"/>
            <a:ext cx="3456432" cy="54864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8375904" y="2084832"/>
            <a:ext cx="1280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07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3400" dirty="0"/>
          </a:p>
        </p:txBody>
      </p:sp>
      <p:sp>
        <p:nvSpPr>
          <p:cNvPr id="20" name="Text 17"/>
          <p:cNvSpPr/>
          <p:nvPr/>
        </p:nvSpPr>
        <p:spPr>
          <a:xfrm>
            <a:off x="8375904" y="2880360"/>
            <a:ext cx="29535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decide who gets in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8375904" y="3337560"/>
            <a:ext cx="29535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jd users add, teams add, organization set  all from your laptop.</a:t>
            </a:r>
            <a:endParaRPr lang="en-US" sz="1250" dirty="0"/>
          </a:p>
        </p:txBody>
      </p:sp>
      <p:sp>
        <p:nvSpPr>
          <p:cNvPr id="22" name="Shape 19"/>
          <p:cNvSpPr/>
          <p:nvPr/>
        </p:nvSpPr>
        <p:spPr>
          <a:xfrm>
            <a:off x="548640" y="4498848"/>
            <a:ext cx="11091672" cy="566928"/>
          </a:xfrm>
          <a:prstGeom prst="rect">
            <a:avLst/>
          </a:prstGeom>
          <a:solidFill>
            <a:srgbClr val="FBF1E6"/>
          </a:solidFill>
          <a:ln w="12700">
            <a:solidFill>
              <a:srgbClr val="F0782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0"/>
          <p:cNvSpPr/>
          <p:nvPr/>
        </p:nvSpPr>
        <p:spPr>
          <a:xfrm>
            <a:off x="822960" y="4498848"/>
            <a:ext cx="10515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question: what if everyone needs their own GPU-enabled workspace, not just one shared notebook?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rtifacts/.metadata/riv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384048"/>
            <a:ext cx="1600200" cy="30883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029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07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3 · A WHOLE ORG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7772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Everyone gets their own GPU, on demand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566928" y="1536192"/>
            <a:ext cx="822960" cy="50292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github.com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</a:t>
            </a:r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jupyter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-infra/</a:t>
            </a:r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jupyter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-deploy  ·  jupyter-k8s ·  jupyter-k8s-ui  ·  open source (MIT license)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828800"/>
            <a:ext cx="11091672" cy="1188720"/>
          </a:xfrm>
          <a:prstGeom prst="rect">
            <a:avLst/>
          </a:prstGeom>
          <a:solidFill>
            <a:srgbClr val="1E1E1E"/>
          </a:solidFill>
          <a:ln w="12700">
            <a:solidFill>
              <a:srgbClr val="1E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548640" y="1828800"/>
            <a:ext cx="54864" cy="1188720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868680" y="1828800"/>
            <a:ext cx="2560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07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~2 min</a:t>
            </a:r>
            <a:endParaRPr lang="en-US" sz="4200" dirty="0"/>
          </a:p>
        </p:txBody>
      </p:sp>
      <p:sp>
        <p:nvSpPr>
          <p:cNvPr id="10" name="Text 7"/>
          <p:cNvSpPr/>
          <p:nvPr/>
        </p:nvSpPr>
        <p:spPr>
          <a:xfrm>
            <a:off x="3566160" y="182880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"I need a GPU" to a running workspace.</a:t>
            </a:r>
            <a:endParaRPr lang="en-US" sz="16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1300" dirty="0">
                <a:solidFill>
                  <a:srgbClr val="B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promise as Level 1 — now for everyone at once.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548640" y="3200400"/>
            <a:ext cx="3456432" cy="2148840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9"/>
          <p:cNvSpPr/>
          <p:nvPr/>
        </p:nvSpPr>
        <p:spPr>
          <a:xfrm>
            <a:off x="548640" y="3200400"/>
            <a:ext cx="54864" cy="2148840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804672" y="3401568"/>
            <a:ext cx="29992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normal cluster object</a:t>
            </a:r>
            <a:endParaRPr lang="en-US" sz="1550" dirty="0"/>
          </a:p>
        </p:txBody>
      </p:sp>
      <p:sp>
        <p:nvSpPr>
          <p:cNvPr id="14" name="Text 11"/>
          <p:cNvSpPr/>
          <p:nvPr/>
        </p:nvSpPr>
        <p:spPr>
          <a:xfrm>
            <a:off x="804672" y="3977640"/>
            <a:ext cx="29809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workspace is standard Kubernetes — kubectl and the usual tools just work.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4325112" y="3200400"/>
            <a:ext cx="3456432" cy="2148840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3"/>
          <p:cNvSpPr/>
          <p:nvPr/>
        </p:nvSpPr>
        <p:spPr>
          <a:xfrm>
            <a:off x="4325112" y="3200400"/>
            <a:ext cx="54864" cy="2148840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4581144" y="3401568"/>
            <a:ext cx="29992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GitHub decides access</a:t>
            </a:r>
            <a:endParaRPr lang="en-US" sz="1550" dirty="0"/>
          </a:p>
        </p:txBody>
      </p:sp>
      <p:sp>
        <p:nvSpPr>
          <p:cNvPr id="18" name="Text 15"/>
          <p:cNvSpPr/>
          <p:nvPr/>
        </p:nvSpPr>
        <p:spPr>
          <a:xfrm>
            <a:off x="4581144" y="3977640"/>
            <a:ext cx="29809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you are in GitHub maps to normal Kubernetes permissions.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8101584" y="3200400"/>
            <a:ext cx="3456432" cy="2148840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 dirty="0"/>
          </a:p>
        </p:txBody>
      </p:sp>
      <p:sp>
        <p:nvSpPr>
          <p:cNvPr id="20" name="Shape 17"/>
          <p:cNvSpPr/>
          <p:nvPr/>
        </p:nvSpPr>
        <p:spPr>
          <a:xfrm>
            <a:off x="8101584" y="3200400"/>
            <a:ext cx="54864" cy="2148840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8357616" y="3401568"/>
            <a:ext cx="29992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pay for idle resources</a:t>
            </a:r>
            <a:endParaRPr lang="en-US" sz="1550" dirty="0"/>
          </a:p>
        </p:txBody>
      </p:sp>
      <p:sp>
        <p:nvSpPr>
          <p:cNvPr id="22" name="Text 19"/>
          <p:cNvSpPr/>
          <p:nvPr/>
        </p:nvSpPr>
        <p:spPr>
          <a:xfrm>
            <a:off x="8357616" y="3977640"/>
            <a:ext cx="29809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Workspace nodes, CPU and GPU, scale to zero. A node appears when a workspace asks for one and is removed when the last workspace on it stops.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rtifacts/.metadata/riv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384048"/>
            <a:ext cx="1600200" cy="30883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029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07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LESSON 1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7772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reasons a GPU never shows up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566928" y="1536192"/>
            <a:ext cx="822960" cy="50292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github.com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</a:t>
            </a:r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jupyter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-infra/</a:t>
            </a:r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jupyter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-deploy  ·  jupyter-k8s ·  jupyter-k8s-ui  ·  open source (MIT license)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828800"/>
            <a:ext cx="11091672" cy="640080"/>
          </a:xfrm>
          <a:prstGeom prst="rect">
            <a:avLst/>
          </a:prstGeom>
          <a:solidFill>
            <a:srgbClr val="1E1E1E"/>
          </a:solidFill>
          <a:ln w="12700">
            <a:solidFill>
              <a:srgbClr val="1E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822960" y="182880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07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YOU SEE   </a:t>
            </a: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workspace just sits on "waiting to start" — looks the same every time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2697480"/>
            <a:ext cx="3456432" cy="2743200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548640" y="2697480"/>
            <a:ext cx="3456432" cy="54864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804672" y="2916936"/>
            <a:ext cx="2999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F07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804672" y="3200400"/>
            <a:ext cx="2999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GPUs free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804672" y="3685032"/>
            <a:ext cx="298094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cloud has none of that type right now.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804672" y="4480560"/>
            <a:ext cx="2944368" cy="0"/>
          </a:xfrm>
          <a:prstGeom prst="line">
            <a:avLst/>
          </a:prstGeom>
          <a:noFill/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804672" y="4572000"/>
            <a:ext cx="2999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2E8B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804672" y="4855464"/>
            <a:ext cx="2980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for several types at once.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4325112" y="2697480"/>
            <a:ext cx="3456432" cy="2743200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5"/>
          <p:cNvSpPr/>
          <p:nvPr/>
        </p:nvSpPr>
        <p:spPr>
          <a:xfrm>
            <a:off x="4325112" y="2697480"/>
            <a:ext cx="3456432" cy="54864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4581144" y="2916936"/>
            <a:ext cx="2999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4581144" y="3200400"/>
            <a:ext cx="2999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own filter</a:t>
            </a:r>
            <a:endParaRPr lang="en-US" sz="1700" dirty="0"/>
          </a:p>
        </p:txBody>
      </p:sp>
      <p:sp>
        <p:nvSpPr>
          <p:cNvPr id="21" name="Text 18"/>
          <p:cNvSpPr/>
          <p:nvPr/>
        </p:nvSpPr>
        <p:spPr>
          <a:xfrm>
            <a:off x="4581144" y="3685032"/>
            <a:ext cx="298094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pool setting quietly ruled that type out.</a:t>
            </a:r>
            <a:endParaRPr lang="en-US" sz="1250" dirty="0"/>
          </a:p>
        </p:txBody>
      </p:sp>
      <p:sp>
        <p:nvSpPr>
          <p:cNvPr id="22" name="Shape 19"/>
          <p:cNvSpPr/>
          <p:nvPr/>
        </p:nvSpPr>
        <p:spPr>
          <a:xfrm>
            <a:off x="4581144" y="4480560"/>
            <a:ext cx="2944368" cy="0"/>
          </a:xfrm>
          <a:prstGeom prst="line">
            <a:avLst/>
          </a:prstGeom>
          <a:noFill/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0"/>
          <p:cNvSpPr/>
          <p:nvPr/>
        </p:nvSpPr>
        <p:spPr>
          <a:xfrm>
            <a:off x="4581144" y="4572000"/>
            <a:ext cx="2999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2E8B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</a:t>
            </a:r>
            <a:endParaRPr lang="en-US" sz="1050" dirty="0"/>
          </a:p>
        </p:txBody>
      </p:sp>
      <p:sp>
        <p:nvSpPr>
          <p:cNvPr id="24" name="Text 21"/>
          <p:cNvSpPr/>
          <p:nvPr/>
        </p:nvSpPr>
        <p:spPr>
          <a:xfrm>
            <a:off x="4581144" y="4855464"/>
            <a:ext cx="2980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label and one taint per pool.</a:t>
            </a:r>
            <a:endParaRPr lang="en-US" sz="1250" dirty="0"/>
          </a:p>
        </p:txBody>
      </p:sp>
      <p:sp>
        <p:nvSpPr>
          <p:cNvPr id="25" name="Shape 22"/>
          <p:cNvSpPr/>
          <p:nvPr/>
        </p:nvSpPr>
        <p:spPr>
          <a:xfrm>
            <a:off x="8101584" y="2697480"/>
            <a:ext cx="3456432" cy="2743200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3"/>
          <p:cNvSpPr/>
          <p:nvPr/>
        </p:nvSpPr>
        <p:spPr>
          <a:xfrm>
            <a:off x="8101584" y="2697480"/>
            <a:ext cx="3456432" cy="54864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7" name="Text 24"/>
          <p:cNvSpPr/>
          <p:nvPr/>
        </p:nvSpPr>
        <p:spPr>
          <a:xfrm>
            <a:off x="8357616" y="2916936"/>
            <a:ext cx="2999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F07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REASON</a:t>
            </a:r>
            <a:endParaRPr lang="en-US" sz="1050" dirty="0"/>
          </a:p>
        </p:txBody>
      </p:sp>
      <p:sp>
        <p:nvSpPr>
          <p:cNvPr id="28" name="Text 25"/>
          <p:cNvSpPr/>
          <p:nvPr/>
        </p:nvSpPr>
        <p:spPr>
          <a:xfrm>
            <a:off x="8357616" y="3200400"/>
            <a:ext cx="2999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permission</a:t>
            </a:r>
            <a:endParaRPr lang="en-US" sz="1700" dirty="0"/>
          </a:p>
        </p:txBody>
      </p:sp>
      <p:sp>
        <p:nvSpPr>
          <p:cNvPr id="29" name="Text 26"/>
          <p:cNvSpPr/>
          <p:nvPr/>
        </p:nvSpPr>
        <p:spPr>
          <a:xfrm>
            <a:off x="8357616" y="3685032"/>
            <a:ext cx="298094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autoscaler was not allowed to act.</a:t>
            </a:r>
            <a:endParaRPr lang="en-US" sz="1250" dirty="0"/>
          </a:p>
        </p:txBody>
      </p:sp>
      <p:sp>
        <p:nvSpPr>
          <p:cNvPr id="30" name="Shape 27"/>
          <p:cNvSpPr/>
          <p:nvPr/>
        </p:nvSpPr>
        <p:spPr>
          <a:xfrm>
            <a:off x="8357616" y="4480560"/>
            <a:ext cx="2944368" cy="0"/>
          </a:xfrm>
          <a:prstGeom prst="line">
            <a:avLst/>
          </a:prstGeom>
          <a:noFill/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8"/>
          <p:cNvSpPr/>
          <p:nvPr/>
        </p:nvSpPr>
        <p:spPr>
          <a:xfrm>
            <a:off x="8357616" y="4572000"/>
            <a:ext cx="2999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00" dirty="0">
                <a:solidFill>
                  <a:srgbClr val="2E8B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</a:t>
            </a:r>
            <a:endParaRPr lang="en-US" sz="1050" dirty="0"/>
          </a:p>
        </p:txBody>
      </p:sp>
      <p:sp>
        <p:nvSpPr>
          <p:cNvPr id="32" name="Text 29"/>
          <p:cNvSpPr/>
          <p:nvPr/>
        </p:nvSpPr>
        <p:spPr>
          <a:xfrm>
            <a:off x="8357616" y="4855464"/>
            <a:ext cx="2980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Grant it the one permission it needs.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rtifacts/.metadata/riv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384048"/>
            <a:ext cx="1600200" cy="30883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029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07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LESSON 2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7772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Cut the GPU bill without evicting anyone’s running notebook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566928" y="1536192"/>
            <a:ext cx="822960" cy="50292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github.com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</a:t>
            </a:r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jupyter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-infra/</a:t>
            </a:r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jupyter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-deploy  ·  jupyter-k8s ·  jupyter-k8s-ui  ·  open source (MIT license)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828800"/>
            <a:ext cx="5340096" cy="2286000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548640" y="1828800"/>
            <a:ext cx="54864" cy="2286000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822960" y="205740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07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4000" dirty="0"/>
          </a:p>
        </p:txBody>
      </p:sp>
      <p:sp>
        <p:nvSpPr>
          <p:cNvPr id="10" name="Text 7"/>
          <p:cNvSpPr/>
          <p:nvPr/>
        </p:nvSpPr>
        <p:spPr>
          <a:xfrm>
            <a:off x="841248" y="2880360"/>
            <a:ext cx="4791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workspace stops itself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841248" y="3310128"/>
            <a:ext cx="47731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it sits idle (an hour by default; you can set 15 minutes to 8 hours) it shuts down on its own.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6300216" y="1828800"/>
            <a:ext cx="5340096" cy="2286000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0"/>
          <p:cNvSpPr/>
          <p:nvPr/>
        </p:nvSpPr>
        <p:spPr>
          <a:xfrm>
            <a:off x="6300216" y="1828800"/>
            <a:ext cx="54864" cy="2286000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6574536" y="205740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07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000" dirty="0"/>
          </a:p>
        </p:txBody>
      </p:sp>
      <p:sp>
        <p:nvSpPr>
          <p:cNvPr id="15" name="Text 12"/>
          <p:cNvSpPr/>
          <p:nvPr/>
        </p:nvSpPr>
        <p:spPr>
          <a:xfrm>
            <a:off x="6592824" y="2880360"/>
            <a:ext cx="47914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the machine goes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6592824" y="3310128"/>
            <a:ext cx="47731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a minute after the last notebook leaves, the empty GPU machine is let go. The pool drops to zero.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5907024" y="269748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07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600" dirty="0"/>
          </a:p>
        </p:txBody>
      </p:sp>
      <p:sp>
        <p:nvSpPr>
          <p:cNvPr id="18" name="Shape 15"/>
          <p:cNvSpPr/>
          <p:nvPr/>
        </p:nvSpPr>
        <p:spPr>
          <a:xfrm>
            <a:off x="548640" y="4389120"/>
            <a:ext cx="11091672" cy="594360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822960" y="438912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  →  notebook closes  →  machine goes away  →  your files are still there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548640" y="507492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never move someone’s running notebook just to pack machines tighter.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rtifacts/.metadata/riv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384048"/>
            <a:ext cx="1600200" cy="30883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029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07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LESSON 3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7772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 whether it is slow or actually broken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566928" y="1536192"/>
            <a:ext cx="822960" cy="50292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github.com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</a:t>
            </a:r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jupyter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-infra/</a:t>
            </a:r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jupyter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-deploy  ·  jupyter-k8s ·  jupyter-k8s-ui  ·  open source (MIT license)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828800"/>
            <a:ext cx="5340096" cy="2011680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548640" y="1828800"/>
            <a:ext cx="54864" cy="2011680"/>
          </a:xfrm>
          <a:prstGeom prst="rect">
            <a:avLst/>
          </a:prstGeom>
          <a:solidFill>
            <a:srgbClr val="C0392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822960" y="2029968"/>
            <a:ext cx="4882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C039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822960" y="2331720"/>
            <a:ext cx="48371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"Starting, no errors"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822960" y="2788920"/>
            <a:ext cx="47914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displayed as a start status for the whole time even when the workspace could never start.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6300216" y="1828800"/>
            <a:ext cx="5340096" cy="2011680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 dirty="0"/>
          </a:p>
        </p:txBody>
      </p:sp>
      <p:sp>
        <p:nvSpPr>
          <p:cNvPr id="13" name="Shape 10"/>
          <p:cNvSpPr/>
          <p:nvPr/>
        </p:nvSpPr>
        <p:spPr>
          <a:xfrm>
            <a:off x="6300216" y="1828800"/>
            <a:ext cx="54864" cy="2011680"/>
          </a:xfrm>
          <a:prstGeom prst="rect">
            <a:avLst/>
          </a:prstGeom>
          <a:solidFill>
            <a:srgbClr val="2E8B5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6574536" y="2029968"/>
            <a:ext cx="4882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2E8B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6574536" y="2331720"/>
            <a:ext cx="48371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Names the real step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6574536" y="2788920"/>
            <a:ext cx="47914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"Starting (provisioning node)", "Starting (pulling image)", and when the </a:t>
            </a:r>
            <a:r>
              <a:rPr lang="en-US" sz="1300" dirty="0" err="1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kubelet</a:t>
            </a:r>
            <a:r>
              <a:rPr lang="en-US" sz="130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gives up it names the failure within about ten seconds: "Degraded (</a:t>
            </a:r>
            <a:r>
              <a:rPr lang="en-US" sz="1300" dirty="0" err="1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ImagePullBackOff</a:t>
            </a:r>
            <a:r>
              <a:rPr lang="en-US" sz="130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)".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548640" y="4096512"/>
            <a:ext cx="3108960" cy="868680"/>
          </a:xfrm>
          <a:prstGeom prst="rect">
            <a:avLst/>
          </a:prstGeom>
          <a:solidFill>
            <a:srgbClr val="1E1E1E"/>
          </a:solidFill>
          <a:ln w="12700">
            <a:solidFill>
              <a:srgbClr val="1E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5"/>
          <p:cNvSpPr/>
          <p:nvPr/>
        </p:nvSpPr>
        <p:spPr>
          <a:xfrm>
            <a:off x="548640" y="4096512"/>
            <a:ext cx="54864" cy="868680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804672" y="4096512"/>
            <a:ext cx="1188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07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79 sec</a:t>
            </a:r>
            <a:endParaRPr lang="en-US" sz="2100" dirty="0"/>
          </a:p>
        </p:txBody>
      </p:sp>
      <p:sp>
        <p:nvSpPr>
          <p:cNvPr id="20" name="Text 17"/>
          <p:cNvSpPr/>
          <p:nvPr/>
        </p:nvSpPr>
        <p:spPr>
          <a:xfrm>
            <a:off x="2029968" y="4096512"/>
            <a:ext cx="15361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dirty="0">
                <a:solidFill>
                  <a:srgbClr val="CFCF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request to a ready GPU workspace, on a machine started from zero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3931920" y="4096512"/>
            <a:ext cx="3108960" cy="868680"/>
          </a:xfrm>
          <a:prstGeom prst="rect">
            <a:avLst/>
          </a:prstGeom>
          <a:solidFill>
            <a:srgbClr val="1E1E1E"/>
          </a:solidFill>
          <a:ln w="12700">
            <a:solidFill>
              <a:srgbClr val="1E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19"/>
          <p:cNvSpPr/>
          <p:nvPr/>
        </p:nvSpPr>
        <p:spPr>
          <a:xfrm>
            <a:off x="3931920" y="4096512"/>
            <a:ext cx="54864" cy="868680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" name="Text 20"/>
          <p:cNvSpPr/>
          <p:nvPr/>
        </p:nvSpPr>
        <p:spPr>
          <a:xfrm>
            <a:off x="4187952" y="4096512"/>
            <a:ext cx="1188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07820"/>
                </a:solidFill>
                <a:latin typeface="Arial" pitchFamily="34" charset="0"/>
                <a:cs typeface="Arial" pitchFamily="34" charset="-120"/>
              </a:rPr>
              <a:t>88</a:t>
            </a:r>
            <a:r>
              <a:rPr lang="en-US" sz="21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100" b="1" dirty="0">
                <a:solidFill>
                  <a:srgbClr val="F07820"/>
                </a:solidFill>
                <a:latin typeface="Arial" pitchFamily="34" charset="0"/>
                <a:cs typeface="Arial" pitchFamily="34" charset="-120"/>
              </a:rPr>
              <a:t>sec</a:t>
            </a:r>
          </a:p>
        </p:txBody>
      </p:sp>
      <p:sp>
        <p:nvSpPr>
          <p:cNvPr id="24" name="Text 21"/>
          <p:cNvSpPr/>
          <p:nvPr/>
        </p:nvSpPr>
        <p:spPr>
          <a:xfrm>
            <a:off x="5413248" y="4096512"/>
            <a:ext cx="15361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dirty="0">
                <a:solidFill>
                  <a:srgbClr val="CFCF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come back after stop on a fresh machine, files intact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7589520" y="4096512"/>
            <a:ext cx="405079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memory: </a:t>
            </a: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demand receive</a:t>
            </a:r>
            <a:r>
              <a:rPr lang="en-US" sz="12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/dev/</a:t>
            </a:r>
            <a:r>
              <a:rPr lang="en-US" sz="1200" dirty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shm</a:t>
            </a: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virtual shared memory sized to the Workspace memory limit (instead of 64 MiB, which breaks </a:t>
            </a:r>
            <a:r>
              <a:rPr lang="en-US" sz="1200" dirty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PyTorch</a:t>
            </a:r>
            <a:r>
              <a:rPr lang="en-US" sz="12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data loading). 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rtifacts/.metadata/riv_assets/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384048"/>
            <a:ext cx="1600200" cy="30883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502920"/>
            <a:ext cx="8686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F07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IT STANDS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48640" y="7772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card, </a:t>
            </a:r>
            <a:r>
              <a:rPr lang="en-US" sz="2600" b="1" dirty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jd</a:t>
            </a:r>
            <a:r>
              <a:rPr lang="en-US" sz="2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server status and </a:t>
            </a:r>
            <a:r>
              <a:rPr lang="en-US" sz="2600" b="1" dirty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kubectl</a:t>
            </a:r>
            <a:r>
              <a:rPr lang="en-US" sz="2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describe name the same failure reason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566928" y="1536192"/>
            <a:ext cx="822960" cy="50292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3"/>
          <p:cNvSpPr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github.com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</a:t>
            </a:r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jupyter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-infra/</a:t>
            </a:r>
            <a:r>
              <a:rPr lang="en-US" sz="9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jupyter</a:t>
            </a: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-deploy  ·  jupyter-k8s ·  jupyter-k8s-ui  ·  open source (MIT license)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548640" y="1874520"/>
            <a:ext cx="3456432" cy="1860296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548640" y="1874520"/>
            <a:ext cx="3456432" cy="54864"/>
          </a:xfrm>
          <a:prstGeom prst="rect">
            <a:avLst/>
          </a:prstGeom>
          <a:solidFill>
            <a:srgbClr val="C0392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822960" y="1996440"/>
            <a:ext cx="2999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Bad image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822960" y="2509520"/>
            <a:ext cx="2907792" cy="594360"/>
          </a:xfrm>
          <a:prstGeom prst="rect">
            <a:avLst/>
          </a:prstGeom>
          <a:solidFill>
            <a:srgbClr val="1E1E1E"/>
          </a:solidFill>
          <a:ln w="12700">
            <a:solidFill>
              <a:srgbClr val="1E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932688" y="2509520"/>
            <a:ext cx="2743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0392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ImagePullBackOff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822960" y="3042920"/>
            <a:ext cx="29535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words on the card, the CLI, and in kubectl.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4325112" y="1874520"/>
            <a:ext cx="3456432" cy="1860296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1"/>
          <p:cNvSpPr/>
          <p:nvPr/>
        </p:nvSpPr>
        <p:spPr>
          <a:xfrm>
            <a:off x="4325112" y="1874520"/>
            <a:ext cx="3456432" cy="54864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4599432" y="1996440"/>
            <a:ext cx="2999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Keeps crashing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4599432" y="2509520"/>
            <a:ext cx="2907792" cy="594360"/>
          </a:xfrm>
          <a:prstGeom prst="rect">
            <a:avLst/>
          </a:prstGeom>
          <a:solidFill>
            <a:srgbClr val="1E1E1E"/>
          </a:solidFill>
          <a:ln w="12700">
            <a:solidFill>
              <a:srgbClr val="1E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4709160" y="2509520"/>
            <a:ext cx="2743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0782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CrashLoopBackOff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4599432" y="3042920"/>
            <a:ext cx="29535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words on the card, the CLI, and in kubectl.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8101584" y="1874520"/>
            <a:ext cx="3456432" cy="1860296"/>
          </a:xfrm>
          <a:prstGeom prst="rect">
            <a:avLst/>
          </a:prstGeom>
          <a:solidFill>
            <a:srgbClr val="F7F5F2"/>
          </a:solidFill>
          <a:ln w="12700">
            <a:solidFill>
              <a:srgbClr val="E4E0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7"/>
          <p:cNvSpPr/>
          <p:nvPr/>
        </p:nvSpPr>
        <p:spPr>
          <a:xfrm>
            <a:off x="8101584" y="1874520"/>
            <a:ext cx="3456432" cy="54864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8375904" y="1996440"/>
            <a:ext cx="2999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Waiting on a machine</a:t>
            </a:r>
            <a:endParaRPr lang="en-US" sz="1700" dirty="0"/>
          </a:p>
        </p:txBody>
      </p:sp>
      <p:sp>
        <p:nvSpPr>
          <p:cNvPr id="22" name="Shape 19"/>
          <p:cNvSpPr/>
          <p:nvPr/>
        </p:nvSpPr>
        <p:spPr>
          <a:xfrm>
            <a:off x="8375904" y="2509520"/>
            <a:ext cx="2907792" cy="594360"/>
          </a:xfrm>
          <a:prstGeom prst="rect">
            <a:avLst/>
          </a:prstGeom>
          <a:solidFill>
            <a:srgbClr val="1E1E1E"/>
          </a:solidFill>
          <a:ln w="12700">
            <a:solidFill>
              <a:srgbClr val="1E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0"/>
          <p:cNvSpPr/>
          <p:nvPr/>
        </p:nvSpPr>
        <p:spPr>
          <a:xfrm>
            <a:off x="8485632" y="2509520"/>
            <a:ext cx="2743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0392B"/>
                </a:solidFill>
                <a:latin typeface="Courier New" pitchFamily="34" charset="0"/>
                <a:cs typeface="Courier New" pitchFamily="34" charset="-120"/>
              </a:rPr>
              <a:t>waiting</a:t>
            </a:r>
            <a:r>
              <a:rPr lang="en-US" sz="1300" b="1" dirty="0">
                <a:solidFill>
                  <a:srgbClr val="1A1A1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for node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8375904" y="3042920"/>
            <a:ext cx="295351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858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words on the card, the CLI, and in kubectl.</a:t>
            </a:r>
            <a:endParaRPr lang="en-US" sz="125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D43CF9B-09C9-B055-D332-99195D843A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408" y="3889912"/>
            <a:ext cx="9917856" cy="22887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F078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" name="Image 0" descr="artifacts/.metadata/riv_assets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5560" y="384048"/>
            <a:ext cx="1600200" cy="30883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77724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500" b="1" dirty="0">
                <a:solidFill>
                  <a:srgbClr val="1F1F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deploying Jupyter workspaces at scale, with simple GitHub sign-in and GPUs on demand for yourself (or contribute)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566928" y="1783080"/>
            <a:ext cx="8412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as far as you need. The same tool takes you from one laptop to a whole org — minutes each step, not days.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48640" y="2651760"/>
            <a:ext cx="3200400" cy="1554480"/>
          </a:xfrm>
          <a:prstGeom prst="rect">
            <a:avLst/>
          </a:prstGeom>
          <a:solidFill>
            <a:srgbClr val="F6F6F6"/>
          </a:solidFill>
          <a:ln w="12700">
            <a:solidFill>
              <a:srgbClr val="DADA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3"/>
          <p:cNvSpPr/>
          <p:nvPr/>
        </p:nvSpPr>
        <p:spPr>
          <a:xfrm>
            <a:off x="548640" y="2651760"/>
            <a:ext cx="3200400" cy="54864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4"/>
          <p:cNvSpPr/>
          <p:nvPr/>
        </p:nvSpPr>
        <p:spPr>
          <a:xfrm>
            <a:off x="804672" y="2907791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1F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it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04672" y="3401568"/>
            <a:ext cx="27249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 1 runs in minutes.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023360" y="2651760"/>
            <a:ext cx="3200400" cy="1554480"/>
          </a:xfrm>
          <a:prstGeom prst="rect">
            <a:avLst/>
          </a:prstGeom>
          <a:solidFill>
            <a:srgbClr val="F6F6F6"/>
          </a:solidFill>
          <a:ln w="12700">
            <a:solidFill>
              <a:srgbClr val="DADA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4023360" y="2651760"/>
            <a:ext cx="3200400" cy="54864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4279392" y="2907791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1F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Grow into it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4279392" y="3401568"/>
            <a:ext cx="27249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 up to a team or an org when you need to.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7498080" y="2651760"/>
            <a:ext cx="3200400" cy="1554480"/>
          </a:xfrm>
          <a:prstGeom prst="rect">
            <a:avLst/>
          </a:prstGeom>
          <a:solidFill>
            <a:srgbClr val="F6F6F6"/>
          </a:solidFill>
          <a:ln w="12700">
            <a:solidFill>
              <a:srgbClr val="DADAD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1"/>
          <p:cNvSpPr/>
          <p:nvPr/>
        </p:nvSpPr>
        <p:spPr>
          <a:xfrm>
            <a:off x="7498080" y="2651760"/>
            <a:ext cx="3200400" cy="54864"/>
          </a:xfrm>
          <a:prstGeom prst="rect">
            <a:avLst/>
          </a:prstGeom>
          <a:solidFill>
            <a:srgbClr val="F0782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7754112" y="2907791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1F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out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7754112" y="3401568"/>
            <a:ext cx="27249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Issues and PRs welcome — it is MIT.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566928" y="61722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github.com</a:t>
            </a:r>
            <a:r>
              <a:rPr lang="en-US" sz="11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/</a:t>
            </a:r>
            <a:r>
              <a:rPr lang="en-US" sz="11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jupyter</a:t>
            </a:r>
            <a:r>
              <a:rPr lang="en-US" sz="11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-infra/</a:t>
            </a:r>
            <a:r>
              <a:rPr lang="en-US" sz="1100" dirty="0" err="1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jupyter</a:t>
            </a:r>
            <a:r>
              <a:rPr lang="en-US" sz="11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-deploy  ·  jupyter-k8s ·  jupyter-k8s-ui  ·  open source (MIT license)</a:t>
            </a:r>
            <a:endParaRPr lang="en-US" sz="1100" dirty="0"/>
          </a:p>
        </p:txBody>
      </p:sp>
      <p:pic>
        <p:nvPicPr>
          <p:cNvPr id="19" name="Image 1" descr="artifacts/.metadata/riv_assets/image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040" y="4389120"/>
            <a:ext cx="1371600" cy="1371600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4681728" y="5779008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8A8A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 for the repo</a:t>
            </a:r>
            <a:endParaRPr lang="en-US" sz="900" dirty="0"/>
          </a:p>
        </p:txBody>
      </p:sp>
      <p:sp>
        <p:nvSpPr>
          <p:cNvPr id="21" name="TextBox 20"/>
          <p:cNvSpPr txBox="1"/>
          <p:nvPr/>
        </p:nvSpPr>
        <p:spPr>
          <a:xfrm>
            <a:off x="548640" y="502920"/>
            <a:ext cx="8686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 spc="250">
                <a:solidFill>
                  <a:srgbClr val="F07820"/>
                </a:solidFill>
                <a:latin typeface="Arial"/>
              </a:rPr>
              <a:t>GET STARTED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6928" y="1536192"/>
            <a:ext cx="822960" cy="54864"/>
          </a:xfrm>
          <a:prstGeom prst="rect">
            <a:avLst/>
          </a:prstGeom>
          <a:solidFill>
            <a:srgbClr val="F078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1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70A50D33-4112-4AC0-A22A-274D1A2AC86E}">
  <we:reference id="WA200010606" version="1.0.10036.0" store="en-us" storeType="OMEX"/>
  <we:alternateReferences/>
  <we:properties>
    <we:property name="Office.AutoShowTaskpaneWithDocument" value="true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2195</Words>
  <Application>Microsoft Macintosh PowerPoint</Application>
  <PresentationFormat>Widescreen</PresentationFormat>
  <Paragraphs>177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Running Jupyter Workspaces at Scale</dc:title>
  <dc:subject>PptxGenJS Presentation</dc:subject>
  <dc:creator>Gaurav Bhanderi</dc:creator>
  <cp:lastModifiedBy>Ieroshenko, Andrii</cp:lastModifiedBy>
  <cp:revision>10</cp:revision>
  <dcterms:created xsi:type="dcterms:W3CDTF">2026-10-19T18:55:36Z</dcterms:created>
  <dcterms:modified xsi:type="dcterms:W3CDTF">2026-10-19T20:51:19Z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9e68092-05df-4271-8e3e-b2a4c82ba797_Enabled">
    <vt:lpwstr>true</vt:lpwstr>
  </property>
  <property fmtid="{D5CDD505-2E9C-101B-9397-08002B2CF9AE}" pid="3" name="MSIP_Label_19e68092-05df-4271-8e3e-b2a4c82ba797_SetDate">
    <vt:lpwstr>2026-10-19T19:54:45Z</vt:lpwstr>
  </property>
  <property fmtid="{D5CDD505-2E9C-101B-9397-08002B2CF9AE}" pid="4" name="MSIP_Label_19e68092-05df-4271-8e3e-b2a4c82ba797_Method">
    <vt:lpwstr>Standard</vt:lpwstr>
  </property>
  <property fmtid="{D5CDD505-2E9C-101B-9397-08002B2CF9AE}" pid="5" name="MSIP_Label_19e68092-05df-4271-8e3e-b2a4c82ba797_Name">
    <vt:lpwstr>Amazon Confidential</vt:lpwstr>
  </property>
  <property fmtid="{D5CDD505-2E9C-101B-9397-08002B2CF9AE}" pid="6" name="MSIP_Label_19e68092-05df-4271-8e3e-b2a4c82ba797_SiteId">
    <vt:lpwstr>5280104a-472d-4538-9ccf-1e1d0efe8b1b</vt:lpwstr>
  </property>
  <property fmtid="{D5CDD505-2E9C-101B-9397-08002B2CF9AE}" pid="7" name="MSIP_Label_19e68092-05df-4271-8e3e-b2a4c82ba797_ActionId">
    <vt:lpwstr>014447b2-fbd4-45f4-b391-c4093b69c6db</vt:lpwstr>
  </property>
  <property fmtid="{D5CDD505-2E9C-101B-9397-08002B2CF9AE}" pid="8" name="MSIP_Label_19e68092-05df-4271-8e3e-b2a4c82ba797_ContentBits">
    <vt:lpwstr>0</vt:lpwstr>
  </property>
  <property fmtid="{D5CDD505-2E9C-101B-9397-08002B2CF9AE}" pid="9" name="MSIP_Label_19e68092-05df-4271-8e3e-b2a4c82ba797_Tag">
    <vt:lpwstr>50, 3, 0, 1</vt:lpwstr>
  </property>
</Properties>
</file>