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61" r:id="rId3"/>
    <p:sldId id="260" r:id="rId4"/>
    <p:sldId id="258" r:id="rId5"/>
    <p:sldId id="259" r:id="rId6"/>
    <p:sldId id="257"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 roundtripDataSignature="AMtx7mjF4oD3QwwDjcuQoCGprlpn80WZe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8D8359-7190-CC02-19FF-31975E946CA4}" v="11" dt="2026-10-19T13:49:47.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5"/>
  </p:normalViewPr>
  <p:slideViewPr>
    <p:cSldViewPr snapToGrid="0">
      <p:cViewPr varScale="1">
        <p:scale>
          <a:sx n="101" d="100"/>
          <a:sy n="101" d="100"/>
        </p:scale>
        <p:origin x="1544" y="4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presProps" Target="presProps.xml"/><Relationship Id="rId19" Type="http://schemas.microsoft.com/office/2015/10/relationships/revisionInfo" Target="revisionInfo.xml"/><Relationship Id="rId4" Type="http://schemas.openxmlformats.org/officeDocument/2006/relationships/slide" Target="slides/slide3.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276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a:t>Conference draft. Business-owned processes is the target operating model. Architecture claims and external disclosure require approval. No production-maturity or superiority claim.</a:t>
            </a:r>
          </a:p>
          <a:p>
            <a:endParaRPr lang="en-US"/>
          </a:p>
          <a:p>
            <a:r>
              <a:rPr lang="en-US"/>
              <a:t>Evidence added for this revision: HR Assist high-level design describes versioned skill packages with persona/scope, preconditions, allowlisted tools, steps, policy checks, outputs and failure handling. The AI-driven requirements proposal describes business-owner review, technical review and gap analysis. A follow-up email documents planned business-owner approval of business requirements before generating technical requirements. The release checklist asks for integration testing, formally approved business UAT, go/no-go approval, monitoring and tested rollback. Checklist existence does not prove that each gate passed for a particular release.</a:t>
            </a:r>
          </a:p>
          <a:p>
            <a:endParaRPr lang="en-US"/>
          </a:p>
          <a:p>
            <a:r>
              <a:rPr lang="en-US"/>
              <a:t>BRD-to-Skill is a proposed operating-model synthesis, not evidence of a fully deployed automatic compiler or no-code business administration. AI-generated drafts require review. Skill instructions do not guarantee process safety and do not replace runtime authorization. Nonstandard steps, new integrations and broader permissions require engineering/security review. No reduction in engineering effort or industry superiority is quantified. External disclosure approval remains necessary.</a:t>
            </a:r>
          </a:p>
          <a:p>
            <a:endParaRPr lang="en-US"/>
          </a:p>
          <a:p>
            <a:r>
              <a:rPr lang="en-US"/>
              <a:t>[Sources]</a:t>
            </a:r>
          </a:p>
          <a:p>
            <a:r>
              <a:rPr lang="en-US"/>
              <a:t>HR Assist high-level design (reference design).</a:t>
            </a:r>
          </a:p>
          <a:p>
            <a:r>
              <a:rPr lang="en-US"/>
              <a:t>April 2026 HR Transformation Vision Brainstorming, proposed AI-driven requirements process.</a:t>
            </a:r>
          </a:p>
          <a:p>
            <a:r>
              <a:rPr lang="en-US"/>
              <a:t>Follow-up on AIFC/AIFP for HR Transformation, June 2026 email.</a:t>
            </a:r>
          </a:p>
          <a:p>
            <a:r>
              <a:rPr lang="en-US"/>
              <a:t>PI 3 Go/No-Go and Test Owners and Cases, release criteria.</a:t>
            </a:r>
          </a:p>
          <a:p>
            <a:r>
              <a:rPr lang="en-US"/>
              <a:t>[/Sources]</a:t>
            </a:r>
          </a:p>
        </p:txBody>
      </p:sp>
      <p:sp>
        <p:nvSpPr>
          <p:cNvPr id="30" name="Google Shape;3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Google Shape;42;g3f56e7514af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a:t>Ask AT&amp;T for HR action execution architecture</a:t>
            </a:r>
          </a:p>
          <a:p>
            <a:endParaRPr lang="en-US"/>
          </a:p>
          <a:p>
            <a:r>
              <a:t>100+ business </a:t>
            </a:r>
            <a:r>
              <a:rPr lang="en-US"/>
              <a:t>workflows translate into reusable </a:t>
            </a:r>
            <a:r>
              <a:t>skills and </a:t>
            </a:r>
            <a:r>
              <a:rPr lang="en-US"/>
              <a:t>subskills</a:t>
            </a:r>
            <a:r>
              <a:t>. The </a:t>
            </a:r>
            <a:r>
              <a:rPr lang="en-US"/>
              <a:t>orchestrator coordinates </a:t>
            </a:r>
            <a:r>
              <a:t>agents </a:t>
            </a:r>
            <a:r>
              <a:rPr lang="en-US"/>
              <a:t>executing those skills</a:t>
            </a:r>
            <a:r>
              <a:t>.</a:t>
            </a:r>
            <a:r>
              <a:rPr lang="en-US"/>
              <a:t> Tool gating depends on persona and skill definitions. MCP integrations use on-behalf-of (OBO) authorization with delegated scopes.</a:t>
            </a:r>
            <a:endParaRPr/>
          </a:p>
          <a:p>
            <a:endParaRPr/>
          </a:p>
          <a:p>
            <a:r>
              <a:rPr lang="en-US"/>
              <a:t>Corrected action path: the agent/MCP path submits an action request to the task engine. The engine obtains a designated human's approval before execution. The task engine works directly with the backend system to perform the approved action deterministically. The diagram intentionally provides no direct agent/MCP action-execution bypass. A rejected action does not proceed to execution. Backend completion returns to the task engine and allows the paused workflow to resume.</a:t>
            </a:r>
          </a:p>
          <a:p>
            <a:endParaRPr lang="en-US"/>
          </a:p>
          <a:p>
            <a:r>
              <a:rPr lang="en-US"/>
              <a:t>This slide depicts the action path, not every possible read-only integration. Exact protocols, retry semantics and deployment topology are outside its scope. Deterministic refers to controlled execution of the approved action, not to deterministic language-model reasoning.</a:t>
            </a:r>
          </a:p>
          <a:p>
            <a:endParaRPr lang="en-US"/>
          </a:p>
          <a:p>
            <a:r>
              <a:rPr lang="en-US"/>
              <a:t>[Sources]</a:t>
            </a:r>
          </a:p>
          <a:p>
            <a:r>
              <a:rPr lang="en-US"/>
              <a:t>User-provided talk excerpt and architecture corrections, October 12, 2026. Latest correction places HITL task-engine approval before backend execution and specifies direct task-engine/backend interaction. This supersedes the earlier optional human-task branch depiction.</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3f56e7514af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g3f56e7514af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a:t>Public-discussion candidate: recording a missed vacation entry. This is an illustrative, generalized workflow based on HR Assist / Ask HR conversations. It is not a report of a live employee case or a production success claim. User confirmation is not the same as manager approval. Final execution remains subject to the system of record and its policies. The eligibility check on both the current date and requested absence date comes from a documented workflow requirement, not proof of deployment. Verify the final transaction result is a recommended public-facing control.</a:t>
            </a:r>
          </a:p>
          <a:p>
            <a:endParaRPr lang="en-US"/>
          </a:p>
          <a:p>
            <a:r>
              <a:rPr lang="en-US"/>
              <a:t>Internal evidence, paraphrased: Time Off Assist Deployment Planning Team discussion, 1 October 2026; Time Off Assist MCP filtering email thread, 1 October 2026; Time Off Assist process discussion; Ask HR personalization discussion, August 2026. No names, employee identifiers, internal endpoints, policy thresholds, internal volumes, delivery dates, or vendor-specific defects are reproduced.</a:t>
            </a:r>
          </a:p>
          <a:p>
            <a:endParaRPr lang="en-US"/>
          </a:p>
          <a:p>
            <a:r>
              <a:rPr lang="en-US"/>
              <a:t>[Sources]</a:t>
            </a:r>
          </a:p>
          <a:p>
            <a:r>
              <a:rPr lang="en-US"/>
              <a:t>Workday Self-Service Agent: https://www.workday.com/en-us/artificial-intelligence/ai-agents/self-service.html (accessed 2026-10-12). Public example supports industry relevance: check PTO balance, confirm dates, submit a request.</a:t>
            </a:r>
          </a:p>
          <a:p>
            <a:r>
              <a:rPr lang="en-US"/>
              <a:t>[/Sources]</a:t>
            </a:r>
          </a:p>
          <a:p>
            <a:r>
              <a:rPr lang="en-US"/>
              <a:t>Company-specific architecture statements require external disclosure approval before public presentation.</a:t>
            </a:r>
          </a:p>
          <a:p>
            <a:endParaRPr lang="en-US"/>
          </a:p>
          <a:p>
            <a:r>
              <a:rPr lang="en-US"/>
              <a:t>Evidence added for this revision: HR Assist high-level design describes versioned skill packages with persona/scope, preconditions, allowlisted tools, steps, policy checks, outputs and failure handling. The AI-driven requirements proposal describes business-owner review, technical review and gap analysis. A follow-up email documents planned business-owner approval of business requirements before generating technical requirements. The release checklist asks for integration testing, formally approved business UAT, go/no-go approval, monitoring and tested rollback. Checklist existence does not prove that each gate passed for a particular release.</a:t>
            </a:r>
          </a:p>
          <a:p>
            <a:endParaRPr lang="en-US"/>
          </a:p>
          <a:p>
            <a:r>
              <a:rPr lang="en-US"/>
              <a:t>BRD-to-Skill is a proposed operating-model synthesis, not evidence of a fully deployed automatic compiler or no-code business administration. AI-generated drafts require review. Skill instructions do not guarantee process safety and do not replace runtime authorization. Nonstandard steps, new integrations and broader permissions require engineering/security review. No reduction in engineering effort or industry superiority is quantified. External disclosure approval remains necessary.</a:t>
            </a:r>
          </a:p>
          <a:p>
            <a:endParaRPr lang="en-US"/>
          </a:p>
          <a:p>
            <a:r>
              <a:rPr lang="en-US"/>
              <a:t>[Sources]</a:t>
            </a:r>
          </a:p>
          <a:p>
            <a:r>
              <a:rPr lang="en-US"/>
              <a:t>HR Assist high-level design (reference design).</a:t>
            </a:r>
          </a:p>
          <a:p>
            <a:r>
              <a:rPr lang="en-US"/>
              <a:t>April 2026 HR Transformation Vision Brainstorming, proposed AI-driven requirements process.</a:t>
            </a:r>
          </a:p>
          <a:p>
            <a:r>
              <a:rPr lang="en-US"/>
              <a:t>Follow-up on AIFC/AIFP for HR Transformation, June 2026 email.</a:t>
            </a:r>
          </a:p>
          <a:p>
            <a:r>
              <a:rPr lang="en-US"/>
              <a:t>PI 3 Go/No-Go and Test Owners and Cases, release criteria.</a:t>
            </a:r>
          </a:p>
          <a:p>
            <a:r>
              <a:rPr lang="en-US"/>
              <a:t>[/Sources]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Google Shape;42;g3f56e7514af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Positioning: claim architectural specificity and integrated controls, not an industry first or a measured lead over competitors. Public vendor descriptions establish available capabilities, not independently verified performance. This is a generalized technical discussion draft.</a:t>
            </a:r>
          </a:p>
          <a:p>
            <a:endParaRPr/>
          </a:p>
          <a:p>
            <a:r>
              <a:t>Evidence status by row:</a:t>
            </a:r>
          </a:p>
          <a:p>
            <a:r>
              <a:t>1. Documented behavior: Ask HR personalization discussion describes employee-attribute filters on every retrieval query. This supports an implementation discussion but not a claim of externally audited effectiveness.</a:t>
            </a:r>
          </a:p>
          <a:p>
            <a:r>
              <a:t>2. Reference design: HR Assist high-level design specifies progressive skill loading, pre-model eligibility filtering, minimal tool allowlists and execution-time authorization. The source labels the design proposed. Do not describe every element as deployed.</a:t>
            </a:r>
          </a:p>
          <a:p>
            <a:r>
              <a:t>3. Workflow requirement: Time Off Assist scope discussion specifies checks at the current date and absence date. No company-specific employee categories or thresholds are reproduced.</a:t>
            </a:r>
          </a:p>
          <a:p>
            <a:r>
              <a:t>4. Proposed hardening: persisted state, revalidation, deduplication and read-back verification form a recommended extension. Internal evidence reviewed does not establish this full sequence as deployed.</a:t>
            </a:r>
          </a:p>
          <a:p>
            <a:endParaRPr/>
          </a:p>
          <a:p>
            <a:r>
              <a:t>Industry comparison: Workday markets PTO balance checks, confirmation and submission. ServiceNow describes HR transactions and cross-system integrations. MCP Tasks provides durable task handles, polling and deferred results. Therefore transactional HR, integrations and durable tasks alone are not a novelty claim. Differentiation requires an integrated demonstration and outcome evidence. Potential demonstration: a past-dated request after an employee status change, a delayed confirmation and a duplicate retry. These are illustrative test cases, not actual employee events.</a:t>
            </a:r>
          </a:p>
          <a:p>
            <a:endParaRPr/>
          </a:p>
          <a:p>
            <a:r>
              <a:t>[Sources]</a:t>
            </a:r>
          </a:p>
          <a:p>
            <a:r>
              <a:t>[1] Workday Self-Service Agent: https://www.workday.com/en-us/artificial-intelligence/ai-agents/self-service.html</a:t>
            </a:r>
          </a:p>
          <a:p>
            <a:r>
              <a:t>[2] ServiceNow HR Service Delivery Integration with Workday, June 2026: https://www.servicenow.com/community/hrsd-articles/hr-service-delivery-integration-with-workday/ta-p/3565161</a:t>
            </a:r>
          </a:p>
          <a:p>
            <a:r>
              <a:t>[3] Model Context Protocol Tasks: https://modelcontextprotocol.io/extensions/tasks/overview and https://github.com/modelcontextprotocol/ext-tasks/blob/main/specification/2026-07-28/tasks.md</a:t>
            </a:r>
          </a:p>
          <a:p>
            <a:r>
              <a:t>Accessed 2026-10-12.</a:t>
            </a:r>
          </a:p>
          <a:p>
            <a:r>
              <a:t>Internal design basis: HR Assist high-level design and draft integration architecture; Ask HR personalization discussion, August 2026; Time Off Assist scope discussion, October 2026. Paraphrased without identifying or operational details.</a:t>
            </a:r>
          </a:p>
          <a:p>
            <a:r>
              <a:t>[/Sources]</a:t>
            </a:r>
          </a:p>
          <a:p>
            <a:r>
              <a:t>External disclosure approval required for company-specific design attribution. No proprietary counts, release dates, internal endpoints, staff identities or vendor defects appear on these slides.</a:t>
            </a:r>
          </a:p>
          <a:p>
            <a:endParaRPr lang="en-US"/>
          </a:p>
          <a:p>
            <a:r>
              <a:rPr lang="en-US"/>
              <a:t>Evidence added for this revision: HR Assist high-level design describes versioned skill packages with persona/scope, preconditions, allowlisted tools, steps, policy checks, outputs and failure handling. The AI-driven requirements proposal describes business-owner review, technical review and gap analysis. A follow-up email documents planned business-owner approval of business requirements before generating technical requirements. The release checklist asks for integration testing, formally approved business UAT, go/no-go approval, monitoring and tested rollback. Checklist existence does not prove that each gate passed for a particular release.</a:t>
            </a:r>
          </a:p>
          <a:p>
            <a:endParaRPr lang="en-US"/>
          </a:p>
          <a:p>
            <a:r>
              <a:rPr lang="en-US"/>
              <a:t>BRD-to-Skill is a proposed operating-model synthesis, not evidence of a fully deployed automatic compiler or no-code business administration. AI-generated drafts require review. Skill instructions do not guarantee process safety and do not replace runtime authorization. Nonstandard steps, new integrations and broader permissions require engineering/security review. No reduction in engineering effort or industry superiority is quantified. External disclosure approval remains necessary.</a:t>
            </a:r>
          </a:p>
          <a:p>
            <a:endParaRPr lang="en-US"/>
          </a:p>
          <a:p>
            <a:r>
              <a:rPr lang="en-US"/>
              <a:t>[Sources]</a:t>
            </a:r>
          </a:p>
          <a:p>
            <a:r>
              <a:rPr lang="en-US"/>
              <a:t>HR Assist high-level design (reference design).</a:t>
            </a:r>
          </a:p>
          <a:p>
            <a:r>
              <a:rPr lang="en-US"/>
              <a:t>April 2026 HR Transformation Vision Brainstorming, proposed AI-driven requirements process.</a:t>
            </a:r>
          </a:p>
          <a:p>
            <a:r>
              <a:rPr lang="en-US"/>
              <a:t>Follow-up on AIFC/AIFP for HR Transformation, June 2026 email.</a:t>
            </a:r>
          </a:p>
          <a:p>
            <a:r>
              <a:rPr lang="en-US"/>
              <a:t>PI 3 Go/No-Go and Test Owners and Cases, release criteria.</a:t>
            </a:r>
          </a:p>
          <a:p>
            <a:r>
              <a:rPr lang="en-US"/>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endParaRPr lang="en-US"/>
          </a:p>
          <a:p>
            <a:endParaRPr lang="en-US"/>
          </a:p>
          <a:p>
            <a:r>
              <a:rPr lang="en-US"/>
              <a:t>Evidence added for this revision: HR Assist high-level design describes versioned skill packages with persona/scope, preconditions, allowlisted tools, steps, policy checks, outputs and failure handling. The AI-driven requirements proposal describes business-owner review, technical review and gap analysis. A follow-up email documents planned business-owner approval of business requirements before generating technical requirements. The release checklist asks for integration testing, formally approved business UAT, go/no-go approval, monitoring and tested rollback. Checklist existence does not prove that each gate passed for a particular release.</a:t>
            </a:r>
          </a:p>
          <a:p>
            <a:endParaRPr lang="en-US"/>
          </a:p>
          <a:p>
            <a:r>
              <a:rPr lang="en-US"/>
              <a:t>BRD-to-Skill is a proposed operating-model synthesis, not evidence of a fully deployed automatic compiler or no-code business administration. AI-generated drafts require review. Skill instructions do not guarantee process safety and do not replace runtime authorization. Nonstandard steps, new integrations and broader permissions require engineering/security review. No reduction in engineering effort or industry superiority is quantified. External disclosure approval remains necessary.</a:t>
            </a:r>
          </a:p>
          <a:p>
            <a:endParaRPr lang="en-US"/>
          </a:p>
          <a:p>
            <a:r>
              <a:rPr lang="en-US"/>
              <a:t>[Sources]</a:t>
            </a:r>
          </a:p>
          <a:p>
            <a:r>
              <a:rPr lang="en-US"/>
              <a:t>HR Assist high-level design (reference design).</a:t>
            </a:r>
          </a:p>
          <a:p>
            <a:r>
              <a:rPr lang="en-US"/>
              <a:t>April 2026 HR Transformation Vision Brainstorming, proposed AI-driven requirements process.</a:t>
            </a:r>
          </a:p>
          <a:p>
            <a:r>
              <a:rPr lang="en-US"/>
              <a:t>Follow-up on AIFC/AIFP for HR Transformation, June 2026 email.</a:t>
            </a:r>
          </a:p>
          <a:p>
            <a:r>
              <a:rPr lang="en-US"/>
              <a:t>PI 3 Go/No-Go and Test Owners and Cases, release criteria.</a:t>
            </a:r>
          </a:p>
          <a:p>
            <a:r>
              <a:rPr lang="en-US"/>
              <a:t>[/Sources]</a:t>
            </a:r>
          </a:p>
        </p:txBody>
      </p:sp>
      <p:sp>
        <p:nvSpPr>
          <p:cNvPr id="36" name="Google Shape;3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5"/>
          <p:cNvSpPr txBox="1">
            <a:spLocks noGrp="1"/>
          </p:cNvSpPr>
          <p:nvPr>
            <p:ph type="body" idx="1"/>
          </p:nvPr>
        </p:nvSpPr>
        <p:spPr>
          <a:xfrm>
            <a:off x="304706" y="2238865"/>
            <a:ext cx="5793079" cy="1321357"/>
          </a:xfrm>
          <a:prstGeom prst="rect">
            <a:avLst/>
          </a:prstGeom>
          <a:solidFill>
            <a:schemeClr val="lt1"/>
          </a:solidFill>
          <a:ln>
            <a:noFill/>
          </a:ln>
        </p:spPr>
        <p:txBody>
          <a:bodyPr spcFirstLastPara="1" wrap="square" lIns="360000" tIns="45700" rIns="91425" bIns="45700" anchor="ctr" anchorCtr="0">
            <a:noAutofit/>
          </a:bodyPr>
          <a:lstStyle>
            <a:lvl1pPr marL="457200" lvl="0" indent="-228600" algn="l">
              <a:lnSpc>
                <a:spcPct val="100000"/>
              </a:lnSpc>
              <a:spcBef>
                <a:spcPts val="960"/>
              </a:spcBef>
              <a:spcAft>
                <a:spcPts val="0"/>
              </a:spcAft>
              <a:buClr>
                <a:srgbClr val="0077A2"/>
              </a:buClr>
              <a:buSzPts val="4800"/>
              <a:buNone/>
              <a:defRPr sz="4800" b="1">
                <a:solidFill>
                  <a:srgbClr val="0077A2"/>
                </a:solidFill>
                <a:latin typeface="Arial"/>
                <a:ea typeface="Arial"/>
                <a:cs typeface="Arial"/>
                <a:sym typeface="Arial"/>
              </a:defRPr>
            </a:lvl1pPr>
            <a:lvl2pPr marL="914400" lvl="1"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2pPr>
            <a:lvl3pPr marL="1371600" lvl="2"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3pPr>
            <a:lvl4pPr marL="1828800" lvl="3"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4pPr>
            <a:lvl5pPr marL="2286000" lvl="4"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 name="Google Shape;10;p5"/>
          <p:cNvSpPr txBox="1">
            <a:spLocks noGrp="1"/>
          </p:cNvSpPr>
          <p:nvPr>
            <p:ph type="body" idx="2"/>
          </p:nvPr>
        </p:nvSpPr>
        <p:spPr>
          <a:xfrm>
            <a:off x="304706" y="3629665"/>
            <a:ext cx="3026003" cy="403106"/>
          </a:xfrm>
          <a:prstGeom prst="rect">
            <a:avLst/>
          </a:prstGeom>
          <a:solidFill>
            <a:srgbClr val="1B1D2C"/>
          </a:solidFill>
          <a:ln>
            <a:noFill/>
          </a:ln>
        </p:spPr>
        <p:txBody>
          <a:bodyPr spcFirstLastPara="1" wrap="square" lIns="360000" tIns="45700" rIns="91425" bIns="45700" anchor="t" anchorCtr="0">
            <a:noAutofit/>
          </a:bodyPr>
          <a:lstStyle>
            <a:lvl1pPr marL="457200" lvl="0" indent="-228600" algn="l">
              <a:lnSpc>
                <a:spcPct val="100000"/>
              </a:lnSpc>
              <a:spcBef>
                <a:spcPts val="36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2pPr>
            <a:lvl3pPr marL="1371600" lvl="2"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3pPr>
            <a:lvl4pPr marL="1828800" lvl="3"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4pPr>
            <a:lvl5pPr marL="2286000" lvl="4" indent="-228600" algn="ctr">
              <a:lnSpc>
                <a:spcPct val="100000"/>
              </a:lnSpc>
              <a:spcBef>
                <a:spcPts val="960"/>
              </a:spcBef>
              <a:spcAft>
                <a:spcPts val="0"/>
              </a:spcAft>
              <a:buClr>
                <a:schemeClr val="lt1"/>
              </a:buClr>
              <a:buSzPts val="4800"/>
              <a:buNone/>
              <a:defRPr sz="4800">
                <a:solidFill>
                  <a:schemeClr val="lt1"/>
                </a:solidFill>
                <a:latin typeface="Helvetica Neue Light"/>
                <a:ea typeface="Helvetica Neue Light"/>
                <a:cs typeface="Helvetica Neue Light"/>
                <a:sym typeface="Helvetica Neue Light"/>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1" name="Google Shape;11;p5"/>
          <p:cNvSpPr txBox="1"/>
          <p:nvPr/>
        </p:nvSpPr>
        <p:spPr>
          <a:xfrm>
            <a:off x="1251950" y="1298425"/>
            <a:ext cx="3344700" cy="262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CA" sz="1200" b="0" i="0" u="none" strike="noStrike" cap="none">
                <a:solidFill>
                  <a:schemeClr val="lt1"/>
                </a:solidFill>
                <a:latin typeface="Arial"/>
                <a:ea typeface="Arial"/>
                <a:cs typeface="Arial"/>
                <a:sym typeface="Arial"/>
              </a:rPr>
              <a:t>Where the</a:t>
            </a:r>
            <a:r>
              <a:rPr lang="en-CA" sz="1200" b="1" i="0" u="none" strike="noStrike" cap="none">
                <a:solidFill>
                  <a:schemeClr val="lt1"/>
                </a:solidFill>
                <a:latin typeface="Arial"/>
                <a:ea typeface="Arial"/>
                <a:cs typeface="Arial"/>
                <a:sym typeface="Arial"/>
              </a:rPr>
              <a:t> agentic stack</a:t>
            </a:r>
            <a:r>
              <a:rPr lang="en-CA" sz="1200" b="0" i="0" u="none" strike="noStrike" cap="none">
                <a:solidFill>
                  <a:schemeClr val="lt1"/>
                </a:solidFill>
                <a:latin typeface="Arial"/>
                <a:ea typeface="Arial"/>
                <a:cs typeface="Arial"/>
                <a:sym typeface="Arial"/>
              </a:rPr>
              <a:t> is </a:t>
            </a:r>
            <a:r>
              <a:rPr lang="en-CA" sz="1200" b="1" i="0" u="none" strike="noStrike" cap="none">
                <a:solidFill>
                  <a:schemeClr val="lt1"/>
                </a:solidFill>
                <a:latin typeface="Arial"/>
                <a:ea typeface="Arial"/>
                <a:cs typeface="Arial"/>
                <a:sym typeface="Arial"/>
              </a:rPr>
              <a:t>being built</a:t>
            </a:r>
            <a:r>
              <a:rPr lang="en-CA" sz="1200" b="0" i="0" u="none" strike="noStrike" cap="none">
                <a:solidFill>
                  <a:schemeClr val="lt1"/>
                </a:solidFill>
                <a:latin typeface="Arial"/>
                <a:ea typeface="Arial"/>
                <a:cs typeface="Arial"/>
                <a:sym typeface="Arial"/>
              </a:rPr>
              <a:t>. </a:t>
            </a:r>
            <a:endParaRPr sz="1200" b="0" i="0" u="none" strike="noStrike" cap="none">
              <a:solidFill>
                <a:schemeClr val="lt1"/>
              </a:solidFill>
              <a:latin typeface="Arial"/>
              <a:ea typeface="Arial"/>
              <a:cs typeface="Arial"/>
              <a:sym typeface="Arial"/>
            </a:endParaRPr>
          </a:p>
        </p:txBody>
      </p:sp>
      <p:pic>
        <p:nvPicPr>
          <p:cNvPr id="12" name="Google Shape;12;p5" title="image (16).png"/>
          <p:cNvPicPr preferRelativeResize="0"/>
          <p:nvPr/>
        </p:nvPicPr>
        <p:blipFill>
          <a:blip r:embed="rId3">
            <a:alphaModFix/>
          </a:blip>
          <a:stretch>
            <a:fillRect/>
          </a:stretch>
        </p:blipFill>
        <p:spPr>
          <a:xfrm>
            <a:off x="348825" y="-199900"/>
            <a:ext cx="4247826" cy="198939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4">
  <p:cSld name="Custom Layout_1">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g3f56e7514af_0_8"/>
          <p:cNvSpPr txBox="1">
            <a:spLocks noGrp="1"/>
          </p:cNvSpPr>
          <p:nvPr>
            <p:ph type="title"/>
          </p:nvPr>
        </p:nvSpPr>
        <p:spPr>
          <a:xfrm>
            <a:off x="229441" y="55168"/>
            <a:ext cx="8389800" cy="800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3600"/>
              <a:buNone/>
              <a:defRPr sz="36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g3f56e7514af_0_8"/>
          <p:cNvSpPr txBox="1">
            <a:spLocks noGrp="1"/>
          </p:cNvSpPr>
          <p:nvPr>
            <p:ph type="body" idx="1"/>
          </p:nvPr>
        </p:nvSpPr>
        <p:spPr>
          <a:xfrm>
            <a:off x="451951" y="1200151"/>
            <a:ext cx="7280100" cy="33945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solidFill>
                  <a:schemeClr val="lt1"/>
                </a:solidFill>
                <a:latin typeface="Arial"/>
                <a:ea typeface="Arial"/>
                <a:cs typeface="Arial"/>
                <a:sym typeface="Arial"/>
              </a:defRPr>
            </a:lvl1pPr>
            <a:lvl2pPr marL="914400" lvl="1" indent="-381000" algn="l">
              <a:lnSpc>
                <a:spcPct val="100000"/>
              </a:lnSpc>
              <a:spcBef>
                <a:spcPts val="480"/>
              </a:spcBef>
              <a:spcAft>
                <a:spcPts val="0"/>
              </a:spcAft>
              <a:buClr>
                <a:schemeClr val="lt1"/>
              </a:buClr>
              <a:buSzPts val="2400"/>
              <a:buChar char="–"/>
              <a:defRPr sz="2400">
                <a:solidFill>
                  <a:schemeClr val="lt1"/>
                </a:solidFill>
                <a:latin typeface="Arial"/>
                <a:ea typeface="Arial"/>
                <a:cs typeface="Arial"/>
                <a:sym typeface="Arial"/>
              </a:defRPr>
            </a:lvl2pPr>
            <a:lvl3pPr marL="1371600" lvl="2" indent="-355600" algn="l">
              <a:lnSpc>
                <a:spcPct val="100000"/>
              </a:lnSpc>
              <a:spcBef>
                <a:spcPts val="400"/>
              </a:spcBef>
              <a:spcAft>
                <a:spcPts val="0"/>
              </a:spcAft>
              <a:buClr>
                <a:schemeClr val="lt1"/>
              </a:buClr>
              <a:buSzPts val="2000"/>
              <a:buChar char="•"/>
              <a:defRPr sz="2000">
                <a:solidFill>
                  <a:schemeClr val="lt1"/>
                </a:solidFill>
                <a:latin typeface="Arial"/>
                <a:ea typeface="Arial"/>
                <a:cs typeface="Arial"/>
                <a:sym typeface="Arial"/>
              </a:defRPr>
            </a:lvl3pPr>
            <a:lvl4pPr marL="1828800" lvl="3" indent="-355600" algn="l">
              <a:lnSpc>
                <a:spcPct val="100000"/>
              </a:lnSpc>
              <a:spcBef>
                <a:spcPts val="400"/>
              </a:spcBef>
              <a:spcAft>
                <a:spcPts val="0"/>
              </a:spcAft>
              <a:buClr>
                <a:schemeClr val="lt1"/>
              </a:buClr>
              <a:buSzPts val="2000"/>
              <a:buChar char="–"/>
              <a:defRPr>
                <a:solidFill>
                  <a:schemeClr val="lt1"/>
                </a:solidFill>
                <a:latin typeface="Arial"/>
                <a:ea typeface="Arial"/>
                <a:cs typeface="Arial"/>
                <a:sym typeface="Arial"/>
              </a:defRPr>
            </a:lvl4pPr>
            <a:lvl5pPr marL="2286000" lvl="4" indent="-355600" algn="l">
              <a:lnSpc>
                <a:spcPct val="100000"/>
              </a:lnSpc>
              <a:spcBef>
                <a:spcPts val="400"/>
              </a:spcBef>
              <a:spcAft>
                <a:spcPts val="0"/>
              </a:spcAft>
              <a:buClr>
                <a:schemeClr val="lt1"/>
              </a:buClr>
              <a:buSzPts val="2000"/>
              <a:buChar char="»"/>
              <a:defRPr>
                <a:solidFill>
                  <a:schemeClr val="lt1"/>
                </a:solidFill>
                <a:latin typeface="Arial"/>
                <a:ea typeface="Arial"/>
                <a:cs typeface="Arial"/>
                <a:sym typeface="Arial"/>
              </a:defRPr>
            </a:lvl5pPr>
            <a:lvl6pPr marL="2743200" lvl="5" indent="-342900" algn="l">
              <a:lnSpc>
                <a:spcPct val="100000"/>
              </a:lnSpc>
              <a:spcBef>
                <a:spcPts val="360"/>
              </a:spcBef>
              <a:spcAft>
                <a:spcPts val="0"/>
              </a:spcAft>
              <a:buClr>
                <a:schemeClr val="lt1"/>
              </a:buClr>
              <a:buSzPts val="1800"/>
              <a:buChar char="•"/>
              <a:defRPr>
                <a:solidFill>
                  <a:schemeClr val="lt1"/>
                </a:solidFill>
              </a:defRPr>
            </a:lvl6pPr>
            <a:lvl7pPr marL="3200400" lvl="6" indent="-342900" algn="l">
              <a:lnSpc>
                <a:spcPct val="100000"/>
              </a:lnSpc>
              <a:spcBef>
                <a:spcPts val="360"/>
              </a:spcBef>
              <a:spcAft>
                <a:spcPts val="0"/>
              </a:spcAft>
              <a:buClr>
                <a:schemeClr val="lt1"/>
              </a:buClr>
              <a:buSzPts val="1800"/>
              <a:buChar char="•"/>
              <a:defRPr>
                <a:solidFill>
                  <a:schemeClr val="lt1"/>
                </a:solidFill>
              </a:defRPr>
            </a:lvl7pPr>
            <a:lvl8pPr marL="3657600" lvl="7" indent="-342900" algn="l">
              <a:lnSpc>
                <a:spcPct val="100000"/>
              </a:lnSpc>
              <a:spcBef>
                <a:spcPts val="360"/>
              </a:spcBef>
              <a:spcAft>
                <a:spcPts val="0"/>
              </a:spcAft>
              <a:buClr>
                <a:schemeClr val="lt1"/>
              </a:buClr>
              <a:buSzPts val="1800"/>
              <a:buChar char="•"/>
              <a:defRPr>
                <a:solidFill>
                  <a:schemeClr val="lt1"/>
                </a:solidFill>
              </a:defRPr>
            </a:lvl8pPr>
            <a:lvl9pPr marL="4114800" lvl="8" indent="-342900" algn="l">
              <a:lnSpc>
                <a:spcPct val="100000"/>
              </a:lnSpc>
              <a:spcBef>
                <a:spcPts val="360"/>
              </a:spcBef>
              <a:spcAft>
                <a:spcPts val="0"/>
              </a:spcAft>
              <a:buClr>
                <a:schemeClr val="lt1"/>
              </a:buClr>
              <a:buSzPts val="1800"/>
              <a:buChar char="•"/>
              <a:defRPr>
                <a:solidFill>
                  <a:schemeClr val="lt1"/>
                </a:solidFill>
              </a:defRPr>
            </a:lvl9pPr>
          </a:lstStyle>
          <a:p>
            <a:endParaRPr/>
          </a:p>
        </p:txBody>
      </p:sp>
      <p:pic>
        <p:nvPicPr>
          <p:cNvPr id="24" name="Google Shape;24;g3f56e7514af_0_8" title="AGNTCon-MCPCon-NA-White-Icon (1).png"/>
          <p:cNvPicPr preferRelativeResize="0"/>
          <p:nvPr/>
        </p:nvPicPr>
        <p:blipFill>
          <a:blip r:embed="rId3">
            <a:alphaModFix/>
          </a:blip>
          <a:stretch>
            <a:fillRect/>
          </a:stretch>
        </p:blipFill>
        <p:spPr>
          <a:xfrm>
            <a:off x="9464040" y="228600"/>
            <a:ext cx="2286000" cy="106801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25"/>
        <p:cNvGrpSpPr/>
        <p:nvPr/>
      </p:nvGrpSpPr>
      <p:grpSpPr>
        <a:xfrm>
          <a:off x="0" y="0"/>
          <a:ext cx="0" cy="0"/>
          <a:chOff x="0" y="0"/>
          <a:chExt cx="0" cy="0"/>
        </a:xfrm>
      </p:grpSpPr>
      <p:pic>
        <p:nvPicPr>
          <p:cNvPr id="26" name="Google Shape;26;p7" title="image (16).png"/>
          <p:cNvPicPr preferRelativeResize="0"/>
          <p:nvPr/>
        </p:nvPicPr>
        <p:blipFill>
          <a:blip r:embed="rId3">
            <a:alphaModFix/>
          </a:blip>
          <a:stretch>
            <a:fillRect/>
          </a:stretch>
        </p:blipFill>
        <p:spPr>
          <a:xfrm>
            <a:off x="431750" y="-57562"/>
            <a:ext cx="5574876" cy="2610886"/>
          </a:xfrm>
          <a:prstGeom prst="rect">
            <a:avLst/>
          </a:prstGeom>
          <a:noFill/>
          <a:ln>
            <a:noFill/>
          </a:ln>
        </p:spPr>
      </p:pic>
      <p:sp>
        <p:nvSpPr>
          <p:cNvPr id="27" name="Google Shape;27;p7"/>
          <p:cNvSpPr txBox="1"/>
          <p:nvPr/>
        </p:nvSpPr>
        <p:spPr>
          <a:xfrm>
            <a:off x="596200" y="2199475"/>
            <a:ext cx="6736800" cy="204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500"/>
              <a:buFont typeface="Arial"/>
              <a:buNone/>
            </a:pPr>
            <a:r>
              <a:rPr lang="en-CA" sz="2500" b="0" i="0" u="none" strike="noStrike" cap="none">
                <a:solidFill>
                  <a:schemeClr val="lt1"/>
                </a:solidFill>
                <a:latin typeface="Arial"/>
                <a:ea typeface="Arial"/>
                <a:cs typeface="Arial"/>
                <a:sym typeface="Arial"/>
              </a:rPr>
              <a:t>Where the</a:t>
            </a:r>
            <a:r>
              <a:rPr lang="en-CA" sz="2500" b="1" i="0" u="none" strike="noStrike" cap="none">
                <a:solidFill>
                  <a:schemeClr val="lt1"/>
                </a:solidFill>
                <a:latin typeface="Arial"/>
                <a:ea typeface="Arial"/>
                <a:cs typeface="Arial"/>
                <a:sym typeface="Arial"/>
              </a:rPr>
              <a:t> agentic stack</a:t>
            </a:r>
            <a:r>
              <a:rPr lang="en-CA" sz="2500" b="0" i="0" u="none" strike="noStrike" cap="none">
                <a:solidFill>
                  <a:schemeClr val="lt1"/>
                </a:solidFill>
                <a:latin typeface="Arial"/>
                <a:ea typeface="Arial"/>
                <a:cs typeface="Arial"/>
                <a:sym typeface="Arial"/>
              </a:rPr>
              <a:t> is </a:t>
            </a:r>
            <a:r>
              <a:rPr lang="en-CA" sz="2500" b="1" i="0" u="none" strike="noStrike" cap="none">
                <a:solidFill>
                  <a:schemeClr val="lt1"/>
                </a:solidFill>
                <a:latin typeface="Arial"/>
                <a:ea typeface="Arial"/>
                <a:cs typeface="Arial"/>
                <a:sym typeface="Arial"/>
              </a:rPr>
              <a:t>being built</a:t>
            </a:r>
            <a:r>
              <a:rPr lang="en-CA" sz="2500" b="0" i="0" u="none" strike="noStrike" cap="none">
                <a:solidFill>
                  <a:schemeClr val="lt1"/>
                </a:solidFill>
                <a:latin typeface="Arial"/>
                <a:ea typeface="Arial"/>
                <a:cs typeface="Arial"/>
                <a:sym typeface="Arial"/>
              </a:rPr>
              <a:t>. </a:t>
            </a:r>
            <a:endParaRPr sz="25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6"/>
          <p:cNvSpPr/>
          <p:nvPr/>
        </p:nvSpPr>
        <p:spPr>
          <a:xfrm>
            <a:off x="0" y="1102200"/>
            <a:ext cx="12192000" cy="5414800"/>
          </a:xfrm>
          <a:prstGeom prst="rect">
            <a:avLst/>
          </a:prstGeom>
          <a:solidFill>
            <a:schemeClr val="l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15" name="Google Shape;15;p6"/>
          <p:cNvSpPr txBox="1">
            <a:spLocks noGrp="1"/>
          </p:cNvSpPr>
          <p:nvPr>
            <p:ph type="title"/>
          </p:nvPr>
        </p:nvSpPr>
        <p:spPr>
          <a:xfrm>
            <a:off x="305922" y="73558"/>
            <a:ext cx="11186537" cy="106765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3600"/>
              <a:buNone/>
              <a:defRPr sz="48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
          <p:cNvSpPr txBox="1">
            <a:spLocks noGrp="1"/>
          </p:cNvSpPr>
          <p:nvPr>
            <p:ph type="body" idx="1"/>
          </p:nvPr>
        </p:nvSpPr>
        <p:spPr>
          <a:xfrm>
            <a:off x="602602" y="1600201"/>
            <a:ext cx="9706809" cy="4525963"/>
          </a:xfrm>
          <a:prstGeom prst="rect">
            <a:avLst/>
          </a:prstGeom>
          <a:noFill/>
          <a:ln>
            <a:noFill/>
          </a:ln>
        </p:spPr>
        <p:txBody>
          <a:bodyPr spcFirstLastPara="1" wrap="square" lIns="91425" tIns="45700" rIns="91425" bIns="45700" anchor="t" anchorCtr="0">
            <a:normAutofit/>
          </a:bodyPr>
          <a:lstStyle>
            <a:lvl1pPr marL="609585" lvl="0" indent="-541853" algn="l">
              <a:lnSpc>
                <a:spcPct val="100000"/>
              </a:lnSpc>
              <a:spcBef>
                <a:spcPts val="747"/>
              </a:spcBef>
              <a:spcAft>
                <a:spcPts val="0"/>
              </a:spcAft>
              <a:buClr>
                <a:srgbClr val="00ACD6"/>
              </a:buClr>
              <a:buSzPts val="2800"/>
              <a:buChar char="•"/>
              <a:defRPr sz="3733">
                <a:latin typeface="Arial"/>
                <a:ea typeface="Arial"/>
                <a:cs typeface="Arial"/>
                <a:sym typeface="Arial"/>
              </a:defRPr>
            </a:lvl1pPr>
            <a:lvl2pPr marL="1219170" lvl="1" indent="-507987" algn="l">
              <a:lnSpc>
                <a:spcPct val="100000"/>
              </a:lnSpc>
              <a:spcBef>
                <a:spcPts val="640"/>
              </a:spcBef>
              <a:spcAft>
                <a:spcPts val="0"/>
              </a:spcAft>
              <a:buClr>
                <a:srgbClr val="00ACD6"/>
              </a:buClr>
              <a:buSzPts val="2400"/>
              <a:buChar char="–"/>
              <a:defRPr sz="3200">
                <a:latin typeface="Arial"/>
                <a:ea typeface="Arial"/>
                <a:cs typeface="Arial"/>
                <a:sym typeface="Arial"/>
              </a:defRPr>
            </a:lvl2pPr>
            <a:lvl3pPr marL="1828754" lvl="2" indent="-474121" algn="l">
              <a:lnSpc>
                <a:spcPct val="100000"/>
              </a:lnSpc>
              <a:spcBef>
                <a:spcPts val="533"/>
              </a:spcBef>
              <a:spcAft>
                <a:spcPts val="0"/>
              </a:spcAft>
              <a:buClr>
                <a:srgbClr val="00ACD6"/>
              </a:buClr>
              <a:buSzPts val="2000"/>
              <a:buChar char="•"/>
              <a:defRPr sz="2667">
                <a:latin typeface="Arial"/>
                <a:ea typeface="Arial"/>
                <a:cs typeface="Arial"/>
                <a:sym typeface="Arial"/>
              </a:defRPr>
            </a:lvl3pPr>
            <a:lvl4pPr marL="2438339" lvl="3" indent="-474121" algn="l">
              <a:lnSpc>
                <a:spcPct val="100000"/>
              </a:lnSpc>
              <a:spcBef>
                <a:spcPts val="533"/>
              </a:spcBef>
              <a:spcAft>
                <a:spcPts val="0"/>
              </a:spcAft>
              <a:buClr>
                <a:srgbClr val="00ACD6"/>
              </a:buClr>
              <a:buSzPts val="2000"/>
              <a:buChar char="–"/>
              <a:defRPr>
                <a:latin typeface="Arial"/>
                <a:ea typeface="Arial"/>
                <a:cs typeface="Arial"/>
                <a:sym typeface="Arial"/>
              </a:defRPr>
            </a:lvl4pPr>
            <a:lvl5pPr marL="3047924" lvl="4" indent="-474121" algn="l">
              <a:lnSpc>
                <a:spcPct val="100000"/>
              </a:lnSpc>
              <a:spcBef>
                <a:spcPts val="533"/>
              </a:spcBef>
              <a:spcAft>
                <a:spcPts val="0"/>
              </a:spcAft>
              <a:buClr>
                <a:srgbClr val="00ACD6"/>
              </a:buClr>
              <a:buSzPts val="2000"/>
              <a:buChar char="»"/>
              <a:defRPr>
                <a:latin typeface="Arial"/>
                <a:ea typeface="Arial"/>
                <a:cs typeface="Arial"/>
                <a:sym typeface="Arial"/>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endParaRPr/>
          </a:p>
        </p:txBody>
      </p:sp>
      <p:sp>
        <p:nvSpPr>
          <p:cNvPr id="17" name="Google Shape;17;p6"/>
          <p:cNvSpPr txBox="1"/>
          <p:nvPr/>
        </p:nvSpPr>
        <p:spPr>
          <a:xfrm>
            <a:off x="0" y="6517000"/>
            <a:ext cx="4400800" cy="340800"/>
          </a:xfrm>
          <a:prstGeom prst="rect">
            <a:avLst/>
          </a:prstGeom>
          <a:solidFill>
            <a:srgbClr val="21233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CA" sz="1600" b="0" i="0" u="none" strike="noStrike" cap="none">
                <a:solidFill>
                  <a:schemeClr val="lt1"/>
                </a:solidFill>
                <a:latin typeface="Arial"/>
                <a:ea typeface="Arial"/>
                <a:cs typeface="Arial"/>
                <a:sym typeface="Arial"/>
              </a:rPr>
              <a:t>      Where the</a:t>
            </a:r>
            <a:r>
              <a:rPr lang="en-CA" sz="1600" b="1" i="0" u="none" strike="noStrike" cap="none">
                <a:solidFill>
                  <a:schemeClr val="lt1"/>
                </a:solidFill>
                <a:latin typeface="Arial"/>
                <a:ea typeface="Arial"/>
                <a:cs typeface="Arial"/>
                <a:sym typeface="Arial"/>
              </a:rPr>
              <a:t> agentic stack</a:t>
            </a:r>
            <a:r>
              <a:rPr lang="en-CA" sz="1600" b="0" i="0" u="none" strike="noStrike" cap="none">
                <a:solidFill>
                  <a:schemeClr val="lt1"/>
                </a:solidFill>
                <a:latin typeface="Arial"/>
                <a:ea typeface="Arial"/>
                <a:cs typeface="Arial"/>
                <a:sym typeface="Arial"/>
              </a:rPr>
              <a:t> is</a:t>
            </a:r>
            <a:r>
              <a:rPr lang="en-CA" sz="1600" b="1" i="0" u="none" strike="noStrike" cap="none">
                <a:solidFill>
                  <a:schemeClr val="lt1"/>
                </a:solidFill>
                <a:latin typeface="Arial"/>
                <a:ea typeface="Arial"/>
                <a:cs typeface="Arial"/>
                <a:sym typeface="Arial"/>
              </a:rPr>
              <a:t> being built</a:t>
            </a:r>
            <a:r>
              <a:rPr lang="en-CA" sz="1600" b="0" i="0" u="none" strike="noStrike" cap="none">
                <a:solidFill>
                  <a:schemeClr val="lt1"/>
                </a:solidFill>
                <a:latin typeface="Arial"/>
                <a:ea typeface="Arial"/>
                <a:cs typeface="Arial"/>
                <a:sym typeface="Arial"/>
              </a:rPr>
              <a:t>. </a:t>
            </a:r>
            <a:endParaRPr sz="1600" b="0" i="0" u="none" strike="noStrike" cap="none">
              <a:solidFill>
                <a:schemeClr val="lt1"/>
              </a:solidFill>
              <a:latin typeface="Arial"/>
              <a:ea typeface="Arial"/>
              <a:cs typeface="Arial"/>
              <a:sym typeface="Arial"/>
            </a:endParaRPr>
          </a:p>
        </p:txBody>
      </p:sp>
      <p:pic>
        <p:nvPicPr>
          <p:cNvPr id="18" name="Google Shape;18;p6" title="AGNTCon-MCPCon-NA-White-Icon (1).png"/>
          <p:cNvPicPr preferRelativeResize="0"/>
          <p:nvPr/>
        </p:nvPicPr>
        <p:blipFill>
          <a:blip r:embed="rId3">
            <a:alphaModFix/>
          </a:blip>
          <a:stretch>
            <a:fillRect/>
          </a:stretch>
        </p:blipFill>
        <p:spPr>
          <a:xfrm>
            <a:off x="9170467" y="-38198"/>
            <a:ext cx="2766933" cy="1291167"/>
          </a:xfrm>
          <a:prstGeom prst="rect">
            <a:avLst/>
          </a:prstGeom>
          <a:noFill/>
          <a:ln>
            <a:noFill/>
          </a:ln>
        </p:spPr>
      </p:pic>
    </p:spTree>
    <p:extLst>
      <p:ext uri="{BB962C8B-B14F-4D97-AF65-F5344CB8AC3E}">
        <p14:creationId xmlns:p14="http://schemas.microsoft.com/office/powerpoint/2010/main" val="23113245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457200" y="205979"/>
            <a:ext cx="8229600" cy="53873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lt1"/>
              </a:buClr>
              <a:buSzPts val="3800"/>
              <a:buFont typeface="Arial"/>
              <a:buNone/>
              <a:defRPr sz="3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
          <p:cNvSpPr txBox="1">
            <a:spLocks noGrp="1"/>
          </p:cNvSpPr>
          <p:nvPr>
            <p:ph type="body" idx="1"/>
          </p:nvPr>
        </p:nvSpPr>
        <p:spPr>
          <a:xfrm>
            <a:off x="457200" y="1200151"/>
            <a:ext cx="8229600" cy="3227736"/>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1"/>
          <p:cNvSpPr txBox="1">
            <a:spLocks noGrp="1"/>
          </p:cNvSpPr>
          <p:nvPr>
            <p:ph type="body" idx="4294967295"/>
          </p:nvPr>
        </p:nvSpPr>
        <p:spPr>
          <a:xfrm>
            <a:off x="402336" y="2404872"/>
            <a:ext cx="9966960" cy="1764792"/>
          </a:xfrm>
          <a:prstGeom prst="rect">
            <a:avLst/>
          </a:prstGeom>
          <a:solidFill>
            <a:schemeClr val="lt1"/>
          </a:solidFill>
          <a:ln>
            <a:noFill/>
          </a:ln>
        </p:spPr>
        <p:txBody>
          <a:bodyPr spcFirstLastPara="1" wrap="square" lIns="320040" tIns="265176" rIns="27432" bIns="0" anchor="t" anchorCtr="0">
            <a:noAutofit/>
          </a:bodyPr>
          <a:lstStyle/>
          <a:p>
            <a:pPr algn="l">
              <a:spcBef>
                <a:spcPts val="0"/>
              </a:spcBef>
              <a:spcAft>
                <a:spcPts val="0"/>
              </a:spcAft>
              <a:buNone/>
            </a:pPr>
            <a:r>
              <a:rPr lang="en-US" sz="3400" b="1">
                <a:solidFill>
                  <a:srgbClr val="18273A"/>
                </a:solidFill>
                <a:latin typeface="Aptos"/>
              </a:rPr>
              <a:t>Business-owned HR processes</a:t>
            </a:r>
          </a:p>
          <a:p>
            <a:pPr algn="l">
              <a:spcBef>
                <a:spcPts val="0"/>
              </a:spcBef>
              <a:spcAft>
                <a:spcPts val="0"/>
              </a:spcAft>
              <a:buNone/>
            </a:pPr>
            <a:r>
              <a:rPr lang="en-US" sz="3400" b="1">
                <a:solidFill>
                  <a:srgbClr val="18273A"/>
                </a:solidFill>
                <a:latin typeface="Aptos"/>
              </a:rPr>
              <a:t>with governed agent execution</a:t>
            </a:r>
          </a:p>
        </p:txBody>
      </p:sp>
      <p:sp>
        <p:nvSpPr>
          <p:cNvPr id="33" name="Google Shape;33;p1"/>
          <p:cNvSpPr txBox="1">
            <a:spLocks noGrp="1"/>
          </p:cNvSpPr>
          <p:nvPr>
            <p:ph type="body" idx="4294967295"/>
          </p:nvPr>
        </p:nvSpPr>
        <p:spPr>
          <a:xfrm>
            <a:off x="402336" y="4169663"/>
            <a:ext cx="8138160" cy="594360"/>
          </a:xfrm>
          <a:prstGeom prst="rect">
            <a:avLst/>
          </a:prstGeom>
          <a:solidFill>
            <a:srgbClr val="00ACD6"/>
          </a:solidFill>
          <a:ln>
            <a:noFill/>
          </a:ln>
        </p:spPr>
        <p:txBody>
          <a:bodyPr spcFirstLastPara="1" wrap="square" lIns="320040" tIns="109728" rIns="27432" bIns="0" anchor="t" anchorCtr="0">
            <a:noAutofit/>
          </a:bodyPr>
          <a:lstStyle/>
          <a:p>
            <a:pPr algn="l">
              <a:spcBef>
                <a:spcPts val="0"/>
              </a:spcBef>
              <a:spcAft>
                <a:spcPts val="0"/>
              </a:spcAft>
              <a:buNone/>
            </a:pPr>
            <a:r>
              <a:rPr lang="en-US" sz="1900" b="0">
                <a:solidFill>
                  <a:srgbClr val="FFFFFF"/>
                </a:solidFill>
                <a:latin typeface="Aptos"/>
              </a:rPr>
              <a:t>AT&amp;T’s approach to reusable skills and process controls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743E58BF-BBC1-CC14-3EB0-1076A2586C08}"/>
              </a:ext>
            </a:extLst>
          </p:cNvPr>
          <p:cNvPicPr>
            <a:picLocks noChangeAspect="1"/>
          </p:cNvPicPr>
          <p:nvPr/>
        </p:nvPicPr>
        <p:blipFill>
          <a:blip r:embed="rId2"/>
          <a:stretch>
            <a:fillRect/>
          </a:stretch>
        </p:blipFill>
        <p:spPr>
          <a:xfrm>
            <a:off x="0" y="295940"/>
            <a:ext cx="12192000" cy="6266121"/>
          </a:xfrm>
          <a:prstGeom prst="rect">
            <a:avLst/>
          </a:prstGeom>
        </p:spPr>
      </p:pic>
    </p:spTree>
    <p:extLst>
      <p:ext uri="{BB962C8B-B14F-4D97-AF65-F5344CB8AC3E}">
        <p14:creationId xmlns:p14="http://schemas.microsoft.com/office/powerpoint/2010/main" val="262461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37744"/>
            <a:ext cx="8366760" cy="430887"/>
          </a:xfrm>
          <a:prstGeom prst="rect">
            <a:avLst/>
          </a:prstGeom>
          <a:noFill/>
        </p:spPr>
        <p:txBody>
          <a:bodyPr wrap="square" lIns="0" tIns="0" rIns="0" bIns="0">
            <a:spAutoFit/>
          </a:bodyPr>
          <a:lstStyle/>
          <a:p>
            <a:pPr>
              <a:spcAft>
                <a:spcPts val="0"/>
              </a:spcAft>
            </a:pPr>
            <a:r>
              <a:rPr sz="2800" b="1">
                <a:solidFill>
                  <a:srgbClr val="FFFFFF"/>
                </a:solidFill>
                <a:latin typeface="Aptos"/>
              </a:rPr>
              <a:t>Ask AT&amp;T for HR</a:t>
            </a:r>
            <a:r>
              <a:rPr lang="en-US" sz="2800" b="1">
                <a:solidFill>
                  <a:srgbClr val="FFFFFF"/>
                </a:solidFill>
                <a:latin typeface="Aptos"/>
              </a:rPr>
              <a:t>: systems and call flow</a:t>
            </a:r>
            <a:endParaRPr sz="2800" b="1">
              <a:solidFill>
                <a:srgbClr val="FFFFFF"/>
              </a:solidFill>
              <a:latin typeface="Aptos"/>
            </a:endParaRPr>
          </a:p>
        </p:txBody>
      </p:sp>
      <p:sp>
        <p:nvSpPr>
          <p:cNvPr id="3" name="TextBox 2"/>
          <p:cNvSpPr txBox="1"/>
          <p:nvPr/>
        </p:nvSpPr>
        <p:spPr>
          <a:xfrm>
            <a:off x="521207" y="1307592"/>
            <a:ext cx="7863840" cy="276999"/>
          </a:xfrm>
          <a:prstGeom prst="rect">
            <a:avLst/>
          </a:prstGeom>
          <a:noFill/>
        </p:spPr>
        <p:txBody>
          <a:bodyPr wrap="square" lIns="0" tIns="0" rIns="0" bIns="0">
            <a:spAutoFit/>
          </a:bodyPr>
          <a:lstStyle/>
          <a:p>
            <a:pPr>
              <a:spcAft>
                <a:spcPts val="0"/>
              </a:spcAft>
            </a:pPr>
            <a:r>
              <a:rPr lang="en-US" sz="1800" b="1">
                <a:solidFill>
                  <a:srgbClr val="18273A"/>
                </a:solidFill>
                <a:latin typeface="Aptos"/>
              </a:rPr>
              <a:t>100+ workflows decomposed into skills and subskills</a:t>
            </a:r>
          </a:p>
        </p:txBody>
      </p:sp>
      <p:sp>
        <p:nvSpPr>
          <p:cNvPr id="4" name="TextBox 3"/>
          <p:cNvSpPr txBox="1"/>
          <p:nvPr/>
        </p:nvSpPr>
        <p:spPr>
          <a:xfrm>
            <a:off x="8522208" y="1335024"/>
            <a:ext cx="3154680" cy="200055"/>
          </a:xfrm>
          <a:prstGeom prst="rect">
            <a:avLst/>
          </a:prstGeom>
          <a:noFill/>
        </p:spPr>
        <p:txBody>
          <a:bodyPr wrap="square" lIns="0" tIns="0" rIns="0" bIns="0">
            <a:spAutoFit/>
          </a:bodyPr>
          <a:lstStyle/>
          <a:p>
            <a:pPr>
              <a:spcAft>
                <a:spcPts val="0"/>
              </a:spcAft>
            </a:pPr>
            <a:r>
              <a:rPr lang="en-US" sz="1300" b="0">
                <a:solidFill>
                  <a:srgbClr val="526173"/>
                </a:solidFill>
                <a:latin typeface="Aptos"/>
              </a:rPr>
              <a:t>130,000-employee enterprise</a:t>
            </a:r>
          </a:p>
        </p:txBody>
      </p:sp>
      <p:sp>
        <p:nvSpPr>
          <p:cNvPr id="5" name="Rectangle 4"/>
          <p:cNvSpPr>
            <a:spLocks/>
          </p:cNvSpPr>
          <p:nvPr/>
        </p:nvSpPr>
        <p:spPr>
          <a:xfrm>
            <a:off x="502920" y="2267712"/>
            <a:ext cx="1938528" cy="1508760"/>
          </a:xfrm>
          <a:prstGeom prst="rect">
            <a:avLst/>
          </a:prstGeom>
          <a:solidFill>
            <a:srgbClr val="EDF5F8"/>
          </a:solidFill>
          <a:ln w="12700">
            <a:solidFill>
              <a:srgbClr val="007B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30936" y="2423160"/>
            <a:ext cx="1682496" cy="523220"/>
          </a:xfrm>
          <a:prstGeom prst="rect">
            <a:avLst/>
          </a:prstGeom>
          <a:noFill/>
        </p:spPr>
        <p:txBody>
          <a:bodyPr wrap="square" lIns="0" tIns="0" rIns="0" bIns="0">
            <a:spAutoFit/>
          </a:bodyPr>
          <a:lstStyle/>
          <a:p>
            <a:pPr>
              <a:spcAft>
                <a:spcPts val="0"/>
              </a:spcAft>
            </a:pPr>
            <a:r>
              <a:rPr lang="en-US" sz="1700" b="1">
                <a:solidFill>
                  <a:srgbClr val="18273A"/>
                </a:solidFill>
                <a:latin typeface="Aptos"/>
              </a:rPr>
              <a:t>Ask AT&amp;T</a:t>
            </a:r>
          </a:p>
          <a:p>
            <a:pPr>
              <a:spcAft>
                <a:spcPts val="0"/>
              </a:spcAft>
            </a:pPr>
            <a:r>
              <a:rPr lang="en-US" sz="1700" b="1">
                <a:solidFill>
                  <a:srgbClr val="18273A"/>
                </a:solidFill>
                <a:latin typeface="Aptos"/>
              </a:rPr>
              <a:t>for HR</a:t>
            </a:r>
          </a:p>
        </p:txBody>
      </p:sp>
      <p:sp>
        <p:nvSpPr>
          <p:cNvPr id="7" name="TextBox 6"/>
          <p:cNvSpPr txBox="1"/>
          <p:nvPr/>
        </p:nvSpPr>
        <p:spPr>
          <a:xfrm>
            <a:off x="630936" y="3026664"/>
            <a:ext cx="1682496" cy="623248"/>
          </a:xfrm>
          <a:prstGeom prst="rect">
            <a:avLst/>
          </a:prstGeom>
          <a:noFill/>
        </p:spPr>
        <p:txBody>
          <a:bodyPr wrap="square" lIns="0" tIns="0" rIns="0" bIns="0">
            <a:spAutoFit/>
          </a:bodyPr>
          <a:lstStyle/>
          <a:p>
            <a:pPr>
              <a:spcAft>
                <a:spcPts val="0"/>
              </a:spcAft>
            </a:pPr>
            <a:r>
              <a:rPr lang="en-US" sz="1350" b="0">
                <a:solidFill>
                  <a:srgbClr val="526173"/>
                </a:solidFill>
                <a:latin typeface="Aptos"/>
              </a:rPr>
              <a:t>Single interface for</a:t>
            </a:r>
          </a:p>
          <a:p>
            <a:pPr>
              <a:spcAft>
                <a:spcPts val="0"/>
              </a:spcAft>
            </a:pPr>
            <a:r>
              <a:rPr lang="en-US" sz="1350" b="0">
                <a:solidFill>
                  <a:srgbClr val="526173"/>
                </a:solidFill>
                <a:latin typeface="Aptos"/>
              </a:rPr>
              <a:t>requests and outcomes</a:t>
            </a:r>
          </a:p>
        </p:txBody>
      </p:sp>
      <p:sp>
        <p:nvSpPr>
          <p:cNvPr id="8" name="Rectangle 7"/>
          <p:cNvSpPr>
            <a:spLocks/>
          </p:cNvSpPr>
          <p:nvPr/>
        </p:nvSpPr>
        <p:spPr>
          <a:xfrm>
            <a:off x="2816352" y="2267712"/>
            <a:ext cx="1938528" cy="1508760"/>
          </a:xfrm>
          <a:prstGeom prst="rect">
            <a:avLst/>
          </a:prstGeom>
          <a:solidFill>
            <a:srgbClr val="EDF5F8"/>
          </a:solidFill>
          <a:ln w="12700">
            <a:solidFill>
              <a:srgbClr val="007B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944368" y="2423160"/>
            <a:ext cx="1682496" cy="261610"/>
          </a:xfrm>
          <a:prstGeom prst="rect">
            <a:avLst/>
          </a:prstGeom>
          <a:noFill/>
        </p:spPr>
        <p:txBody>
          <a:bodyPr wrap="square" lIns="0" tIns="0" rIns="0" bIns="0">
            <a:spAutoFit/>
          </a:bodyPr>
          <a:lstStyle/>
          <a:p>
            <a:pPr>
              <a:spcAft>
                <a:spcPts val="0"/>
              </a:spcAft>
            </a:pPr>
            <a:r>
              <a:rPr lang="en-US" sz="1700" b="1">
                <a:solidFill>
                  <a:srgbClr val="18273A"/>
                </a:solidFill>
                <a:latin typeface="Aptos"/>
              </a:rPr>
              <a:t>Orchestrator</a:t>
            </a:r>
          </a:p>
        </p:txBody>
      </p:sp>
      <p:sp>
        <p:nvSpPr>
          <p:cNvPr id="10" name="TextBox 9"/>
          <p:cNvSpPr txBox="1"/>
          <p:nvPr/>
        </p:nvSpPr>
        <p:spPr>
          <a:xfrm>
            <a:off x="2944368" y="3026664"/>
            <a:ext cx="1682496" cy="415498"/>
          </a:xfrm>
          <a:prstGeom prst="rect">
            <a:avLst/>
          </a:prstGeom>
          <a:noFill/>
        </p:spPr>
        <p:txBody>
          <a:bodyPr wrap="square" lIns="0" tIns="0" rIns="0" bIns="0">
            <a:spAutoFit/>
          </a:bodyPr>
          <a:lstStyle/>
          <a:p>
            <a:pPr>
              <a:spcAft>
                <a:spcPts val="0"/>
              </a:spcAft>
            </a:pPr>
            <a:r>
              <a:rPr lang="en-US" sz="1350" b="0">
                <a:solidFill>
                  <a:srgbClr val="526173"/>
                </a:solidFill>
                <a:latin typeface="Aptos"/>
              </a:rPr>
              <a:t>Select workflows</a:t>
            </a:r>
          </a:p>
          <a:p>
            <a:pPr>
              <a:spcAft>
                <a:spcPts val="0"/>
              </a:spcAft>
            </a:pPr>
            <a:r>
              <a:rPr lang="en-US" sz="1350" b="0">
                <a:solidFill>
                  <a:srgbClr val="526173"/>
                </a:solidFill>
                <a:latin typeface="Aptos"/>
              </a:rPr>
              <a:t>Coordinate agents</a:t>
            </a:r>
          </a:p>
        </p:txBody>
      </p:sp>
      <p:sp>
        <p:nvSpPr>
          <p:cNvPr id="11" name="Rectangle 10"/>
          <p:cNvSpPr>
            <a:spLocks/>
          </p:cNvSpPr>
          <p:nvPr/>
        </p:nvSpPr>
        <p:spPr>
          <a:xfrm>
            <a:off x="5129784" y="2267712"/>
            <a:ext cx="1938528" cy="1508760"/>
          </a:xfrm>
          <a:prstGeom prst="rect">
            <a:avLst/>
          </a:prstGeom>
          <a:solidFill>
            <a:srgbClr val="EDF5F8"/>
          </a:solidFill>
          <a:ln w="12700">
            <a:solidFill>
              <a:srgbClr val="007B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5257800" y="2423160"/>
            <a:ext cx="1682496" cy="523220"/>
          </a:xfrm>
          <a:prstGeom prst="rect">
            <a:avLst/>
          </a:prstGeom>
          <a:noFill/>
        </p:spPr>
        <p:txBody>
          <a:bodyPr wrap="square" lIns="0" tIns="0" rIns="0" bIns="0">
            <a:spAutoFit/>
          </a:bodyPr>
          <a:lstStyle/>
          <a:p>
            <a:pPr>
              <a:spcAft>
                <a:spcPts val="0"/>
              </a:spcAft>
            </a:pPr>
            <a:r>
              <a:rPr lang="en-US" sz="1700" b="1">
                <a:solidFill>
                  <a:srgbClr val="18273A"/>
                </a:solidFill>
                <a:latin typeface="Aptos"/>
              </a:rPr>
              <a:t>Skills +</a:t>
            </a:r>
          </a:p>
          <a:p>
            <a:pPr>
              <a:spcAft>
                <a:spcPts val="0"/>
              </a:spcAft>
            </a:pPr>
            <a:r>
              <a:rPr lang="en-US" sz="1700" b="1">
                <a:solidFill>
                  <a:srgbClr val="18273A"/>
                </a:solidFill>
                <a:latin typeface="Aptos"/>
              </a:rPr>
              <a:t>subskills</a:t>
            </a:r>
          </a:p>
        </p:txBody>
      </p:sp>
      <p:sp>
        <p:nvSpPr>
          <p:cNvPr id="13" name="TextBox 12"/>
          <p:cNvSpPr txBox="1"/>
          <p:nvPr/>
        </p:nvSpPr>
        <p:spPr>
          <a:xfrm>
            <a:off x="5257800" y="3026664"/>
            <a:ext cx="1682496" cy="623248"/>
          </a:xfrm>
          <a:prstGeom prst="rect">
            <a:avLst/>
          </a:prstGeom>
          <a:noFill/>
        </p:spPr>
        <p:txBody>
          <a:bodyPr wrap="square" lIns="0" tIns="0" rIns="0" bIns="0">
            <a:spAutoFit/>
          </a:bodyPr>
          <a:lstStyle/>
          <a:p>
            <a:pPr>
              <a:spcAft>
                <a:spcPts val="0"/>
              </a:spcAft>
            </a:pPr>
            <a:r>
              <a:rPr lang="en-US" sz="1350" b="0">
                <a:solidFill>
                  <a:srgbClr val="526173"/>
                </a:solidFill>
                <a:latin typeface="Aptos"/>
              </a:rPr>
              <a:t>Agents execute</a:t>
            </a:r>
          </a:p>
          <a:p>
            <a:pPr>
              <a:spcAft>
                <a:spcPts val="0"/>
              </a:spcAft>
            </a:pPr>
            <a:r>
              <a:rPr lang="en-US" sz="1350" b="0">
                <a:solidFill>
                  <a:srgbClr val="526173"/>
                </a:solidFill>
                <a:latin typeface="Aptos"/>
              </a:rPr>
              <a:t>reusable process steps</a:t>
            </a:r>
          </a:p>
        </p:txBody>
      </p:sp>
      <p:sp>
        <p:nvSpPr>
          <p:cNvPr id="14" name="Rectangle 13"/>
          <p:cNvSpPr>
            <a:spLocks/>
          </p:cNvSpPr>
          <p:nvPr/>
        </p:nvSpPr>
        <p:spPr>
          <a:xfrm>
            <a:off x="7443216" y="2267712"/>
            <a:ext cx="1938528" cy="1508760"/>
          </a:xfrm>
          <a:prstGeom prst="rect">
            <a:avLst/>
          </a:prstGeom>
          <a:solidFill>
            <a:srgbClr val="EDF5F8"/>
          </a:solidFill>
          <a:ln w="12700">
            <a:solidFill>
              <a:srgbClr val="007B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571232" y="2423160"/>
            <a:ext cx="1682496" cy="523220"/>
          </a:xfrm>
          <a:prstGeom prst="rect">
            <a:avLst/>
          </a:prstGeom>
          <a:noFill/>
        </p:spPr>
        <p:txBody>
          <a:bodyPr wrap="square" lIns="0" tIns="0" rIns="0" bIns="0">
            <a:spAutoFit/>
          </a:bodyPr>
          <a:lstStyle/>
          <a:p>
            <a:pPr>
              <a:spcAft>
                <a:spcPts val="0"/>
              </a:spcAft>
            </a:pPr>
            <a:r>
              <a:rPr lang="en-US" sz="1700" b="1">
                <a:solidFill>
                  <a:srgbClr val="18273A"/>
                </a:solidFill>
                <a:latin typeface="Aptos"/>
              </a:rPr>
              <a:t>MCP</a:t>
            </a:r>
          </a:p>
          <a:p>
            <a:pPr>
              <a:spcAft>
                <a:spcPts val="0"/>
              </a:spcAft>
            </a:pPr>
            <a:r>
              <a:rPr lang="en-US" sz="1700" b="1">
                <a:solidFill>
                  <a:srgbClr val="18273A"/>
                </a:solidFill>
                <a:latin typeface="Aptos"/>
              </a:rPr>
              <a:t>integrations</a:t>
            </a:r>
          </a:p>
        </p:txBody>
      </p:sp>
      <p:sp>
        <p:nvSpPr>
          <p:cNvPr id="16" name="TextBox 15"/>
          <p:cNvSpPr txBox="1"/>
          <p:nvPr/>
        </p:nvSpPr>
        <p:spPr>
          <a:xfrm>
            <a:off x="7571232" y="3026664"/>
            <a:ext cx="1682496" cy="623248"/>
          </a:xfrm>
          <a:prstGeom prst="rect">
            <a:avLst/>
          </a:prstGeom>
          <a:noFill/>
        </p:spPr>
        <p:txBody>
          <a:bodyPr wrap="square" lIns="0" tIns="0" rIns="0" bIns="0">
            <a:spAutoFit/>
          </a:bodyPr>
          <a:lstStyle/>
          <a:p>
            <a:pPr>
              <a:spcAft>
                <a:spcPts val="0"/>
              </a:spcAft>
            </a:pPr>
            <a:r>
              <a:rPr lang="en-US" sz="1350" b="0">
                <a:solidFill>
                  <a:srgbClr val="526173"/>
                </a:solidFill>
                <a:latin typeface="Aptos"/>
              </a:rPr>
              <a:t>Public and bespoke</a:t>
            </a:r>
          </a:p>
          <a:p>
            <a:pPr>
              <a:spcAft>
                <a:spcPts val="0"/>
              </a:spcAft>
            </a:pPr>
            <a:r>
              <a:rPr lang="en-US" sz="1350" b="0">
                <a:solidFill>
                  <a:srgbClr val="526173"/>
                </a:solidFill>
                <a:latin typeface="Aptos"/>
              </a:rPr>
              <a:t>OBO delegated scopes</a:t>
            </a:r>
          </a:p>
        </p:txBody>
      </p:sp>
      <p:sp>
        <p:nvSpPr>
          <p:cNvPr id="17" name="Rectangle 16"/>
          <p:cNvSpPr>
            <a:spLocks/>
          </p:cNvSpPr>
          <p:nvPr/>
        </p:nvSpPr>
        <p:spPr>
          <a:xfrm>
            <a:off x="9756648" y="2267712"/>
            <a:ext cx="1938528" cy="1508760"/>
          </a:xfrm>
          <a:prstGeom prst="rect">
            <a:avLst/>
          </a:prstGeom>
          <a:solidFill>
            <a:srgbClr val="EDF5F8"/>
          </a:solidFill>
          <a:ln w="12700">
            <a:solidFill>
              <a:srgbClr val="007B9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9884664" y="2423160"/>
            <a:ext cx="1682496" cy="523220"/>
          </a:xfrm>
          <a:prstGeom prst="rect">
            <a:avLst/>
          </a:prstGeom>
          <a:noFill/>
        </p:spPr>
        <p:txBody>
          <a:bodyPr wrap="square" lIns="0" tIns="0" rIns="0" bIns="0">
            <a:spAutoFit/>
          </a:bodyPr>
          <a:lstStyle/>
          <a:p>
            <a:pPr>
              <a:spcAft>
                <a:spcPts val="0"/>
              </a:spcAft>
            </a:pPr>
            <a:r>
              <a:rPr lang="en-US" sz="1700" b="1">
                <a:solidFill>
                  <a:srgbClr val="18273A"/>
                </a:solidFill>
                <a:latin typeface="Aptos"/>
              </a:rPr>
              <a:t>Backend HR</a:t>
            </a:r>
          </a:p>
          <a:p>
            <a:pPr>
              <a:spcAft>
                <a:spcPts val="0"/>
              </a:spcAft>
            </a:pPr>
            <a:r>
              <a:rPr lang="en-US" sz="1700" b="1">
                <a:solidFill>
                  <a:srgbClr val="18273A"/>
                </a:solidFill>
                <a:latin typeface="Aptos"/>
              </a:rPr>
              <a:t>systems</a:t>
            </a:r>
          </a:p>
        </p:txBody>
      </p:sp>
      <p:sp>
        <p:nvSpPr>
          <p:cNvPr id="19" name="TextBox 18"/>
          <p:cNvSpPr txBox="1"/>
          <p:nvPr/>
        </p:nvSpPr>
        <p:spPr>
          <a:xfrm>
            <a:off x="9884664" y="3026664"/>
            <a:ext cx="1682496" cy="415498"/>
          </a:xfrm>
          <a:prstGeom prst="rect">
            <a:avLst/>
          </a:prstGeom>
          <a:noFill/>
        </p:spPr>
        <p:txBody>
          <a:bodyPr wrap="square" lIns="0" tIns="0" rIns="0" bIns="0">
            <a:spAutoFit/>
          </a:bodyPr>
          <a:lstStyle/>
          <a:p>
            <a:pPr>
              <a:spcAft>
                <a:spcPts val="0"/>
              </a:spcAft>
            </a:pPr>
            <a:r>
              <a:rPr lang="en-US" sz="1350" b="0">
                <a:solidFill>
                  <a:srgbClr val="526173"/>
                </a:solidFill>
                <a:latin typeface="Aptos"/>
              </a:rPr>
              <a:t>Perform approved</a:t>
            </a:r>
          </a:p>
          <a:p>
            <a:pPr>
              <a:spcAft>
                <a:spcPts val="0"/>
              </a:spcAft>
            </a:pPr>
            <a:r>
              <a:rPr sz="1350" b="0">
                <a:solidFill>
                  <a:srgbClr val="526173"/>
                </a:solidFill>
                <a:latin typeface="Aptos"/>
              </a:rPr>
              <a:t>HR </a:t>
            </a:r>
            <a:r>
              <a:rPr lang="en-US" sz="1350" b="0">
                <a:solidFill>
                  <a:srgbClr val="526173"/>
                </a:solidFill>
                <a:latin typeface="Aptos"/>
              </a:rPr>
              <a:t>actions only</a:t>
            </a:r>
            <a:endParaRPr sz="1350" b="0">
              <a:solidFill>
                <a:srgbClr val="526173"/>
              </a:solidFill>
              <a:latin typeface="Aptos"/>
            </a:endParaRPr>
          </a:p>
        </p:txBody>
      </p:sp>
      <p:sp>
        <p:nvSpPr>
          <p:cNvPr id="20" name="TextBox 19"/>
          <p:cNvSpPr txBox="1"/>
          <p:nvPr/>
        </p:nvSpPr>
        <p:spPr>
          <a:xfrm>
            <a:off x="502920" y="1874519"/>
            <a:ext cx="1938528" cy="274320"/>
          </a:xfrm>
          <a:prstGeom prst="rect">
            <a:avLst/>
          </a:prstGeom>
          <a:noFill/>
        </p:spPr>
        <p:txBody>
          <a:bodyPr wrap="square" lIns="0" tIns="0" rIns="0" bIns="0">
            <a:spAutoFit/>
          </a:bodyPr>
          <a:lstStyle/>
          <a:p>
            <a:pPr>
              <a:spcAft>
                <a:spcPts val="0"/>
              </a:spcAft>
            </a:pPr>
            <a:r>
              <a:rPr sz="1200" b="1">
                <a:solidFill>
                  <a:srgbClr val="007B9A"/>
                </a:solidFill>
                <a:latin typeface="Aptos"/>
              </a:rPr>
              <a:t>1  Capture need</a:t>
            </a:r>
          </a:p>
        </p:txBody>
      </p:sp>
      <p:sp>
        <p:nvSpPr>
          <p:cNvPr id="21" name="TextBox 20"/>
          <p:cNvSpPr txBox="1"/>
          <p:nvPr/>
        </p:nvSpPr>
        <p:spPr>
          <a:xfrm>
            <a:off x="2816352" y="1874519"/>
            <a:ext cx="1938528" cy="274320"/>
          </a:xfrm>
          <a:prstGeom prst="rect">
            <a:avLst/>
          </a:prstGeom>
          <a:noFill/>
        </p:spPr>
        <p:txBody>
          <a:bodyPr wrap="square" lIns="0" tIns="0" rIns="0" bIns="0">
            <a:spAutoFit/>
          </a:bodyPr>
          <a:lstStyle/>
          <a:p>
            <a:pPr>
              <a:spcAft>
                <a:spcPts val="0"/>
              </a:spcAft>
            </a:pPr>
            <a:r>
              <a:rPr sz="1200" b="1">
                <a:solidFill>
                  <a:srgbClr val="007B9A"/>
                </a:solidFill>
                <a:latin typeface="Aptos"/>
              </a:rPr>
              <a:t>2  Delegate process</a:t>
            </a:r>
          </a:p>
        </p:txBody>
      </p:sp>
      <p:sp>
        <p:nvSpPr>
          <p:cNvPr id="22" name="TextBox 21"/>
          <p:cNvSpPr txBox="1"/>
          <p:nvPr/>
        </p:nvSpPr>
        <p:spPr>
          <a:xfrm>
            <a:off x="5129784" y="1874519"/>
            <a:ext cx="1938528" cy="184666"/>
          </a:xfrm>
          <a:prstGeom prst="rect">
            <a:avLst/>
          </a:prstGeom>
          <a:noFill/>
        </p:spPr>
        <p:txBody>
          <a:bodyPr wrap="square" lIns="0" tIns="0" rIns="0" bIns="0">
            <a:spAutoFit/>
          </a:bodyPr>
          <a:lstStyle/>
          <a:p>
            <a:pPr>
              <a:spcAft>
                <a:spcPts val="0"/>
              </a:spcAft>
            </a:pPr>
            <a:r>
              <a:rPr sz="1200" b="1">
                <a:solidFill>
                  <a:srgbClr val="007B9A"/>
                </a:solidFill>
                <a:latin typeface="Aptos"/>
              </a:rPr>
              <a:t>3  </a:t>
            </a:r>
            <a:r>
              <a:rPr lang="en-US" sz="1200" b="1">
                <a:solidFill>
                  <a:srgbClr val="007B9A"/>
                </a:solidFill>
                <a:latin typeface="Aptos"/>
              </a:rPr>
              <a:t>Gate + invoke</a:t>
            </a:r>
            <a:r>
              <a:rPr sz="1200" b="1">
                <a:solidFill>
                  <a:srgbClr val="007B9A"/>
                </a:solidFill>
                <a:latin typeface="Aptos"/>
              </a:rPr>
              <a:t> tool</a:t>
            </a:r>
          </a:p>
        </p:txBody>
      </p:sp>
      <p:sp>
        <p:nvSpPr>
          <p:cNvPr id="23" name="TextBox 22"/>
          <p:cNvSpPr txBox="1"/>
          <p:nvPr/>
        </p:nvSpPr>
        <p:spPr>
          <a:xfrm>
            <a:off x="7443216" y="1874519"/>
            <a:ext cx="1938528" cy="184666"/>
          </a:xfrm>
          <a:prstGeom prst="rect">
            <a:avLst/>
          </a:prstGeom>
          <a:noFill/>
        </p:spPr>
        <p:txBody>
          <a:bodyPr wrap="square" lIns="0" tIns="0" rIns="0" bIns="0">
            <a:spAutoFit/>
          </a:bodyPr>
          <a:lstStyle/>
          <a:p>
            <a:pPr>
              <a:spcAft>
                <a:spcPts val="0"/>
              </a:spcAft>
            </a:pPr>
            <a:r>
              <a:rPr sz="1200" b="1">
                <a:solidFill>
                  <a:srgbClr val="007B9A"/>
                </a:solidFill>
                <a:latin typeface="Aptos"/>
              </a:rPr>
              <a:t>4  </a:t>
            </a:r>
            <a:r>
              <a:rPr lang="en-US" sz="1200" b="1">
                <a:solidFill>
                  <a:srgbClr val="007B9A"/>
                </a:solidFill>
                <a:latin typeface="Aptos"/>
              </a:rPr>
              <a:t>Submit</a:t>
            </a:r>
            <a:r>
              <a:rPr sz="1200" b="1">
                <a:solidFill>
                  <a:srgbClr val="007B9A"/>
                </a:solidFill>
                <a:latin typeface="Aptos"/>
              </a:rPr>
              <a:t> action</a:t>
            </a:r>
          </a:p>
        </p:txBody>
      </p:sp>
      <p:sp>
        <p:nvSpPr>
          <p:cNvPr id="24" name="TextBox 23"/>
          <p:cNvSpPr txBox="1"/>
          <p:nvPr/>
        </p:nvSpPr>
        <p:spPr>
          <a:xfrm>
            <a:off x="9756648" y="1874519"/>
            <a:ext cx="1938528" cy="184666"/>
          </a:xfrm>
          <a:prstGeom prst="rect">
            <a:avLst/>
          </a:prstGeom>
          <a:noFill/>
        </p:spPr>
        <p:txBody>
          <a:bodyPr wrap="square" lIns="0" tIns="0" rIns="0" bIns="0">
            <a:spAutoFit/>
          </a:bodyPr>
          <a:lstStyle/>
          <a:p>
            <a:pPr>
              <a:spcAft>
                <a:spcPts val="0"/>
              </a:spcAft>
            </a:pPr>
            <a:r>
              <a:rPr lang="en-US" sz="1200" b="1">
                <a:solidFill>
                  <a:srgbClr val="007B9A"/>
                </a:solidFill>
                <a:latin typeface="Aptos"/>
              </a:rPr>
              <a:t>7  Execute approved action</a:t>
            </a:r>
            <a:endParaRPr sz="1200" b="1">
              <a:solidFill>
                <a:srgbClr val="007B9A"/>
              </a:solidFill>
              <a:latin typeface="Aptos"/>
            </a:endParaRPr>
          </a:p>
        </p:txBody>
      </p:sp>
      <p:cxnSp>
        <p:nvCxnSpPr>
          <p:cNvPr id="25" name="Connector 24"/>
          <p:cNvCxnSpPr/>
          <p:nvPr/>
        </p:nvCxnSpPr>
        <p:spPr>
          <a:xfrm>
            <a:off x="2441448" y="2788920"/>
            <a:ext cx="374904" cy="0"/>
          </a:xfrm>
          <a:prstGeom prst="line">
            <a:avLst/>
          </a:prstGeom>
          <a:ln w="19050">
            <a:solidFill>
              <a:srgbClr val="007B9A"/>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a:off x="2441448" y="3401568"/>
            <a:ext cx="374904" cy="0"/>
          </a:xfrm>
          <a:prstGeom prst="line">
            <a:avLst/>
          </a:prstGeom>
          <a:ln w="19050">
            <a:solidFill>
              <a:srgbClr val="52617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4754880" y="2788920"/>
            <a:ext cx="374904" cy="0"/>
          </a:xfrm>
          <a:prstGeom prst="line">
            <a:avLst/>
          </a:prstGeom>
          <a:ln w="19050">
            <a:solidFill>
              <a:srgbClr val="007B9A"/>
            </a:solidFill>
            <a:tailEnd type="triangle"/>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H="1">
            <a:off x="4754880" y="3401568"/>
            <a:ext cx="374904" cy="0"/>
          </a:xfrm>
          <a:prstGeom prst="line">
            <a:avLst/>
          </a:prstGeom>
          <a:ln w="19050">
            <a:solidFill>
              <a:srgbClr val="52617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7068312" y="2788920"/>
            <a:ext cx="374904" cy="0"/>
          </a:xfrm>
          <a:prstGeom prst="line">
            <a:avLst/>
          </a:prstGeom>
          <a:ln w="19050">
            <a:solidFill>
              <a:srgbClr val="007B9A"/>
            </a:solidFill>
            <a:tailEnd type="triangle"/>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H="1">
            <a:off x="7068312" y="3401568"/>
            <a:ext cx="374904" cy="0"/>
          </a:xfrm>
          <a:prstGeom prst="line">
            <a:avLst/>
          </a:prstGeom>
          <a:ln w="19050">
            <a:solidFill>
              <a:srgbClr val="526173"/>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21207" y="1673352"/>
            <a:ext cx="11109960" cy="184666"/>
          </a:xfrm>
          <a:prstGeom prst="rect">
            <a:avLst/>
          </a:prstGeom>
          <a:noFill/>
        </p:spPr>
        <p:txBody>
          <a:bodyPr wrap="square" lIns="0" tIns="0" rIns="0" bIns="0">
            <a:spAutoFit/>
          </a:bodyPr>
          <a:lstStyle/>
          <a:p>
            <a:pPr>
              <a:spcAft>
                <a:spcPts val="0"/>
              </a:spcAft>
            </a:pPr>
            <a:r>
              <a:rPr lang="en-US" sz="1200" b="0">
                <a:solidFill>
                  <a:srgbClr val="526173"/>
                </a:solidFill>
                <a:latin typeface="Aptos"/>
              </a:rPr>
              <a:t>Tool gating: persona + skill definitions. MCP authorization: OBO delegated scopes.</a:t>
            </a:r>
          </a:p>
        </p:txBody>
      </p:sp>
      <p:sp>
        <p:nvSpPr>
          <p:cNvPr id="34" name="Rectangle 33"/>
          <p:cNvSpPr/>
          <p:nvPr/>
        </p:nvSpPr>
        <p:spPr>
          <a:xfrm>
            <a:off x="7040880" y="4590288"/>
            <a:ext cx="2743200" cy="1197864"/>
          </a:xfrm>
          <a:prstGeom prst="rect">
            <a:avLst/>
          </a:prstGeom>
          <a:solidFill>
            <a:srgbClr val="F3F0F7"/>
          </a:solidFill>
          <a:ln w="12700">
            <a:solidFill>
              <a:srgbClr val="625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7168896" y="4709160"/>
            <a:ext cx="2487168" cy="261610"/>
          </a:xfrm>
          <a:prstGeom prst="rect">
            <a:avLst/>
          </a:prstGeom>
          <a:noFill/>
        </p:spPr>
        <p:txBody>
          <a:bodyPr wrap="square" lIns="0" tIns="0" rIns="0" bIns="0">
            <a:spAutoFit/>
          </a:bodyPr>
          <a:lstStyle/>
          <a:p>
            <a:pPr>
              <a:spcAft>
                <a:spcPts val="0"/>
              </a:spcAft>
            </a:pPr>
            <a:r>
              <a:rPr lang="en-US" sz="1700" b="1">
                <a:solidFill>
                  <a:srgbClr val="18273A"/>
                </a:solidFill>
                <a:latin typeface="Aptos"/>
              </a:rPr>
              <a:t>Task</a:t>
            </a:r>
            <a:r>
              <a:rPr sz="1700" b="1">
                <a:solidFill>
                  <a:srgbClr val="18273A"/>
                </a:solidFill>
                <a:latin typeface="Aptos"/>
              </a:rPr>
              <a:t> engine</a:t>
            </a:r>
            <a:endParaRPr lang="en-US" sz="1700" b="1">
              <a:solidFill>
                <a:srgbClr val="18273A"/>
              </a:solidFill>
              <a:latin typeface="Aptos"/>
            </a:endParaRPr>
          </a:p>
        </p:txBody>
      </p:sp>
      <p:sp>
        <p:nvSpPr>
          <p:cNvPr id="36" name="TextBox 35"/>
          <p:cNvSpPr txBox="1"/>
          <p:nvPr/>
        </p:nvSpPr>
        <p:spPr>
          <a:xfrm>
            <a:off x="7168896" y="5349240"/>
            <a:ext cx="2487168" cy="411480"/>
          </a:xfrm>
          <a:prstGeom prst="rect">
            <a:avLst/>
          </a:prstGeom>
          <a:noFill/>
        </p:spPr>
        <p:txBody>
          <a:bodyPr wrap="square" lIns="0" tIns="0" rIns="0" bIns="0">
            <a:spAutoFit/>
          </a:bodyPr>
          <a:lstStyle/>
          <a:p>
            <a:pPr>
              <a:spcAft>
                <a:spcPts val="0"/>
              </a:spcAft>
            </a:pPr>
            <a:r>
              <a:rPr lang="en-US" sz="1350" b="0">
                <a:solidFill>
                  <a:srgbClr val="526173"/>
                </a:solidFill>
                <a:latin typeface="Aptos"/>
              </a:rPr>
              <a:t>Enforce HITL approval</a:t>
            </a:r>
          </a:p>
          <a:p>
            <a:pPr>
              <a:spcAft>
                <a:spcPts val="0"/>
              </a:spcAft>
            </a:pPr>
            <a:r>
              <a:rPr lang="en-US" sz="1350" b="0">
                <a:solidFill>
                  <a:srgbClr val="526173"/>
                </a:solidFill>
                <a:latin typeface="Aptos"/>
              </a:rPr>
              <a:t>Execute deterministically</a:t>
            </a:r>
            <a:endParaRPr sz="1350" b="0">
              <a:solidFill>
                <a:srgbClr val="526173"/>
              </a:solidFill>
              <a:latin typeface="Aptos"/>
            </a:endParaRPr>
          </a:p>
        </p:txBody>
      </p:sp>
      <p:sp>
        <p:nvSpPr>
          <p:cNvPr id="37" name="Rectangle 36"/>
          <p:cNvSpPr/>
          <p:nvPr/>
        </p:nvSpPr>
        <p:spPr>
          <a:xfrm>
            <a:off x="3429000" y="4590288"/>
            <a:ext cx="1938528" cy="1197864"/>
          </a:xfrm>
          <a:prstGeom prst="rect">
            <a:avLst/>
          </a:prstGeom>
          <a:solidFill>
            <a:srgbClr val="F3F0F7"/>
          </a:solidFill>
          <a:ln w="12700">
            <a:solidFill>
              <a:srgbClr val="625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3557016" y="4709160"/>
            <a:ext cx="1682496" cy="521207"/>
          </a:xfrm>
          <a:prstGeom prst="rect">
            <a:avLst/>
          </a:prstGeom>
          <a:noFill/>
        </p:spPr>
        <p:txBody>
          <a:bodyPr wrap="square" lIns="0" tIns="0" rIns="0" bIns="0">
            <a:spAutoFit/>
          </a:bodyPr>
          <a:lstStyle/>
          <a:p>
            <a:pPr>
              <a:spcAft>
                <a:spcPts val="0"/>
              </a:spcAft>
            </a:pPr>
            <a:r>
              <a:rPr sz="1700" b="1">
                <a:solidFill>
                  <a:srgbClr val="18273A"/>
                </a:solidFill>
                <a:latin typeface="Aptos"/>
              </a:rPr>
              <a:t>Designated</a:t>
            </a:r>
            <a:endParaRPr lang="en-US" sz="1700" b="1">
              <a:solidFill>
                <a:srgbClr val="18273A"/>
              </a:solidFill>
              <a:latin typeface="Aptos"/>
            </a:endParaRPr>
          </a:p>
          <a:p>
            <a:pPr>
              <a:spcAft>
                <a:spcPts val="0"/>
              </a:spcAft>
            </a:pPr>
            <a:r>
              <a:rPr lang="en-US" sz="1700" b="1">
                <a:solidFill>
                  <a:srgbClr val="18273A"/>
                </a:solidFill>
                <a:latin typeface="Aptos"/>
              </a:rPr>
              <a:t>approver</a:t>
            </a:r>
            <a:endParaRPr sz="1700" b="1">
              <a:solidFill>
                <a:srgbClr val="18273A"/>
              </a:solidFill>
              <a:latin typeface="Aptos"/>
            </a:endParaRPr>
          </a:p>
        </p:txBody>
      </p:sp>
      <p:sp>
        <p:nvSpPr>
          <p:cNvPr id="39" name="TextBox 38"/>
          <p:cNvSpPr txBox="1"/>
          <p:nvPr/>
        </p:nvSpPr>
        <p:spPr>
          <a:xfrm>
            <a:off x="3557016" y="5349240"/>
            <a:ext cx="1682496" cy="411480"/>
          </a:xfrm>
          <a:prstGeom prst="rect">
            <a:avLst/>
          </a:prstGeom>
          <a:noFill/>
        </p:spPr>
        <p:txBody>
          <a:bodyPr wrap="square" lIns="0" tIns="0" rIns="0" bIns="0">
            <a:spAutoFit/>
          </a:bodyPr>
          <a:lstStyle/>
          <a:p>
            <a:pPr>
              <a:spcAft>
                <a:spcPts val="0"/>
              </a:spcAft>
            </a:pPr>
            <a:r>
              <a:rPr lang="en-US" sz="1350" b="0">
                <a:solidFill>
                  <a:srgbClr val="526173"/>
                </a:solidFill>
                <a:latin typeface="Aptos"/>
              </a:rPr>
              <a:t>Review action</a:t>
            </a:r>
          </a:p>
          <a:p>
            <a:pPr>
              <a:spcAft>
                <a:spcPts val="0"/>
              </a:spcAft>
            </a:pPr>
            <a:r>
              <a:rPr lang="en-US" sz="1350" b="0">
                <a:solidFill>
                  <a:srgbClr val="526173"/>
                </a:solidFill>
                <a:latin typeface="Aptos"/>
              </a:rPr>
              <a:t>Approve or reject</a:t>
            </a:r>
            <a:endParaRPr sz="1350" b="0">
              <a:solidFill>
                <a:srgbClr val="526173"/>
              </a:solidFill>
              <a:latin typeface="Aptos"/>
            </a:endParaRPr>
          </a:p>
        </p:txBody>
      </p:sp>
      <p:sp>
        <p:nvSpPr>
          <p:cNvPr id="42" name="TextBox 41"/>
          <p:cNvSpPr txBox="1"/>
          <p:nvPr/>
        </p:nvSpPr>
        <p:spPr>
          <a:xfrm>
            <a:off x="10652760" y="4187952"/>
            <a:ext cx="1060704" cy="612648"/>
          </a:xfrm>
          <a:prstGeom prst="rect">
            <a:avLst/>
          </a:prstGeom>
          <a:noFill/>
        </p:spPr>
        <p:txBody>
          <a:bodyPr wrap="square" lIns="0" tIns="0" rIns="0" bIns="0">
            <a:spAutoFit/>
          </a:bodyPr>
          <a:lstStyle/>
          <a:p>
            <a:pPr>
              <a:spcAft>
                <a:spcPts val="0"/>
              </a:spcAft>
            </a:pPr>
            <a:r>
              <a:rPr lang="en-US" sz="1300" b="1">
                <a:solidFill>
                  <a:srgbClr val="62508D"/>
                </a:solidFill>
                <a:latin typeface="Aptos"/>
              </a:rPr>
              <a:t>Direct backend</a:t>
            </a:r>
            <a:endParaRPr sz="1300" b="1">
              <a:solidFill>
                <a:srgbClr val="62508D"/>
              </a:solidFill>
              <a:latin typeface="Aptos"/>
            </a:endParaRPr>
          </a:p>
          <a:p>
            <a:pPr>
              <a:spcAft>
                <a:spcPts val="0"/>
              </a:spcAft>
            </a:pPr>
            <a:r>
              <a:rPr lang="en-US" sz="1300" b="1">
                <a:solidFill>
                  <a:srgbClr val="62508D"/>
                </a:solidFill>
                <a:latin typeface="Aptos"/>
              </a:rPr>
              <a:t>execution</a:t>
            </a:r>
            <a:endParaRPr sz="1300" b="1">
              <a:solidFill>
                <a:srgbClr val="62508D"/>
              </a:solidFill>
              <a:latin typeface="Aptos"/>
            </a:endParaRPr>
          </a:p>
        </p:txBody>
      </p:sp>
      <p:sp>
        <p:nvSpPr>
          <p:cNvPr id="43" name="TextBox 42"/>
          <p:cNvSpPr txBox="1"/>
          <p:nvPr/>
        </p:nvSpPr>
        <p:spPr>
          <a:xfrm>
            <a:off x="548640" y="5056632"/>
            <a:ext cx="2331720" cy="400110"/>
          </a:xfrm>
          <a:prstGeom prst="rect">
            <a:avLst/>
          </a:prstGeom>
          <a:noFill/>
        </p:spPr>
        <p:txBody>
          <a:bodyPr wrap="square" lIns="0" tIns="0" rIns="0" bIns="0">
            <a:spAutoFit/>
          </a:bodyPr>
          <a:lstStyle/>
          <a:p>
            <a:pPr>
              <a:spcAft>
                <a:spcPts val="0"/>
              </a:spcAft>
            </a:pPr>
            <a:r>
              <a:rPr sz="1300" b="1">
                <a:solidFill>
                  <a:srgbClr val="62508D"/>
                </a:solidFill>
                <a:latin typeface="Aptos"/>
              </a:rPr>
              <a:t>8  </a:t>
            </a:r>
            <a:r>
              <a:rPr lang="en-US" sz="1300" b="1">
                <a:solidFill>
                  <a:srgbClr val="62508D"/>
                </a:solidFill>
                <a:latin typeface="Aptos"/>
              </a:rPr>
              <a:t>Result + resume</a:t>
            </a:r>
            <a:endParaRPr sz="1300" b="1">
              <a:solidFill>
                <a:srgbClr val="62508D"/>
              </a:solidFill>
              <a:latin typeface="Aptos"/>
            </a:endParaRPr>
          </a:p>
          <a:p>
            <a:pPr>
              <a:spcAft>
                <a:spcPts val="0"/>
              </a:spcAft>
            </a:pPr>
            <a:r>
              <a:rPr sz="1300" b="1">
                <a:solidFill>
                  <a:srgbClr val="62508D"/>
                </a:solidFill>
                <a:latin typeface="Aptos"/>
              </a:rPr>
              <a:t>    saved </a:t>
            </a:r>
            <a:r>
              <a:rPr lang="en-US" sz="1300" b="1">
                <a:solidFill>
                  <a:srgbClr val="62508D"/>
                </a:solidFill>
                <a:latin typeface="Aptos"/>
              </a:rPr>
              <a:t>workflow</a:t>
            </a:r>
            <a:endParaRPr sz="1300" b="1">
              <a:solidFill>
                <a:srgbClr val="62508D"/>
              </a:solidFill>
              <a:latin typeface="Aptos"/>
            </a:endParaRPr>
          </a:p>
        </p:txBody>
      </p:sp>
      <p:sp>
        <p:nvSpPr>
          <p:cNvPr id="46" name="TextBox 45"/>
          <p:cNvSpPr txBox="1"/>
          <p:nvPr/>
        </p:nvSpPr>
        <p:spPr>
          <a:xfrm>
            <a:off x="5440680" y="4681728"/>
            <a:ext cx="1508760" cy="184666"/>
          </a:xfrm>
          <a:prstGeom prst="rect">
            <a:avLst/>
          </a:prstGeom>
          <a:noFill/>
        </p:spPr>
        <p:txBody>
          <a:bodyPr wrap="square" lIns="0" tIns="0" rIns="0" bIns="0">
            <a:spAutoFit/>
          </a:bodyPr>
          <a:lstStyle/>
          <a:p>
            <a:pPr>
              <a:spcAft>
                <a:spcPts val="0"/>
              </a:spcAft>
            </a:pPr>
            <a:r>
              <a:rPr lang="en-US" sz="1200" b="1">
                <a:solidFill>
                  <a:srgbClr val="62508D"/>
                </a:solidFill>
                <a:latin typeface="Aptos"/>
              </a:rPr>
              <a:t>5  Request approval</a:t>
            </a:r>
            <a:endParaRPr sz="1200" b="1">
              <a:solidFill>
                <a:srgbClr val="62508D"/>
              </a:solidFill>
              <a:latin typeface="Aptos"/>
            </a:endParaRPr>
          </a:p>
        </p:txBody>
      </p:sp>
      <p:sp>
        <p:nvSpPr>
          <p:cNvPr id="47" name="TextBox 46"/>
          <p:cNvSpPr txBox="1"/>
          <p:nvPr/>
        </p:nvSpPr>
        <p:spPr>
          <a:xfrm>
            <a:off x="5577840" y="5559552"/>
            <a:ext cx="1325880" cy="184666"/>
          </a:xfrm>
          <a:prstGeom prst="rect">
            <a:avLst/>
          </a:prstGeom>
          <a:noFill/>
        </p:spPr>
        <p:txBody>
          <a:bodyPr wrap="square" lIns="0" tIns="0" rIns="0" bIns="0">
            <a:spAutoFit/>
          </a:bodyPr>
          <a:lstStyle/>
          <a:p>
            <a:pPr>
              <a:spcAft>
                <a:spcPts val="0"/>
              </a:spcAft>
            </a:pPr>
            <a:r>
              <a:rPr lang="en-US" sz="1200" b="1">
                <a:solidFill>
                  <a:srgbClr val="62508D"/>
                </a:solidFill>
                <a:latin typeface="Aptos"/>
              </a:rPr>
              <a:t>6  Decision</a:t>
            </a:r>
            <a:endParaRPr sz="1200" b="1">
              <a:solidFill>
                <a:srgbClr val="62508D"/>
              </a:solidFill>
              <a:latin typeface="Aptos"/>
            </a:endParaRPr>
          </a:p>
        </p:txBody>
      </p:sp>
      <p:sp>
        <p:nvSpPr>
          <p:cNvPr id="48" name="TextBox 47"/>
          <p:cNvSpPr txBox="1"/>
          <p:nvPr/>
        </p:nvSpPr>
        <p:spPr>
          <a:xfrm>
            <a:off x="7040880" y="4233672"/>
            <a:ext cx="1188720" cy="169277"/>
          </a:xfrm>
          <a:prstGeom prst="rect">
            <a:avLst/>
          </a:prstGeom>
          <a:noFill/>
        </p:spPr>
        <p:txBody>
          <a:bodyPr wrap="square" lIns="0" tIns="0" rIns="0" bIns="0">
            <a:spAutoFit/>
          </a:bodyPr>
          <a:lstStyle/>
          <a:p>
            <a:pPr>
              <a:spcAft>
                <a:spcPts val="0"/>
              </a:spcAft>
            </a:pPr>
            <a:r>
              <a:rPr lang="en-US" sz="1100" b="1">
                <a:solidFill>
                  <a:srgbClr val="62508D"/>
                </a:solidFill>
                <a:latin typeface="Aptos"/>
              </a:rPr>
              <a:t>HITL GATE</a:t>
            </a:r>
            <a:endParaRPr sz="1100" b="1">
              <a:solidFill>
                <a:srgbClr val="62508D"/>
              </a:solidFill>
              <a:latin typeface="Aptos"/>
            </a:endParaRPr>
          </a:p>
        </p:txBody>
      </p:sp>
      <p:sp>
        <p:nvSpPr>
          <p:cNvPr id="49" name="TextBox 48"/>
          <p:cNvSpPr txBox="1"/>
          <p:nvPr/>
        </p:nvSpPr>
        <p:spPr>
          <a:xfrm>
            <a:off x="530352" y="6236208"/>
            <a:ext cx="11091672" cy="215444"/>
          </a:xfrm>
          <a:prstGeom prst="rect">
            <a:avLst/>
          </a:prstGeom>
          <a:noFill/>
        </p:spPr>
        <p:txBody>
          <a:bodyPr wrap="square" lIns="0" tIns="0" rIns="0" bIns="0">
            <a:spAutoFit/>
          </a:bodyPr>
          <a:lstStyle/>
          <a:p>
            <a:pPr>
              <a:spcAft>
                <a:spcPts val="0"/>
              </a:spcAft>
            </a:pPr>
            <a:r>
              <a:rPr lang="en-US" sz="1400" b="1">
                <a:solidFill>
                  <a:srgbClr val="007B9A"/>
                </a:solidFill>
                <a:latin typeface="Aptos"/>
              </a:rPr>
              <a:t>Human approval precedes </a:t>
            </a:r>
            <a:r>
              <a:rPr sz="1400" b="1">
                <a:solidFill>
                  <a:srgbClr val="007B9A"/>
                </a:solidFill>
                <a:latin typeface="Aptos"/>
              </a:rPr>
              <a:t>execution</a:t>
            </a:r>
            <a:r>
              <a:rPr lang="en-US" sz="1400" b="1">
                <a:solidFill>
                  <a:srgbClr val="007B9A"/>
                </a:solidFill>
                <a:latin typeface="Aptos"/>
              </a:rPr>
              <a:t>. The task engine performs approved actions directly</a:t>
            </a:r>
            <a:r>
              <a:rPr sz="1400" b="1">
                <a:solidFill>
                  <a:srgbClr val="007B9A"/>
                </a:solidFill>
                <a:latin typeface="Aptos"/>
              </a:rPr>
              <a:t> in </a:t>
            </a:r>
            <a:r>
              <a:rPr lang="en-US" sz="1400" b="1">
                <a:solidFill>
                  <a:srgbClr val="007B9A"/>
                </a:solidFill>
                <a:latin typeface="Aptos"/>
              </a:rPr>
              <a:t>backend systems</a:t>
            </a:r>
            <a:r>
              <a:rPr sz="1400" b="1">
                <a:solidFill>
                  <a:srgbClr val="007B9A"/>
                </a:solidFill>
                <a:latin typeface="Aptos"/>
              </a:rPr>
              <a:t>.</a:t>
            </a:r>
          </a:p>
        </p:txBody>
      </p:sp>
      <p:cxnSp>
        <p:nvCxnSpPr>
          <p:cNvPr id="50" name="Connector 49"/>
          <p:cNvCxnSpPr/>
          <p:nvPr/>
        </p:nvCxnSpPr>
        <p:spPr>
          <a:xfrm>
            <a:off x="8412480" y="3776472"/>
            <a:ext cx="0" cy="813816"/>
          </a:xfrm>
          <a:prstGeom prst="line">
            <a:avLst/>
          </a:prstGeom>
          <a:ln w="19050">
            <a:solidFill>
              <a:srgbClr val="62508D"/>
            </a:solidFill>
            <a:tailEnd type="triangle"/>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H="1">
            <a:off x="5367528" y="4992624"/>
            <a:ext cx="1673352" cy="0"/>
          </a:xfrm>
          <a:prstGeom prst="line">
            <a:avLst/>
          </a:prstGeom>
          <a:ln w="19050">
            <a:solidFill>
              <a:srgbClr val="62508D"/>
            </a:solidFill>
            <a:tailEnd type="triangle"/>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a:off x="5367528" y="5486400"/>
            <a:ext cx="1673352" cy="0"/>
          </a:xfrm>
          <a:prstGeom prst="line">
            <a:avLst/>
          </a:prstGeom>
          <a:ln w="19050">
            <a:solidFill>
              <a:srgbClr val="62508D"/>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9784080" y="4992624"/>
            <a:ext cx="731520" cy="0"/>
          </a:xfrm>
          <a:prstGeom prst="line">
            <a:avLst/>
          </a:prstGeom>
          <a:ln w="19050">
            <a:solidFill>
              <a:srgbClr val="62508D"/>
            </a:solidFill>
          </a:ln>
        </p:spPr>
        <p:style>
          <a:lnRef idx="2">
            <a:schemeClr val="accent1"/>
          </a:lnRef>
          <a:fillRef idx="0">
            <a:schemeClr val="accent1"/>
          </a:fillRef>
          <a:effectRef idx="1">
            <a:schemeClr val="accent1"/>
          </a:effectRef>
          <a:fontRef idx="minor">
            <a:schemeClr val="tx1"/>
          </a:fontRef>
        </p:style>
      </p:cxnSp>
      <p:cxnSp>
        <p:nvCxnSpPr>
          <p:cNvPr id="54" name="Connector 53"/>
          <p:cNvCxnSpPr/>
          <p:nvPr/>
        </p:nvCxnSpPr>
        <p:spPr>
          <a:xfrm flipV="1">
            <a:off x="10515600" y="3776472"/>
            <a:ext cx="0" cy="1216152"/>
          </a:xfrm>
          <a:prstGeom prst="line">
            <a:avLst/>
          </a:prstGeom>
          <a:ln w="19050">
            <a:solidFill>
              <a:srgbClr val="62508D"/>
            </a:solidFill>
            <a:tailEnd type="triangle"/>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a:off x="11375136" y="3776472"/>
            <a:ext cx="0" cy="1755648"/>
          </a:xfrm>
          <a:prstGeom prst="line">
            <a:avLst/>
          </a:prstGeom>
          <a:ln w="19050">
            <a:solidFill>
              <a:srgbClr val="62508D"/>
            </a:solidFill>
            <a:prstDash val="dash"/>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flipH="1">
            <a:off x="9784080" y="5532120"/>
            <a:ext cx="1591056" cy="0"/>
          </a:xfrm>
          <a:prstGeom prst="line">
            <a:avLst/>
          </a:prstGeom>
          <a:ln w="19050">
            <a:solidFill>
              <a:srgbClr val="62508D"/>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7360920" y="5788152"/>
            <a:ext cx="0" cy="265176"/>
          </a:xfrm>
          <a:prstGeom prst="line">
            <a:avLst/>
          </a:prstGeom>
          <a:ln w="19050">
            <a:solidFill>
              <a:srgbClr val="62508D"/>
            </a:solidFill>
            <a:prstDash val="dash"/>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flipH="1">
            <a:off x="3017520" y="6053328"/>
            <a:ext cx="4343400" cy="0"/>
          </a:xfrm>
          <a:prstGeom prst="line">
            <a:avLst/>
          </a:prstGeom>
          <a:ln w="19050">
            <a:solidFill>
              <a:srgbClr val="62508D"/>
            </a:solidFill>
            <a:prstDash val="dash"/>
          </a:ln>
        </p:spPr>
        <p:style>
          <a:lnRef idx="2">
            <a:schemeClr val="accent1"/>
          </a:lnRef>
          <a:fillRef idx="0">
            <a:schemeClr val="accent1"/>
          </a:fillRef>
          <a:effectRef idx="1">
            <a:schemeClr val="accent1"/>
          </a:effectRef>
          <a:fontRef idx="minor">
            <a:schemeClr val="tx1"/>
          </a:fontRef>
        </p:style>
      </p:cxnSp>
      <p:cxnSp>
        <p:nvCxnSpPr>
          <p:cNvPr id="59" name="Connector 58"/>
          <p:cNvCxnSpPr/>
          <p:nvPr/>
        </p:nvCxnSpPr>
        <p:spPr>
          <a:xfrm flipV="1">
            <a:off x="3017520" y="3776472"/>
            <a:ext cx="0" cy="2276856"/>
          </a:xfrm>
          <a:prstGeom prst="line">
            <a:avLst/>
          </a:prstGeom>
          <a:ln w="19050">
            <a:solidFill>
              <a:srgbClr val="62508D"/>
            </a:solidFill>
            <a:prstDash val="dash"/>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1" cy="1"/>
          <a:chOff x="0" y="0"/>
          <a:chExt cx="1" cy="1"/>
        </a:xfrm>
      </p:grpSpPr>
      <p:sp>
        <p:nvSpPr>
          <p:cNvPr id="46" name="TextBox 45"/>
          <p:cNvSpPr txBox="1"/>
          <p:nvPr/>
        </p:nvSpPr>
        <p:spPr>
          <a:xfrm>
            <a:off x="475488" y="228600"/>
            <a:ext cx="8549640" cy="430887"/>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2800" b="1">
                <a:solidFill>
                  <a:srgbClr val="FFFFFF"/>
                </a:solidFill>
                <a:latin typeface="Aptos"/>
              </a:rPr>
              <a:t>Business skills, enforced by the platform</a:t>
            </a:r>
          </a:p>
        </p:txBody>
      </p:sp>
      <p:sp>
        <p:nvSpPr>
          <p:cNvPr id="47" name="TextBox 46"/>
          <p:cNvSpPr txBox="1"/>
          <p:nvPr/>
        </p:nvSpPr>
        <p:spPr>
          <a:xfrm>
            <a:off x="521207" y="1353312"/>
            <a:ext cx="11064240" cy="307777"/>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2000" b="1">
                <a:solidFill>
                  <a:srgbClr val="18273A"/>
                </a:solidFill>
                <a:latin typeface="Aptos"/>
              </a:rPr>
              <a:t>AT&amp;T’s design separates process intent from permission to act</a:t>
            </a:r>
          </a:p>
        </p:txBody>
      </p:sp>
      <p:sp>
        <p:nvSpPr>
          <p:cNvPr id="49" name="TextBox 48"/>
          <p:cNvSpPr txBox="1"/>
          <p:nvPr/>
        </p:nvSpPr>
        <p:spPr>
          <a:xfrm>
            <a:off x="530352" y="1993392"/>
            <a:ext cx="2423160" cy="184666"/>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01  REQUEST + CONTEXT</a:t>
            </a:r>
          </a:p>
        </p:txBody>
      </p:sp>
      <p:sp>
        <p:nvSpPr>
          <p:cNvPr id="50" name="TextBox 49"/>
          <p:cNvSpPr txBox="1"/>
          <p:nvPr/>
        </p:nvSpPr>
        <p:spPr>
          <a:xfrm>
            <a:off x="3447288" y="1993392"/>
            <a:ext cx="2423160" cy="184666"/>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02  BUSINESS SKILL</a:t>
            </a:r>
          </a:p>
        </p:txBody>
      </p:sp>
      <p:sp>
        <p:nvSpPr>
          <p:cNvPr id="51" name="TextBox 50"/>
          <p:cNvSpPr txBox="1"/>
          <p:nvPr/>
        </p:nvSpPr>
        <p:spPr>
          <a:xfrm>
            <a:off x="6165441" y="1993392"/>
            <a:ext cx="2423160" cy="184666"/>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03  CONTROLLED EXECUTION</a:t>
            </a:r>
          </a:p>
        </p:txBody>
      </p:sp>
      <p:sp>
        <p:nvSpPr>
          <p:cNvPr id="52" name="TextBox 51"/>
          <p:cNvSpPr txBox="1"/>
          <p:nvPr/>
        </p:nvSpPr>
        <p:spPr>
          <a:xfrm>
            <a:off x="9253728" y="1993392"/>
            <a:ext cx="2377440" cy="184666"/>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04  RECORD + EVIDENCE</a:t>
            </a:r>
          </a:p>
        </p:txBody>
      </p:sp>
      <p:sp>
        <p:nvSpPr>
          <p:cNvPr id="63" name="Rounded Rectangle 62"/>
          <p:cNvSpPr/>
          <p:nvPr/>
        </p:nvSpPr>
        <p:spPr>
          <a:xfrm>
            <a:off x="530352" y="2523744"/>
            <a:ext cx="2423160" cy="576072"/>
          </a:xfrm>
          <a:prstGeom prst="rect">
            <a:avLst/>
          </a:prstGeom>
          <a:noFill/>
          <a:ln w="1016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2100" b="1">
                <a:solidFill>
                  <a:srgbClr val="18273A"/>
                </a:solidFill>
                <a:latin typeface="Aptos"/>
              </a:rPr>
              <a:t>One HR front door</a:t>
            </a:r>
          </a:p>
        </p:txBody>
      </p:sp>
      <p:sp>
        <p:nvSpPr>
          <p:cNvPr id="64" name="Rounded Rectangle 63"/>
          <p:cNvSpPr/>
          <p:nvPr/>
        </p:nvSpPr>
        <p:spPr>
          <a:xfrm>
            <a:off x="530352" y="3264408"/>
            <a:ext cx="242316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Verified identity and</a:t>
            </a:r>
          </a:p>
          <a:p>
            <a:pPr algn="l">
              <a:spcBef>
                <a:spcPts val="0"/>
              </a:spcBef>
              <a:spcAft>
                <a:spcPts val="0"/>
              </a:spcAft>
              <a:buNone/>
            </a:pPr>
            <a:r>
              <a:rPr lang="en-US" sz="1600" b="0">
                <a:solidFill>
                  <a:srgbClr val="18273A"/>
                </a:solidFill>
                <a:latin typeface="Aptos"/>
              </a:rPr>
              <a:t>employee context</a:t>
            </a:r>
          </a:p>
        </p:txBody>
      </p:sp>
      <p:sp>
        <p:nvSpPr>
          <p:cNvPr id="65" name="Rounded Rectangle 64"/>
          <p:cNvSpPr/>
          <p:nvPr/>
        </p:nvSpPr>
        <p:spPr>
          <a:xfrm>
            <a:off x="530352" y="4050791"/>
            <a:ext cx="242316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Policy and data relevant</a:t>
            </a:r>
          </a:p>
          <a:p>
            <a:pPr algn="l">
              <a:spcBef>
                <a:spcPts val="0"/>
              </a:spcBef>
              <a:spcAft>
                <a:spcPts val="0"/>
              </a:spcAft>
              <a:buNone/>
            </a:pPr>
            <a:r>
              <a:rPr lang="en-US" sz="1600" b="0">
                <a:solidFill>
                  <a:srgbClr val="18273A"/>
                </a:solidFill>
                <a:latin typeface="Aptos"/>
              </a:rPr>
              <a:t>to the request</a:t>
            </a:r>
          </a:p>
        </p:txBody>
      </p:sp>
      <p:sp>
        <p:nvSpPr>
          <p:cNvPr id="67" name="Rounded Rectangle 66"/>
          <p:cNvSpPr/>
          <p:nvPr/>
        </p:nvSpPr>
        <p:spPr>
          <a:xfrm>
            <a:off x="3447288" y="2523744"/>
            <a:ext cx="2423160" cy="576072"/>
          </a:xfrm>
          <a:prstGeom prst="rect">
            <a:avLst/>
          </a:prstGeom>
          <a:noFill/>
          <a:ln w="1016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2100" b="1">
                <a:solidFill>
                  <a:srgbClr val="18273A"/>
                </a:solidFill>
                <a:latin typeface="Aptos"/>
              </a:rPr>
              <a:t>Versioned workflow</a:t>
            </a:r>
          </a:p>
        </p:txBody>
      </p:sp>
      <p:sp>
        <p:nvSpPr>
          <p:cNvPr id="68" name="TextBox 67"/>
          <p:cNvSpPr txBox="1"/>
          <p:nvPr/>
        </p:nvSpPr>
        <p:spPr>
          <a:xfrm>
            <a:off x="3447288" y="3264408"/>
            <a:ext cx="2423160" cy="492443"/>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600" b="0">
                <a:solidFill>
                  <a:srgbClr val="18273A"/>
                </a:solidFill>
                <a:latin typeface="Aptos"/>
              </a:rPr>
              <a:t>Steps, preconditions</a:t>
            </a:r>
          </a:p>
          <a:p>
            <a:pPr algn="l">
              <a:spcBef>
                <a:spcPts val="0"/>
              </a:spcBef>
              <a:spcAft>
                <a:spcPts val="0"/>
              </a:spcAft>
              <a:buNone/>
            </a:pPr>
            <a:r>
              <a:rPr lang="en-US" sz="1600" b="0">
                <a:solidFill>
                  <a:srgbClr val="18273A"/>
                </a:solidFill>
                <a:latin typeface="Aptos"/>
              </a:rPr>
              <a:t>and exception rules</a:t>
            </a:r>
          </a:p>
        </p:txBody>
      </p:sp>
      <p:sp>
        <p:nvSpPr>
          <p:cNvPr id="73" name="Rounded Rectangle 72"/>
          <p:cNvSpPr/>
          <p:nvPr/>
        </p:nvSpPr>
        <p:spPr>
          <a:xfrm>
            <a:off x="3447288" y="4050791"/>
            <a:ext cx="242316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Eligible skills load</a:t>
            </a:r>
          </a:p>
          <a:p>
            <a:pPr algn="l">
              <a:spcBef>
                <a:spcPts val="0"/>
              </a:spcBef>
              <a:spcAft>
                <a:spcPts val="0"/>
              </a:spcAft>
              <a:buNone/>
            </a:pPr>
            <a:r>
              <a:rPr lang="en-US" sz="1600" b="0">
                <a:solidFill>
                  <a:srgbClr val="18273A"/>
                </a:solidFill>
                <a:latin typeface="Aptos"/>
              </a:rPr>
              <a:t>on demand</a:t>
            </a:r>
          </a:p>
        </p:txBody>
      </p:sp>
      <p:sp>
        <p:nvSpPr>
          <p:cNvPr id="74" name="Rounded Rectangle 73"/>
          <p:cNvSpPr/>
          <p:nvPr/>
        </p:nvSpPr>
        <p:spPr>
          <a:xfrm>
            <a:off x="6165441" y="2523744"/>
            <a:ext cx="2423160" cy="576072"/>
          </a:xfrm>
          <a:prstGeom prst="rect">
            <a:avLst/>
          </a:prstGeom>
          <a:noFill/>
          <a:ln w="1016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2100" b="1">
                <a:solidFill>
                  <a:srgbClr val="18273A"/>
                </a:solidFill>
                <a:latin typeface="Aptos"/>
              </a:rPr>
              <a:t>MCP tool boundary</a:t>
            </a:r>
          </a:p>
        </p:txBody>
      </p:sp>
      <p:sp>
        <p:nvSpPr>
          <p:cNvPr id="75" name="Rounded Rectangle 74"/>
          <p:cNvSpPr/>
          <p:nvPr/>
        </p:nvSpPr>
        <p:spPr>
          <a:xfrm>
            <a:off x="6165441" y="3264408"/>
            <a:ext cx="242316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Allowlisted tools and</a:t>
            </a:r>
          </a:p>
          <a:p>
            <a:pPr algn="l">
              <a:spcBef>
                <a:spcPts val="0"/>
              </a:spcBef>
              <a:spcAft>
                <a:spcPts val="0"/>
              </a:spcAft>
              <a:buNone/>
            </a:pPr>
            <a:r>
              <a:rPr lang="en-US" sz="1600" b="0">
                <a:solidFill>
                  <a:srgbClr val="18273A"/>
                </a:solidFill>
                <a:latin typeface="Aptos"/>
              </a:rPr>
              <a:t>execution-time authorization</a:t>
            </a:r>
          </a:p>
        </p:txBody>
      </p:sp>
      <p:sp>
        <p:nvSpPr>
          <p:cNvPr id="79" name="Rounded Rectangle 78"/>
          <p:cNvSpPr/>
          <p:nvPr/>
        </p:nvSpPr>
        <p:spPr>
          <a:xfrm>
            <a:off x="6165441" y="4050791"/>
            <a:ext cx="242316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Separate reads from writes</a:t>
            </a:r>
          </a:p>
          <a:p>
            <a:pPr algn="l">
              <a:spcBef>
                <a:spcPts val="0"/>
              </a:spcBef>
              <a:spcAft>
                <a:spcPts val="0"/>
              </a:spcAft>
              <a:buNone/>
            </a:pPr>
            <a:r>
              <a:rPr lang="en-US" sz="1600" b="0">
                <a:solidFill>
                  <a:srgbClr val="18273A"/>
                </a:solidFill>
                <a:latin typeface="Aptos"/>
              </a:rPr>
              <a:t>Confirm before submission</a:t>
            </a:r>
          </a:p>
        </p:txBody>
      </p:sp>
      <p:sp>
        <p:nvSpPr>
          <p:cNvPr id="80" name="Rounded Rectangle 79"/>
          <p:cNvSpPr/>
          <p:nvPr/>
        </p:nvSpPr>
        <p:spPr>
          <a:xfrm>
            <a:off x="9253728" y="2523744"/>
            <a:ext cx="2377440" cy="576072"/>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2100" b="1">
                <a:solidFill>
                  <a:srgbClr val="18273A"/>
                </a:solidFill>
                <a:latin typeface="Aptos"/>
              </a:rPr>
              <a:t>System of record</a:t>
            </a:r>
          </a:p>
        </p:txBody>
      </p:sp>
      <p:sp>
        <p:nvSpPr>
          <p:cNvPr id="81" name="Rounded Rectangle 80"/>
          <p:cNvSpPr/>
          <p:nvPr/>
        </p:nvSpPr>
        <p:spPr>
          <a:xfrm>
            <a:off x="9253728" y="3264408"/>
            <a:ext cx="237744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Record the transaction</a:t>
            </a:r>
          </a:p>
          <a:p>
            <a:pPr algn="l">
              <a:spcBef>
                <a:spcPts val="0"/>
              </a:spcBef>
              <a:spcAft>
                <a:spcPts val="0"/>
              </a:spcAft>
              <a:buNone/>
            </a:pPr>
            <a:r>
              <a:rPr lang="en-US" sz="1600" b="0">
                <a:solidFill>
                  <a:srgbClr val="18273A"/>
                </a:solidFill>
                <a:latin typeface="Aptos"/>
              </a:rPr>
              <a:t>and return its status</a:t>
            </a:r>
          </a:p>
        </p:txBody>
      </p:sp>
      <p:sp>
        <p:nvSpPr>
          <p:cNvPr id="84" name="Rounded Rectangle 83"/>
          <p:cNvSpPr/>
          <p:nvPr/>
        </p:nvSpPr>
        <p:spPr>
          <a:xfrm>
            <a:off x="9253728" y="4050791"/>
            <a:ext cx="2377440" cy="640080"/>
          </a:xfrm>
          <a:prstGeom prst="rect">
            <a:avLst/>
          </a:prstGeom>
          <a:noFill/>
          <a:ln w="16510">
            <a:noFill/>
          </a:ln>
          <a:effectLst/>
        </p:spPr>
        <p:style>
          <a:lnRef idx="1">
            <a:schemeClr val="accent1"/>
          </a:lnRef>
          <a:fillRef idx="3">
            <a:schemeClr val="accent1"/>
          </a:fillRef>
          <a:effectRef idx="2">
            <a:schemeClr val="accent1"/>
          </a:effectRef>
          <a:fontRef idx="minor">
            <a:schemeClr val="lt1"/>
          </a:fontRef>
        </p:style>
        <p:txBody>
          <a:bodyPr wrap="square" lIns="27432" tIns="0" rIns="27432" bIns="0" rtlCol="0" anchor="t"/>
          <a:lstStyle/>
          <a:p>
            <a:pPr algn="l">
              <a:spcBef>
                <a:spcPts val="0"/>
              </a:spcBef>
              <a:spcAft>
                <a:spcPts val="0"/>
              </a:spcAft>
              <a:buNone/>
            </a:pPr>
            <a:r>
              <a:rPr lang="en-US" sz="1600" b="0">
                <a:solidFill>
                  <a:srgbClr val="18273A"/>
                </a:solidFill>
                <a:latin typeface="Aptos"/>
              </a:rPr>
              <a:t>Trace actions and route</a:t>
            </a:r>
          </a:p>
          <a:p>
            <a:pPr algn="l">
              <a:spcBef>
                <a:spcPts val="0"/>
              </a:spcBef>
              <a:spcAft>
                <a:spcPts val="0"/>
              </a:spcAft>
              <a:buNone/>
            </a:pPr>
            <a:r>
              <a:rPr lang="en-US" sz="1600" b="0">
                <a:solidFill>
                  <a:srgbClr val="18273A"/>
                </a:solidFill>
                <a:latin typeface="Aptos"/>
              </a:rPr>
              <a:t>unsupported cases to HR</a:t>
            </a:r>
          </a:p>
        </p:txBody>
      </p:sp>
      <p:cxnSp>
        <p:nvCxnSpPr>
          <p:cNvPr id="88" name="Connector 87"/>
          <p:cNvCxnSpPr/>
          <p:nvPr/>
        </p:nvCxnSpPr>
        <p:spPr>
          <a:xfrm flipV="1">
            <a:off x="2952849" y="2706889"/>
            <a:ext cx="356616" cy="0"/>
          </a:xfrm>
          <a:prstGeom prst="line">
            <a:avLst/>
          </a:prstGeom>
          <a:ln w="17780">
            <a:solidFill>
              <a:srgbClr val="007B9A"/>
            </a:solidFill>
          </a:ln>
          <a:effectLst/>
        </p:spPr>
        <p:style>
          <a:lnRef idx="2">
            <a:schemeClr val="accent1"/>
          </a:lnRef>
          <a:fillRef idx="0">
            <a:schemeClr val="accent1"/>
          </a:fillRef>
          <a:effectRef idx="1">
            <a:schemeClr val="accent1"/>
          </a:effectRef>
          <a:fontRef idx="minor">
            <a:schemeClr val="tx1"/>
          </a:fontRef>
        </p:style>
      </p:cxnSp>
      <p:cxnSp>
        <p:nvCxnSpPr>
          <p:cNvPr id="89" name="Connector 88"/>
          <p:cNvCxnSpPr/>
          <p:nvPr/>
        </p:nvCxnSpPr>
        <p:spPr>
          <a:xfrm>
            <a:off x="5511977" y="2706890"/>
            <a:ext cx="356616" cy="0"/>
          </a:xfrm>
          <a:prstGeom prst="line">
            <a:avLst/>
          </a:prstGeom>
          <a:ln w="17780">
            <a:solidFill>
              <a:srgbClr val="007B9A"/>
            </a:solidFill>
          </a:ln>
          <a:effectLst/>
        </p:spPr>
        <p:style>
          <a:lnRef idx="2">
            <a:schemeClr val="accent1"/>
          </a:lnRef>
          <a:fillRef idx="0">
            <a:schemeClr val="accent1"/>
          </a:fillRef>
          <a:effectRef idx="1">
            <a:schemeClr val="accent1"/>
          </a:effectRef>
          <a:fontRef idx="minor">
            <a:schemeClr val="tx1"/>
          </a:fontRef>
        </p:style>
      </p:cxnSp>
      <p:cxnSp>
        <p:nvCxnSpPr>
          <p:cNvPr id="90" name="Connector 89"/>
          <p:cNvCxnSpPr/>
          <p:nvPr/>
        </p:nvCxnSpPr>
        <p:spPr>
          <a:xfrm flipV="1">
            <a:off x="8846356" y="2700263"/>
            <a:ext cx="356616" cy="0"/>
          </a:xfrm>
          <a:prstGeom prst="line">
            <a:avLst/>
          </a:prstGeom>
          <a:ln w="17780">
            <a:solidFill>
              <a:srgbClr val="007B9A"/>
            </a:solidFill>
          </a:ln>
          <a:effectLst/>
        </p:spPr>
        <p:style>
          <a:lnRef idx="2">
            <a:schemeClr val="accent1"/>
          </a:lnRef>
          <a:fillRef idx="0">
            <a:schemeClr val="accent1"/>
          </a:fillRef>
          <a:effectRef idx="1">
            <a:schemeClr val="accent1"/>
          </a:effectRef>
          <a:fontRef idx="minor">
            <a:schemeClr val="tx1"/>
          </a:fontRef>
        </p:style>
      </p:cxnSp>
      <p:sp>
        <p:nvSpPr>
          <p:cNvPr id="93" name="Rounded Rectangle 92"/>
          <p:cNvSpPr/>
          <p:nvPr/>
        </p:nvSpPr>
        <p:spPr>
          <a:xfrm>
            <a:off x="521207" y="5020056"/>
            <a:ext cx="11155680" cy="1005840"/>
          </a:xfrm>
          <a:prstGeom prst="rect">
            <a:avLst/>
          </a:prstGeom>
          <a:solidFill>
            <a:srgbClr val="EDF5F8"/>
          </a:solidFill>
          <a:ln>
            <a:no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algn="l">
              <a:spcBef>
                <a:spcPts val="0"/>
              </a:spcBef>
              <a:spcAft>
                <a:spcPts val="0"/>
              </a:spcAft>
            </a:pPr>
            <a:endParaRPr lang="en-US"/>
          </a:p>
        </p:txBody>
      </p:sp>
      <p:sp>
        <p:nvSpPr>
          <p:cNvPr id="94" name="TextBox 93"/>
          <p:cNvSpPr txBox="1"/>
          <p:nvPr/>
        </p:nvSpPr>
        <p:spPr>
          <a:xfrm>
            <a:off x="704088" y="5175504"/>
            <a:ext cx="1911095" cy="161583"/>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050" b="1">
                <a:solidFill>
                  <a:srgbClr val="007B9A"/>
                </a:solidFill>
                <a:latin typeface="Aptos"/>
              </a:rPr>
              <a:t>ILLUSTRATIVE HR PROCESS</a:t>
            </a:r>
          </a:p>
        </p:txBody>
      </p:sp>
      <p:sp>
        <p:nvSpPr>
          <p:cNvPr id="96" name="TextBox 95"/>
          <p:cNvSpPr txBox="1"/>
          <p:nvPr/>
        </p:nvSpPr>
        <p:spPr>
          <a:xfrm>
            <a:off x="704088" y="5513832"/>
            <a:ext cx="2926080" cy="215444"/>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400" b="1">
                <a:solidFill>
                  <a:srgbClr val="18273A"/>
                </a:solidFill>
                <a:latin typeface="Aptos"/>
              </a:rPr>
              <a:t>Record vacation taken last week</a:t>
            </a:r>
          </a:p>
        </p:txBody>
      </p:sp>
      <p:sp>
        <p:nvSpPr>
          <p:cNvPr id="98" name="TextBox 97"/>
          <p:cNvSpPr txBox="1"/>
          <p:nvPr/>
        </p:nvSpPr>
        <p:spPr>
          <a:xfrm>
            <a:off x="3977639" y="5193792"/>
            <a:ext cx="3502152" cy="492443"/>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600" b="0">
                <a:solidFill>
                  <a:srgbClr val="18273A"/>
                </a:solidFill>
                <a:latin typeface="Aptos"/>
              </a:rPr>
              <a:t>Check eligibility now and on</a:t>
            </a:r>
          </a:p>
          <a:p>
            <a:pPr algn="l">
              <a:spcBef>
                <a:spcPts val="0"/>
              </a:spcBef>
              <a:spcAft>
                <a:spcPts val="0"/>
              </a:spcAft>
              <a:buNone/>
            </a:pPr>
            <a:r>
              <a:rPr lang="en-US" sz="1600" b="0">
                <a:solidFill>
                  <a:srgbClr val="18273A"/>
                </a:solidFill>
                <a:latin typeface="Aptos"/>
              </a:rPr>
              <a:t>the requested absence date</a:t>
            </a:r>
          </a:p>
        </p:txBody>
      </p:sp>
      <p:sp>
        <p:nvSpPr>
          <p:cNvPr id="100" name="TextBox 99"/>
          <p:cNvSpPr txBox="1"/>
          <p:nvPr/>
        </p:nvSpPr>
        <p:spPr>
          <a:xfrm>
            <a:off x="7955279" y="5193792"/>
            <a:ext cx="3410712" cy="492443"/>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600" b="0">
                <a:solidFill>
                  <a:srgbClr val="18273A"/>
                </a:solidFill>
                <a:latin typeface="Aptos"/>
              </a:rPr>
              <a:t>Confirm the details, then verify</a:t>
            </a:r>
          </a:p>
          <a:p>
            <a:pPr algn="l">
              <a:spcBef>
                <a:spcPts val="0"/>
              </a:spcBef>
              <a:spcAft>
                <a:spcPts val="0"/>
              </a:spcAft>
              <a:buNone/>
            </a:pPr>
            <a:r>
              <a:rPr lang="en-US" sz="1600" b="0">
                <a:solidFill>
                  <a:srgbClr val="18273A"/>
                </a:solidFill>
                <a:latin typeface="Aptos"/>
              </a:rPr>
              <a:t>the recorded result</a:t>
            </a:r>
          </a:p>
        </p:txBody>
      </p:sp>
      <p:sp>
        <p:nvSpPr>
          <p:cNvPr id="106" name="TextBox 105"/>
          <p:cNvSpPr txBox="1"/>
          <p:nvPr/>
        </p:nvSpPr>
        <p:spPr>
          <a:xfrm>
            <a:off x="521207" y="6172200"/>
            <a:ext cx="11155680" cy="184666"/>
          </a:xfrm>
          <a:prstGeom prst="rect">
            <a:avLst/>
          </a:prstGeom>
          <a:noFill/>
          <a:ln>
            <a:noFill/>
          </a:ln>
          <a:effectLst/>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The skill describes the process. Runtime controls decide whether each action may execute.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5488" y="228600"/>
            <a:ext cx="8549640" cy="430887"/>
          </a:xfrm>
          <a:prstGeom prst="rect">
            <a:avLst/>
          </a:prstGeom>
          <a:noFill/>
        </p:spPr>
        <p:txBody>
          <a:bodyPr wrap="square" lIns="27432" tIns="0" rIns="27432" bIns="0" anchor="t">
            <a:spAutoFit/>
          </a:bodyPr>
          <a:lstStyle/>
          <a:p>
            <a:pPr algn="l">
              <a:spcBef>
                <a:spcPts val="0"/>
              </a:spcBef>
              <a:spcAft>
                <a:spcPts val="0"/>
              </a:spcAft>
              <a:buNone/>
            </a:pPr>
            <a:r>
              <a:rPr lang="en-US" sz="2800" b="1">
                <a:solidFill>
                  <a:srgbClr val="FFFFFF"/>
                </a:solidFill>
                <a:latin typeface="Aptos"/>
              </a:rPr>
              <a:t>Manageable processes, independent controls</a:t>
            </a:r>
          </a:p>
        </p:txBody>
      </p:sp>
      <p:sp>
        <p:nvSpPr>
          <p:cNvPr id="3" name="TextBox 2"/>
          <p:cNvSpPr txBox="1"/>
          <p:nvPr/>
        </p:nvSpPr>
        <p:spPr>
          <a:xfrm>
            <a:off x="521207" y="1335024"/>
            <a:ext cx="11155680" cy="292388"/>
          </a:xfrm>
          <a:prstGeom prst="rect">
            <a:avLst/>
          </a:prstGeom>
          <a:noFill/>
        </p:spPr>
        <p:txBody>
          <a:bodyPr wrap="square" lIns="27432" tIns="0" rIns="27432" bIns="0" anchor="t">
            <a:spAutoFit/>
          </a:bodyPr>
          <a:lstStyle/>
          <a:p>
            <a:pPr algn="l">
              <a:spcBef>
                <a:spcPts val="0"/>
              </a:spcBef>
              <a:spcAft>
                <a:spcPts val="0"/>
              </a:spcAft>
              <a:buNone/>
            </a:pPr>
            <a:r>
              <a:rPr lang="en-US" sz="1900" b="1">
                <a:solidFill>
                  <a:srgbClr val="18273A"/>
                </a:solidFill>
                <a:latin typeface="Aptos"/>
              </a:rPr>
              <a:t>The value is a reviewable process contract backed by independent controls</a:t>
            </a:r>
          </a:p>
        </p:txBody>
      </p:sp>
      <p:graphicFrame>
        <p:nvGraphicFramePr>
          <p:cNvPr id="4" name="Table 3"/>
          <p:cNvGraphicFramePr>
            <a:graphicFrameLocks noGrp="1"/>
          </p:cNvGraphicFramePr>
          <p:nvPr>
            <p:extLst>
              <p:ext uri="{D42A27DB-BD31-4B8C-83A1-F6EECF244321}">
                <p14:modId xmlns:p14="http://schemas.microsoft.com/office/powerpoint/2010/main" val="689084454"/>
              </p:ext>
            </p:extLst>
          </p:nvPr>
        </p:nvGraphicFramePr>
        <p:xfrm>
          <a:off x="521207" y="1965960"/>
          <a:ext cx="11155680" cy="3557016"/>
        </p:xfrm>
        <a:graphic>
          <a:graphicData uri="http://schemas.openxmlformats.org/drawingml/2006/table">
            <a:tbl>
              <a:tblPr firstRow="1" bandRow="1">
                <a:tableStyleId>{5C22544A-7EE6-4342-B048-85BDC9FD1C3A}</a:tableStyleId>
              </a:tblPr>
              <a:tblGrid>
                <a:gridCol w="2359152">
                  <a:extLst>
                    <a:ext uri="{9D8B030D-6E8A-4147-A177-3AD203B41FA5}">
                      <a16:colId xmlns:a16="http://schemas.microsoft.com/office/drawing/2014/main" val="20000"/>
                    </a:ext>
                  </a:extLst>
                </a:gridCol>
                <a:gridCol w="4873752">
                  <a:extLst>
                    <a:ext uri="{9D8B030D-6E8A-4147-A177-3AD203B41FA5}">
                      <a16:colId xmlns:a16="http://schemas.microsoft.com/office/drawing/2014/main" val="20001"/>
                    </a:ext>
                  </a:extLst>
                </a:gridCol>
                <a:gridCol w="3922776">
                  <a:extLst>
                    <a:ext uri="{9D8B030D-6E8A-4147-A177-3AD203B41FA5}">
                      <a16:colId xmlns:a16="http://schemas.microsoft.com/office/drawing/2014/main" val="20002"/>
                    </a:ext>
                  </a:extLst>
                </a:gridCol>
              </a:tblGrid>
              <a:tr h="338328">
                <a:tc>
                  <a:txBody>
                    <a:bodyPr/>
                    <a:lstStyle/>
                    <a:p>
                      <a:pPr>
                        <a:spcBef>
                          <a:spcPts val="0"/>
                        </a:spcBef>
                        <a:spcAft>
                          <a:spcPts val="0"/>
                        </a:spcAft>
                      </a:pPr>
                      <a:r>
                        <a:rPr lang="en-US" sz="1100" b="1">
                          <a:solidFill>
                            <a:srgbClr val="FFFFFF"/>
                          </a:solidFill>
                          <a:latin typeface="Aptos"/>
                        </a:rPr>
                        <a:t>FOUNDATION</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202238"/>
                    </a:solidFill>
                  </a:tcPr>
                </a:tc>
                <a:tc>
                  <a:txBody>
                    <a:bodyPr/>
                    <a:lstStyle/>
                    <a:p>
                      <a:pPr>
                        <a:spcBef>
                          <a:spcPts val="0"/>
                        </a:spcBef>
                        <a:spcAft>
                          <a:spcPts val="0"/>
                        </a:spcAft>
                      </a:pPr>
                      <a:r>
                        <a:rPr lang="en-US" sz="1100" b="1">
                          <a:solidFill>
                            <a:srgbClr val="FFFFFF"/>
                          </a:solidFill>
                          <a:latin typeface="Aptos"/>
                        </a:rPr>
                        <a:t>MECHANISM</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202238"/>
                    </a:solidFill>
                  </a:tcPr>
                </a:tc>
                <a:tc>
                  <a:txBody>
                    <a:bodyPr/>
                    <a:lstStyle/>
                    <a:p>
                      <a:pPr>
                        <a:spcBef>
                          <a:spcPts val="0"/>
                        </a:spcBef>
                        <a:spcAft>
                          <a:spcPts val="0"/>
                        </a:spcAft>
                      </a:pPr>
                      <a:r>
                        <a:rPr lang="en-US" sz="1100" b="1">
                          <a:solidFill>
                            <a:srgbClr val="FFFFFF"/>
                          </a:solidFill>
                          <a:latin typeface="Aptos"/>
                        </a:rPr>
                        <a:t>BUSINESS / CONTROL VALUE</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202238"/>
                    </a:solidFill>
                  </a:tcPr>
                </a:tc>
                <a:extLst>
                  <a:ext uri="{0D108BD9-81ED-4DB2-BD59-A6C34878D82A}">
                    <a16:rowId xmlns:a16="http://schemas.microsoft.com/office/drawing/2014/main" val="10000"/>
                  </a:ext>
                </a:extLst>
              </a:tr>
              <a:tr h="804672">
                <a:tc>
                  <a:txBody>
                    <a:bodyPr/>
                    <a:lstStyle/>
                    <a:p>
                      <a:pPr>
                        <a:spcBef>
                          <a:spcPts val="0"/>
                        </a:spcBef>
                        <a:spcAft>
                          <a:spcPts val="0"/>
                        </a:spcAft>
                      </a:pPr>
                      <a:r>
                        <a:rPr lang="en-US" sz="1500" b="1">
                          <a:solidFill>
                            <a:srgbClr val="18273A"/>
                          </a:solidFill>
                          <a:latin typeface="Aptos"/>
                        </a:rPr>
                        <a:t>Manageability</a:t>
                      </a:r>
                    </a:p>
                    <a:p>
                      <a:pPr>
                        <a:spcBef>
                          <a:spcPts val="0"/>
                        </a:spcBef>
                        <a:spcAft>
                          <a:spcPts val="0"/>
                        </a:spcAft>
                      </a:pPr>
                      <a:r>
                        <a:rPr lang="en-US" sz="1100" b="0">
                          <a:solidFill>
                            <a:srgbClr val="526173"/>
                          </a:solidFill>
                          <a:latin typeface="Aptos"/>
                        </a:rPr>
                        <a:t>Reference design</a:t>
                      </a:r>
                      <a:endParaRPr lang="en-US" sz="1100" b="0">
                        <a:solidFill>
                          <a:srgbClr val="BCC7DB"/>
                        </a:solidFill>
                        <a:latin typeface="Aptos"/>
                      </a:endParaRP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tc>
                  <a:txBody>
                    <a:bodyPr/>
                    <a:lstStyle/>
                    <a:p>
                      <a:pPr>
                        <a:spcBef>
                          <a:spcPts val="0"/>
                        </a:spcBef>
                        <a:spcAft>
                          <a:spcPts val="0"/>
                        </a:spcAft>
                      </a:pPr>
                      <a:r>
                        <a:rPr lang="en-US" sz="1500" b="0">
                          <a:solidFill>
                            <a:srgbClr val="18273A"/>
                          </a:solidFill>
                          <a:latin typeface="Aptos"/>
                        </a:rPr>
                        <a:t>Package scope, steps, preconditions and expected outputs in a versioned skill.</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tc>
                  <a:txBody>
                    <a:bodyPr/>
                    <a:lstStyle/>
                    <a:p>
                      <a:pPr>
                        <a:spcBef>
                          <a:spcPts val="0"/>
                        </a:spcBef>
                        <a:spcAft>
                          <a:spcPts val="0"/>
                        </a:spcAft>
                      </a:pPr>
                      <a:r>
                        <a:rPr lang="en-US" sz="1500" b="0">
                          <a:solidFill>
                            <a:srgbClr val="18273A"/>
                          </a:solidFill>
                          <a:latin typeface="Aptos"/>
                        </a:rPr>
                        <a:t>Review process changes without rebuilding the orchestration for every workflow.</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extLst>
                  <a:ext uri="{0D108BD9-81ED-4DB2-BD59-A6C34878D82A}">
                    <a16:rowId xmlns:a16="http://schemas.microsoft.com/office/drawing/2014/main" val="10001"/>
                  </a:ext>
                </a:extLst>
              </a:tr>
              <a:tr h="804672">
                <a:tc>
                  <a:txBody>
                    <a:bodyPr/>
                    <a:lstStyle/>
                    <a:p>
                      <a:pPr>
                        <a:spcBef>
                          <a:spcPts val="0"/>
                        </a:spcBef>
                        <a:spcAft>
                          <a:spcPts val="0"/>
                        </a:spcAft>
                      </a:pPr>
                      <a:r>
                        <a:rPr lang="en-US" sz="1500" b="1">
                          <a:solidFill>
                            <a:srgbClr val="18273A"/>
                          </a:solidFill>
                          <a:latin typeface="Aptos"/>
                        </a:rPr>
                        <a:t>Authorization</a:t>
                      </a:r>
                    </a:p>
                    <a:p>
                      <a:pPr>
                        <a:spcBef>
                          <a:spcPts val="0"/>
                        </a:spcBef>
                        <a:spcAft>
                          <a:spcPts val="0"/>
                        </a:spcAft>
                      </a:pPr>
                      <a:r>
                        <a:rPr lang="en-US" sz="1100" b="0">
                          <a:solidFill>
                            <a:srgbClr val="526173"/>
                          </a:solidFill>
                          <a:latin typeface="Aptos"/>
                        </a:rPr>
                        <a:t>Reference design</a:t>
                      </a:r>
                      <a:endParaRPr lang="en-US" sz="1100" b="0">
                        <a:solidFill>
                          <a:srgbClr val="BCC7DB"/>
                        </a:solidFill>
                        <a:latin typeface="Aptos"/>
                      </a:endParaRP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tc>
                  <a:txBody>
                    <a:bodyPr/>
                    <a:lstStyle/>
                    <a:p>
                      <a:pPr>
                        <a:spcBef>
                          <a:spcPts val="0"/>
                        </a:spcBef>
                        <a:spcAft>
                          <a:spcPts val="0"/>
                        </a:spcAft>
                      </a:pPr>
                      <a:r>
                        <a:rPr lang="en-US" sz="1500" b="0">
                          <a:solidFill>
                            <a:srgbClr val="18273A"/>
                          </a:solidFill>
                          <a:latin typeface="Aptos"/>
                        </a:rPr>
                        <a:t>Filter skills by persona. Enforce tool allowlists and authorization again at execution.</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tc>
                  <a:txBody>
                    <a:bodyPr/>
                    <a:lstStyle/>
                    <a:p>
                      <a:pPr>
                        <a:spcBef>
                          <a:spcPts val="0"/>
                        </a:spcBef>
                        <a:spcAft>
                          <a:spcPts val="0"/>
                        </a:spcAft>
                      </a:pPr>
                      <a:r>
                        <a:rPr lang="en-US" sz="1500" b="0">
                          <a:solidFill>
                            <a:srgbClr val="18273A"/>
                          </a:solidFill>
                          <a:latin typeface="Aptos"/>
                        </a:rPr>
                        <a:t>A skill edit cannot grant access or override the user’s permissions.</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extLst>
                  <a:ext uri="{0D108BD9-81ED-4DB2-BD59-A6C34878D82A}">
                    <a16:rowId xmlns:a16="http://schemas.microsoft.com/office/drawing/2014/main" val="10002"/>
                  </a:ext>
                </a:extLst>
              </a:tr>
              <a:tr h="804672">
                <a:tc>
                  <a:txBody>
                    <a:bodyPr/>
                    <a:lstStyle/>
                    <a:p>
                      <a:pPr>
                        <a:spcBef>
                          <a:spcPts val="0"/>
                        </a:spcBef>
                        <a:spcAft>
                          <a:spcPts val="0"/>
                        </a:spcAft>
                      </a:pPr>
                      <a:r>
                        <a:rPr lang="en-US" sz="1500" b="1">
                          <a:solidFill>
                            <a:srgbClr val="18273A"/>
                          </a:solidFill>
                          <a:latin typeface="Aptos"/>
                        </a:rPr>
                        <a:t>Process controls</a:t>
                      </a:r>
                    </a:p>
                    <a:p>
                      <a:pPr>
                        <a:spcBef>
                          <a:spcPts val="0"/>
                        </a:spcBef>
                        <a:spcAft>
                          <a:spcPts val="0"/>
                        </a:spcAft>
                      </a:pPr>
                      <a:r>
                        <a:rPr lang="en-US" sz="1100" b="0">
                          <a:solidFill>
                            <a:srgbClr val="526173"/>
                          </a:solidFill>
                          <a:latin typeface="Aptos"/>
                        </a:rPr>
                        <a:t>Design + workflow rules</a:t>
                      </a:r>
                      <a:endParaRPr lang="en-US" sz="1100" b="0">
                        <a:solidFill>
                          <a:srgbClr val="BCC7DB"/>
                        </a:solidFill>
                        <a:latin typeface="Aptos"/>
                      </a:endParaRP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tc>
                  <a:txBody>
                    <a:bodyPr/>
                    <a:lstStyle/>
                    <a:p>
                      <a:pPr>
                        <a:spcBef>
                          <a:spcPts val="0"/>
                        </a:spcBef>
                        <a:spcAft>
                          <a:spcPts val="0"/>
                        </a:spcAft>
                      </a:pPr>
                      <a:r>
                        <a:rPr lang="en-US" sz="1500" b="0">
                          <a:solidFill>
                            <a:srgbClr val="18273A"/>
                          </a:solidFill>
                          <a:latin typeface="Aptos"/>
                        </a:rPr>
                        <a:t>Validate inputs and policy preconditions. Confirm writes and define exception paths.</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tc>
                  <a:txBody>
                    <a:bodyPr/>
                    <a:lstStyle/>
                    <a:p>
                      <a:pPr>
                        <a:spcBef>
                          <a:spcPts val="0"/>
                        </a:spcBef>
                        <a:spcAft>
                          <a:spcPts val="0"/>
                        </a:spcAft>
                      </a:pPr>
                      <a:r>
                        <a:rPr lang="en-US" sz="1500" b="0">
                          <a:solidFill>
                            <a:srgbClr val="18273A"/>
                          </a:solidFill>
                          <a:latin typeface="Aptos"/>
                        </a:rPr>
                        <a:t>Business rules remain reviewable. Runtime checks restrict permitted actions.</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EDF5F8"/>
                    </a:solidFill>
                  </a:tcPr>
                </a:tc>
                <a:extLst>
                  <a:ext uri="{0D108BD9-81ED-4DB2-BD59-A6C34878D82A}">
                    <a16:rowId xmlns:a16="http://schemas.microsoft.com/office/drawing/2014/main" val="10003"/>
                  </a:ext>
                </a:extLst>
              </a:tr>
              <a:tr h="804672">
                <a:tc>
                  <a:txBody>
                    <a:bodyPr/>
                    <a:lstStyle/>
                    <a:p>
                      <a:pPr>
                        <a:spcBef>
                          <a:spcPts val="0"/>
                        </a:spcBef>
                        <a:spcAft>
                          <a:spcPts val="0"/>
                        </a:spcAft>
                      </a:pPr>
                      <a:r>
                        <a:rPr lang="en-US" sz="1500" b="1">
                          <a:solidFill>
                            <a:srgbClr val="18273A"/>
                          </a:solidFill>
                          <a:latin typeface="Aptos"/>
                        </a:rPr>
                        <a:t>Release discipline</a:t>
                      </a:r>
                    </a:p>
                    <a:p>
                      <a:pPr>
                        <a:spcBef>
                          <a:spcPts val="0"/>
                        </a:spcBef>
                        <a:spcAft>
                          <a:spcPts val="0"/>
                        </a:spcAft>
                      </a:pPr>
                      <a:r>
                        <a:rPr lang="en-US" sz="1100" b="0">
                          <a:solidFill>
                            <a:srgbClr val="526173"/>
                          </a:solidFill>
                          <a:latin typeface="Aptos"/>
                        </a:rPr>
                        <a:t>Documented checklist</a:t>
                      </a:r>
                      <a:endParaRPr lang="en-US" sz="1100" b="0">
                        <a:solidFill>
                          <a:srgbClr val="BCC7DB"/>
                        </a:solidFill>
                        <a:latin typeface="Aptos"/>
                      </a:endParaRP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tc>
                  <a:txBody>
                    <a:bodyPr/>
                    <a:lstStyle/>
                    <a:p>
                      <a:pPr>
                        <a:spcBef>
                          <a:spcPts val="0"/>
                        </a:spcBef>
                        <a:spcAft>
                          <a:spcPts val="0"/>
                        </a:spcAft>
                      </a:pPr>
                      <a:r>
                        <a:rPr lang="en-US" sz="1500" b="0">
                          <a:solidFill>
                            <a:srgbClr val="18273A"/>
                          </a:solidFill>
                          <a:latin typeface="Aptos"/>
                        </a:rPr>
                        <a:t>Integration tests, business UAT, go/no-go approval, monitoring and tested rollback.</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tc>
                  <a:txBody>
                    <a:bodyPr/>
                    <a:lstStyle/>
                    <a:p>
                      <a:pPr>
                        <a:spcBef>
                          <a:spcPts val="0"/>
                        </a:spcBef>
                        <a:spcAft>
                          <a:spcPts val="0"/>
                        </a:spcAft>
                      </a:pPr>
                      <a:r>
                        <a:rPr lang="en-US" sz="1500" b="0">
                          <a:solidFill>
                            <a:srgbClr val="18273A"/>
                          </a:solidFill>
                          <a:latin typeface="Aptos"/>
                        </a:rPr>
                        <a:t>A process change requires evidence and accountable release approval.</a:t>
                      </a:r>
                    </a:p>
                  </a:txBody>
                  <a:tcPr marL="109728" marR="137160" marT="64008" anchor="ctr">
                    <a:lnL w="6350">
                      <a:solidFill>
                        <a:srgbClr val="D6E0E7"/>
                      </a:solidFill>
                    </a:lnL>
                    <a:lnR w="6350">
                      <a:solidFill>
                        <a:srgbClr val="D6E0E7"/>
                      </a:solidFill>
                    </a:lnR>
                    <a:lnT w="6350">
                      <a:solidFill>
                        <a:srgbClr val="D6E0E7"/>
                      </a:solidFill>
                    </a:lnT>
                    <a:lnB w="6350">
                      <a:solidFill>
                        <a:srgbClr val="D6E0E7"/>
                      </a:solidFill>
                    </a:lnB>
                    <a:solidFill>
                      <a:srgbClr val="FFFFFF"/>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521207" y="5769864"/>
            <a:ext cx="1298448" cy="161583"/>
          </a:xfrm>
          <a:prstGeom prst="rect">
            <a:avLst/>
          </a:prstGeom>
          <a:noFill/>
        </p:spPr>
        <p:txBody>
          <a:bodyPr wrap="square" lIns="27432" tIns="0" rIns="27432" bIns="0" anchor="t">
            <a:spAutoFit/>
          </a:bodyPr>
          <a:lstStyle/>
          <a:p>
            <a:pPr algn="l">
              <a:spcBef>
                <a:spcPts val="0"/>
              </a:spcBef>
              <a:spcAft>
                <a:spcPts val="0"/>
              </a:spcAft>
              <a:buNone/>
            </a:pPr>
            <a:r>
              <a:rPr lang="en-US" sz="1050" b="1">
                <a:solidFill>
                  <a:srgbClr val="007B9A"/>
                </a:solidFill>
                <a:latin typeface="Aptos"/>
              </a:rPr>
              <a:t>INDUSTRY CONTEXT</a:t>
            </a:r>
          </a:p>
        </p:txBody>
      </p:sp>
      <p:sp>
        <p:nvSpPr>
          <p:cNvPr id="6" name="TextBox 5"/>
          <p:cNvSpPr txBox="1"/>
          <p:nvPr/>
        </p:nvSpPr>
        <p:spPr>
          <a:xfrm>
            <a:off x="1920240" y="5733288"/>
            <a:ext cx="9646920" cy="200055"/>
          </a:xfrm>
          <a:prstGeom prst="rect">
            <a:avLst/>
          </a:prstGeom>
          <a:noFill/>
        </p:spPr>
        <p:txBody>
          <a:bodyPr wrap="square" lIns="27432" tIns="0" rIns="27432" bIns="0" anchor="t">
            <a:spAutoFit/>
          </a:bodyPr>
          <a:lstStyle/>
          <a:p>
            <a:pPr algn="l">
              <a:spcBef>
                <a:spcPts val="0"/>
              </a:spcBef>
              <a:spcAft>
                <a:spcPts val="0"/>
              </a:spcAft>
              <a:buNone/>
            </a:pPr>
            <a:r>
              <a:rPr lang="en-US" sz="1300" b="0">
                <a:solidFill>
                  <a:srgbClr val="526173"/>
                </a:solidFill>
                <a:latin typeface="Aptos"/>
              </a:rPr>
              <a:t>HR transactions and durable tasks already exist. The distinction to demonstrate is integrated process ownership and control.</a:t>
            </a:r>
          </a:p>
        </p:txBody>
      </p:sp>
      <p:sp>
        <p:nvSpPr>
          <p:cNvPr id="7" name="TextBox 6"/>
          <p:cNvSpPr txBox="1"/>
          <p:nvPr/>
        </p:nvSpPr>
        <p:spPr>
          <a:xfrm>
            <a:off x="521207" y="6080760"/>
            <a:ext cx="11064240" cy="184666"/>
          </a:xfrm>
          <a:prstGeom prst="rect">
            <a:avLst/>
          </a:prstGeom>
          <a:noFill/>
        </p:spPr>
        <p:txBody>
          <a:bodyPr wrap="square" lIns="27432" tIns="0" rIns="27432" bIns="0" anchor="t">
            <a:spAutoFit/>
          </a:bodyPr>
          <a:lstStyle/>
          <a:p>
            <a:pPr algn="l">
              <a:spcBef>
                <a:spcPts val="0"/>
              </a:spcBef>
              <a:spcAft>
                <a:spcPts val="0"/>
              </a:spcAft>
              <a:buNone/>
            </a:pPr>
            <a:r>
              <a:rPr lang="en-US" sz="1200" b="1">
                <a:solidFill>
                  <a:srgbClr val="007B9A"/>
                </a:solidFill>
                <a:latin typeface="Aptos"/>
              </a:rPr>
              <a:t>Process instructions guide the agent. Enforced checks, testing and approvals constrain execution.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2"/>
          <p:cNvSpPr txBox="1">
            <a:spLocks noGrp="1"/>
          </p:cNvSpPr>
          <p:nvPr>
            <p:ph type="title"/>
          </p:nvPr>
        </p:nvSpPr>
        <p:spPr>
          <a:xfrm>
            <a:off x="475488" y="228600"/>
            <a:ext cx="8549640" cy="630936"/>
          </a:xfrm>
          <a:prstGeom prst="rect">
            <a:avLst/>
          </a:prstGeom>
          <a:noFill/>
          <a:ln>
            <a:noFill/>
          </a:ln>
        </p:spPr>
        <p:txBody>
          <a:bodyPr spcFirstLastPara="1" wrap="square" lIns="27432" tIns="0" rIns="27432" bIns="0" anchor="t" anchorCtr="0">
            <a:normAutofit/>
          </a:bodyPr>
          <a:lstStyle/>
          <a:p>
            <a:pPr algn="l">
              <a:spcBef>
                <a:spcPts val="0"/>
              </a:spcBef>
              <a:spcAft>
                <a:spcPts val="0"/>
              </a:spcAft>
              <a:buNone/>
            </a:pPr>
            <a:r>
              <a:rPr lang="en-US" sz="2800" b="1">
                <a:solidFill>
                  <a:srgbClr val="FFFFFF"/>
                </a:solidFill>
                <a:latin typeface="Aptos"/>
              </a:rPr>
              <a:t>BRD-to-Skill lifecycle and release controls</a:t>
            </a:r>
          </a:p>
        </p:txBody>
      </p:sp>
      <p:sp>
        <p:nvSpPr>
          <p:cNvPr id="39" name="Google Shape;39;p2"/>
          <p:cNvSpPr txBox="1">
            <a:spLocks noGrp="1"/>
          </p:cNvSpPr>
          <p:nvPr>
            <p:ph type="body" idx="1"/>
          </p:nvPr>
        </p:nvSpPr>
        <p:spPr>
          <a:xfrm>
            <a:off x="521207" y="1344168"/>
            <a:ext cx="11155680" cy="576072"/>
          </a:xfrm>
          <a:prstGeom prst="rect">
            <a:avLst/>
          </a:prstGeom>
          <a:noFill/>
          <a:ln>
            <a:noFill/>
          </a:ln>
        </p:spPr>
        <p:txBody>
          <a:bodyPr spcFirstLastPara="1" wrap="square" lIns="27432" tIns="0" rIns="27432" bIns="0" anchor="t" anchorCtr="0">
            <a:normAutofit lnSpcReduction="10000"/>
          </a:bodyPr>
          <a:lstStyle/>
          <a:p>
            <a:pPr algn="l">
              <a:spcBef>
                <a:spcPts val="0"/>
              </a:spcBef>
              <a:spcAft>
                <a:spcPts val="0"/>
              </a:spcAft>
              <a:buNone/>
            </a:pPr>
            <a:r>
              <a:rPr lang="en-US" sz="2000" b="1">
                <a:solidFill>
                  <a:srgbClr val="18273A"/>
                </a:solidFill>
                <a:latin typeface="Aptos"/>
              </a:rPr>
              <a:t>Target operating model: business owners maintain the process,</a:t>
            </a:r>
          </a:p>
          <a:p>
            <a:pPr algn="l">
              <a:spcBef>
                <a:spcPts val="0"/>
              </a:spcBef>
              <a:spcAft>
                <a:spcPts val="0"/>
              </a:spcAft>
              <a:buNone/>
            </a:pPr>
            <a:r>
              <a:rPr lang="en-US" sz="2000" b="1">
                <a:solidFill>
                  <a:srgbClr val="18273A"/>
                </a:solidFill>
                <a:latin typeface="Aptos"/>
              </a:rPr>
              <a:t>engineering maintains the tools and enforcement</a:t>
            </a:r>
          </a:p>
        </p:txBody>
      </p:sp>
      <p:sp>
        <p:nvSpPr>
          <p:cNvPr id="40" name="TextBox 39"/>
          <p:cNvSpPr txBox="1"/>
          <p:nvPr/>
        </p:nvSpPr>
        <p:spPr>
          <a:xfrm>
            <a:off x="521207" y="2240280"/>
            <a:ext cx="2432304" cy="246888"/>
          </a:xfrm>
          <a:prstGeom prst="rect">
            <a:avLst/>
          </a:prstGeom>
          <a:noFill/>
        </p:spPr>
        <p:txBody>
          <a:bodyPr wrap="square" lIns="27432" tIns="0" rIns="27432" bIns="0" anchor="t">
            <a:spAutoFit/>
          </a:bodyPr>
          <a:lstStyle/>
          <a:p>
            <a:pPr algn="l">
              <a:spcBef>
                <a:spcPts val="0"/>
              </a:spcBef>
              <a:spcAft>
                <a:spcPts val="0"/>
              </a:spcAft>
              <a:buNone/>
            </a:pPr>
            <a:r>
              <a:rPr sz="1100" b="1">
                <a:solidFill>
                  <a:srgbClr val="007B9A"/>
                </a:solidFill>
                <a:latin typeface="Aptos"/>
              </a:rPr>
              <a:t>01  APPROVED BRD</a:t>
            </a:r>
          </a:p>
        </p:txBody>
      </p:sp>
      <p:sp>
        <p:nvSpPr>
          <p:cNvPr id="41" name="TextBox 40"/>
          <p:cNvSpPr txBox="1"/>
          <p:nvPr/>
        </p:nvSpPr>
        <p:spPr>
          <a:xfrm>
            <a:off x="521207" y="2724912"/>
            <a:ext cx="2432304" cy="594360"/>
          </a:xfrm>
          <a:prstGeom prst="rect">
            <a:avLst/>
          </a:prstGeom>
          <a:noFill/>
        </p:spPr>
        <p:txBody>
          <a:bodyPr wrap="square" lIns="27432" tIns="0" rIns="27432" bIns="0" anchor="t">
            <a:spAutoFit/>
          </a:bodyPr>
          <a:lstStyle/>
          <a:p>
            <a:pPr algn="l">
              <a:spcBef>
                <a:spcPts val="0"/>
              </a:spcBef>
              <a:spcAft>
                <a:spcPts val="0"/>
              </a:spcAft>
              <a:buNone/>
            </a:pPr>
            <a:r>
              <a:rPr sz="2100" b="1">
                <a:solidFill>
                  <a:srgbClr val="18273A"/>
                </a:solidFill>
                <a:latin typeface="Aptos"/>
              </a:rPr>
              <a:t>Define the process</a:t>
            </a:r>
          </a:p>
        </p:txBody>
      </p:sp>
      <p:sp>
        <p:nvSpPr>
          <p:cNvPr id="42" name="TextBox 41"/>
          <p:cNvSpPr txBox="1"/>
          <p:nvPr/>
        </p:nvSpPr>
        <p:spPr>
          <a:xfrm>
            <a:off x="521207" y="3447288"/>
            <a:ext cx="2432304" cy="329184"/>
          </a:xfrm>
          <a:prstGeom prst="rect">
            <a:avLst/>
          </a:prstGeom>
          <a:noFill/>
        </p:spPr>
        <p:txBody>
          <a:bodyPr wrap="square" lIns="27432" tIns="0" rIns="27432" bIns="0" anchor="t">
            <a:spAutoFit/>
          </a:bodyPr>
          <a:lstStyle/>
          <a:p>
            <a:pPr algn="l">
              <a:spcBef>
                <a:spcPts val="0"/>
              </a:spcBef>
              <a:spcAft>
                <a:spcPts val="0"/>
              </a:spcAft>
              <a:buNone/>
            </a:pPr>
            <a:r>
              <a:rPr sz="1200" b="1">
                <a:solidFill>
                  <a:srgbClr val="007B9A"/>
                </a:solidFill>
                <a:latin typeface="Aptos"/>
              </a:rPr>
              <a:t>Business owner</a:t>
            </a:r>
          </a:p>
        </p:txBody>
      </p:sp>
      <p:sp>
        <p:nvSpPr>
          <p:cNvPr id="43" name="TextBox 42"/>
          <p:cNvSpPr txBox="1"/>
          <p:nvPr/>
        </p:nvSpPr>
        <p:spPr>
          <a:xfrm>
            <a:off x="521207" y="3941063"/>
            <a:ext cx="2432304" cy="1078992"/>
          </a:xfrm>
          <a:prstGeom prst="rect">
            <a:avLst/>
          </a:prstGeom>
          <a:noFill/>
        </p:spPr>
        <p:txBody>
          <a:bodyPr wrap="square" lIns="27432" tIns="0" rIns="27432" bIns="0" anchor="t">
            <a:spAutoFit/>
          </a:bodyPr>
          <a:lstStyle/>
          <a:p>
            <a:pPr algn="l">
              <a:spcBef>
                <a:spcPts val="0"/>
              </a:spcBef>
              <a:spcAft>
                <a:spcPts val="0"/>
              </a:spcAft>
              <a:buNone/>
            </a:pPr>
            <a:r>
              <a:rPr sz="1500" b="0">
                <a:solidFill>
                  <a:srgbClr val="18273A"/>
                </a:solidFill>
                <a:latin typeface="Aptos"/>
              </a:rPr>
              <a:t>Scope and actors</a:t>
            </a:r>
          </a:p>
          <a:p>
            <a:pPr algn="l">
              <a:spcBef>
                <a:spcPts val="0"/>
              </a:spcBef>
              <a:spcAft>
                <a:spcPts val="0"/>
              </a:spcAft>
              <a:buNone/>
            </a:pPr>
            <a:r>
              <a:rPr sz="1500" b="0">
                <a:solidFill>
                  <a:srgbClr val="18273A"/>
                </a:solidFill>
                <a:latin typeface="Aptos"/>
              </a:rPr>
              <a:t>Decision rules</a:t>
            </a:r>
          </a:p>
          <a:p>
            <a:pPr algn="l">
              <a:spcBef>
                <a:spcPts val="0"/>
              </a:spcBef>
              <a:spcAft>
                <a:spcPts val="0"/>
              </a:spcAft>
              <a:buNone/>
            </a:pPr>
            <a:r>
              <a:rPr sz="1500" b="0">
                <a:solidFill>
                  <a:srgbClr val="18273A"/>
                </a:solidFill>
                <a:latin typeface="Aptos"/>
              </a:rPr>
              <a:t>Exceptions and acceptance cases</a:t>
            </a:r>
          </a:p>
        </p:txBody>
      </p:sp>
      <p:sp>
        <p:nvSpPr>
          <p:cNvPr id="44" name="TextBox 43"/>
          <p:cNvSpPr txBox="1"/>
          <p:nvPr/>
        </p:nvSpPr>
        <p:spPr>
          <a:xfrm>
            <a:off x="3438144" y="2240280"/>
            <a:ext cx="2432304" cy="246888"/>
          </a:xfrm>
          <a:prstGeom prst="rect">
            <a:avLst/>
          </a:prstGeom>
          <a:noFill/>
        </p:spPr>
        <p:txBody>
          <a:bodyPr wrap="square" lIns="27432" tIns="0" rIns="27432" bIns="0" anchor="t">
            <a:spAutoFit/>
          </a:bodyPr>
          <a:lstStyle/>
          <a:p>
            <a:pPr algn="l">
              <a:spcBef>
                <a:spcPts val="0"/>
              </a:spcBef>
              <a:spcAft>
                <a:spcPts val="0"/>
              </a:spcAft>
              <a:buNone/>
            </a:pPr>
            <a:r>
              <a:rPr sz="1100" b="1">
                <a:solidFill>
                  <a:srgbClr val="007B9A"/>
                </a:solidFill>
                <a:latin typeface="Aptos"/>
              </a:rPr>
              <a:t>02  VERSIONED SKILL</a:t>
            </a:r>
          </a:p>
        </p:txBody>
      </p:sp>
      <p:sp>
        <p:nvSpPr>
          <p:cNvPr id="45" name="TextBox 44"/>
          <p:cNvSpPr txBox="1"/>
          <p:nvPr/>
        </p:nvSpPr>
        <p:spPr>
          <a:xfrm>
            <a:off x="3438144" y="2724912"/>
            <a:ext cx="2432304" cy="594360"/>
          </a:xfrm>
          <a:prstGeom prst="rect">
            <a:avLst/>
          </a:prstGeom>
          <a:noFill/>
        </p:spPr>
        <p:txBody>
          <a:bodyPr wrap="square" lIns="27432" tIns="0" rIns="27432" bIns="0" anchor="t">
            <a:spAutoFit/>
          </a:bodyPr>
          <a:lstStyle/>
          <a:p>
            <a:pPr algn="l">
              <a:spcBef>
                <a:spcPts val="0"/>
              </a:spcBef>
              <a:spcAft>
                <a:spcPts val="0"/>
              </a:spcAft>
              <a:buNone/>
            </a:pPr>
            <a:r>
              <a:rPr sz="2100" b="1">
                <a:solidFill>
                  <a:srgbClr val="18273A"/>
                </a:solidFill>
                <a:latin typeface="Aptos"/>
              </a:rPr>
              <a:t>Package the process</a:t>
            </a:r>
          </a:p>
        </p:txBody>
      </p:sp>
      <p:sp>
        <p:nvSpPr>
          <p:cNvPr id="46" name="TextBox 45"/>
          <p:cNvSpPr txBox="1"/>
          <p:nvPr/>
        </p:nvSpPr>
        <p:spPr>
          <a:xfrm>
            <a:off x="3438144" y="3447288"/>
            <a:ext cx="2432304" cy="329184"/>
          </a:xfrm>
          <a:prstGeom prst="rect">
            <a:avLst/>
          </a:prstGeom>
          <a:noFill/>
        </p:spPr>
        <p:txBody>
          <a:bodyPr wrap="square" lIns="27432" tIns="0" rIns="27432" bIns="0" anchor="t">
            <a:spAutoFit/>
          </a:bodyPr>
          <a:lstStyle/>
          <a:p>
            <a:pPr algn="l">
              <a:spcBef>
                <a:spcPts val="0"/>
              </a:spcBef>
              <a:spcAft>
                <a:spcPts val="0"/>
              </a:spcAft>
              <a:buNone/>
            </a:pPr>
            <a:r>
              <a:rPr sz="1200" b="1">
                <a:solidFill>
                  <a:srgbClr val="007B9A"/>
                </a:solidFill>
                <a:latin typeface="Aptos"/>
              </a:rPr>
              <a:t>Business + engineering</a:t>
            </a:r>
          </a:p>
        </p:txBody>
      </p:sp>
      <p:sp>
        <p:nvSpPr>
          <p:cNvPr id="47" name="TextBox 46"/>
          <p:cNvSpPr txBox="1"/>
          <p:nvPr/>
        </p:nvSpPr>
        <p:spPr>
          <a:xfrm>
            <a:off x="3438144" y="3941063"/>
            <a:ext cx="2432304" cy="1078992"/>
          </a:xfrm>
          <a:prstGeom prst="rect">
            <a:avLst/>
          </a:prstGeom>
          <a:noFill/>
        </p:spPr>
        <p:txBody>
          <a:bodyPr wrap="square" lIns="27432" tIns="0" rIns="27432" bIns="0" anchor="t">
            <a:spAutoFit/>
          </a:bodyPr>
          <a:lstStyle/>
          <a:p>
            <a:pPr algn="l">
              <a:spcBef>
                <a:spcPts val="0"/>
              </a:spcBef>
              <a:spcAft>
                <a:spcPts val="0"/>
              </a:spcAft>
              <a:buNone/>
            </a:pPr>
            <a:r>
              <a:rPr sz="1500" b="0">
                <a:solidFill>
                  <a:srgbClr val="18273A"/>
                </a:solidFill>
                <a:latin typeface="Aptos"/>
              </a:rPr>
              <a:t>Reviewed SKILL.md</a:t>
            </a:r>
          </a:p>
          <a:p>
            <a:pPr algn="l">
              <a:spcBef>
                <a:spcPts val="0"/>
              </a:spcBef>
              <a:spcAft>
                <a:spcPts val="0"/>
              </a:spcAft>
              <a:buNone/>
            </a:pPr>
            <a:r>
              <a:rPr sz="1500" b="0">
                <a:solidFill>
                  <a:srgbClr val="18273A"/>
                </a:solidFill>
                <a:latin typeface="Aptos"/>
              </a:rPr>
              <a:t>Preconditions and outputs</a:t>
            </a:r>
          </a:p>
          <a:p>
            <a:pPr algn="l">
              <a:spcBef>
                <a:spcPts val="0"/>
              </a:spcBef>
              <a:spcAft>
                <a:spcPts val="0"/>
              </a:spcAft>
              <a:buNone/>
            </a:pPr>
            <a:r>
              <a:rPr sz="1500" b="0">
                <a:solidFill>
                  <a:srgbClr val="18273A"/>
                </a:solidFill>
                <a:latin typeface="Aptos"/>
              </a:rPr>
              <a:t>Allowed tools and failure paths</a:t>
            </a:r>
          </a:p>
        </p:txBody>
      </p:sp>
      <p:sp>
        <p:nvSpPr>
          <p:cNvPr id="48" name="TextBox 47"/>
          <p:cNvSpPr txBox="1"/>
          <p:nvPr/>
        </p:nvSpPr>
        <p:spPr>
          <a:xfrm>
            <a:off x="6355080" y="2240280"/>
            <a:ext cx="2432304" cy="246888"/>
          </a:xfrm>
          <a:prstGeom prst="rect">
            <a:avLst/>
          </a:prstGeom>
          <a:noFill/>
        </p:spPr>
        <p:txBody>
          <a:bodyPr wrap="square" lIns="27432" tIns="0" rIns="27432" bIns="0" anchor="t">
            <a:spAutoFit/>
          </a:bodyPr>
          <a:lstStyle/>
          <a:p>
            <a:pPr algn="l">
              <a:spcBef>
                <a:spcPts val="0"/>
              </a:spcBef>
              <a:spcAft>
                <a:spcPts val="0"/>
              </a:spcAft>
              <a:buNone/>
            </a:pPr>
            <a:r>
              <a:rPr sz="1100" b="1">
                <a:solidFill>
                  <a:srgbClr val="007B9A"/>
                </a:solidFill>
                <a:latin typeface="Aptos"/>
              </a:rPr>
              <a:t>03  TEST + APPROVE</a:t>
            </a:r>
          </a:p>
        </p:txBody>
      </p:sp>
      <p:sp>
        <p:nvSpPr>
          <p:cNvPr id="49" name="TextBox 48"/>
          <p:cNvSpPr txBox="1"/>
          <p:nvPr/>
        </p:nvSpPr>
        <p:spPr>
          <a:xfrm>
            <a:off x="6355080" y="2724912"/>
            <a:ext cx="2432304" cy="594360"/>
          </a:xfrm>
          <a:prstGeom prst="rect">
            <a:avLst/>
          </a:prstGeom>
          <a:noFill/>
        </p:spPr>
        <p:txBody>
          <a:bodyPr wrap="square" lIns="27432" tIns="0" rIns="27432" bIns="0" anchor="t">
            <a:spAutoFit/>
          </a:bodyPr>
          <a:lstStyle/>
          <a:p>
            <a:pPr algn="l">
              <a:spcBef>
                <a:spcPts val="0"/>
              </a:spcBef>
              <a:spcAft>
                <a:spcPts val="0"/>
              </a:spcAft>
              <a:buNone/>
            </a:pPr>
            <a:r>
              <a:rPr sz="2100" b="1">
                <a:solidFill>
                  <a:srgbClr val="18273A"/>
                </a:solidFill>
                <a:latin typeface="Aptos"/>
              </a:rPr>
              <a:t>Prove the behavior</a:t>
            </a:r>
          </a:p>
        </p:txBody>
      </p:sp>
      <p:sp>
        <p:nvSpPr>
          <p:cNvPr id="50" name="TextBox 49"/>
          <p:cNvSpPr txBox="1"/>
          <p:nvPr/>
        </p:nvSpPr>
        <p:spPr>
          <a:xfrm>
            <a:off x="6355080" y="3447288"/>
            <a:ext cx="2432304" cy="329184"/>
          </a:xfrm>
          <a:prstGeom prst="rect">
            <a:avLst/>
          </a:prstGeom>
          <a:noFill/>
        </p:spPr>
        <p:txBody>
          <a:bodyPr wrap="square" lIns="27432" tIns="0" rIns="27432" bIns="0" anchor="t">
            <a:spAutoFit/>
          </a:bodyPr>
          <a:lstStyle/>
          <a:p>
            <a:pPr algn="l">
              <a:spcBef>
                <a:spcPts val="0"/>
              </a:spcBef>
              <a:spcAft>
                <a:spcPts val="0"/>
              </a:spcAft>
              <a:buNone/>
            </a:pPr>
            <a:r>
              <a:rPr sz="1200" b="1">
                <a:solidFill>
                  <a:srgbClr val="007B9A"/>
                </a:solidFill>
                <a:latin typeface="Aptos"/>
              </a:rPr>
              <a:t>Business UAT + engineering</a:t>
            </a:r>
          </a:p>
        </p:txBody>
      </p:sp>
      <p:sp>
        <p:nvSpPr>
          <p:cNvPr id="51" name="TextBox 50"/>
          <p:cNvSpPr txBox="1"/>
          <p:nvPr/>
        </p:nvSpPr>
        <p:spPr>
          <a:xfrm>
            <a:off x="6355080" y="3941063"/>
            <a:ext cx="2432304" cy="1078992"/>
          </a:xfrm>
          <a:prstGeom prst="rect">
            <a:avLst/>
          </a:prstGeom>
          <a:noFill/>
        </p:spPr>
        <p:txBody>
          <a:bodyPr wrap="square" lIns="27432" tIns="0" rIns="27432" bIns="0" anchor="t">
            <a:spAutoFit/>
          </a:bodyPr>
          <a:lstStyle/>
          <a:p>
            <a:pPr algn="l">
              <a:spcBef>
                <a:spcPts val="0"/>
              </a:spcBef>
              <a:spcAft>
                <a:spcPts val="0"/>
              </a:spcAft>
              <a:buNone/>
            </a:pPr>
            <a:r>
              <a:rPr sz="1500" b="0">
                <a:solidFill>
                  <a:srgbClr val="18273A"/>
                </a:solidFill>
                <a:latin typeface="Aptos"/>
              </a:rPr>
              <a:t>Happy and denied paths</a:t>
            </a:r>
          </a:p>
          <a:p>
            <a:pPr algn="l">
              <a:spcBef>
                <a:spcPts val="0"/>
              </a:spcBef>
              <a:spcAft>
                <a:spcPts val="0"/>
              </a:spcAft>
              <a:buNone/>
            </a:pPr>
            <a:r>
              <a:rPr sz="1500" b="0">
                <a:solidFill>
                  <a:srgbClr val="18273A"/>
                </a:solidFill>
                <a:latin typeface="Aptos"/>
              </a:rPr>
              <a:t>Policy edge cases</a:t>
            </a:r>
          </a:p>
          <a:p>
            <a:pPr algn="l">
              <a:spcBef>
                <a:spcPts val="0"/>
              </a:spcBef>
              <a:spcAft>
                <a:spcPts val="0"/>
              </a:spcAft>
              <a:buNone/>
            </a:pPr>
            <a:r>
              <a:rPr sz="1500" b="0">
                <a:solidFill>
                  <a:srgbClr val="18273A"/>
                </a:solidFill>
                <a:latin typeface="Aptos"/>
              </a:rPr>
              <a:t>Integration tests and sign-off</a:t>
            </a:r>
          </a:p>
        </p:txBody>
      </p:sp>
      <p:sp>
        <p:nvSpPr>
          <p:cNvPr id="52" name="TextBox 51"/>
          <p:cNvSpPr txBox="1"/>
          <p:nvPr/>
        </p:nvSpPr>
        <p:spPr>
          <a:xfrm>
            <a:off x="9235440" y="2240280"/>
            <a:ext cx="2432304" cy="246888"/>
          </a:xfrm>
          <a:prstGeom prst="rect">
            <a:avLst/>
          </a:prstGeom>
          <a:noFill/>
        </p:spPr>
        <p:txBody>
          <a:bodyPr wrap="square" lIns="27432" tIns="0" rIns="27432" bIns="0" anchor="t">
            <a:spAutoFit/>
          </a:bodyPr>
          <a:lstStyle/>
          <a:p>
            <a:pPr algn="l">
              <a:spcBef>
                <a:spcPts val="0"/>
              </a:spcBef>
              <a:spcAft>
                <a:spcPts val="0"/>
              </a:spcAft>
              <a:buNone/>
            </a:pPr>
            <a:r>
              <a:rPr sz="1100" b="1">
                <a:solidFill>
                  <a:srgbClr val="007B9A"/>
                </a:solidFill>
                <a:latin typeface="Aptos"/>
              </a:rPr>
              <a:t>04  RELEASE + LEARN</a:t>
            </a:r>
          </a:p>
        </p:txBody>
      </p:sp>
      <p:sp>
        <p:nvSpPr>
          <p:cNvPr id="53" name="TextBox 52"/>
          <p:cNvSpPr txBox="1"/>
          <p:nvPr/>
        </p:nvSpPr>
        <p:spPr>
          <a:xfrm>
            <a:off x="9235440" y="2724912"/>
            <a:ext cx="2432304" cy="594360"/>
          </a:xfrm>
          <a:prstGeom prst="rect">
            <a:avLst/>
          </a:prstGeom>
          <a:noFill/>
        </p:spPr>
        <p:txBody>
          <a:bodyPr wrap="square" lIns="27432" tIns="0" rIns="27432" bIns="0" anchor="t">
            <a:spAutoFit/>
          </a:bodyPr>
          <a:lstStyle/>
          <a:p>
            <a:pPr algn="l">
              <a:spcBef>
                <a:spcPts val="0"/>
              </a:spcBef>
              <a:spcAft>
                <a:spcPts val="0"/>
              </a:spcAft>
              <a:buNone/>
            </a:pPr>
            <a:r>
              <a:rPr sz="2100" b="1">
                <a:solidFill>
                  <a:srgbClr val="18273A"/>
                </a:solidFill>
                <a:latin typeface="Aptos"/>
              </a:rPr>
              <a:t>Control every change</a:t>
            </a:r>
          </a:p>
        </p:txBody>
      </p:sp>
      <p:sp>
        <p:nvSpPr>
          <p:cNvPr id="54" name="TextBox 53"/>
          <p:cNvSpPr txBox="1"/>
          <p:nvPr/>
        </p:nvSpPr>
        <p:spPr>
          <a:xfrm>
            <a:off x="9235440" y="3447288"/>
            <a:ext cx="2432304" cy="329184"/>
          </a:xfrm>
          <a:prstGeom prst="rect">
            <a:avLst/>
          </a:prstGeom>
          <a:noFill/>
        </p:spPr>
        <p:txBody>
          <a:bodyPr wrap="square" lIns="27432" tIns="0" rIns="27432" bIns="0" anchor="t">
            <a:spAutoFit/>
          </a:bodyPr>
          <a:lstStyle/>
          <a:p>
            <a:pPr algn="l">
              <a:spcBef>
                <a:spcPts val="0"/>
              </a:spcBef>
              <a:spcAft>
                <a:spcPts val="0"/>
              </a:spcAft>
              <a:buNone/>
            </a:pPr>
            <a:r>
              <a:rPr sz="1200" b="1">
                <a:solidFill>
                  <a:srgbClr val="007B9A"/>
                </a:solidFill>
                <a:latin typeface="Aptos"/>
              </a:rPr>
              <a:t>Platform + business owner</a:t>
            </a:r>
          </a:p>
        </p:txBody>
      </p:sp>
      <p:sp>
        <p:nvSpPr>
          <p:cNvPr id="55" name="TextBox 54"/>
          <p:cNvSpPr txBox="1"/>
          <p:nvPr/>
        </p:nvSpPr>
        <p:spPr>
          <a:xfrm>
            <a:off x="9235440" y="3941063"/>
            <a:ext cx="2432304" cy="1078992"/>
          </a:xfrm>
          <a:prstGeom prst="rect">
            <a:avLst/>
          </a:prstGeom>
          <a:noFill/>
        </p:spPr>
        <p:txBody>
          <a:bodyPr wrap="square" lIns="27432" tIns="0" rIns="27432" bIns="0" anchor="t">
            <a:spAutoFit/>
          </a:bodyPr>
          <a:lstStyle/>
          <a:p>
            <a:pPr algn="l">
              <a:spcBef>
                <a:spcPts val="0"/>
              </a:spcBef>
              <a:spcAft>
                <a:spcPts val="0"/>
              </a:spcAft>
              <a:buNone/>
            </a:pPr>
            <a:r>
              <a:rPr sz="1500" b="0">
                <a:solidFill>
                  <a:srgbClr val="18273A"/>
                </a:solidFill>
                <a:latin typeface="Aptos"/>
              </a:rPr>
              <a:t>Versioned release</a:t>
            </a:r>
          </a:p>
          <a:p>
            <a:pPr algn="l">
              <a:spcBef>
                <a:spcPts val="0"/>
              </a:spcBef>
              <a:spcAft>
                <a:spcPts val="0"/>
              </a:spcAft>
              <a:buNone/>
            </a:pPr>
            <a:r>
              <a:rPr sz="1500" b="0">
                <a:solidFill>
                  <a:srgbClr val="18273A"/>
                </a:solidFill>
                <a:latin typeface="Aptos"/>
              </a:rPr>
              <a:t>Monitoring and audit</a:t>
            </a:r>
          </a:p>
          <a:p>
            <a:pPr algn="l">
              <a:spcBef>
                <a:spcPts val="0"/>
              </a:spcBef>
              <a:spcAft>
                <a:spcPts val="0"/>
              </a:spcAft>
              <a:buNone/>
            </a:pPr>
            <a:r>
              <a:rPr sz="1500" b="0">
                <a:solidFill>
                  <a:srgbClr val="18273A"/>
                </a:solidFill>
                <a:latin typeface="Aptos"/>
              </a:rPr>
              <a:t>Rollback and reviewed updates</a:t>
            </a:r>
          </a:p>
        </p:txBody>
      </p:sp>
      <p:sp>
        <p:nvSpPr>
          <p:cNvPr id="56" name="TextBox 55"/>
          <p:cNvSpPr txBox="1"/>
          <p:nvPr/>
        </p:nvSpPr>
        <p:spPr>
          <a:xfrm>
            <a:off x="521207" y="5449824"/>
            <a:ext cx="1847088" cy="228600"/>
          </a:xfrm>
          <a:prstGeom prst="rect">
            <a:avLst/>
          </a:prstGeom>
          <a:noFill/>
        </p:spPr>
        <p:txBody>
          <a:bodyPr wrap="square" lIns="27432" tIns="0" rIns="27432" bIns="0" anchor="t">
            <a:spAutoFit/>
          </a:bodyPr>
          <a:lstStyle/>
          <a:p>
            <a:pPr algn="l">
              <a:spcBef>
                <a:spcPts val="0"/>
              </a:spcBef>
              <a:spcAft>
                <a:spcPts val="0"/>
              </a:spcAft>
              <a:buNone/>
            </a:pPr>
            <a:r>
              <a:rPr sz="1100" b="1">
                <a:solidFill>
                  <a:srgbClr val="007B9A"/>
                </a:solidFill>
                <a:latin typeface="Aptos"/>
              </a:rPr>
              <a:t>CHANGE BOUNDARY</a:t>
            </a:r>
          </a:p>
        </p:txBody>
      </p:sp>
      <p:sp>
        <p:nvSpPr>
          <p:cNvPr id="57" name="TextBox 56"/>
          <p:cNvSpPr txBox="1"/>
          <p:nvPr/>
        </p:nvSpPr>
        <p:spPr>
          <a:xfrm>
            <a:off x="521207" y="5779008"/>
            <a:ext cx="2743200" cy="320040"/>
          </a:xfrm>
          <a:prstGeom prst="rect">
            <a:avLst/>
          </a:prstGeom>
          <a:noFill/>
        </p:spPr>
        <p:txBody>
          <a:bodyPr wrap="square" lIns="27432" tIns="0" rIns="27432" bIns="0" anchor="t">
            <a:spAutoFit/>
          </a:bodyPr>
          <a:lstStyle/>
          <a:p>
            <a:pPr algn="l">
              <a:spcBef>
                <a:spcPts val="0"/>
              </a:spcBef>
              <a:spcAft>
                <a:spcPts val="0"/>
              </a:spcAft>
              <a:buNone/>
            </a:pPr>
            <a:r>
              <a:rPr sz="1600" b="1">
                <a:solidFill>
                  <a:srgbClr val="18273A"/>
                </a:solidFill>
                <a:latin typeface="Aptos"/>
              </a:rPr>
              <a:t>Business-led changes</a:t>
            </a:r>
          </a:p>
        </p:txBody>
      </p:sp>
      <p:sp>
        <p:nvSpPr>
          <p:cNvPr id="58" name="TextBox 57"/>
          <p:cNvSpPr txBox="1"/>
          <p:nvPr/>
        </p:nvSpPr>
        <p:spPr>
          <a:xfrm>
            <a:off x="3273552" y="5751576"/>
            <a:ext cx="3840480" cy="548640"/>
          </a:xfrm>
          <a:prstGeom prst="rect">
            <a:avLst/>
          </a:prstGeom>
          <a:noFill/>
        </p:spPr>
        <p:txBody>
          <a:bodyPr wrap="square" lIns="27432" tIns="0" rIns="27432" bIns="0" anchor="t">
            <a:spAutoFit/>
          </a:bodyPr>
          <a:lstStyle/>
          <a:p>
            <a:pPr algn="l">
              <a:spcBef>
                <a:spcPts val="0"/>
              </a:spcBef>
              <a:spcAft>
                <a:spcPts val="0"/>
              </a:spcAft>
              <a:buNone/>
            </a:pPr>
            <a:r>
              <a:rPr sz="1400" b="0">
                <a:solidFill>
                  <a:srgbClr val="18273A"/>
                </a:solidFill>
                <a:latin typeface="Aptos"/>
              </a:rPr>
              <a:t>Process steps, language and acceptance cases within approved scope</a:t>
            </a:r>
          </a:p>
        </p:txBody>
      </p:sp>
      <p:sp>
        <p:nvSpPr>
          <p:cNvPr id="59" name="TextBox 58"/>
          <p:cNvSpPr txBox="1"/>
          <p:nvPr/>
        </p:nvSpPr>
        <p:spPr>
          <a:xfrm>
            <a:off x="7552944" y="5458968"/>
            <a:ext cx="4160520" cy="320040"/>
          </a:xfrm>
          <a:prstGeom prst="rect">
            <a:avLst/>
          </a:prstGeom>
          <a:noFill/>
        </p:spPr>
        <p:txBody>
          <a:bodyPr wrap="square" lIns="27432" tIns="0" rIns="27432" bIns="0" anchor="t">
            <a:spAutoFit/>
          </a:bodyPr>
          <a:lstStyle/>
          <a:p>
            <a:pPr algn="l">
              <a:spcBef>
                <a:spcPts val="0"/>
              </a:spcBef>
              <a:spcAft>
                <a:spcPts val="0"/>
              </a:spcAft>
              <a:buNone/>
            </a:pPr>
            <a:r>
              <a:rPr sz="1600" b="1">
                <a:solidFill>
                  <a:srgbClr val="18273A"/>
                </a:solidFill>
                <a:latin typeface="Aptos"/>
              </a:rPr>
              <a:t>Engineering / security review</a:t>
            </a:r>
          </a:p>
        </p:txBody>
      </p:sp>
      <p:sp>
        <p:nvSpPr>
          <p:cNvPr id="60" name="TextBox 59"/>
          <p:cNvSpPr txBox="1"/>
          <p:nvPr/>
        </p:nvSpPr>
        <p:spPr>
          <a:xfrm>
            <a:off x="7552944" y="5797296"/>
            <a:ext cx="4160520" cy="475488"/>
          </a:xfrm>
          <a:prstGeom prst="rect">
            <a:avLst/>
          </a:prstGeom>
          <a:noFill/>
        </p:spPr>
        <p:txBody>
          <a:bodyPr wrap="square" lIns="27432" tIns="0" rIns="27432" bIns="0" anchor="t">
            <a:spAutoFit/>
          </a:bodyPr>
          <a:lstStyle/>
          <a:p>
            <a:pPr algn="l">
              <a:spcBef>
                <a:spcPts val="0"/>
              </a:spcBef>
              <a:spcAft>
                <a:spcPts val="0"/>
              </a:spcAft>
              <a:buNone/>
            </a:pPr>
            <a:r>
              <a:rPr sz="1400" b="0">
                <a:solidFill>
                  <a:srgbClr val="18273A"/>
                </a:solidFill>
                <a:latin typeface="Aptos"/>
              </a:rPr>
              <a:t>New tools, broader permissions, write behavior or control changes</a:t>
            </a:r>
          </a:p>
        </p:txBody>
      </p:sp>
      <p:sp>
        <p:nvSpPr>
          <p:cNvPr id="61" name="TextBox 60"/>
          <p:cNvSpPr txBox="1"/>
          <p:nvPr/>
        </p:nvSpPr>
        <p:spPr>
          <a:xfrm>
            <a:off x="521207" y="6327648"/>
            <a:ext cx="11155680" cy="182880"/>
          </a:xfrm>
          <a:prstGeom prst="rect">
            <a:avLst/>
          </a:prstGeom>
          <a:noFill/>
        </p:spPr>
        <p:txBody>
          <a:bodyPr wrap="square" lIns="27432" tIns="0" rIns="27432" bIns="0" anchor="t">
            <a:spAutoFit/>
          </a:bodyPr>
          <a:lstStyle/>
          <a:p>
            <a:pPr algn="l">
              <a:spcBef>
                <a:spcPts val="0"/>
              </a:spcBef>
              <a:spcAft>
                <a:spcPts val="0"/>
              </a:spcAft>
              <a:buNone/>
            </a:pPr>
            <a:r>
              <a:rPr sz="850" b="0">
                <a:solidFill>
                  <a:srgbClr val="526173"/>
                </a:solidFill>
                <a:latin typeface="Aptos"/>
              </a:rPr>
              <a:t>Proposed lifecycle synthesis. Business ownership expands through governed changes, not direct unreviewed production edits.</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741d71c-c6b6-47b0-803c-0f3b32b07556}" enabled="0" method="" siteId="{e741d71c-c6b6-47b0-803c-0f3b32b07556}" removed="1"/>
</clbl:labelList>
</file>

<file path=docProps/app.xml><?xml version="1.0" encoding="utf-8"?>
<Properties xmlns="http://schemas.openxmlformats.org/officeDocument/2006/extended-properties" xmlns:vt="http://schemas.openxmlformats.org/officeDocument/2006/docPropsVTypes">
  <TotalTime>0</TotalTime>
  <Words>2405</Words>
  <Application>Microsoft Macintosh PowerPoint</Application>
  <PresentationFormat>Widescreen</PresentationFormat>
  <Paragraphs>218</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Helvetica Neue Light</vt:lpstr>
      <vt:lpstr>Calibri</vt:lpstr>
      <vt:lpstr>Aptos</vt:lpstr>
      <vt:lpstr>Office Theme</vt:lpstr>
      <vt:lpstr>PowerPoint Presentation</vt:lpstr>
      <vt:lpstr>PowerPoint Presentation</vt:lpstr>
      <vt:lpstr>PowerPoint Presentation</vt:lpstr>
      <vt:lpstr>PowerPoint Presentation</vt:lpstr>
      <vt:lpstr>PowerPoint Presentation</vt:lpstr>
      <vt:lpstr>BRD-to-Skill lifecycle and release controls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BARANWAL, PRATEEK</dc:creator>
  <cp:lastModifiedBy>WILLIAMS, EMILY A</cp:lastModifiedBy>
  <cp:revision>8</cp:revision>
  <dcterms:created xsi:type="dcterms:W3CDTF">2026-10-12T20:24:43Z</dcterms:created>
  <dcterms:modified xsi:type="dcterms:W3CDTF">2026-10-22T00:33:50Z</dcterms:modified>
</cp:coreProperties>
</file>