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61" r:id="rId3"/>
    <p:sldId id="260" r:id="rId4"/>
    <p:sldId id="258" r:id="rId5"/>
    <p:sldId id="259" r:id="rId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4" roundtripDataSignature="AMtx7mjF4oD3QwwDjcuQoCGprlpn80WZe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75"/>
  </p:normalViewPr>
  <p:slideViewPr>
    <p:cSldViewPr snapToGrid="0">
      <p:cViewPr varScale="1">
        <p:scale>
          <a:sx n="146" d="100"/>
          <a:sy n="146" d="100"/>
        </p:scale>
        <p:origin x="168" y="3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4" Type="http://schemas.openxmlformats.org/officeDocument/2006/relationships/slide" Target="slides/slide3.xml"/><Relationship Id="rId14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0" name="Google Shape;3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g3f56e7514af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" name="Google Shape;42;g3f56e7514af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g3f56e7514a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8" name="Google Shape;48;g3f56e7514a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Custom Layout">
  <p:cSld name="1_Custom Layou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5"/>
          <p:cNvSpPr txBox="1">
            <a:spLocks noGrp="1"/>
          </p:cNvSpPr>
          <p:nvPr>
            <p:ph type="body" idx="1"/>
          </p:nvPr>
        </p:nvSpPr>
        <p:spPr>
          <a:xfrm>
            <a:off x="304706" y="2238865"/>
            <a:ext cx="5793079" cy="132135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360000" tIns="45700" rIns="91425" bIns="457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Clr>
                <a:srgbClr val="0077A2"/>
              </a:buClr>
              <a:buSzPts val="4800"/>
              <a:buNone/>
              <a:defRPr sz="4800" b="1">
                <a:solidFill>
                  <a:srgbClr val="0077A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ctr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lvl="2" indent="-228600" algn="ctr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lvl="3" indent="-228600" algn="ctr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lvl="4" indent="-228600" algn="ctr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" name="Google Shape;10;p5"/>
          <p:cNvSpPr txBox="1">
            <a:spLocks noGrp="1"/>
          </p:cNvSpPr>
          <p:nvPr>
            <p:ph type="body" idx="2"/>
          </p:nvPr>
        </p:nvSpPr>
        <p:spPr>
          <a:xfrm>
            <a:off x="304706" y="3629665"/>
            <a:ext cx="3026003" cy="403106"/>
          </a:xfrm>
          <a:prstGeom prst="rect">
            <a:avLst/>
          </a:prstGeom>
          <a:solidFill>
            <a:srgbClr val="1B1D2C"/>
          </a:solidFill>
          <a:ln>
            <a:noFill/>
          </a:ln>
        </p:spPr>
        <p:txBody>
          <a:bodyPr spcFirstLastPara="1" wrap="square" lIns="360000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ctr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lvl="2" indent="-228600" algn="ctr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lvl="3" indent="-228600" algn="ctr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lvl="4" indent="-228600" algn="ctr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" name="Google Shape;11;p5"/>
          <p:cNvSpPr txBox="1"/>
          <p:nvPr/>
        </p:nvSpPr>
        <p:spPr>
          <a:xfrm>
            <a:off x="1251950" y="1298425"/>
            <a:ext cx="3344700" cy="2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CA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Where the</a:t>
            </a:r>
            <a:r>
              <a:rPr lang="en-CA"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agentic stack</a:t>
            </a:r>
            <a:r>
              <a:rPr lang="en-CA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is </a:t>
            </a:r>
            <a:r>
              <a:rPr lang="en-CA"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being built</a:t>
            </a:r>
            <a:r>
              <a:rPr lang="en-CA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" name="Google Shape;12;p5" title="image (16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8825" y="-199900"/>
            <a:ext cx="4247826" cy="19893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ustom Layout">
  <p:cSld name="Custom Layou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6"/>
          <p:cNvSpPr/>
          <p:nvPr/>
        </p:nvSpPr>
        <p:spPr>
          <a:xfrm>
            <a:off x="0" y="826650"/>
            <a:ext cx="9144000" cy="4061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5;p6"/>
          <p:cNvSpPr txBox="1">
            <a:spLocks noGrp="1"/>
          </p:cNvSpPr>
          <p:nvPr>
            <p:ph type="title"/>
          </p:nvPr>
        </p:nvSpPr>
        <p:spPr>
          <a:xfrm>
            <a:off x="229441" y="55168"/>
            <a:ext cx="8389903" cy="800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6"/>
          <p:cNvSpPr txBox="1">
            <a:spLocks noGrp="1"/>
          </p:cNvSpPr>
          <p:nvPr>
            <p:ph type="body" idx="1"/>
          </p:nvPr>
        </p:nvSpPr>
        <p:spPr>
          <a:xfrm>
            <a:off x="451951" y="1200151"/>
            <a:ext cx="7280107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00ACD6"/>
              </a:buClr>
              <a:buSzPts val="2800"/>
              <a:buChar char="•"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ACD6"/>
              </a:buClr>
              <a:buSzPts val="2400"/>
              <a:buChar char="–"/>
              <a:defRPr sz="2400">
                <a:latin typeface="Arial"/>
                <a:ea typeface="Arial"/>
                <a:cs typeface="Arial"/>
                <a:sym typeface="Arial"/>
              </a:defRPr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ACD6"/>
              </a:buClr>
              <a:buSzPts val="2000"/>
              <a:buChar char="•"/>
              <a:defRPr sz="2000">
                <a:latin typeface="Arial"/>
                <a:ea typeface="Arial"/>
                <a:cs typeface="Arial"/>
                <a:sym typeface="Arial"/>
              </a:defRPr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ACD6"/>
              </a:buClr>
              <a:buSzPts val="2000"/>
              <a:buChar char="–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ACD6"/>
              </a:buClr>
              <a:buSzPts val="2000"/>
              <a:buChar char="»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" name="Google Shape;17;p6"/>
          <p:cNvSpPr txBox="1"/>
          <p:nvPr/>
        </p:nvSpPr>
        <p:spPr>
          <a:xfrm>
            <a:off x="0" y="4887750"/>
            <a:ext cx="3300600" cy="255600"/>
          </a:xfrm>
          <a:prstGeom prst="rect">
            <a:avLst/>
          </a:prstGeom>
          <a:solidFill>
            <a:srgbClr val="21233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CA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    Where the</a:t>
            </a:r>
            <a:r>
              <a:rPr lang="en-CA"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agentic stack</a:t>
            </a:r>
            <a:r>
              <a:rPr lang="en-CA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is</a:t>
            </a:r>
            <a:r>
              <a:rPr lang="en-CA"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being built</a:t>
            </a:r>
            <a:r>
              <a:rPr lang="en-CA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" name="Google Shape;18;p6" title="AGNTCon-MCPCon-NA-White-Icon (1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77850" y="-28649"/>
            <a:ext cx="2075200" cy="968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4">
  <p:cSld name="Custom Layout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g3f56e7514af_0_8"/>
          <p:cNvSpPr txBox="1">
            <a:spLocks noGrp="1"/>
          </p:cNvSpPr>
          <p:nvPr>
            <p:ph type="title"/>
          </p:nvPr>
        </p:nvSpPr>
        <p:spPr>
          <a:xfrm>
            <a:off x="229441" y="55168"/>
            <a:ext cx="8389800" cy="80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1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g3f56e7514af_0_8"/>
          <p:cNvSpPr txBox="1">
            <a:spLocks noGrp="1"/>
          </p:cNvSpPr>
          <p:nvPr>
            <p:ph type="body" idx="1"/>
          </p:nvPr>
        </p:nvSpPr>
        <p:spPr>
          <a:xfrm>
            <a:off x="451951" y="1200151"/>
            <a:ext cx="7280100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 sz="2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Char char="–"/>
              <a:defRPr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–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»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2" name="Google Shape;22;g3f56e7514af_0_8"/>
          <p:cNvSpPr txBox="1"/>
          <p:nvPr/>
        </p:nvSpPr>
        <p:spPr>
          <a:xfrm>
            <a:off x="0" y="4893150"/>
            <a:ext cx="2216700" cy="250500"/>
          </a:xfrm>
          <a:prstGeom prst="rect">
            <a:avLst/>
          </a:prstGeom>
          <a:solidFill>
            <a:srgbClr val="21233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CA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     #AGNTCon #MCPCon</a:t>
            </a: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23;g3f56e7514af_0_8"/>
          <p:cNvSpPr txBox="1"/>
          <p:nvPr/>
        </p:nvSpPr>
        <p:spPr>
          <a:xfrm>
            <a:off x="0" y="4887750"/>
            <a:ext cx="3300600" cy="255600"/>
          </a:xfrm>
          <a:prstGeom prst="rect">
            <a:avLst/>
          </a:prstGeom>
          <a:solidFill>
            <a:srgbClr val="21233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CA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   Where the</a:t>
            </a:r>
            <a:r>
              <a:rPr lang="en-CA"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agentic stack</a:t>
            </a:r>
            <a:r>
              <a:rPr lang="en-CA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is </a:t>
            </a:r>
            <a:r>
              <a:rPr lang="en-CA"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being built</a:t>
            </a:r>
            <a:r>
              <a:rPr lang="en-CA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" name="Google Shape;24;g3f56e7514af_0_8" title="AGNTCon-MCPCon-NA-White-Icon (1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77850" y="-28649"/>
            <a:ext cx="2075200" cy="968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3_Custom Layout">
  <p:cSld name="3_Custom Layou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7" title="image (16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1750" y="-57562"/>
            <a:ext cx="5574876" cy="2610886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7"/>
          <p:cNvSpPr txBox="1"/>
          <p:nvPr/>
        </p:nvSpPr>
        <p:spPr>
          <a:xfrm>
            <a:off x="596200" y="2199475"/>
            <a:ext cx="6736800" cy="2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en-CA" sz="2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Where the</a:t>
            </a:r>
            <a:r>
              <a:rPr lang="en-CA" sz="25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agentic stack</a:t>
            </a:r>
            <a:r>
              <a:rPr lang="en-CA" sz="2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is </a:t>
            </a:r>
            <a:r>
              <a:rPr lang="en-CA" sz="25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being built</a:t>
            </a:r>
            <a:r>
              <a:rPr lang="en-CA" sz="2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sz="2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6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538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Arial"/>
              <a:buNone/>
              <a:defRPr sz="3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4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22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"/>
          <p:cNvSpPr txBox="1">
            <a:spLocks noGrp="1"/>
          </p:cNvSpPr>
          <p:nvPr>
            <p:ph type="body" idx="4294967295"/>
          </p:nvPr>
        </p:nvSpPr>
        <p:spPr>
          <a:xfrm>
            <a:off x="305121" y="1807065"/>
            <a:ext cx="5793000" cy="1321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360000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n-CA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A2A v1 Deep Dive</a:t>
            </a:r>
          </a:p>
        </p:txBody>
      </p:sp>
      <p:sp>
        <p:nvSpPr>
          <p:cNvPr id="33" name="Google Shape;33;p1"/>
          <p:cNvSpPr txBox="1">
            <a:spLocks noGrp="1"/>
          </p:cNvSpPr>
          <p:nvPr>
            <p:ph type="body" idx="4294967295"/>
          </p:nvPr>
        </p:nvSpPr>
        <p:spPr>
          <a:xfrm>
            <a:off x="305121" y="3128582"/>
            <a:ext cx="5793000" cy="403200"/>
          </a:xfrm>
          <a:prstGeom prst="rect">
            <a:avLst/>
          </a:prstGeom>
          <a:solidFill>
            <a:srgbClr val="00ACD6"/>
          </a:solidFill>
          <a:ln>
            <a:noFill/>
          </a:ln>
        </p:spPr>
        <p:txBody>
          <a:bodyPr spcFirstLastPara="1" wrap="square" lIns="360000" tIns="45700" rIns="91425" bIns="45700" anchor="t" anchorCtr="0">
            <a:noAutofit/>
          </a:bodyPr>
          <a:lstStyle/>
          <a:p>
            <a:pPr marL="25400" indent="0">
              <a:spcBef>
                <a:spcPts val="0"/>
              </a:spcBef>
              <a:buNone/>
            </a:pPr>
            <a:r>
              <a:rPr lang="en-CA" sz="1400" b="1" dirty="0"/>
              <a:t>The Specification, Extensions, and Custom Protocol Bindings</a:t>
            </a:r>
            <a:endParaRPr sz="1400" b="1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114;h73a415e9256156e1_0_267">
            <a:extLst>
              <a:ext uri="{FF2B5EF4-FFF2-40B4-BE49-F238E27FC236}">
                <a16:creationId xmlns:a16="http://schemas.microsoft.com/office/drawing/2014/main" id="{CB10BB25-AC32-3480-B30F-74A67F621B08}"/>
              </a:ext>
            </a:extLst>
          </p:cNvPr>
          <p:cNvSpPr/>
          <p:nvPr/>
        </p:nvSpPr>
        <p:spPr>
          <a:xfrm>
            <a:off x="646067" y="3626037"/>
            <a:ext cx="38577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75" b="1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Darrel Miller</a:t>
            </a:r>
            <a:endParaRPr dirty="0"/>
          </a:p>
        </p:txBody>
      </p:sp>
      <p:sp>
        <p:nvSpPr>
          <p:cNvPr id="5" name="Google Shape;115;h73a415e9256156e1_0_267">
            <a:extLst>
              <a:ext uri="{FF2B5EF4-FFF2-40B4-BE49-F238E27FC236}">
                <a16:creationId xmlns:a16="http://schemas.microsoft.com/office/drawing/2014/main" id="{99723F9E-8F8F-E6AD-CC72-29939E52A575}"/>
              </a:ext>
            </a:extLst>
          </p:cNvPr>
          <p:cNvSpPr/>
          <p:nvPr/>
        </p:nvSpPr>
        <p:spPr>
          <a:xfrm>
            <a:off x="646067" y="3930837"/>
            <a:ext cx="40959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Microsoft</a:t>
            </a:r>
            <a:endParaRPr dirty="0"/>
          </a:p>
        </p:txBody>
      </p:sp>
      <p:sp>
        <p:nvSpPr>
          <p:cNvPr id="6" name="Google Shape;116;h73a415e9256156e1_0_267">
            <a:extLst>
              <a:ext uri="{FF2B5EF4-FFF2-40B4-BE49-F238E27FC236}">
                <a16:creationId xmlns:a16="http://schemas.microsoft.com/office/drawing/2014/main" id="{1BA36D08-37C3-DE07-554B-407A686C8A67}"/>
              </a:ext>
            </a:extLst>
          </p:cNvPr>
          <p:cNvSpPr/>
          <p:nvPr/>
        </p:nvSpPr>
        <p:spPr>
          <a:xfrm>
            <a:off x="4741967" y="3549953"/>
            <a:ext cx="39054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75" b="1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Luca Muscariello</a:t>
            </a:r>
            <a:endParaRPr dirty="0"/>
          </a:p>
        </p:txBody>
      </p:sp>
      <p:sp>
        <p:nvSpPr>
          <p:cNvPr id="7" name="Google Shape;117;h73a415e9256156e1_0_267">
            <a:extLst>
              <a:ext uri="{FF2B5EF4-FFF2-40B4-BE49-F238E27FC236}">
                <a16:creationId xmlns:a16="http://schemas.microsoft.com/office/drawing/2014/main" id="{05A17910-61E1-08F6-198F-8FB5F49B34E6}"/>
              </a:ext>
            </a:extLst>
          </p:cNvPr>
          <p:cNvSpPr/>
          <p:nvPr/>
        </p:nvSpPr>
        <p:spPr>
          <a:xfrm>
            <a:off x="4741967" y="3872983"/>
            <a:ext cx="39054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Cisco</a:t>
            </a:r>
            <a:endParaRPr dirty="0"/>
          </a:p>
        </p:txBody>
      </p:sp>
      <p:sp>
        <p:nvSpPr>
          <p:cNvPr id="8" name="Google Shape;118;h73a415e9256156e1_0_267">
            <a:extLst>
              <a:ext uri="{FF2B5EF4-FFF2-40B4-BE49-F238E27FC236}">
                <a16:creationId xmlns:a16="http://schemas.microsoft.com/office/drawing/2014/main" id="{6F40D9C6-0F08-14EB-D609-A9494FF51CA0}"/>
              </a:ext>
            </a:extLst>
          </p:cNvPr>
          <p:cNvSpPr txBox="1"/>
          <p:nvPr/>
        </p:nvSpPr>
        <p:spPr>
          <a:xfrm>
            <a:off x="646067" y="4177725"/>
            <a:ext cx="42063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4570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dirty="0">
                <a:solidFill>
                  <a:srgbClr val="59CBE8"/>
                </a:solidFill>
                <a:latin typeface="Arial"/>
                <a:ea typeface="Arial"/>
                <a:cs typeface="Arial"/>
                <a:sym typeface="Arial"/>
              </a:rPr>
              <a:t>A2A TSC, AI Catalog TSC</a:t>
            </a:r>
            <a:endParaRPr dirty="0"/>
          </a:p>
        </p:txBody>
      </p:sp>
      <p:sp>
        <p:nvSpPr>
          <p:cNvPr id="9" name="Google Shape;118;h73a415e9256156e1_0_267">
            <a:extLst>
              <a:ext uri="{FF2B5EF4-FFF2-40B4-BE49-F238E27FC236}">
                <a16:creationId xmlns:a16="http://schemas.microsoft.com/office/drawing/2014/main" id="{7FB80310-0A74-3EB3-C0FD-106A5E6617FD}"/>
              </a:ext>
            </a:extLst>
          </p:cNvPr>
          <p:cNvSpPr txBox="1"/>
          <p:nvPr/>
        </p:nvSpPr>
        <p:spPr>
          <a:xfrm>
            <a:off x="4741967" y="4133859"/>
            <a:ext cx="42063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4570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dirty="0">
                <a:solidFill>
                  <a:srgbClr val="59CBE8"/>
                </a:solidFill>
                <a:latin typeface="Arial"/>
                <a:ea typeface="Arial"/>
                <a:cs typeface="Arial"/>
                <a:sym typeface="Arial"/>
              </a:rPr>
              <a:t>A2A TSC, AGNTCY TSC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"/>
          <p:cNvSpPr txBox="1">
            <a:spLocks noGrp="1"/>
          </p:cNvSpPr>
          <p:nvPr>
            <p:ph type="title"/>
          </p:nvPr>
        </p:nvSpPr>
        <p:spPr>
          <a:xfrm>
            <a:off x="229441" y="55168"/>
            <a:ext cx="8389903" cy="800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Arial"/>
              <a:buNone/>
            </a:pPr>
            <a:r>
              <a:rPr lang="en-CA" sz="2400" dirty="0"/>
              <a:t>1</a:t>
            </a:r>
            <a:r>
              <a:rPr lang="en-CA" sz="2400" baseline="30000" dirty="0"/>
              <a:t>st</a:t>
            </a:r>
            <a:r>
              <a:rPr lang="en-CA" sz="2400" dirty="0"/>
              <a:t> part: extending A2A for your use cases</a:t>
            </a:r>
            <a:endParaRPr sz="2400" dirty="0"/>
          </a:p>
        </p:txBody>
      </p:sp>
      <p:sp>
        <p:nvSpPr>
          <p:cNvPr id="101" name="Lead"/>
          <p:cNvSpPr txBox="1"/>
          <p:nvPr/>
        </p:nvSpPr>
        <p:spPr>
          <a:xfrm>
            <a:off x="457200" y="932688"/>
            <a:ext cx="8229600" cy="3840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dirty="0">
                <a:solidFill>
                  <a:srgbClr val="4A5568"/>
                </a:solidFill>
                <a:latin typeface="Arial"/>
                <a:cs typeface="Arial"/>
              </a:rPr>
              <a:t>Both are A2A extensions, declared in the Agent Card’s </a:t>
            </a:r>
            <a:r>
              <a:rPr lang="en-US" sz="1300" b="1" dirty="0">
                <a:solidFill>
                  <a:srgbClr val="21233A"/>
                </a:solidFill>
                <a:latin typeface="Arial"/>
                <a:cs typeface="Arial"/>
              </a:rPr>
              <a:t>capabilities.extensions</a:t>
            </a:r>
            <a:r>
              <a:rPr lang="en-US" sz="1300" dirty="0">
                <a:solidFill>
                  <a:srgbClr val="4A5568"/>
                </a:solidFill>
                <a:latin typeface="Arial"/>
                <a:cs typeface="Arial"/>
              </a:rPr>
              <a:t>: clients opt in.</a:t>
            </a:r>
          </a:p>
        </p:txBody>
      </p:sp>
      <p:sp>
        <p:nvSpPr>
          <p:cNvPr id="102" name="Custom input and output card"/>
          <p:cNvSpPr txBox="1"/>
          <p:nvPr/>
        </p:nvSpPr>
        <p:spPr>
          <a:xfrm>
            <a:off x="457200" y="1417320"/>
            <a:ext cx="4023360" cy="3108960"/>
          </a:xfrm>
          <a:prstGeom prst="roundRect">
            <a:avLst>
              <a:gd name="adj" fmla="val 10000"/>
            </a:avLst>
          </a:prstGeom>
          <a:solidFill>
            <a:srgbClr val="EAF6FA"/>
          </a:solidFill>
          <a:ln>
            <a:noFill/>
          </a:ln>
        </p:spPr>
        <p:txBody>
          <a:bodyPr wrap="square" lIns="73152" tIns="73152" rIns="73152" bIns="73152" anchor="t">
            <a:noAutofit/>
          </a:bodyPr>
          <a:lstStyle/>
          <a:p>
            <a:endParaRPr/>
          </a:p>
        </p:txBody>
      </p:sp>
      <p:sp>
        <p:nvSpPr>
          <p:cNvPr id="103" name="Custom input and output header"/>
          <p:cNvSpPr txBox="1"/>
          <p:nvPr/>
        </p:nvSpPr>
        <p:spPr>
          <a:xfrm>
            <a:off x="457200" y="1417320"/>
            <a:ext cx="4023360" cy="502920"/>
          </a:xfrm>
          <a:prstGeom prst="roundRect">
            <a:avLst>
              <a:gd name="adj" fmla="val 10000"/>
            </a:avLst>
          </a:prstGeom>
          <a:solidFill>
            <a:srgbClr val="21233A"/>
          </a:solidFill>
          <a:ln>
            <a:noFill/>
          </a:ln>
        </p:spPr>
        <p:txBody>
          <a:bodyPr wrap="square" lIns="73152" tIns="73152" rIns="73152" bIns="73152" anchor="ctr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solidFill>
                  <a:srgbClr val="FFFFFF"/>
                </a:solidFill>
                <a:latin typeface="Arial"/>
                <a:cs typeface="Arial"/>
              </a:rPr>
              <a:t>Custom input and output</a:t>
            </a:r>
          </a:p>
        </p:txBody>
      </p:sp>
      <p:sp>
        <p:nvSpPr>
          <p:cNvPr id="104" name="Custom input and output uri"/>
          <p:cNvSpPr txBox="1"/>
          <p:nvPr/>
        </p:nvSpPr>
        <p:spPr>
          <a:xfrm>
            <a:off x="548640" y="1984248"/>
            <a:ext cx="3840480" cy="292608"/>
          </a:xfrm>
          <a:prstGeom prst="rect">
            <a:avLst/>
          </a:prstGeom>
          <a:noFill/>
          <a:ln>
            <a:noFill/>
          </a:ln>
        </p:spPr>
        <p:txBody>
          <a:bodyPr wrap="square" lIns="45720" tIns="45720" rIns="45720" bIns="45720" anchor="ctr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dirty="0">
                <a:solidFill>
                  <a:srgbClr val="007A99"/>
                </a:solidFill>
                <a:latin typeface="Courier New"/>
                <a:cs typeface="Courier New"/>
              </a:rPr>
              <a:t>urn:agentcon:extension:structured-schemas:v1</a:t>
            </a:r>
          </a:p>
        </p:txBody>
      </p:sp>
      <p:sp>
        <p:nvSpPr>
          <p:cNvPr id="105" name="Custom input and output points"/>
          <p:cNvSpPr txBox="1"/>
          <p:nvPr/>
        </p:nvSpPr>
        <p:spPr>
          <a:xfrm>
            <a:off x="548640" y="2313432"/>
            <a:ext cx="3840480" cy="1600200"/>
          </a:xfrm>
          <a:prstGeom prst="rect">
            <a:avLst/>
          </a:prstGeom>
          <a:noFill/>
          <a:ln>
            <a:noFill/>
          </a:ln>
        </p:spPr>
        <p:txBody>
          <a:bodyPr wrap="square" lIns="45720" tIns="45720" rIns="45720" bIns="4572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900"/>
              </a:spcAft>
              <a:buNone/>
            </a:pPr>
            <a:r>
              <a:rPr lang="en-US" sz="1300" b="1" dirty="0">
                <a:solidFill>
                  <a:srgbClr val="21233A"/>
                </a:solidFill>
                <a:latin typeface="Arial"/>
                <a:cs typeface="Arial"/>
              </a:rPr>
              <a:t>Declare:</a:t>
            </a:r>
            <a:r>
              <a:rPr lang="en-US" sz="1300" dirty="0">
                <a:solidFill>
                  <a:srgbClr val="4A5568"/>
                </a:solidFill>
                <a:latin typeface="Arial"/>
                <a:cs typeface="Arial"/>
              </a:rPr>
              <a:t> the card maps each media type to a JSON Schema</a:t>
            </a:r>
          </a:p>
          <a:p>
            <a:pPr marL="0" indent="0" algn="l">
              <a:spcBef>
                <a:spcPts val="0"/>
              </a:spcBef>
              <a:spcAft>
                <a:spcPts val="900"/>
              </a:spcAft>
              <a:buNone/>
            </a:pPr>
            <a:r>
              <a:rPr lang="en-US" sz="1300" b="1" dirty="0">
                <a:solidFill>
                  <a:srgbClr val="21233A"/>
                </a:solidFill>
                <a:latin typeface="Arial"/>
                <a:cs typeface="Arial"/>
              </a:rPr>
              <a:t>Send:</a:t>
            </a:r>
            <a:r>
              <a:rPr lang="en-US" sz="1300" dirty="0">
                <a:solidFill>
                  <a:srgbClr val="4A5568"/>
                </a:solidFill>
                <a:latin typeface="Arial"/>
                <a:cs typeface="Arial"/>
              </a:rPr>
              <a:t> the buyer sends typed data parts, not prose</a:t>
            </a:r>
          </a:p>
          <a:p>
            <a:pPr marL="0" indent="0" algn="l">
              <a:spcBef>
                <a:spcPts val="0"/>
              </a:spcBef>
              <a:spcAft>
                <a:spcPts val="900"/>
              </a:spcAft>
              <a:buNone/>
            </a:pPr>
            <a:r>
              <a:rPr lang="en-US" sz="1300" b="1" dirty="0">
                <a:solidFill>
                  <a:srgbClr val="21233A"/>
                </a:solidFill>
                <a:latin typeface="Arial"/>
                <a:cs typeface="Arial"/>
              </a:rPr>
              <a:t>Answer:</a:t>
            </a:r>
            <a:r>
              <a:rPr lang="en-US" sz="1300" dirty="0">
                <a:solidFill>
                  <a:srgbClr val="4A5568"/>
                </a:solidFill>
                <a:latin typeface="Arial"/>
                <a:cs typeface="Arial"/>
              </a:rPr>
              <a:t> the seller prices them with no LLM call</a:t>
            </a:r>
          </a:p>
        </p:txBody>
      </p:sp>
      <p:sp>
        <p:nvSpPr>
          <p:cNvPr id="106" name="Custom input and output chip 1"/>
          <p:cNvSpPr txBox="1"/>
          <p:nvPr/>
        </p:nvSpPr>
        <p:spPr>
          <a:xfrm>
            <a:off x="594360" y="3995928"/>
            <a:ext cx="1188720" cy="347472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9050">
            <a:solidFill>
              <a:srgbClr val="00ACD6"/>
            </a:solidFill>
          </a:ln>
        </p:spPr>
        <p:txBody>
          <a:bodyPr wrap="square" lIns="27432" tIns="27432" rIns="27432" bIns="27432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dirty="0">
                <a:solidFill>
                  <a:srgbClr val="21233A"/>
                </a:solidFill>
                <a:latin typeface="Arial"/>
                <a:cs typeface="Arial"/>
              </a:rPr>
              <a:t>wine-rfq.v1</a:t>
            </a:r>
          </a:p>
        </p:txBody>
      </p:sp>
      <p:sp>
        <p:nvSpPr>
          <p:cNvPr id="107" name="Custom input and output chip 2"/>
          <p:cNvSpPr txBox="1"/>
          <p:nvPr/>
        </p:nvSpPr>
        <p:spPr>
          <a:xfrm>
            <a:off x="1874520" y="3995928"/>
            <a:ext cx="1188720" cy="347472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9050">
            <a:solidFill>
              <a:srgbClr val="00ACD6"/>
            </a:solidFill>
          </a:ln>
        </p:spPr>
        <p:txBody>
          <a:bodyPr wrap="square" lIns="27432" tIns="27432" rIns="27432" bIns="27432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dirty="0">
                <a:solidFill>
                  <a:srgbClr val="21233A"/>
                </a:solidFill>
                <a:latin typeface="Arial"/>
                <a:cs typeface="Arial"/>
              </a:rPr>
              <a:t>wine-quote.v1</a:t>
            </a:r>
          </a:p>
        </p:txBody>
      </p:sp>
      <p:sp>
        <p:nvSpPr>
          <p:cNvPr id="108" name="Custom input and output chip 3"/>
          <p:cNvSpPr txBox="1"/>
          <p:nvPr/>
        </p:nvSpPr>
        <p:spPr>
          <a:xfrm>
            <a:off x="3154680" y="3995928"/>
            <a:ext cx="1188720" cy="347472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9050">
            <a:solidFill>
              <a:srgbClr val="00ACD6"/>
            </a:solidFill>
          </a:ln>
        </p:spPr>
        <p:txBody>
          <a:bodyPr wrap="square" lIns="27432" tIns="27432" rIns="27432" bIns="27432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dirty="0">
                <a:solidFill>
                  <a:srgbClr val="21233A"/>
                </a:solidFill>
                <a:latin typeface="Arial"/>
                <a:cs typeface="Arial"/>
              </a:rPr>
              <a:t>order-receipt.v1</a:t>
            </a:r>
          </a:p>
        </p:txBody>
      </p:sp>
      <p:sp>
        <p:nvSpPr>
          <p:cNvPr id="109" name="Proof of claims with OID4VP card"/>
          <p:cNvSpPr txBox="1"/>
          <p:nvPr/>
        </p:nvSpPr>
        <p:spPr>
          <a:xfrm>
            <a:off x="4663440" y="1417320"/>
            <a:ext cx="4023360" cy="3108960"/>
          </a:xfrm>
          <a:prstGeom prst="roundRect">
            <a:avLst>
              <a:gd name="adj" fmla="val 10000"/>
            </a:avLst>
          </a:prstGeom>
          <a:solidFill>
            <a:srgbClr val="EAF6FA"/>
          </a:solidFill>
          <a:ln>
            <a:noFill/>
          </a:ln>
        </p:spPr>
        <p:txBody>
          <a:bodyPr wrap="square" lIns="73152" tIns="73152" rIns="73152" bIns="73152" anchor="t">
            <a:noAutofit/>
          </a:bodyPr>
          <a:lstStyle/>
          <a:p>
            <a:endParaRPr/>
          </a:p>
        </p:txBody>
      </p:sp>
      <p:sp>
        <p:nvSpPr>
          <p:cNvPr id="110" name="Proof of claims with OID4VP header"/>
          <p:cNvSpPr txBox="1"/>
          <p:nvPr/>
        </p:nvSpPr>
        <p:spPr>
          <a:xfrm>
            <a:off x="4663440" y="1417320"/>
            <a:ext cx="4023360" cy="502920"/>
          </a:xfrm>
          <a:prstGeom prst="roundRect">
            <a:avLst>
              <a:gd name="adj" fmla="val 10000"/>
            </a:avLst>
          </a:prstGeom>
          <a:solidFill>
            <a:srgbClr val="21233A"/>
          </a:solidFill>
          <a:ln>
            <a:noFill/>
          </a:ln>
        </p:spPr>
        <p:txBody>
          <a:bodyPr wrap="square" lIns="73152" tIns="73152" rIns="73152" bIns="73152" anchor="ctr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solidFill>
                  <a:srgbClr val="FFFFFF"/>
                </a:solidFill>
                <a:latin typeface="Arial"/>
                <a:cs typeface="Arial"/>
              </a:rPr>
              <a:t>Proof of claims with OID4VP</a:t>
            </a:r>
          </a:p>
        </p:txBody>
      </p:sp>
      <p:sp>
        <p:nvSpPr>
          <p:cNvPr id="111" name="Proof of claims with OID4VP uri"/>
          <p:cNvSpPr txBox="1"/>
          <p:nvPr/>
        </p:nvSpPr>
        <p:spPr>
          <a:xfrm>
            <a:off x="4754880" y="1984248"/>
            <a:ext cx="3840480" cy="292608"/>
          </a:xfrm>
          <a:prstGeom prst="rect">
            <a:avLst/>
          </a:prstGeom>
          <a:noFill/>
          <a:ln>
            <a:noFill/>
          </a:ln>
        </p:spPr>
        <p:txBody>
          <a:bodyPr wrap="square" lIns="45720" tIns="45720" rIns="45720" bIns="45720" anchor="ctr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dirty="0">
                <a:solidFill>
                  <a:srgbClr val="007A99"/>
                </a:solidFill>
                <a:latin typeface="Courier New"/>
                <a:cs typeface="Courier New"/>
              </a:rPr>
              <a:t>a2aproject/experimental-ext-oid4vp-auth v1</a:t>
            </a:r>
          </a:p>
        </p:txBody>
      </p:sp>
      <p:sp>
        <p:nvSpPr>
          <p:cNvPr id="112" name="Proof of claims with OID4VP points"/>
          <p:cNvSpPr txBox="1"/>
          <p:nvPr/>
        </p:nvSpPr>
        <p:spPr>
          <a:xfrm>
            <a:off x="4754880" y="2313432"/>
            <a:ext cx="3840480" cy="1600200"/>
          </a:xfrm>
          <a:prstGeom prst="rect">
            <a:avLst/>
          </a:prstGeom>
          <a:noFill/>
          <a:ln>
            <a:noFill/>
          </a:ln>
        </p:spPr>
        <p:txBody>
          <a:bodyPr wrap="square" lIns="45720" tIns="45720" rIns="45720" bIns="4572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900"/>
              </a:spcAft>
              <a:buNone/>
            </a:pPr>
            <a:r>
              <a:rPr lang="en-US" sz="1300" b="1" dirty="0">
                <a:solidFill>
                  <a:srgbClr val="21233A"/>
                </a:solidFill>
                <a:latin typeface="Arial"/>
                <a:cs typeface="Arial"/>
              </a:rPr>
              <a:t>Ask:</a:t>
            </a:r>
            <a:r>
              <a:rPr lang="en-US" sz="1300" dirty="0">
                <a:solidFill>
                  <a:srgbClr val="4A5568"/>
                </a:solidFill>
                <a:latin typeface="Arial"/>
                <a:cs typeface="Arial"/>
              </a:rPr>
              <a:t> a purchase pauses at auth-required with a presentation request</a:t>
            </a:r>
          </a:p>
          <a:p>
            <a:pPr marL="0" indent="0" algn="l">
              <a:spcBef>
                <a:spcPts val="0"/>
              </a:spcBef>
              <a:spcAft>
                <a:spcPts val="900"/>
              </a:spcAft>
              <a:buNone/>
            </a:pPr>
            <a:r>
              <a:rPr lang="en-US" sz="1300" b="1" dirty="0">
                <a:solidFill>
                  <a:srgbClr val="21233A"/>
                </a:solidFill>
                <a:latin typeface="Arial"/>
                <a:cs typeface="Arial"/>
              </a:rPr>
              <a:t>Prove:</a:t>
            </a:r>
            <a:r>
              <a:rPr lang="en-US" sz="1300" dirty="0">
                <a:solidFill>
                  <a:srgbClr val="4A5568"/>
                </a:solidFill>
                <a:latin typeface="Arial"/>
                <a:cs typeface="Arial"/>
              </a:rPr>
              <a:t> the wallet proves over_21 for this task only</a:t>
            </a:r>
          </a:p>
          <a:p>
            <a:pPr marL="0" indent="0" algn="l">
              <a:spcBef>
                <a:spcPts val="0"/>
              </a:spcBef>
              <a:spcAft>
                <a:spcPts val="900"/>
              </a:spcAft>
              <a:buNone/>
            </a:pPr>
            <a:r>
              <a:rPr lang="en-US" sz="1300" b="1" dirty="0">
                <a:solidFill>
                  <a:srgbClr val="21233A"/>
                </a:solidFill>
                <a:latin typeface="Arial"/>
                <a:cs typeface="Arial"/>
              </a:rPr>
              <a:t>Verify:</a:t>
            </a:r>
            <a:r>
              <a:rPr lang="en-US" sz="1300" dirty="0">
                <a:solidFill>
                  <a:srgbClr val="4A5568"/>
                </a:solidFill>
                <a:latin typeface="Arial"/>
                <a:cs typeface="Arial"/>
              </a:rPr>
              <a:t> the seller checks the proof, then completes the order</a:t>
            </a:r>
          </a:p>
        </p:txBody>
      </p:sp>
      <p:sp>
        <p:nvSpPr>
          <p:cNvPr id="113" name="Proof of claims with OID4VP chip 1"/>
          <p:cNvSpPr txBox="1"/>
          <p:nvPr/>
        </p:nvSpPr>
        <p:spPr>
          <a:xfrm>
            <a:off x="4800600" y="3995928"/>
            <a:ext cx="1115568" cy="347472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9050">
            <a:solidFill>
              <a:srgbClr val="00ACD6"/>
            </a:solidFill>
          </a:ln>
        </p:spPr>
        <p:txBody>
          <a:bodyPr wrap="square" lIns="27432" tIns="27432" rIns="27432" bIns="27432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dirty="0">
                <a:solidFill>
                  <a:srgbClr val="21233A"/>
                </a:solidFill>
                <a:latin typeface="Arial"/>
                <a:cs typeface="Arial"/>
              </a:rPr>
              <a:t>working</a:t>
            </a:r>
          </a:p>
        </p:txBody>
      </p:sp>
      <p:sp>
        <p:nvSpPr>
          <p:cNvPr id="114" name="Proof of claims with OID4VP step 1"/>
          <p:cNvSpPr txBox="1"/>
          <p:nvPr/>
        </p:nvSpPr>
        <p:spPr>
          <a:xfrm>
            <a:off x="5916168" y="3995928"/>
            <a:ext cx="201168" cy="3474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dirty="0">
                <a:solidFill>
                  <a:srgbClr val="21233A"/>
                </a:solidFill>
                <a:latin typeface="Arial"/>
                <a:cs typeface="Arial"/>
              </a:rPr>
              <a:t>›</a:t>
            </a:r>
          </a:p>
        </p:txBody>
      </p:sp>
      <p:sp>
        <p:nvSpPr>
          <p:cNvPr id="115" name="Proof of claims with OID4VP chip 2"/>
          <p:cNvSpPr txBox="1"/>
          <p:nvPr/>
        </p:nvSpPr>
        <p:spPr>
          <a:xfrm>
            <a:off x="6117336" y="3995928"/>
            <a:ext cx="1115568" cy="347472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9050">
            <a:solidFill>
              <a:srgbClr val="00ACD6"/>
            </a:solidFill>
          </a:ln>
        </p:spPr>
        <p:txBody>
          <a:bodyPr wrap="square" lIns="27432" tIns="27432" rIns="27432" bIns="27432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dirty="0">
                <a:solidFill>
                  <a:srgbClr val="21233A"/>
                </a:solidFill>
                <a:latin typeface="Arial"/>
                <a:cs typeface="Arial"/>
              </a:rPr>
              <a:t>auth-required</a:t>
            </a:r>
          </a:p>
        </p:txBody>
      </p:sp>
      <p:sp>
        <p:nvSpPr>
          <p:cNvPr id="116" name="Proof of claims with OID4VP step 2"/>
          <p:cNvSpPr txBox="1"/>
          <p:nvPr/>
        </p:nvSpPr>
        <p:spPr>
          <a:xfrm>
            <a:off x="7232904" y="3995928"/>
            <a:ext cx="201168" cy="3474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dirty="0">
                <a:solidFill>
                  <a:srgbClr val="21233A"/>
                </a:solidFill>
                <a:latin typeface="Arial"/>
                <a:cs typeface="Arial"/>
              </a:rPr>
              <a:t>›</a:t>
            </a:r>
          </a:p>
        </p:txBody>
      </p:sp>
      <p:sp>
        <p:nvSpPr>
          <p:cNvPr id="117" name="Proof of claims with OID4VP chip 3"/>
          <p:cNvSpPr txBox="1"/>
          <p:nvPr/>
        </p:nvSpPr>
        <p:spPr>
          <a:xfrm>
            <a:off x="7434072" y="3995928"/>
            <a:ext cx="1115568" cy="347472"/>
          </a:xfrm>
          <a:prstGeom prst="roundRect">
            <a:avLst>
              <a:gd name="adj" fmla="val 10000"/>
            </a:avLst>
          </a:prstGeom>
          <a:solidFill>
            <a:srgbClr val="00ACD6"/>
          </a:solidFill>
          <a:ln>
            <a:noFill/>
          </a:ln>
        </p:spPr>
        <p:txBody>
          <a:bodyPr wrap="square" lIns="27432" tIns="27432" rIns="27432" bIns="27432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dirty="0">
                <a:solidFill>
                  <a:srgbClr val="FFFFFF"/>
                </a:solidFill>
                <a:latin typeface="Arial"/>
                <a:cs typeface="Arial"/>
              </a:rPr>
              <a:t>completed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"/>
          <p:cNvSpPr txBox="1">
            <a:spLocks noGrp="1"/>
          </p:cNvSpPr>
          <p:nvPr>
            <p:ph type="title"/>
          </p:nvPr>
        </p:nvSpPr>
        <p:spPr>
          <a:xfrm>
            <a:off x="229441" y="55169"/>
            <a:ext cx="6610271" cy="699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Arial"/>
              <a:buNone/>
            </a:pPr>
            <a:r>
              <a:rPr lang="en-CA" sz="2000" dirty="0"/>
              <a:t>2</a:t>
            </a:r>
            <a:r>
              <a:rPr lang="en-CA" sz="2000" baseline="30000" dirty="0"/>
              <a:t>nd</a:t>
            </a:r>
            <a:r>
              <a:rPr lang="en-CA" sz="2000" dirty="0"/>
              <a:t> part: A2A custom protocol bindings for improved secure communications w/ AGNTCY SLIM</a:t>
            </a:r>
            <a:endParaRPr sz="2000" dirty="0"/>
          </a:p>
        </p:txBody>
      </p:sp>
      <p:sp>
        <p:nvSpPr>
          <p:cNvPr id="101" name="Flow You"/>
          <p:cNvSpPr txBox="1"/>
          <p:nvPr/>
        </p:nvSpPr>
        <p:spPr>
          <a:xfrm>
            <a:off x="457200" y="1051560"/>
            <a:ext cx="1920240" cy="914400"/>
          </a:xfrm>
          <a:prstGeom prst="roundRect">
            <a:avLst>
              <a:gd name="adj" fmla="val 10000"/>
            </a:avLst>
          </a:prstGeom>
          <a:solidFill>
            <a:srgbClr val="21233A"/>
          </a:solidFill>
          <a:ln>
            <a:noFill/>
          </a:ln>
        </p:spPr>
        <p:txBody>
          <a:bodyPr wrap="square" lIns="73152" tIns="73152" rIns="73152" bIns="73152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300"/>
              </a:spcAft>
              <a:buNone/>
            </a:pPr>
            <a:r>
              <a:rPr lang="en-US" sz="1600" b="1" dirty="0">
                <a:solidFill>
                  <a:srgbClr val="FFFFFF"/>
                </a:solidFill>
                <a:latin typeface="Arial"/>
                <a:cs typeface="Arial"/>
              </a:rPr>
              <a:t>You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rgbClr val="D6E9F2"/>
                </a:solidFill>
                <a:latin typeface="Arial"/>
                <a:cs typeface="Arial"/>
              </a:rPr>
              <a:t>a2a CLI, or Claude Code</a:t>
            </a:r>
          </a:p>
        </p:txBody>
      </p:sp>
      <p:sp>
        <p:nvSpPr>
          <p:cNvPr id="102" name="Flow Buyer agent"/>
          <p:cNvSpPr txBox="1"/>
          <p:nvPr/>
        </p:nvSpPr>
        <p:spPr>
          <a:xfrm>
            <a:off x="3200400" y="1051560"/>
            <a:ext cx="2286000" cy="914400"/>
          </a:xfrm>
          <a:prstGeom prst="roundRect">
            <a:avLst>
              <a:gd name="adj" fmla="val 10000"/>
            </a:avLst>
          </a:prstGeom>
          <a:solidFill>
            <a:srgbClr val="21233A"/>
          </a:solidFill>
          <a:ln>
            <a:noFill/>
          </a:ln>
        </p:spPr>
        <p:txBody>
          <a:bodyPr wrap="square" lIns="73152" tIns="73152" rIns="73152" bIns="73152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300"/>
              </a:spcAft>
              <a:buNone/>
            </a:pPr>
            <a:r>
              <a:rPr lang="en-US" sz="1600" b="1" dirty="0">
                <a:solidFill>
                  <a:srgbClr val="FFFFFF"/>
                </a:solidFill>
                <a:latin typeface="Arial"/>
                <a:cs typeface="Arial"/>
              </a:rPr>
              <a:t>Buyer agent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rgbClr val="D6E9F2"/>
                </a:solidFill>
                <a:latin typeface="Arial"/>
                <a:cs typeface="Arial"/>
              </a:rPr>
              <a:t>C# / .NET, on the laptop</a:t>
            </a:r>
          </a:p>
        </p:txBody>
      </p:sp>
      <p:sp>
        <p:nvSpPr>
          <p:cNvPr id="103" name="Flow Three wine sellers"/>
          <p:cNvSpPr txBox="1"/>
          <p:nvPr/>
        </p:nvSpPr>
        <p:spPr>
          <a:xfrm>
            <a:off x="6309360" y="1051560"/>
            <a:ext cx="2377440" cy="914400"/>
          </a:xfrm>
          <a:prstGeom prst="roundRect">
            <a:avLst>
              <a:gd name="adj" fmla="val 10000"/>
            </a:avLst>
          </a:prstGeom>
          <a:solidFill>
            <a:srgbClr val="21233A"/>
          </a:solidFill>
          <a:ln>
            <a:noFill/>
          </a:ln>
        </p:spPr>
        <p:txBody>
          <a:bodyPr wrap="square" lIns="73152" tIns="73152" rIns="73152" bIns="73152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300"/>
              </a:spcAft>
              <a:buNone/>
            </a:pPr>
            <a:r>
              <a:rPr lang="en-US" sz="1600" b="1" dirty="0">
                <a:solidFill>
                  <a:srgbClr val="FFFFFF"/>
                </a:solidFill>
                <a:latin typeface="Arial"/>
                <a:cs typeface="Arial"/>
              </a:rPr>
              <a:t>Three wine sellers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rgbClr val="D6E9F2"/>
                </a:solidFill>
                <a:latin typeface="Arial"/>
                <a:cs typeface="Arial"/>
              </a:rPr>
              <a:t>Rust, in a Kubernetes cloud</a:t>
            </a:r>
          </a:p>
        </p:txBody>
      </p:sp>
      <p:cxnSp>
        <p:nvCxnSpPr>
          <p:cNvPr id="104" name="Arrow A2A"/>
          <p:cNvCxnSpPr/>
          <p:nvPr/>
        </p:nvCxnSpPr>
        <p:spPr>
          <a:xfrm>
            <a:off x="2395728" y="1618488"/>
            <a:ext cx="786384" cy="0"/>
          </a:xfrm>
          <a:prstGeom prst="straightConnector1">
            <a:avLst/>
          </a:prstGeom>
          <a:ln w="28575">
            <a:solidFill>
              <a:srgbClr val="21233A"/>
            </a:solidFill>
            <a:tailEnd type="triangle" w="med" len="med"/>
          </a:ln>
        </p:spPr>
      </p:cxnSp>
      <p:sp>
        <p:nvSpPr>
          <p:cNvPr id="105" name="Label A2A"/>
          <p:cNvSpPr txBox="1"/>
          <p:nvPr/>
        </p:nvSpPr>
        <p:spPr>
          <a:xfrm>
            <a:off x="2286000" y="1097280"/>
            <a:ext cx="1005840" cy="45720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dirty="0">
                <a:solidFill>
                  <a:srgbClr val="00ACD6"/>
                </a:solidFill>
                <a:latin typeface="Arial"/>
                <a:cs typeface="Arial"/>
              </a:rPr>
              <a:t>A2A</a:t>
            </a:r>
          </a:p>
        </p:txBody>
      </p:sp>
      <p:cxnSp>
        <p:nvCxnSpPr>
          <p:cNvPr id="106" name="Arrow SLIM or HTTPS"/>
          <p:cNvCxnSpPr/>
          <p:nvPr/>
        </p:nvCxnSpPr>
        <p:spPr>
          <a:xfrm>
            <a:off x="5504688" y="1618488"/>
            <a:ext cx="786384" cy="0"/>
          </a:xfrm>
          <a:prstGeom prst="straightConnector1">
            <a:avLst/>
          </a:prstGeom>
          <a:ln w="28575">
            <a:solidFill>
              <a:srgbClr val="21233A"/>
            </a:solidFill>
            <a:tailEnd type="triangle" w="med" len="med"/>
          </a:ln>
        </p:spPr>
      </p:cxnSp>
      <p:sp>
        <p:nvSpPr>
          <p:cNvPr id="107" name="Label SLIM or HTTPS"/>
          <p:cNvSpPr txBox="1"/>
          <p:nvPr/>
        </p:nvSpPr>
        <p:spPr>
          <a:xfrm>
            <a:off x="5394960" y="1097280"/>
            <a:ext cx="1005840" cy="45720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dirty="0">
                <a:solidFill>
                  <a:srgbClr val="00ACD6"/>
                </a:solidFill>
                <a:latin typeface="Arial"/>
                <a:cs typeface="Arial"/>
              </a:rPr>
              <a:t>SLIM or HTTPS</a:t>
            </a:r>
          </a:p>
        </p:txBody>
      </p:sp>
      <p:sp>
        <p:nvSpPr>
          <p:cNvPr id="108" name="What you will see"/>
          <p:cNvSpPr txBox="1"/>
          <p:nvPr/>
        </p:nvSpPr>
        <p:spPr>
          <a:xfrm>
            <a:off x="457200" y="2176272"/>
            <a:ext cx="822960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dirty="0">
                <a:solidFill>
                  <a:srgbClr val="21233A"/>
                </a:solidFill>
                <a:latin typeface="Arial"/>
                <a:cs typeface="Arial"/>
              </a:rPr>
              <a:t>What you will see</a:t>
            </a:r>
          </a:p>
        </p:txBody>
      </p:sp>
      <p:sp>
        <p:nvSpPr>
          <p:cNvPr id="109" name="Card 1"/>
          <p:cNvSpPr txBox="1"/>
          <p:nvPr/>
        </p:nvSpPr>
        <p:spPr>
          <a:xfrm>
            <a:off x="457200" y="2606040"/>
            <a:ext cx="1920240" cy="1783080"/>
          </a:xfrm>
          <a:prstGeom prst="roundRect">
            <a:avLst>
              <a:gd name="adj" fmla="val 10000"/>
            </a:avLst>
          </a:prstGeom>
          <a:solidFill>
            <a:srgbClr val="EAF6FA"/>
          </a:solidFill>
          <a:ln>
            <a:noFill/>
          </a:ln>
        </p:spPr>
        <p:txBody>
          <a:bodyPr wrap="square" lIns="73152" tIns="73152" rIns="73152" bIns="73152" anchor="t">
            <a:noAutofit/>
          </a:bodyPr>
          <a:lstStyle/>
          <a:p>
            <a:endParaRPr/>
          </a:p>
        </p:txBody>
      </p:sp>
      <p:sp>
        <p:nvSpPr>
          <p:cNvPr id="110" name="Step 1"/>
          <p:cNvSpPr txBox="1"/>
          <p:nvPr/>
        </p:nvSpPr>
        <p:spPr>
          <a:xfrm>
            <a:off x="594360" y="2743200"/>
            <a:ext cx="384048" cy="384048"/>
          </a:xfrm>
          <a:prstGeom prst="ellipse">
            <a:avLst/>
          </a:prstGeom>
          <a:solidFill>
            <a:srgbClr val="00ACD6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111" name="Card 1 text"/>
          <p:cNvSpPr txBox="1"/>
          <p:nvPr/>
        </p:nvSpPr>
        <p:spPr>
          <a:xfrm>
            <a:off x="530352" y="3172968"/>
            <a:ext cx="1773936" cy="1143000"/>
          </a:xfrm>
          <a:prstGeom prst="rect">
            <a:avLst/>
          </a:prstGeom>
          <a:noFill/>
          <a:ln>
            <a:noFill/>
          </a:ln>
        </p:spPr>
        <p:txBody>
          <a:bodyPr wrap="square" lIns="73152" tIns="73152" rIns="73152" bIns="73152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1233A"/>
                </a:solidFill>
                <a:latin typeface="Arial"/>
                <a:cs typeface="Arial"/>
              </a:rPr>
              <a:t>Find and trust</a:t>
            </a:r>
          </a:p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rgbClr val="4A5568"/>
                </a:solidFill>
                <a:latin typeface="Arial"/>
                <a:cs typeface="Arial"/>
              </a:rPr>
              <a:t>AI Catalog entries; signed Agent Cards and did:web identities in the AGNTCY Directory</a:t>
            </a:r>
          </a:p>
        </p:txBody>
      </p:sp>
      <p:sp>
        <p:nvSpPr>
          <p:cNvPr id="112" name="Card 2"/>
          <p:cNvSpPr txBox="1"/>
          <p:nvPr/>
        </p:nvSpPr>
        <p:spPr>
          <a:xfrm>
            <a:off x="2560320" y="2606040"/>
            <a:ext cx="1920240" cy="1783080"/>
          </a:xfrm>
          <a:prstGeom prst="roundRect">
            <a:avLst>
              <a:gd name="adj" fmla="val 10000"/>
            </a:avLst>
          </a:prstGeom>
          <a:solidFill>
            <a:srgbClr val="EAF6FA"/>
          </a:solidFill>
          <a:ln>
            <a:noFill/>
          </a:ln>
        </p:spPr>
        <p:txBody>
          <a:bodyPr wrap="square" lIns="73152" tIns="73152" rIns="73152" bIns="73152" anchor="t">
            <a:noAutofit/>
          </a:bodyPr>
          <a:lstStyle/>
          <a:p>
            <a:endParaRPr/>
          </a:p>
        </p:txBody>
      </p:sp>
      <p:sp>
        <p:nvSpPr>
          <p:cNvPr id="113" name="Step 2"/>
          <p:cNvSpPr txBox="1"/>
          <p:nvPr/>
        </p:nvSpPr>
        <p:spPr>
          <a:xfrm>
            <a:off x="2697480" y="2743200"/>
            <a:ext cx="384048" cy="384048"/>
          </a:xfrm>
          <a:prstGeom prst="ellipse">
            <a:avLst/>
          </a:prstGeom>
          <a:solidFill>
            <a:srgbClr val="00ACD6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</a:p>
        </p:txBody>
      </p:sp>
      <p:sp>
        <p:nvSpPr>
          <p:cNvPr id="114" name="Card 2 text"/>
          <p:cNvSpPr txBox="1"/>
          <p:nvPr/>
        </p:nvSpPr>
        <p:spPr>
          <a:xfrm>
            <a:off x="2633472" y="3172968"/>
            <a:ext cx="1773936" cy="1143000"/>
          </a:xfrm>
          <a:prstGeom prst="rect">
            <a:avLst/>
          </a:prstGeom>
          <a:noFill/>
          <a:ln>
            <a:noFill/>
          </a:ln>
        </p:spPr>
        <p:txBody>
          <a:bodyPr wrap="square" lIns="73152" tIns="73152" rIns="73152" bIns="73152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1233A"/>
                </a:solidFill>
                <a:latin typeface="Arial"/>
                <a:cs typeface="Arial"/>
              </a:rPr>
              <a:t>Ask every seller</a:t>
            </a:r>
          </a:p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rgbClr val="4A5568"/>
                </a:solidFill>
                <a:latin typeface="Arial"/>
                <a:cs typeface="Arial"/>
              </a:rPr>
              <a:t>One SLIM multicast reaches all three sellers, end-to-end encrypted with MLS</a:t>
            </a:r>
          </a:p>
        </p:txBody>
      </p:sp>
      <p:sp>
        <p:nvSpPr>
          <p:cNvPr id="115" name="Card 3"/>
          <p:cNvSpPr txBox="1"/>
          <p:nvPr/>
        </p:nvSpPr>
        <p:spPr>
          <a:xfrm>
            <a:off x="4663440" y="2606040"/>
            <a:ext cx="1920240" cy="1783080"/>
          </a:xfrm>
          <a:prstGeom prst="roundRect">
            <a:avLst>
              <a:gd name="adj" fmla="val 10000"/>
            </a:avLst>
          </a:prstGeom>
          <a:solidFill>
            <a:srgbClr val="EAF6FA"/>
          </a:solidFill>
          <a:ln>
            <a:noFill/>
          </a:ln>
        </p:spPr>
        <p:txBody>
          <a:bodyPr wrap="square" lIns="73152" tIns="73152" rIns="73152" bIns="73152" anchor="t">
            <a:noAutofit/>
          </a:bodyPr>
          <a:lstStyle/>
          <a:p>
            <a:endParaRPr/>
          </a:p>
        </p:txBody>
      </p:sp>
      <p:sp>
        <p:nvSpPr>
          <p:cNvPr id="116" name="Step 3"/>
          <p:cNvSpPr txBox="1"/>
          <p:nvPr/>
        </p:nvSpPr>
        <p:spPr>
          <a:xfrm>
            <a:off x="4800600" y="2743200"/>
            <a:ext cx="384048" cy="384048"/>
          </a:xfrm>
          <a:prstGeom prst="ellipse">
            <a:avLst/>
          </a:prstGeom>
          <a:solidFill>
            <a:srgbClr val="00ACD6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</a:p>
        </p:txBody>
      </p:sp>
      <p:sp>
        <p:nvSpPr>
          <p:cNvPr id="117" name="Card 3 text"/>
          <p:cNvSpPr txBox="1"/>
          <p:nvPr/>
        </p:nvSpPr>
        <p:spPr>
          <a:xfrm>
            <a:off x="4736592" y="3172968"/>
            <a:ext cx="1773936" cy="1143000"/>
          </a:xfrm>
          <a:prstGeom prst="rect">
            <a:avLst/>
          </a:prstGeom>
          <a:noFill/>
          <a:ln>
            <a:noFill/>
          </a:ln>
        </p:spPr>
        <p:txBody>
          <a:bodyPr wrap="square" lIns="73152" tIns="73152" rIns="73152" bIns="73152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1233A"/>
                </a:solidFill>
                <a:latin typeface="Arial"/>
                <a:cs typeface="Arial"/>
              </a:rPr>
              <a:t>Buy with consent</a:t>
            </a:r>
          </a:p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rgbClr val="4A5568"/>
                </a:solidFill>
                <a:latin typeface="Arial"/>
                <a:cs typeface="Arial"/>
              </a:rPr>
              <a:t>The seller asks for an over-21 proof; a phone wallet answers with OID4VP</a:t>
            </a:r>
          </a:p>
        </p:txBody>
      </p:sp>
      <p:sp>
        <p:nvSpPr>
          <p:cNvPr id="118" name="Card 4"/>
          <p:cNvSpPr txBox="1"/>
          <p:nvPr/>
        </p:nvSpPr>
        <p:spPr>
          <a:xfrm>
            <a:off x="6766560" y="2606040"/>
            <a:ext cx="1920240" cy="1783080"/>
          </a:xfrm>
          <a:prstGeom prst="roundRect">
            <a:avLst>
              <a:gd name="adj" fmla="val 10000"/>
            </a:avLst>
          </a:prstGeom>
          <a:solidFill>
            <a:srgbClr val="EAF6FA"/>
          </a:solidFill>
          <a:ln>
            <a:noFill/>
          </a:ln>
        </p:spPr>
        <p:txBody>
          <a:bodyPr wrap="square" lIns="73152" tIns="73152" rIns="73152" bIns="73152" anchor="t">
            <a:noAutofit/>
          </a:bodyPr>
          <a:lstStyle/>
          <a:p>
            <a:endParaRPr/>
          </a:p>
        </p:txBody>
      </p:sp>
      <p:sp>
        <p:nvSpPr>
          <p:cNvPr id="119" name="Step 4"/>
          <p:cNvSpPr txBox="1"/>
          <p:nvPr/>
        </p:nvSpPr>
        <p:spPr>
          <a:xfrm>
            <a:off x="6903720" y="2743200"/>
            <a:ext cx="384048" cy="384048"/>
          </a:xfrm>
          <a:prstGeom prst="ellipse">
            <a:avLst/>
          </a:prstGeom>
          <a:solidFill>
            <a:srgbClr val="00ACD6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dirty="0">
                <a:solidFill>
                  <a:srgbClr val="FFFFFF"/>
                </a:solidFill>
                <a:latin typeface="Arial"/>
                <a:cs typeface="Arial"/>
              </a:rPr>
              <a:t>4</a:t>
            </a:r>
          </a:p>
        </p:txBody>
      </p:sp>
      <p:sp>
        <p:nvSpPr>
          <p:cNvPr id="120" name="Card 4 text"/>
          <p:cNvSpPr txBox="1"/>
          <p:nvPr/>
        </p:nvSpPr>
        <p:spPr>
          <a:xfrm>
            <a:off x="6839712" y="3172968"/>
            <a:ext cx="1773936" cy="1143000"/>
          </a:xfrm>
          <a:prstGeom prst="rect">
            <a:avLst/>
          </a:prstGeom>
          <a:noFill/>
          <a:ln>
            <a:noFill/>
          </a:ln>
        </p:spPr>
        <p:txBody>
          <a:bodyPr wrap="square" lIns="73152" tIns="73152" rIns="73152" bIns="73152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1233A"/>
                </a:solidFill>
                <a:latin typeface="Arial"/>
                <a:cs typeface="Arial"/>
              </a:rPr>
              <a:t>Swap the binding</a:t>
            </a:r>
          </a:p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rgbClr val="4A5568"/>
                </a:solidFill>
                <a:latin typeface="Arial"/>
                <a:cs typeface="Arial"/>
              </a:rPr>
              <a:t>Same agents over HTTPS: SLIMRPC is a custom A2A protocol binding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435887D-76D0-2388-933A-CDBDD6BD2A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0984" y="1883968"/>
            <a:ext cx="3532662" cy="800700"/>
          </a:xfrm>
        </p:spPr>
        <p:txBody>
          <a:bodyPr/>
          <a:lstStyle/>
          <a:p>
            <a:r>
              <a:rPr lang="en-US" dirty="0"/>
              <a:t>Demo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GNTCon_MCPCon_North_America_2026_PPT  -  Read-Only" id="{48892280-2CFB-CF4E-A5EC-A8C14E48C48A}" vid="{51CCE225-D6B5-B444-AF9A-FECA2F405544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c8f49a32-fde3-48a5-9266-b5b0972a22dc}" enabled="1" method="Privileged" siteId="{5ae1af62-9505-4097-a69a-c1553ef7840e}" contentBits="2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163</TotalTime>
  <Words>282</Words>
  <Application>Microsoft Macintosh PowerPoint</Application>
  <PresentationFormat>On-screen Show (16:9)</PresentationFormat>
  <Paragraphs>51</Paragraphs>
  <Slides>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Courier New</vt:lpstr>
      <vt:lpstr>Helvetica Neue Light</vt:lpstr>
      <vt:lpstr>Arial</vt:lpstr>
      <vt:lpstr>Calibri</vt:lpstr>
      <vt:lpstr>Office Theme</vt:lpstr>
      <vt:lpstr>PowerPoint Presentation</vt:lpstr>
      <vt:lpstr>1st part: extending A2A for your use cases</vt:lpstr>
      <vt:lpstr>2nd part: A2A custom protocol bindings for improved secure communications w/ AGNTCY SLIM</vt:lpstr>
      <vt:lpstr>Demo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Luca Muscariello (lumuscar)</dc:creator>
  <cp:lastModifiedBy>Luca Muscariello (lumuscar)</cp:lastModifiedBy>
  <cp:revision>4</cp:revision>
  <dcterms:created xsi:type="dcterms:W3CDTF">2026-10-22T12:56:47Z</dcterms:created>
  <dcterms:modified xsi:type="dcterms:W3CDTF">2026-10-22T15:40:03Z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FooterLocations">
    <vt:lpwstr>Office Theme:3</vt:lpwstr>
  </property>
  <property fmtid="{D5CDD505-2E9C-101B-9397-08002B2CF9AE}" pid="3" name="ClassificationContentMarkingFooterText">
    <vt:lpwstr>Cisco Confidential</vt:lpwstr>
  </property>
</Properties>
</file>