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d99e0e7f-8984-29f9-1814-0ac3f1c155fa}">
          <p14:sldIdLst>
            <p14:sldId id="256"/>
            <p14:sldId id="257"/>
          </p14:sldIdLst>
        </p14:section>
        <p14:section name="The problem" id="{905fae27-cee7-05c3-5eb7-d858611b2e14}">
          <p14:sldIdLst>
            <p14:sldId id="258"/>
          </p14:sldIdLst>
        </p14:section>
        <p14:section name="The fix" id="{bc1a176a-6df2-23ea-0f93-fd7f88c7e730}">
          <p14:sldIdLst>
            <p14:sldId id="259"/>
            <p14:sldId id="260"/>
            <p14:sldId id="261"/>
            <p14:sldId id="262"/>
            <p14:sldId id="263"/>
            <p14:sldId id="264"/>
          </p14:sldIdLst>
        </p14:section>
        <p14:section name="Demo" id="{7663455d-f28b-f7ac-ae20-55a58d417d5c}">
          <p14:sldIdLst>
            <p14:sldId id="265"/>
          </p14:sldIdLst>
        </p14:section>
        <p14:section name="Close" id="{f589815d-9ec4-8776-ee04-cd56c8dde823}">
          <p14:sldIdLst>
            <p14:sldId id="26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~0:20
Hi, I'm Shane, VP of Engineering at Solo.io, and I work on agentgateway.
In the next ten minutes: how to see who is spending what on tokens, and how to put real limits on it. Then I'll show you all of it live.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~0:45
Quick show of hands: who could tell me, right now, which team or which agent spent the most on LLM tokens last month?
[pause]
For most of us the answer arrives as an invoice. One number per provider, and no breakdown by team, agent, or model.
(The invoice amounts are illustrative. If you have a real story, like a runaway agent loop or a surprise bill, swap it in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This is most orgs today. People and autonomous agents use a handful of clients: Claude Code, Cursor, notebooks, LangGraph apps. Each one talks straight to one or more providers.
Every tool holds its own copy of a provider key (the red badges). Nobody can say who spent what. And nothing stops a runaway agent loop until the bill arrives.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Same people, same tools, same providers. One change: everything goes through one gateway.
One endpoint, and one key per person or agent. Now every request has an owner and a price, and budgets live in one place.
Before we go deeper: sixty seconds on what agentgateway actually is.
Q&amp;A backup, if someone asks about latency: agentgateway is a Rust data plane. Our benchmark measured about 0.09 ms p90 proxy overhead. Cite the source and date if you use the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So what is agentgateway? One open-source data plane, written in Rust, that handles four kinds of traffic: inference routing for self-hosted models, an LLM gateway in front of every major provider, MCP and agent-to-agent traffic, and plain HTTP and gRPC APIs.
Why we built it: traditional API gateways have the basics, but AI gets bolted on as an afterthought. The new wave of AI gateways went the other way. They're AI-first, honestly a lot of them feel vibe-coded, and they skip the boring parts: auth, TLS, rate limiting, resiliency, observability.
We'd spent years building production gateways (kgateway came out of that work), so we built one that does both from day one. It's now an Agentic AI Foundation project.
And because every request flows through one place, cost control can live there too. Three steps: attribute, price, enforce.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Step one: attribute. Instead of handing out provider keys, you issue virtual keys: one per person, team, or agent.
The same key works for every model the gateway serves, so Alice's one key reaches Anthropic, OpenAI, Gemini, and Bedrock. The real provider credentials never leave the gateway.
Every key has a name, and that name lands on every log line, metric, and trace.
Q&amp;A backup: the docs also cover "invoice-grade attribution", which carries a validated caller identity into AWS and Google Cloud billing records.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Step two: price. agentgateway loads a model cost catalog with per-model input and output rates, so every request carries its realized dollar cost: in logs, metrics, and traces, and available to policies.
You don't have to hand-maintain prices: agctl catalog import generates the catalog from real provider pricing.
Roll it up in the dashboard by user, model, or provider. And there's our culprit: the nightly agent.
(The receipt and dashboard numbers are illustrative. The cost math is 12,480 x $3/M + 1,932 x $15/M = $0.066.)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Step three: enforce. A key can carry several budgets, in dollars or tokens. Here it's a 5-hour window and a weekly cap: the same shape as a Claude Code plan.
Once a key is over, the next request gets a 429, budget_exceeded.
Separately, an allow-list limits which models a key can reach. Ask for the wrong one and you get a 403, model_not_allowed, before the request ever reaches a provider.
Not ready to block anyone? Set the budget to Audit and it just records the overage. That's a good way to size limits before you enforce them.
Q&amp;A backup:
- Usage is charged after the response comes back, so the request that crosses the limit completes and the next one is rejected.
- Windows are fixed and aligned to the Unix epoch, not rolling from a key's first request.
- Per-key budgets need a database (SQLite or Postgres) and are standalone-only today. On Kubernetes, use rate-limit token budgets.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(OPTIONAL: skip if you're running long. Not covered in the demo.)
Budgets stop the bleeding. This is how you spend less in the first place.
Route: virtual models give clients one stable model name. Conditional rules send routine traffic to a cheaper model and premium callers to a frontier model, weighted routing lets you A/B a cheaper model, and failover keeps you serving when a provider is down.
Cache: semantic caching. When a question means the same thing as one you've already answered, the cached answer comes straight back and the provider never sees the request.
Trim, the MCPCon one: tool definitions eat context, and context is tokens. With virtual MCP, target conditions decide which MCP servers a caller even sees, and MCP authorization filters individual tools out of tools/list. Agents only load what they're allowed to use.
Q&amp;A backup: if asked how, semantic caching comes from the open-source vLLM Semantic Router plugged into agentgateway. agentgateway can also add prompt-cache markers automatically for Bedrock models, so repeated prefixes bill at the cached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~0:30, then switch to the demo (10–15 min)
Leave this up for a few seconds so people can scan the QR code before you switch to the terminal.
Let's do it live, in the same order as the talk:
1. Install agentgateway standalone, one command.
2. Add models: a couple of providers behind one endpoint.
3. Virtual keys per user, and the same key calling multiple providers.
4. Cost analytics: spend by user, model, provider.
5. Spend windows: a 5-hour and a weekly dollar budget.
6. Model allow-lists: restrict a key to specific models.
If someone asks about Kubernetes: agentgateway also runs natively on Kubernetes (Gateway API, Helm). Per-key budgets are standalone-only today; on Kubernetes you'd use rate-limit token budgets.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(back from the demo)
Your gateway should know your bill before your CFO does.
The demo repo is the first link here if you missed the QR code. agentgateway.dev has the docs and the quickstart.
Want to go deeper? Lin Sun and Christian Posta are running a hands-on agentgateway workshop today, 4:05 to 5:40 PM in LL21D on the lower level. Bring a charged laptop.
agentgateway is part of the Agentic AI Foundation, and there's a community meeting every Wednesday. Come say hi in Discord.
Thank you.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TITLE-image-2.jpe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image" Target="../media/DEMO-image-2.jpeg"/><Relationship Id="rId3"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image" Target="../media/CLOSING-image-2.jpe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 0" descr="assets/solo_light.png">    </p:cNvPr>
          <p:cNvPicPr>
            <a:picLocks noChangeAspect="1"/>
          </p:cNvPicPr>
          <p:nvPr/>
        </p:nvPicPr>
        <p:blipFill>
          <a:blip r:embed="rId1"/>
          <a:stretch>
            <a:fillRect/>
          </a:stretch>
        </p:blipFill>
        <p:spPr>
          <a:xfrm>
            <a:off x="731520" y="6236208"/>
            <a:ext cx="978843" cy="219456"/>
          </a:xfrm>
          <a:prstGeom prst="rect">
            <a:avLst/>
          </a:prstGeom>
        </p:spPr>
      </p:pic>
      <p:sp>
        <p:nvSpPr>
          <p:cNvPr id="3" name="Text 0"/>
          <p:cNvSpPr/>
          <p:nvPr>
            <p:ph idx="101" type="title" hasCustomPrompt="1"/>
          </p:nvPr>
        </p:nvSpPr>
        <p:spPr>
          <a:xfrm>
            <a:off x="731520" y="2331720"/>
            <a:ext cx="9601200" cy="777240"/>
          </a:xfrm>
          <a:prstGeom prst="rect">
            <a:avLst/>
          </a:prstGeom>
          <a:noFill/>
          <a:ln/>
        </p:spPr>
        <p:txBody>
          <a:bodyPr wrap="square" rtlCol="0"/>
          <a:lstStyle>
            <a:lvl1pPr algn="l" indent="0" marL="0">
              <a:buNone/>
              <a:defRPr lang="en-US" sz="4400" dirty="0">
                <a:solidFill>
                  <a:schemeClr val="bg1"/>
                </a:solidFill>
                <a:latin typeface="Figtree Medium" pitchFamily="34" charset="0"/>
                <a:ea typeface="Figtree Medium" pitchFamily="34" charset="-122"/>
                <a:cs typeface="Figtree Medium" pitchFamily="34" charset="-120"/>
              </a:defRPr>
            </a:lvl1pPr>
          </a:lstStyle>
          <a:p>
            <a:pPr algn="l" indent="0" marL="0">
              <a:buNone/>
            </a:pPr>
            <a:endParaRPr lang="en-US" sz="4400" dirty="0"/>
          </a:p>
        </p:txBody>
      </p:sp>
      <p:sp>
        <p:nvSpPr>
          <p:cNvPr id="4" name="Text 0"/>
          <p:cNvSpPr/>
          <p:nvPr>
            <p:ph idx="102" type="body" hasCustomPrompt="1"/>
          </p:nvPr>
        </p:nvSpPr>
        <p:spPr>
          <a:xfrm>
            <a:off x="731520" y="3154680"/>
            <a:ext cx="9601200" cy="457200"/>
          </a:xfrm>
          <a:prstGeom prst="rect">
            <a:avLst/>
          </a:prstGeom>
          <a:noFill/>
          <a:ln/>
        </p:spPr>
        <p:txBody>
          <a:bodyPr wrap="square" rtlCol="0"/>
          <a:lstStyle>
            <a:lvl1pPr indent="0" marL="0">
              <a:buNone/>
              <a:defRPr lang="en-US" sz="2400" dirty="0">
                <a:solidFill>
                  <a:schemeClr val="accent2"/>
                </a:solidFill>
                <a:latin typeface="Figtree Medium" pitchFamily="34" charset="0"/>
                <a:ea typeface="Figtree Medium" pitchFamily="34" charset="-122"/>
                <a:cs typeface="Figtree Medium" pitchFamily="34" charset="-120"/>
              </a:defRPr>
            </a:lvl1pPr>
          </a:lstStyle>
          <a:p>
            <a:pPr indent="0" marL="0">
              <a:buNone/>
            </a:pPr>
            <a:endParaRPr lang="en-US" sz="2400" dirty="0"/>
          </a:p>
        </p:txBody>
      </p:sp>
      <p:sp>
        <p:nvSpPr>
          <p:cNvPr id="5" name="Text 0"/>
          <p:cNvSpPr/>
          <p:nvPr>
            <p:ph idx="103" type="body" hasCustomPrompt="1"/>
          </p:nvPr>
        </p:nvSpPr>
        <p:spPr>
          <a:xfrm>
            <a:off x="731520" y="3749040"/>
            <a:ext cx="9601200" cy="365760"/>
          </a:xfrm>
          <a:prstGeom prst="rect">
            <a:avLst/>
          </a:prstGeom>
          <a:noFill/>
          <a:ln/>
        </p:spPr>
        <p:txBody>
          <a:bodyPr wrap="square" rtlCol="0"/>
          <a:lstStyle>
            <a:lvl1pPr indent="0" marL="0">
              <a:buNone/>
              <a:defRPr lang="en-US" sz="1600" dirty="0">
                <a:solidFill>
                  <a:schemeClr val="bg2"/>
                </a:solidFill>
                <a:latin typeface="DM Sans" pitchFamily="34" charset="0"/>
                <a:ea typeface="DM Sans" pitchFamily="34" charset="-122"/>
                <a:cs typeface="DM Sans" pitchFamily="34" charset="-120"/>
              </a:defRPr>
            </a:lvl1pPr>
          </a:lstStyle>
          <a:p>
            <a:pPr indent="0" marL="0">
              <a:buNone/>
            </a:pPr>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TATEMENT">
    <p:bg>
      <p:bgPr>
        <a:solidFill>
          <a:srgbClr val="12012A"/>
        </a:solidFill>
      </p:bgPr>
    </p:bg>
    <p:spTree>
      <p:nvGrpSpPr>
        <p:cNvPr id="1" name=""/>
        <p:cNvGrpSpPr/>
        <p:nvPr/>
      </p:nvGrpSpPr>
      <p:grpSpPr>
        <a:xfrm>
          <a:off x="0" y="0"/>
          <a:ext cx="0" cy="0"/>
          <a:chOff x="0" y="0"/>
          <a:chExt cx="0" cy="0"/>
        </a:xfrm>
      </p:grpSpPr>
      <p:pic>
        <p:nvPicPr>
          <p:cNvPr id="2" name="Image 0" descr="assets/solo_light.png">    </p:cNvPr>
          <p:cNvPicPr>
            <a:picLocks noChangeAspect="1"/>
          </p:cNvPicPr>
          <p:nvPr/>
        </p:nvPicPr>
        <p:blipFill>
          <a:blip r:embed="rId1"/>
          <a:stretch>
            <a:fillRect/>
          </a:stretch>
        </p:blipFill>
        <p:spPr>
          <a:xfrm>
            <a:off x="548640" y="6327648"/>
            <a:ext cx="815703" cy="182880"/>
          </a:xfrm>
          <a:prstGeom prst="rect">
            <a:avLst/>
          </a:prstGeom>
        </p:spPr>
      </p:pic>
      <p:sp>
        <p:nvSpPr>
          <p:cNvPr id="3" name="Text 0"/>
          <p:cNvSpPr/>
          <p:nvPr/>
        </p:nvSpPr>
        <p:spPr>
          <a:xfrm>
            <a:off x="9814255" y="6309360"/>
            <a:ext cx="1828800" cy="228600"/>
          </a:xfrm>
          <a:prstGeom prst="rect">
            <a:avLst/>
          </a:prstGeom>
          <a:noFill/>
          <a:ln/>
        </p:spPr>
        <p:txBody>
          <a:bodyPr wrap="square" lIns="0" tIns="0" rIns="0" bIns="0" rtlCol="0" anchor="ctr"/>
          <a:lstStyle/>
          <a:p>
            <a:pPr algn="r" indent="0" marL="0">
              <a:buNone/>
            </a:pPr>
            <a:r>
              <a:rPr lang="en-US" sz="1000" dirty="0">
                <a:solidFill>
                  <a:schemeClr val="accent2"/>
                </a:solidFill>
                <a:latin typeface="DM Mono" pitchFamily="34" charset="0"/>
                <a:ea typeface="DM Mono" pitchFamily="34" charset="-122"/>
                <a:cs typeface="DM Mono" pitchFamily="34" charset="-120"/>
              </a:rPr>
              <a:t>agentgateway.dev</a:t>
            </a:r>
            <a:endParaRPr lang="en-US" sz="1000" dirty="0"/>
          </a:p>
        </p:txBody>
      </p:sp>
      <p:sp>
        <p:nvSpPr>
          <p:cNvPr id="4" name="Text 1"/>
          <p:cNvSpPr/>
          <p:nvPr>
            <p:ph idx="102" type="body" hasCustomPrompt="1"/>
          </p:nvPr>
        </p:nvSpPr>
        <p:spPr>
          <a:xfrm>
            <a:off x="548640" y="1371600"/>
            <a:ext cx="5852160" cy="292608"/>
          </a:xfrm>
          <a:prstGeom prst="rect">
            <a:avLst/>
          </a:prstGeom>
          <a:noFill/>
          <a:ln/>
        </p:spPr>
        <p:txBody>
          <a:bodyPr wrap="square" rtlCol="0"/>
          <a:lstStyle>
            <a:lvl1pPr indent="0" marL="0">
              <a:buNone/>
              <a:defRPr lang="en-US" sz="1200" dirty="0">
                <a:solidFill>
                  <a:schemeClr val="accent2"/>
                </a:solidFill>
                <a:latin typeface="DM Mono" pitchFamily="34" charset="0"/>
                <a:ea typeface="DM Mono" pitchFamily="34" charset="-122"/>
                <a:cs typeface="DM Mono" pitchFamily="34" charset="-120"/>
              </a:defRPr>
            </a:lvl1pPr>
          </a:lstStyle>
          <a:p>
            <a:pPr indent="0" marL="0">
              <a:buNone/>
            </a:pPr>
            <a:endParaRPr lang="en-US" sz="1200" dirty="0"/>
          </a:p>
        </p:txBody>
      </p:sp>
      <p:sp>
        <p:nvSpPr>
          <p:cNvPr id="5" name="Text 1"/>
          <p:cNvSpPr/>
          <p:nvPr>
            <p:ph idx="103" type="title" hasCustomPrompt="1"/>
          </p:nvPr>
        </p:nvSpPr>
        <p:spPr>
          <a:xfrm>
            <a:off x="548640" y="1783080"/>
            <a:ext cx="5943600" cy="1600200"/>
          </a:xfrm>
          <a:prstGeom prst="rect">
            <a:avLst/>
          </a:prstGeom>
          <a:noFill/>
          <a:ln/>
        </p:spPr>
        <p:txBody>
          <a:bodyPr wrap="square" rtlCol="0"/>
          <a:lstStyle>
            <a:lvl1pPr algn="l" indent="0" marL="0">
              <a:buNone/>
              <a:defRPr lang="en-US" sz="4400" dirty="0">
                <a:solidFill>
                  <a:schemeClr val="bg1"/>
                </a:solidFill>
                <a:latin typeface="Figtree Medium" pitchFamily="34" charset="0"/>
                <a:ea typeface="Figtree Medium" pitchFamily="34" charset="-122"/>
                <a:cs typeface="Figtree Medium" pitchFamily="34" charset="-120"/>
              </a:defRPr>
            </a:lvl1pPr>
          </a:lstStyle>
          <a:p>
            <a:pPr algn="l" indent="0" marL="0">
              <a:buNone/>
            </a:pPr>
            <a:endParaRPr lang="en-US" sz="4400" dirty="0"/>
          </a:p>
        </p:txBody>
      </p:sp>
      <p:sp>
        <p:nvSpPr>
          <p:cNvPr id="6" name="Text 1"/>
          <p:cNvSpPr/>
          <p:nvPr>
            <p:ph idx="104" type="body" hasCustomPrompt="1"/>
          </p:nvPr>
        </p:nvSpPr>
        <p:spPr>
          <a:xfrm>
            <a:off x="548640" y="3520440"/>
            <a:ext cx="5760720" cy="822960"/>
          </a:xfrm>
          <a:prstGeom prst="rect">
            <a:avLst/>
          </a:prstGeom>
          <a:noFill/>
          <a:ln/>
        </p:spPr>
        <p:txBody>
          <a:bodyPr wrap="square" rtlCol="0"/>
          <a:lstStyle>
            <a:lvl1pPr indent="0" marL="0">
              <a:buNone/>
              <a:defRPr lang="en-US" sz="2000" dirty="0">
                <a:solidFill>
                  <a:schemeClr val="bg2"/>
                </a:solidFill>
                <a:latin typeface="DM Sans" pitchFamily="34" charset="0"/>
                <a:ea typeface="DM Sans" pitchFamily="34" charset="-122"/>
                <a:cs typeface="DM Sans" pitchFamily="34" charset="-120"/>
              </a:defRPr>
            </a:lvl1pPr>
          </a:lstStyle>
          <a:p>
            <a:pPr indent="0" marL="0">
              <a:buNone/>
            </a:pPr>
            <a:endParaRPr lang="en-US" sz="20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rgbClr val="12012A"/>
        </a:solidFill>
      </p:bgPr>
    </p:bg>
    <p:spTree>
      <p:nvGrpSpPr>
        <p:cNvPr id="1" name=""/>
        <p:cNvGrpSpPr/>
        <p:nvPr/>
      </p:nvGrpSpPr>
      <p:grpSpPr>
        <a:xfrm>
          <a:off x="0" y="0"/>
          <a:ext cx="0" cy="0"/>
          <a:chOff x="0" y="0"/>
          <a:chExt cx="0" cy="0"/>
        </a:xfrm>
      </p:grpSpPr>
      <p:pic>
        <p:nvPicPr>
          <p:cNvPr id="2" name="Image 0" descr="assets/solo_light.png">    </p:cNvPr>
          <p:cNvPicPr>
            <a:picLocks noChangeAspect="1"/>
          </p:cNvPicPr>
          <p:nvPr/>
        </p:nvPicPr>
        <p:blipFill>
          <a:blip r:embed="rId1"/>
          <a:stretch>
            <a:fillRect/>
          </a:stretch>
        </p:blipFill>
        <p:spPr>
          <a:xfrm>
            <a:off x="548640" y="6327648"/>
            <a:ext cx="815703" cy="182880"/>
          </a:xfrm>
          <a:prstGeom prst="rect">
            <a:avLst/>
          </a:prstGeom>
        </p:spPr>
      </p:pic>
      <p:sp>
        <p:nvSpPr>
          <p:cNvPr id="3" name="Text 0"/>
          <p:cNvSpPr/>
          <p:nvPr/>
        </p:nvSpPr>
        <p:spPr>
          <a:xfrm>
            <a:off x="9814255" y="6309360"/>
            <a:ext cx="1828800" cy="228600"/>
          </a:xfrm>
          <a:prstGeom prst="rect">
            <a:avLst/>
          </a:prstGeom>
          <a:noFill/>
          <a:ln/>
        </p:spPr>
        <p:txBody>
          <a:bodyPr wrap="square" lIns="0" tIns="0" rIns="0" bIns="0" rtlCol="0" anchor="ctr"/>
          <a:lstStyle/>
          <a:p>
            <a:pPr algn="r" indent="0" marL="0">
              <a:buNone/>
            </a:pPr>
            <a:r>
              <a:rPr lang="en-US" sz="1000" dirty="0">
                <a:solidFill>
                  <a:schemeClr val="accent2"/>
                </a:solidFill>
                <a:latin typeface="DM Mono" pitchFamily="34" charset="0"/>
                <a:ea typeface="DM Mono" pitchFamily="34" charset="-122"/>
                <a:cs typeface="DM Mono" pitchFamily="34" charset="-120"/>
              </a:rPr>
              <a:t>agentgateway.dev</a:t>
            </a:r>
            <a:endParaRPr lang="en-US" sz="1000" dirty="0"/>
          </a:p>
        </p:txBody>
      </p:sp>
      <p:sp>
        <p:nvSpPr>
          <p:cNvPr id="4" name="Text 1"/>
          <p:cNvSpPr/>
          <p:nvPr>
            <p:ph idx="102" type="body" hasCustomPrompt="1"/>
          </p:nvPr>
        </p:nvSpPr>
        <p:spPr>
          <a:xfrm>
            <a:off x="548640" y="402336"/>
            <a:ext cx="7315200" cy="310896"/>
          </a:xfrm>
          <a:prstGeom prst="rect">
            <a:avLst/>
          </a:prstGeom>
          <a:noFill/>
          <a:ln/>
        </p:spPr>
        <p:txBody>
          <a:bodyPr wrap="square" rtlCol="0"/>
          <a:lstStyle>
            <a:lvl1pPr indent="0" marL="0">
              <a:buNone/>
              <a:defRPr lang="en-US" sz="1200" dirty="0">
                <a:solidFill>
                  <a:schemeClr val="accent2"/>
                </a:solidFill>
                <a:latin typeface="DM Mono" pitchFamily="34" charset="0"/>
                <a:ea typeface="DM Mono" pitchFamily="34" charset="-122"/>
                <a:cs typeface="DM Mono" pitchFamily="34" charset="-120"/>
              </a:defRPr>
            </a:lvl1pPr>
          </a:lstStyle>
          <a:p>
            <a:pPr indent="0" marL="0">
              <a:buNone/>
            </a:pPr>
            <a:endParaRPr lang="en-US" sz="1200" dirty="0"/>
          </a:p>
        </p:txBody>
      </p:sp>
      <p:sp>
        <p:nvSpPr>
          <p:cNvPr id="5" name="Text 1"/>
          <p:cNvSpPr/>
          <p:nvPr>
            <p:ph idx="103" type="title" hasCustomPrompt="1"/>
          </p:nvPr>
        </p:nvSpPr>
        <p:spPr>
          <a:xfrm>
            <a:off x="548640" y="786384"/>
            <a:ext cx="11091672" cy="685800"/>
          </a:xfrm>
          <a:prstGeom prst="rect">
            <a:avLst/>
          </a:prstGeom>
          <a:noFill/>
          <a:ln/>
        </p:spPr>
        <p:txBody>
          <a:bodyPr wrap="square" rtlCol="0"/>
          <a:lstStyle>
            <a:lvl1pPr algn="l" indent="0" marL="0">
              <a:buNone/>
              <a:defRPr lang="en-US" sz="3400" dirty="0">
                <a:solidFill>
                  <a:schemeClr val="bg1"/>
                </a:solidFill>
                <a:latin typeface="Figtree Medium" pitchFamily="34" charset="0"/>
                <a:ea typeface="Figtree Medium" pitchFamily="34" charset="-122"/>
                <a:cs typeface="Figtree Medium" pitchFamily="34" charset="-120"/>
              </a:defRPr>
            </a:lvl1pPr>
          </a:lstStyle>
          <a:p>
            <a:pPr algn="l" indent="0" marL="0">
              <a:buNone/>
            </a:pPr>
            <a:endParaRPr lang="en-US" sz="34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M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 0" descr="assets/solo_light.png">    </p:cNvPr>
          <p:cNvPicPr>
            <a:picLocks noChangeAspect="1"/>
          </p:cNvPicPr>
          <p:nvPr/>
        </p:nvPicPr>
        <p:blipFill>
          <a:blip r:embed="rId1"/>
          <a:stretch>
            <a:fillRect/>
          </a:stretch>
        </p:blipFill>
        <p:spPr>
          <a:xfrm>
            <a:off x="548640" y="6327648"/>
            <a:ext cx="815703" cy="182880"/>
          </a:xfrm>
          <a:prstGeom prst="rect">
            <a:avLst/>
          </a:prstGeom>
        </p:spPr>
      </p:pic>
      <p:sp>
        <p:nvSpPr>
          <p:cNvPr id="3" name="Text 0"/>
          <p:cNvSpPr/>
          <p:nvPr/>
        </p:nvSpPr>
        <p:spPr>
          <a:xfrm>
            <a:off x="9814255" y="6309360"/>
            <a:ext cx="1828800" cy="228600"/>
          </a:xfrm>
          <a:prstGeom prst="rect">
            <a:avLst/>
          </a:prstGeom>
          <a:noFill/>
          <a:ln/>
        </p:spPr>
        <p:txBody>
          <a:bodyPr wrap="square" lIns="0" tIns="0" rIns="0" bIns="0" rtlCol="0" anchor="ctr"/>
          <a:lstStyle/>
          <a:p>
            <a:pPr algn="r" indent="0" marL="0">
              <a:buNone/>
            </a:pPr>
            <a:r>
              <a:rPr lang="en-US" sz="1000" dirty="0">
                <a:solidFill>
                  <a:schemeClr val="accent2"/>
                </a:solidFill>
                <a:latin typeface="DM Mono" pitchFamily="34" charset="0"/>
                <a:ea typeface="DM Mono" pitchFamily="34" charset="-122"/>
                <a:cs typeface="DM Mono" pitchFamily="34" charset="-120"/>
              </a:rPr>
              <a:t>agentgateway.dev</a:t>
            </a:r>
            <a:endParaRPr lang="en-US" sz="1000" dirty="0"/>
          </a:p>
        </p:txBody>
      </p:sp>
      <p:sp>
        <p:nvSpPr>
          <p:cNvPr id="4" name="Text 1"/>
          <p:cNvSpPr/>
          <p:nvPr>
            <p:ph idx="102" type="body" hasCustomPrompt="1"/>
          </p:nvPr>
        </p:nvSpPr>
        <p:spPr>
          <a:xfrm>
            <a:off x="548640" y="457200"/>
            <a:ext cx="7315200" cy="310896"/>
          </a:xfrm>
          <a:prstGeom prst="rect">
            <a:avLst/>
          </a:prstGeom>
          <a:noFill/>
          <a:ln/>
        </p:spPr>
        <p:txBody>
          <a:bodyPr wrap="square" rtlCol="0"/>
          <a:lstStyle>
            <a:lvl1pPr indent="0" marL="0">
              <a:buNone/>
              <a:defRPr lang="en-US" sz="1300" dirty="0">
                <a:solidFill>
                  <a:schemeClr val="accent2"/>
                </a:solidFill>
                <a:latin typeface="DM Mono" pitchFamily="34" charset="0"/>
                <a:ea typeface="DM Mono" pitchFamily="34" charset="-122"/>
                <a:cs typeface="DM Mono" pitchFamily="34" charset="-120"/>
              </a:defRPr>
            </a:lvl1pPr>
          </a:lstStyle>
          <a:p>
            <a:pPr indent="0" marL="0">
              <a:buNone/>
            </a:pPr>
            <a:endParaRPr lang="en-US" sz="1300" dirty="0"/>
          </a:p>
        </p:txBody>
      </p:sp>
      <p:sp>
        <p:nvSpPr>
          <p:cNvPr id="5" name="Text 1"/>
          <p:cNvSpPr/>
          <p:nvPr>
            <p:ph idx="103" type="title" hasCustomPrompt="1"/>
          </p:nvPr>
        </p:nvSpPr>
        <p:spPr>
          <a:xfrm>
            <a:off x="548640" y="786384"/>
            <a:ext cx="11091672" cy="777240"/>
          </a:xfrm>
          <a:prstGeom prst="rect">
            <a:avLst/>
          </a:prstGeom>
          <a:noFill/>
          <a:ln/>
        </p:spPr>
        <p:txBody>
          <a:bodyPr wrap="square" rtlCol="0"/>
          <a:lstStyle>
            <a:lvl1pPr algn="l" indent="0" marL="0">
              <a:buNone/>
              <a:defRPr lang="en-US" sz="4000" dirty="0">
                <a:solidFill>
                  <a:schemeClr val="bg1"/>
                </a:solidFill>
                <a:latin typeface="Figtree Medium" pitchFamily="34" charset="0"/>
                <a:ea typeface="Figtree Medium" pitchFamily="34" charset="-122"/>
                <a:cs typeface="Figtree Medium" pitchFamily="34" charset="-120"/>
              </a:defRPr>
            </a:lvl1pPr>
          </a:lstStyle>
          <a:p>
            <a:pPr algn="l" indent="0" marL="0">
              <a:buNone/>
            </a:pPr>
            <a:endParaRPr lang="en-US" sz="400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 0" descr="assets/solo_light.png">    </p:cNvPr>
          <p:cNvPicPr>
            <a:picLocks noChangeAspect="1"/>
          </p:cNvPicPr>
          <p:nvPr/>
        </p:nvPicPr>
        <p:blipFill>
          <a:blip r:embed="rId1"/>
          <a:stretch>
            <a:fillRect/>
          </a:stretch>
        </p:blipFill>
        <p:spPr>
          <a:xfrm>
            <a:off x="548640" y="6327648"/>
            <a:ext cx="815703" cy="182880"/>
          </a:xfrm>
          <a:prstGeom prst="rect">
            <a:avLst/>
          </a:prstGeom>
        </p:spPr>
      </p:pic>
      <p:sp>
        <p:nvSpPr>
          <p:cNvPr id="3" name="Text 0"/>
          <p:cNvSpPr/>
          <p:nvPr>
            <p:ph idx="101" type="body" hasCustomPrompt="1"/>
          </p:nvPr>
        </p:nvSpPr>
        <p:spPr>
          <a:xfrm>
            <a:off x="548640" y="777240"/>
            <a:ext cx="7680960" cy="310896"/>
          </a:xfrm>
          <a:prstGeom prst="rect">
            <a:avLst/>
          </a:prstGeom>
          <a:noFill/>
          <a:ln/>
        </p:spPr>
        <p:txBody>
          <a:bodyPr wrap="square" rtlCol="0"/>
          <a:lstStyle>
            <a:lvl1pPr indent="0" marL="0">
              <a:buNone/>
              <a:defRPr lang="en-US" sz="1200" dirty="0">
                <a:solidFill>
                  <a:schemeClr val="accent2"/>
                </a:solidFill>
                <a:latin typeface="DM Mono" pitchFamily="34" charset="0"/>
                <a:ea typeface="DM Mono" pitchFamily="34" charset="-122"/>
                <a:cs typeface="DM Mono" pitchFamily="34" charset="-120"/>
              </a:defRPr>
            </a:lvl1pPr>
          </a:lstStyle>
          <a:p>
            <a:pPr indent="0" marL="0">
              <a:buNone/>
            </a:pPr>
            <a:endParaRPr lang="en-US" sz="1200" dirty="0"/>
          </a:p>
        </p:txBody>
      </p:sp>
      <p:sp>
        <p:nvSpPr>
          <p:cNvPr id="4" name="Text 0"/>
          <p:cNvSpPr/>
          <p:nvPr>
            <p:ph idx="102" type="title" hasCustomPrompt="1"/>
          </p:nvPr>
        </p:nvSpPr>
        <p:spPr>
          <a:xfrm>
            <a:off x="548640" y="1188720"/>
            <a:ext cx="7589520" cy="1234440"/>
          </a:xfrm>
          <a:prstGeom prst="rect">
            <a:avLst/>
          </a:prstGeom>
          <a:noFill/>
          <a:ln/>
        </p:spPr>
        <p:txBody>
          <a:bodyPr wrap="square" rtlCol="0"/>
          <a:lstStyle>
            <a:lvl1pPr algn="l" indent="0" marL="0">
              <a:buNone/>
              <a:defRPr lang="en-US" sz="3600" dirty="0">
                <a:solidFill>
                  <a:schemeClr val="bg1"/>
                </a:solidFill>
                <a:latin typeface="Figtree Medium" pitchFamily="34" charset="0"/>
                <a:ea typeface="Figtree Medium" pitchFamily="34" charset="-122"/>
                <a:cs typeface="Figtree Medium" pitchFamily="34" charset="-120"/>
              </a:defRPr>
            </a:lvl1pPr>
          </a:lstStyle>
          <a:p>
            <a:pPr algn="l" indent="0" marL="0">
              <a:buNone/>
            </a:pPr>
            <a:endParaRPr lang="en-US" sz="3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1.png"/><Relationship Id="rId3" Type="http://schemas.openxmlformats.org/officeDocument/2006/relationships/image" Target="../media/image-3-1.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6.png"/><Relationship Id="rId9" Type="http://schemas.openxmlformats.org/officeDocument/2006/relationships/image" Target="../media/image-3-9.png"/><Relationship Id="rId10" Type="http://schemas.openxmlformats.org/officeDocument/2006/relationships/image" Target="../media/image-3-6.png"/><Relationship Id="rId11" Type="http://schemas.openxmlformats.org/officeDocument/2006/relationships/image" Target="../media/image-3-11.png"/><Relationship Id="rId12" Type="http://schemas.openxmlformats.org/officeDocument/2006/relationships/image" Target="../media/image-3-6.png"/><Relationship Id="rId13" Type="http://schemas.openxmlformats.org/officeDocument/2006/relationships/image" Target="../media/image-3-13.png"/><Relationship Id="rId14" Type="http://schemas.openxmlformats.org/officeDocument/2006/relationships/image" Target="../media/image-3-13.png"/><Relationship Id="rId15" Type="http://schemas.openxmlformats.org/officeDocument/2006/relationships/image" Target="../media/image-3-13.png"/><Relationship Id="rId16" Type="http://schemas.openxmlformats.org/officeDocument/2006/relationships/image" Target="../media/image-3-13.png"/><Relationship Id="rId17" Type="http://schemas.openxmlformats.org/officeDocument/2006/relationships/image" Target="../media/image-3-6.png"/><Relationship Id="rId18" Type="http://schemas.openxmlformats.org/officeDocument/2006/relationships/image" Target="../media/image-3-18.png"/><Relationship Id="rId19" Type="http://schemas.openxmlformats.org/officeDocument/2006/relationships/image" Target="../media/image-3-19.png"/><Relationship Id="rId20" Type="http://schemas.openxmlformats.org/officeDocument/2006/relationships/slideLayout" Target="../slideLayouts/slideLayout4.xml"/><Relationship Id="rId21"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5.png"/><Relationship Id="rId7" Type="http://schemas.openxmlformats.org/officeDocument/2006/relationships/image" Target="../media/image-4-5.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image" Target="../media/image-4-10.png"/><Relationship Id="rId11" Type="http://schemas.openxmlformats.org/officeDocument/2006/relationships/image" Target="../media/image-4-11.png"/><Relationship Id="rId12" Type="http://schemas.openxmlformats.org/officeDocument/2006/relationships/image" Target="../media/image-4-12.png"/><Relationship Id="rId13" Type="http://schemas.openxmlformats.org/officeDocument/2006/relationships/image" Target="../media/image-4-13.png"/><Relationship Id="rId14" Type="http://schemas.openxmlformats.org/officeDocument/2006/relationships/image" Target="../media/image-4-13.png"/><Relationship Id="rId15" Type="http://schemas.openxmlformats.org/officeDocument/2006/relationships/image" Target="../media/image-4-13.png"/><Relationship Id="rId16" Type="http://schemas.openxmlformats.org/officeDocument/2006/relationships/image" Target="../media/image-4-13.png"/><Relationship Id="rId17" Type="http://schemas.openxmlformats.org/officeDocument/2006/relationships/image" Target="../media/image-4-2.png"/><Relationship Id="rId18" Type="http://schemas.openxmlformats.org/officeDocument/2006/relationships/image" Target="../media/image-4-3.png"/><Relationship Id="rId19" Type="http://schemas.openxmlformats.org/officeDocument/2006/relationships/image" Target="../media/image-4-4.png"/><Relationship Id="rId20" Type="http://schemas.openxmlformats.org/officeDocument/2006/relationships/slideLayout" Target="../slideLayouts/slideLayout4.xml"/><Relationship Id="rId21"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4.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4.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8.png"/><Relationship Id="rId10" Type="http://schemas.openxmlformats.org/officeDocument/2006/relationships/image" Target="../media/image-6-8.png"/><Relationship Id="rId11" Type="http://schemas.openxmlformats.org/officeDocument/2006/relationships/image" Target="../media/image-6-8.png"/><Relationship Id="rId12" Type="http://schemas.openxmlformats.org/officeDocument/2006/relationships/image" Target="../media/image-6-2.png"/><Relationship Id="rId13" Type="http://schemas.openxmlformats.org/officeDocument/2006/relationships/image" Target="../media/image-6-13.png"/><Relationship Id="rId14" Type="http://schemas.openxmlformats.org/officeDocument/2006/relationships/image" Target="../media/image-6-14.png"/><Relationship Id="rId15" Type="http://schemas.openxmlformats.org/officeDocument/2006/relationships/slideLayout" Target="../slideLayouts/slideLayout4.xml"/><Relationship Id="rId1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4.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4.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5.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5.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slideLayout" Target="../slideLayouts/slideLayout6.xml"/><Relationship Id="rId11"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731520" y="914400"/>
            <a:ext cx="8229600" cy="320040"/>
          </a:xfrm>
          <a:prstGeom prst="rect">
            <a:avLst/>
          </a:prstGeom>
          <a:noFill/>
          <a:ln/>
        </p:spPr>
        <p:txBody>
          <a:bodyPr wrap="square" lIns="0" tIns="0" rIns="0" bIns="0" rtlCol="0" anchor="t"/>
          <a:lstStyle/>
          <a:p>
            <a:pPr indent="0" marL="0">
              <a:buNone/>
            </a:pPr>
            <a:r>
              <a:rPr lang="en-US" sz="1400" dirty="0">
                <a:solidFill>
                  <a:schemeClr val="accent2"/>
                </a:solidFill>
                <a:latin typeface="DM Mono" pitchFamily="34" charset="0"/>
                <a:ea typeface="DM Mono" pitchFamily="34" charset="-122"/>
                <a:cs typeface="DM Mono" pitchFamily="34" charset="-120"/>
              </a:rPr>
              <a:t>AGNTCon + MCPCon North America 2026  ·  San Jose</a:t>
            </a:r>
            <a:endParaRPr lang="en-US" sz="1400" dirty="0"/>
          </a:p>
        </p:txBody>
      </p:sp>
      <p:pic>
        <p:nvPicPr>
          <p:cNvPr id="3" name="agentgateway logo" descr="agentgateway logo">    </p:cNvPr>
          <p:cNvPicPr>
            <a:picLocks noChangeAspect="1"/>
          </p:cNvPicPr>
          <p:nvPr/>
        </p:nvPicPr>
        <p:blipFill>
          <a:blip r:embed="rId1"/>
          <a:stretch>
            <a:fillRect/>
          </a:stretch>
        </p:blipFill>
        <p:spPr>
          <a:xfrm>
            <a:off x="731520" y="1371600"/>
            <a:ext cx="4754880" cy="711858"/>
          </a:xfrm>
          <a:prstGeom prst="rect">
            <a:avLst/>
          </a:prstGeom>
        </p:spPr>
      </p:pic>
      <p:sp>
        <p:nvSpPr>
          <p:cNvPr id="4" name="Text 0"/>
          <p:cNvSpPr/>
          <p:nvPr>
            <p:ph idx="101" type="title" hasCustomPrompt="1"/>
          </p:nvPr>
        </p:nvSpPr>
        <p:spPr>
          <a:xfrm>
            <a:off x="731520" y="2331720"/>
            <a:ext cx="9601200" cy="777240"/>
          </a:xfrm>
          <a:prstGeom prst="rect">
            <a:avLst/>
          </a:prstGeom>
          <a:noFill/>
          <a:ln/>
        </p:spPr>
        <p:txBody>
          <a:bodyPr wrap="square" lIns="0" tIns="0" rIns="0" bIns="0" rtlCol="0" anchor="t"/>
          <a:lstStyle/>
          <a:p>
            <a:pPr algn="l" indent="0" marL="0">
              <a:buNone/>
            </a:pPr>
            <a:r>
              <a:rPr lang="en-US" sz="4400" dirty="0">
                <a:solidFill>
                  <a:schemeClr val="bg1"/>
                </a:solidFill>
                <a:latin typeface="Figtree Medium" pitchFamily="34" charset="0"/>
                <a:ea typeface="Figtree Medium" pitchFamily="34" charset="-122"/>
                <a:cs typeface="Figtree Medium" pitchFamily="34" charset="-120"/>
              </a:rPr>
              <a:t>Where Did All My Tokens Go?</a:t>
            </a:r>
            <a:endParaRPr lang="en-US" sz="4400" dirty="0"/>
          </a:p>
        </p:txBody>
      </p:sp>
      <p:sp>
        <p:nvSpPr>
          <p:cNvPr id="5" name="Text 0"/>
          <p:cNvSpPr/>
          <p:nvPr>
            <p:ph idx="102" type="body" hasCustomPrompt="1"/>
          </p:nvPr>
        </p:nvSpPr>
        <p:spPr>
          <a:xfrm>
            <a:off x="731520" y="3154680"/>
            <a:ext cx="9601200" cy="457200"/>
          </a:xfrm>
          <a:prstGeom prst="rect">
            <a:avLst/>
          </a:prstGeom>
          <a:noFill/>
          <a:ln/>
        </p:spPr>
        <p:txBody>
          <a:bodyPr wrap="square" lIns="0" tIns="0" rIns="0" bIns="0" rtlCol="0" anchor="t"/>
          <a:lstStyle/>
          <a:p>
            <a:pPr indent="0" marL="0">
              <a:buNone/>
            </a:pPr>
            <a:r>
              <a:rPr lang="en-US" sz="2400" dirty="0">
                <a:solidFill>
                  <a:schemeClr val="accent2"/>
                </a:solidFill>
                <a:latin typeface="Figtree Medium" pitchFamily="34" charset="0"/>
                <a:ea typeface="Figtree Medium" pitchFamily="34" charset="-122"/>
                <a:cs typeface="Figtree Medium" pitchFamily="34" charset="-120"/>
              </a:rPr>
              <a:t>Using agentgateway to Keep Your AI Usage Under Control</a:t>
            </a:r>
            <a:endParaRPr lang="en-US" sz="2400" dirty="0"/>
          </a:p>
        </p:txBody>
      </p:sp>
      <p:sp>
        <p:nvSpPr>
          <p:cNvPr id="6" name="Text 0"/>
          <p:cNvSpPr/>
          <p:nvPr>
            <p:ph idx="103" type="body" hasCustomPrompt="1"/>
          </p:nvPr>
        </p:nvSpPr>
        <p:spPr>
          <a:xfrm>
            <a:off x="731520" y="3749040"/>
            <a:ext cx="9601200" cy="365760"/>
          </a:xfrm>
          <a:prstGeom prst="rect">
            <a:avLst/>
          </a:prstGeom>
          <a:noFill/>
          <a:ln/>
        </p:spPr>
        <p:txBody>
          <a:bodyPr wrap="square" lIns="0" tIns="0" rIns="0" bIns="0" rtlCol="0" anchor="t"/>
          <a:lstStyle/>
          <a:p>
            <a:pPr indent="0" marL="0">
              <a:buNone/>
            </a:pPr>
            <a:r>
              <a:rPr lang="en-US" sz="1600" dirty="0">
                <a:solidFill>
                  <a:schemeClr val="bg2"/>
                </a:solidFill>
                <a:latin typeface="DM Sans" pitchFamily="34" charset="0"/>
                <a:ea typeface="DM Sans" pitchFamily="34" charset="-122"/>
                <a:cs typeface="DM Sans" pitchFamily="34" charset="-120"/>
              </a:rPr>
              <a:t>Attribute every token. Price every request. Enforce every budget.</a:t>
            </a:r>
            <a:endParaRPr lang="en-US" sz="1600" dirty="0"/>
          </a:p>
        </p:txBody>
      </p:sp>
      <p:pic>
        <p:nvPicPr>
          <p:cNvPr id="7" name="Speaker headshot" descr="Speaker headshot">    </p:cNvPr>
          <p:cNvPicPr>
            <a:picLocks noChangeAspect="1"/>
          </p:cNvPicPr>
          <p:nvPr/>
        </p:nvPicPr>
        <p:blipFill>
          <a:blip r:embed="rId2"/>
          <a:stretch>
            <a:fillRect/>
          </a:stretch>
        </p:blipFill>
        <p:spPr>
          <a:xfrm>
            <a:off x="731520" y="4572000"/>
            <a:ext cx="1051560" cy="1051560"/>
          </a:xfrm>
          <a:prstGeom prst="rect">
            <a:avLst/>
          </a:prstGeom>
        </p:spPr>
      </p:pic>
      <p:sp>
        <p:nvSpPr>
          <p:cNvPr id="8" name="Text 4"/>
          <p:cNvSpPr txBox="1"/>
          <p:nvPr/>
        </p:nvSpPr>
        <p:spPr>
          <a:xfrm>
            <a:off x="1965960" y="4727448"/>
            <a:ext cx="5486400" cy="384048"/>
          </a:xfrm>
          <a:prstGeom prst="rect">
            <a:avLst/>
          </a:prstGeom>
          <a:noFill/>
          <a:ln/>
        </p:spPr>
        <p:txBody>
          <a:bodyPr wrap="square" lIns="0" tIns="0" rIns="0" bIns="0" rtlCol="0" anchor="t"/>
          <a:lstStyle/>
          <a:p>
            <a:pPr indent="0" marL="0">
              <a:buNone/>
            </a:pPr>
            <a:r>
              <a:rPr lang="en-US" sz="2000" dirty="0">
                <a:solidFill>
                  <a:schemeClr val="bg1"/>
                </a:solidFill>
                <a:latin typeface="Figtree Medium" pitchFamily="34" charset="0"/>
                <a:ea typeface="Figtree Medium" pitchFamily="34" charset="-122"/>
                <a:cs typeface="Figtree Medium" pitchFamily="34" charset="-120"/>
              </a:rPr>
              <a:t>Shane O’Donnell</a:t>
            </a:r>
            <a:endParaRPr lang="en-US" sz="2000" dirty="0"/>
          </a:p>
        </p:txBody>
      </p:sp>
      <p:sp>
        <p:nvSpPr>
          <p:cNvPr id="9" name="Text 5"/>
          <p:cNvSpPr txBox="1"/>
          <p:nvPr/>
        </p:nvSpPr>
        <p:spPr>
          <a:xfrm>
            <a:off x="1965960" y="5138928"/>
            <a:ext cx="6400800" cy="347472"/>
          </a:xfrm>
          <a:prstGeom prst="rect">
            <a:avLst/>
          </a:prstGeom>
          <a:noFill/>
          <a:ln/>
        </p:spPr>
        <p:txBody>
          <a:bodyPr wrap="square" lIns="0" tIns="0" rIns="0" bIns="0" rtlCol="0" anchor="t"/>
          <a:lstStyle/>
          <a:p>
            <a:pPr indent="0" marL="0">
              <a:buNone/>
            </a:pPr>
            <a:r>
              <a:rPr lang="en-US" sz="1500" dirty="0">
                <a:solidFill>
                  <a:schemeClr val="bg2"/>
                </a:solidFill>
                <a:latin typeface="DM Sans" pitchFamily="34" charset="0"/>
                <a:ea typeface="DM Sans" pitchFamily="34" charset="-122"/>
                <a:cs typeface="DM Sans" pitchFamily="34" charset="-120"/>
              </a:rPr>
              <a:t>VP Engineering, Solo.io  ·  October 22, 2026</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2" type="body" hasCustomPrompt="1"/>
          </p:nvPr>
        </p:nvSpPr>
        <p:spPr>
          <a:xfrm>
            <a:off x="548640" y="1371600"/>
            <a:ext cx="5852160" cy="292608"/>
          </a:xfrm>
          <a:prstGeom prst="rect">
            <a:avLst/>
          </a:prstGeom>
          <a:noFill/>
          <a:ln/>
        </p:spPr>
        <p:txBody>
          <a:bodyPr wrap="square" lIns="0" tIns="0" rIns="0" bIns="0" rtlCol="0" anchor="ctr"/>
          <a:lstStyle/>
          <a:p>
            <a:pPr indent="0" marL="0">
              <a:buNone/>
            </a:pPr>
            <a:r>
              <a:rPr lang="en-US" sz="1200" dirty="0">
                <a:solidFill>
                  <a:schemeClr val="accent2"/>
                </a:solidFill>
                <a:latin typeface="DM Mono" pitchFamily="34" charset="0"/>
                <a:ea typeface="DM Mono" pitchFamily="34" charset="-122"/>
                <a:cs typeface="DM Mono" pitchFamily="34" charset="-120"/>
              </a:rPr>
              <a:t>QUICK QUESTION</a:t>
            </a:r>
            <a:endParaRPr lang="en-US" sz="1200" dirty="0"/>
          </a:p>
        </p:txBody>
      </p:sp>
      <p:sp>
        <p:nvSpPr>
          <p:cNvPr id="3" name="Text 1"/>
          <p:cNvSpPr/>
          <p:nvPr>
            <p:ph idx="103" type="title" hasCustomPrompt="1"/>
          </p:nvPr>
        </p:nvSpPr>
        <p:spPr>
          <a:xfrm>
            <a:off x="548640" y="1783080"/>
            <a:ext cx="5943600" cy="1600200"/>
          </a:xfrm>
          <a:prstGeom prst="rect">
            <a:avLst/>
          </a:prstGeom>
          <a:noFill/>
          <a:ln/>
        </p:spPr>
        <p:txBody>
          <a:bodyPr wrap="square" lIns="0" tIns="0" rIns="0" bIns="0" rtlCol="0" anchor="t"/>
          <a:lstStyle/>
          <a:p>
            <a:pPr algn="l" indent="0" marL="0">
              <a:buNone/>
            </a:pPr>
            <a:r>
              <a:rPr lang="en-US" sz="4400" dirty="0">
                <a:solidFill>
                  <a:schemeClr val="bg1"/>
                </a:solidFill>
                <a:latin typeface="Figtree Medium" pitchFamily="34" charset="0"/>
                <a:ea typeface="Figtree Medium" pitchFamily="34" charset="-122"/>
                <a:cs typeface="Figtree Medium" pitchFamily="34" charset="-120"/>
              </a:rPr>
              <a:t>Who spent all the tokens last month?</a:t>
            </a:r>
            <a:endParaRPr lang="en-US" sz="4400" dirty="0"/>
          </a:p>
        </p:txBody>
      </p:sp>
      <p:sp>
        <p:nvSpPr>
          <p:cNvPr id="4" name="Text 1"/>
          <p:cNvSpPr/>
          <p:nvPr>
            <p:ph idx="104" type="body" hasCustomPrompt="1"/>
          </p:nvPr>
        </p:nvSpPr>
        <p:spPr>
          <a:xfrm>
            <a:off x="548640" y="3520440"/>
            <a:ext cx="5760720" cy="822960"/>
          </a:xfrm>
          <a:prstGeom prst="rect">
            <a:avLst/>
          </a:prstGeom>
          <a:noFill/>
          <a:ln/>
        </p:spPr>
        <p:txBody>
          <a:bodyPr wrap="square" lIns="0" tIns="0" rIns="0" bIns="0" rtlCol="0" anchor="t"/>
          <a:lstStyle/>
          <a:p>
            <a:pPr indent="0" marL="0">
              <a:buNone/>
            </a:pPr>
            <a:r>
              <a:rPr lang="en-US" sz="2000" dirty="0">
                <a:solidFill>
                  <a:schemeClr val="bg2"/>
                </a:solidFill>
                <a:latin typeface="DM Sans" pitchFamily="34" charset="0"/>
                <a:ea typeface="DM Sans" pitchFamily="34" charset="-122"/>
                <a:cs typeface="DM Sans" pitchFamily="34" charset="-120"/>
              </a:rPr>
              <a:t>For most teams, the invoice is the first place they find out.</a:t>
            </a:r>
            <a:endParaRPr lang="en-US" sz="2000" dirty="0"/>
          </a:p>
        </p:txBody>
      </p:sp>
      <p:sp>
        <p:nvSpPr>
          <p:cNvPr id="5" name="Text 3"/>
          <p:cNvSpPr/>
          <p:nvPr/>
        </p:nvSpPr>
        <p:spPr>
          <a:xfrm>
            <a:off x="548640" y="4553712"/>
            <a:ext cx="1417320" cy="438912"/>
          </a:xfrm>
          <a:prstGeom prst="roundRect">
            <a:avLst>
              <a:gd name="adj" fmla="val 50000"/>
            </a:avLst>
          </a:prstGeom>
          <a:solidFill>
            <a:schemeClr val="accent1">
              <a:alpha val="22000"/>
            </a:schemeClr>
          </a:solidFill>
          <a:ln w="12700">
            <a:solidFill>
              <a:schemeClr val="accent2"/>
            </a:solidFill>
          </a:ln>
        </p:spPr>
        <p:txBody>
          <a:bodyPr wrap="square" lIns="0" tIns="0" rIns="0" bIns="0" rtlCol="0" anchor="ctr"/>
          <a:lstStyle/>
          <a:p>
            <a:pPr algn="ctr" indent="0" marL="0">
              <a:buNone/>
            </a:pPr>
            <a:r>
              <a:rPr lang="en-US" sz="1500" dirty="0">
                <a:solidFill>
                  <a:schemeClr val="accent2"/>
                </a:solidFill>
                <a:latin typeface="DM Sans" pitchFamily="34" charset="0"/>
                <a:ea typeface="DM Sans" pitchFamily="34" charset="-122"/>
                <a:cs typeface="DM Sans" pitchFamily="34" charset="-120"/>
              </a:rPr>
              <a:t>Which team?</a:t>
            </a:r>
            <a:endParaRPr lang="en-US" sz="1500" dirty="0"/>
          </a:p>
        </p:txBody>
      </p:sp>
      <p:sp>
        <p:nvSpPr>
          <p:cNvPr id="6" name="Text 4"/>
          <p:cNvSpPr/>
          <p:nvPr/>
        </p:nvSpPr>
        <p:spPr>
          <a:xfrm>
            <a:off x="2130552" y="4553712"/>
            <a:ext cx="1536192" cy="438912"/>
          </a:xfrm>
          <a:prstGeom prst="roundRect">
            <a:avLst>
              <a:gd name="adj" fmla="val 50000"/>
            </a:avLst>
          </a:prstGeom>
          <a:solidFill>
            <a:schemeClr val="accent1">
              <a:alpha val="22000"/>
            </a:schemeClr>
          </a:solidFill>
          <a:ln w="12700">
            <a:solidFill>
              <a:schemeClr val="accent2"/>
            </a:solidFill>
          </a:ln>
        </p:spPr>
        <p:txBody>
          <a:bodyPr wrap="square" lIns="0" tIns="0" rIns="0" bIns="0" rtlCol="0" anchor="ctr"/>
          <a:lstStyle/>
          <a:p>
            <a:pPr algn="ctr" indent="0" marL="0">
              <a:buNone/>
            </a:pPr>
            <a:r>
              <a:rPr lang="en-US" sz="1500" dirty="0">
                <a:solidFill>
                  <a:schemeClr val="accent2"/>
                </a:solidFill>
                <a:latin typeface="DM Sans" pitchFamily="34" charset="0"/>
                <a:ea typeface="DM Sans" pitchFamily="34" charset="-122"/>
                <a:cs typeface="DM Sans" pitchFamily="34" charset="-120"/>
              </a:rPr>
              <a:t>Which agent?</a:t>
            </a:r>
            <a:endParaRPr lang="en-US" sz="1500" dirty="0"/>
          </a:p>
        </p:txBody>
      </p:sp>
      <p:sp>
        <p:nvSpPr>
          <p:cNvPr id="7" name="Text 5"/>
          <p:cNvSpPr/>
          <p:nvPr/>
        </p:nvSpPr>
        <p:spPr>
          <a:xfrm>
            <a:off x="3831336" y="4553712"/>
            <a:ext cx="1536192" cy="438912"/>
          </a:xfrm>
          <a:prstGeom prst="roundRect">
            <a:avLst>
              <a:gd name="adj" fmla="val 50000"/>
            </a:avLst>
          </a:prstGeom>
          <a:solidFill>
            <a:schemeClr val="accent1">
              <a:alpha val="22000"/>
            </a:schemeClr>
          </a:solidFill>
          <a:ln w="12700">
            <a:solidFill>
              <a:schemeClr val="accent2"/>
            </a:solidFill>
          </a:ln>
        </p:spPr>
        <p:txBody>
          <a:bodyPr wrap="square" lIns="0" tIns="0" rIns="0" bIns="0" rtlCol="0" anchor="ctr"/>
          <a:lstStyle/>
          <a:p>
            <a:pPr algn="ctr" indent="0" marL="0">
              <a:buNone/>
            </a:pPr>
            <a:r>
              <a:rPr lang="en-US" sz="1500" dirty="0">
                <a:solidFill>
                  <a:schemeClr val="accent2"/>
                </a:solidFill>
                <a:latin typeface="DM Sans" pitchFamily="34" charset="0"/>
                <a:ea typeface="DM Sans" pitchFamily="34" charset="-122"/>
                <a:cs typeface="DM Sans" pitchFamily="34" charset="-120"/>
              </a:rPr>
              <a:t>Which model?</a:t>
            </a:r>
            <a:endParaRPr lang="en-US" sz="1500" dirty="0"/>
          </a:p>
        </p:txBody>
      </p:sp>
      <p:sp>
        <p:nvSpPr>
          <p:cNvPr id="8" name="Shape 6"/>
          <p:cNvSpPr/>
          <p:nvPr/>
        </p:nvSpPr>
        <p:spPr>
          <a:xfrm>
            <a:off x="7086600" y="1143000"/>
            <a:ext cx="4005072" cy="3429000"/>
          </a:xfrm>
          <a:prstGeom prst="roundRect">
            <a:avLst>
              <a:gd name="adj" fmla="val 2667"/>
            </a:avLst>
          </a:prstGeom>
          <a:solidFill>
            <a:schemeClr val="accent5"/>
          </a:solidFill>
          <a:ln w="6350">
            <a:solidFill>
              <a:schemeClr val="accent4"/>
            </a:solidFill>
            <a:prstDash val="solid"/>
          </a:ln>
          <a:effectLst>
            <a:outerShdw sx="100000" sy="100000" kx="0" ky="0" algn="bl" rotWithShape="0" blurRad="152400" dist="50800" dir="5400000">
              <a:srgbClr val="05000F">
                <a:alpha val="50000"/>
              </a:srgbClr>
            </a:outerShdw>
          </a:effectLst>
        </p:spPr>
      </p:sp>
      <p:sp>
        <p:nvSpPr>
          <p:cNvPr id="9" name="Text 7"/>
          <p:cNvSpPr txBox="1"/>
          <p:nvPr/>
        </p:nvSpPr>
        <p:spPr>
          <a:xfrm>
            <a:off x="7360920" y="1234440"/>
            <a:ext cx="2194560" cy="274320"/>
          </a:xfrm>
          <a:prstGeom prst="rect">
            <a:avLst/>
          </a:prstGeom>
          <a:noFill/>
          <a:ln/>
        </p:spPr>
        <p:txBody>
          <a:bodyPr wrap="square" lIns="0" tIns="0" rIns="0" bIns="0" rtlCol="0" anchor="ctr"/>
          <a:lstStyle/>
          <a:p>
            <a:pPr indent="0" marL="0">
              <a:buNone/>
            </a:pPr>
            <a:r>
              <a:rPr lang="en-US" sz="1400" dirty="0">
                <a:solidFill>
                  <a:schemeClr val="tx1"/>
                </a:solidFill>
                <a:latin typeface="Figtree Medium" pitchFamily="34" charset="0"/>
                <a:ea typeface="Figtree Medium" pitchFamily="34" charset="-122"/>
                <a:cs typeface="Figtree Medium" pitchFamily="34" charset="-120"/>
              </a:rPr>
              <a:t>Google Cloud</a:t>
            </a:r>
            <a:endParaRPr lang="en-US" sz="1400" dirty="0"/>
          </a:p>
        </p:txBody>
      </p:sp>
      <p:sp>
        <p:nvSpPr>
          <p:cNvPr id="10" name="Text 8"/>
          <p:cNvSpPr txBox="1"/>
          <p:nvPr/>
        </p:nvSpPr>
        <p:spPr>
          <a:xfrm>
            <a:off x="8988552" y="1234440"/>
            <a:ext cx="1828800" cy="274320"/>
          </a:xfrm>
          <a:prstGeom prst="rect">
            <a:avLst/>
          </a:prstGeom>
          <a:noFill/>
          <a:ln/>
        </p:spPr>
        <p:txBody>
          <a:bodyPr wrap="square" lIns="0" tIns="0" rIns="0" bIns="0" rtlCol="0" anchor="ctr"/>
          <a:lstStyle/>
          <a:p>
            <a:pPr algn="r" indent="0" marL="0">
              <a:buNone/>
            </a:pPr>
            <a:r>
              <a:rPr lang="en-US" sz="1300" dirty="0">
                <a:solidFill>
                  <a:schemeClr val="tx2"/>
                </a:solidFill>
                <a:latin typeface="DM Mono" pitchFamily="34" charset="0"/>
                <a:ea typeface="DM Mono" pitchFamily="34" charset="-122"/>
                <a:cs typeface="DM Mono" pitchFamily="34" charset="-120"/>
              </a:rPr>
              <a:t>$6,130.88</a:t>
            </a:r>
            <a:endParaRPr lang="en-US" sz="1300" dirty="0"/>
          </a:p>
        </p:txBody>
      </p:sp>
      <p:sp>
        <p:nvSpPr>
          <p:cNvPr id="11" name="Shape 9"/>
          <p:cNvSpPr/>
          <p:nvPr/>
        </p:nvSpPr>
        <p:spPr>
          <a:xfrm>
            <a:off x="7360920" y="1572768"/>
            <a:ext cx="4005072" cy="3429000"/>
          </a:xfrm>
          <a:prstGeom prst="roundRect">
            <a:avLst>
              <a:gd name="adj" fmla="val 2667"/>
            </a:avLst>
          </a:prstGeom>
          <a:solidFill>
            <a:schemeClr val="bg2"/>
          </a:solidFill>
          <a:ln w="6350">
            <a:solidFill>
              <a:schemeClr val="accent4"/>
            </a:solidFill>
            <a:prstDash val="solid"/>
          </a:ln>
          <a:effectLst>
            <a:outerShdw sx="100000" sy="100000" kx="0" ky="0" algn="bl" rotWithShape="0" blurRad="152400" dist="50800" dir="5400000">
              <a:srgbClr val="05000F">
                <a:alpha val="50000"/>
              </a:srgbClr>
            </a:outerShdw>
          </a:effectLst>
        </p:spPr>
      </p:sp>
      <p:sp>
        <p:nvSpPr>
          <p:cNvPr id="12" name="Text 10"/>
          <p:cNvSpPr txBox="1"/>
          <p:nvPr/>
        </p:nvSpPr>
        <p:spPr>
          <a:xfrm>
            <a:off x="7635240" y="1664208"/>
            <a:ext cx="2194560" cy="274320"/>
          </a:xfrm>
          <a:prstGeom prst="rect">
            <a:avLst/>
          </a:prstGeom>
          <a:noFill/>
          <a:ln/>
        </p:spPr>
        <p:txBody>
          <a:bodyPr wrap="square" lIns="0" tIns="0" rIns="0" bIns="0" rtlCol="0" anchor="ctr"/>
          <a:lstStyle/>
          <a:p>
            <a:pPr indent="0" marL="0">
              <a:buNone/>
            </a:pPr>
            <a:r>
              <a:rPr lang="en-US" sz="1400" dirty="0">
                <a:solidFill>
                  <a:schemeClr val="tx1"/>
                </a:solidFill>
                <a:latin typeface="Figtree Medium" pitchFamily="34" charset="0"/>
                <a:ea typeface="Figtree Medium" pitchFamily="34" charset="-122"/>
                <a:cs typeface="Figtree Medium" pitchFamily="34" charset="-120"/>
              </a:rPr>
              <a:t>OpenAI</a:t>
            </a:r>
            <a:endParaRPr lang="en-US" sz="1400" dirty="0"/>
          </a:p>
        </p:txBody>
      </p:sp>
      <p:sp>
        <p:nvSpPr>
          <p:cNvPr id="13" name="Text 11"/>
          <p:cNvSpPr txBox="1"/>
          <p:nvPr/>
        </p:nvSpPr>
        <p:spPr>
          <a:xfrm>
            <a:off x="9262872" y="1664208"/>
            <a:ext cx="1828800" cy="274320"/>
          </a:xfrm>
          <a:prstGeom prst="rect">
            <a:avLst/>
          </a:prstGeom>
          <a:noFill/>
          <a:ln/>
        </p:spPr>
        <p:txBody>
          <a:bodyPr wrap="square" lIns="0" tIns="0" rIns="0" bIns="0" rtlCol="0" anchor="ctr"/>
          <a:lstStyle/>
          <a:p>
            <a:pPr algn="r" indent="0" marL="0">
              <a:buNone/>
            </a:pPr>
            <a:r>
              <a:rPr lang="en-US" sz="1300" dirty="0">
                <a:solidFill>
                  <a:schemeClr val="tx2"/>
                </a:solidFill>
                <a:latin typeface="DM Mono" pitchFamily="34" charset="0"/>
                <a:ea typeface="DM Mono" pitchFamily="34" charset="-122"/>
                <a:cs typeface="DM Mono" pitchFamily="34" charset="-120"/>
              </a:rPr>
              <a:t>$18,402.11</a:t>
            </a:r>
            <a:endParaRPr lang="en-US" sz="1300" dirty="0"/>
          </a:p>
        </p:txBody>
      </p:sp>
      <p:sp>
        <p:nvSpPr>
          <p:cNvPr id="14" name="Shape 12"/>
          <p:cNvSpPr/>
          <p:nvPr/>
        </p:nvSpPr>
        <p:spPr>
          <a:xfrm>
            <a:off x="7635240" y="2002536"/>
            <a:ext cx="4005072" cy="3429000"/>
          </a:xfrm>
          <a:prstGeom prst="roundRect">
            <a:avLst>
              <a:gd name="adj" fmla="val 2667"/>
            </a:avLst>
          </a:prstGeom>
          <a:solidFill>
            <a:schemeClr val="bg1"/>
          </a:solidFill>
          <a:ln w="6350">
            <a:solidFill>
              <a:schemeClr val="accent4"/>
            </a:solidFill>
            <a:prstDash val="solid"/>
          </a:ln>
          <a:effectLst>
            <a:outerShdw sx="100000" sy="100000" kx="0" ky="0" algn="bl" rotWithShape="0" blurRad="152400" dist="50800" dir="5400000">
              <a:srgbClr val="05000F">
                <a:alpha val="50000"/>
              </a:srgbClr>
            </a:outerShdw>
          </a:effectLst>
        </p:spPr>
      </p:sp>
      <p:sp>
        <p:nvSpPr>
          <p:cNvPr id="15" name="Text 13"/>
          <p:cNvSpPr txBox="1"/>
          <p:nvPr/>
        </p:nvSpPr>
        <p:spPr>
          <a:xfrm>
            <a:off x="7909560" y="2203704"/>
            <a:ext cx="2194560" cy="347472"/>
          </a:xfrm>
          <a:prstGeom prst="rect">
            <a:avLst/>
          </a:prstGeom>
          <a:noFill/>
          <a:ln/>
        </p:spPr>
        <p:txBody>
          <a:bodyPr wrap="square" lIns="0" tIns="0" rIns="0" bIns="0" rtlCol="0" anchor="t"/>
          <a:lstStyle/>
          <a:p>
            <a:pPr indent="0" marL="0">
              <a:buNone/>
            </a:pPr>
            <a:r>
              <a:rPr lang="en-US" sz="1800" dirty="0">
                <a:solidFill>
                  <a:schemeClr val="tx1"/>
                </a:solidFill>
                <a:latin typeface="Figtree Medium" pitchFamily="34" charset="0"/>
                <a:ea typeface="Figtree Medium" pitchFamily="34" charset="-122"/>
                <a:cs typeface="Figtree Medium" pitchFamily="34" charset="-120"/>
              </a:rPr>
              <a:t>Anthropic</a:t>
            </a:r>
            <a:endParaRPr lang="en-US" sz="1800" dirty="0"/>
          </a:p>
        </p:txBody>
      </p:sp>
      <p:sp>
        <p:nvSpPr>
          <p:cNvPr id="16" name="Text 14"/>
          <p:cNvSpPr txBox="1"/>
          <p:nvPr/>
        </p:nvSpPr>
        <p:spPr>
          <a:xfrm>
            <a:off x="9902952" y="2249424"/>
            <a:ext cx="1463040" cy="274320"/>
          </a:xfrm>
          <a:prstGeom prst="rect">
            <a:avLst/>
          </a:prstGeom>
          <a:noFill/>
          <a:ln/>
        </p:spPr>
        <p:txBody>
          <a:bodyPr wrap="square" lIns="0" tIns="0" rIns="0" bIns="0" rtlCol="0" anchor="t"/>
          <a:lstStyle/>
          <a:p>
            <a:pPr algn="r" indent="0" marL="0">
              <a:buNone/>
            </a:pPr>
            <a:r>
              <a:rPr lang="en-US" sz="1200" dirty="0">
                <a:solidFill>
                  <a:schemeClr val="accent4"/>
                </a:solidFill>
                <a:latin typeface="DM Mono" pitchFamily="34" charset="0"/>
                <a:ea typeface="DM Mono" pitchFamily="34" charset="-122"/>
                <a:cs typeface="DM Mono" pitchFamily="34" charset="-120"/>
              </a:rPr>
              <a:t>INVOICE</a:t>
            </a:r>
            <a:endParaRPr lang="en-US" sz="1200" dirty="0"/>
          </a:p>
        </p:txBody>
      </p:sp>
      <p:sp>
        <p:nvSpPr>
          <p:cNvPr id="17" name="Text 15"/>
          <p:cNvSpPr txBox="1"/>
          <p:nvPr/>
        </p:nvSpPr>
        <p:spPr>
          <a:xfrm>
            <a:off x="7909560" y="2587752"/>
            <a:ext cx="3474720" cy="274320"/>
          </a:xfrm>
          <a:prstGeom prst="rect">
            <a:avLst/>
          </a:prstGeom>
          <a:noFill/>
          <a:ln/>
        </p:spPr>
        <p:txBody>
          <a:bodyPr wrap="square" lIns="0" tIns="0" rIns="0" bIns="0" rtlCol="0" anchor="t"/>
          <a:lstStyle/>
          <a:p>
            <a:pPr indent="0" marL="0">
              <a:buNone/>
            </a:pPr>
            <a:r>
              <a:rPr lang="en-US" sz="1300" dirty="0">
                <a:solidFill>
                  <a:schemeClr val="accent4"/>
                </a:solidFill>
                <a:latin typeface="DM Sans" pitchFamily="34" charset="0"/>
                <a:ea typeface="DM Sans" pitchFamily="34" charset="-122"/>
                <a:cs typeface="DM Sans" pitchFamily="34" charset="-120"/>
              </a:rPr>
              <a:t>API usage  ·  September 2026</a:t>
            </a:r>
            <a:endParaRPr lang="en-US" sz="1300" dirty="0"/>
          </a:p>
        </p:txBody>
      </p:sp>
      <p:sp>
        <p:nvSpPr>
          <p:cNvPr id="18" name="Text 16"/>
          <p:cNvSpPr txBox="1"/>
          <p:nvPr/>
        </p:nvSpPr>
        <p:spPr>
          <a:xfrm>
            <a:off x="7909560" y="2962656"/>
            <a:ext cx="3474720" cy="256032"/>
          </a:xfrm>
          <a:prstGeom prst="rect">
            <a:avLst/>
          </a:prstGeom>
          <a:noFill/>
          <a:ln/>
        </p:spPr>
        <p:txBody>
          <a:bodyPr wrap="square" lIns="0" tIns="0" rIns="0" bIns="0" rtlCol="0" anchor="t"/>
          <a:lstStyle/>
          <a:p>
            <a:pPr indent="0" marL="0">
              <a:buNone/>
            </a:pPr>
            <a:r>
              <a:rPr lang="en-US" sz="1300" dirty="0">
                <a:solidFill>
                  <a:schemeClr val="accent4"/>
                </a:solidFill>
                <a:latin typeface="DM Sans" pitchFamily="34" charset="0"/>
                <a:ea typeface="DM Sans" pitchFamily="34" charset="-122"/>
                <a:cs typeface="DM Sans" pitchFamily="34" charset="-120"/>
              </a:rPr>
              <a:t>Amount due</a:t>
            </a:r>
            <a:endParaRPr lang="en-US" sz="1300" dirty="0"/>
          </a:p>
        </p:txBody>
      </p:sp>
      <p:sp>
        <p:nvSpPr>
          <p:cNvPr id="19" name="Text 17"/>
          <p:cNvSpPr txBox="1"/>
          <p:nvPr/>
        </p:nvSpPr>
        <p:spPr>
          <a:xfrm>
            <a:off x="7909560" y="3191256"/>
            <a:ext cx="3474720" cy="566928"/>
          </a:xfrm>
          <a:prstGeom prst="rect">
            <a:avLst/>
          </a:prstGeom>
          <a:noFill/>
          <a:ln/>
        </p:spPr>
        <p:txBody>
          <a:bodyPr wrap="square" lIns="0" tIns="0" rIns="0" bIns="0" rtlCol="0" anchor="t"/>
          <a:lstStyle/>
          <a:p>
            <a:pPr indent="0" marL="0">
              <a:buNone/>
            </a:pPr>
            <a:r>
              <a:rPr lang="en-US" sz="3400" dirty="0">
                <a:solidFill>
                  <a:schemeClr val="tx1"/>
                </a:solidFill>
                <a:latin typeface="Figtree Medium" pitchFamily="34" charset="0"/>
                <a:ea typeface="Figtree Medium" pitchFamily="34" charset="-122"/>
                <a:cs typeface="Figtree Medium" pitchFamily="34" charset="-120"/>
              </a:rPr>
              <a:t>$22,917.40</a:t>
            </a:r>
            <a:endParaRPr lang="en-US" sz="3400" dirty="0"/>
          </a:p>
        </p:txBody>
      </p:sp>
      <p:sp>
        <p:nvSpPr>
          <p:cNvPr id="20" name="Shape 18"/>
          <p:cNvSpPr/>
          <p:nvPr/>
        </p:nvSpPr>
        <p:spPr>
          <a:xfrm>
            <a:off x="7909560" y="3895344"/>
            <a:ext cx="3456432" cy="0"/>
          </a:xfrm>
          <a:prstGeom prst="line">
            <a:avLst/>
          </a:prstGeom>
          <a:noFill/>
          <a:ln w="12700">
            <a:solidFill>
              <a:schemeClr val="accent5"/>
            </a:solidFill>
            <a:prstDash val="solid"/>
          </a:ln>
        </p:spPr>
      </p:sp>
      <p:sp>
        <p:nvSpPr>
          <p:cNvPr id="21" name="Text 19"/>
          <p:cNvSpPr txBox="1"/>
          <p:nvPr/>
        </p:nvSpPr>
        <p:spPr>
          <a:xfrm>
            <a:off x="7909560" y="4032504"/>
            <a:ext cx="2743200" cy="329184"/>
          </a:xfrm>
          <a:prstGeom prst="rect">
            <a:avLst/>
          </a:prstGeom>
          <a:noFill/>
          <a:ln/>
        </p:spPr>
        <p:txBody>
          <a:bodyPr wrap="square" lIns="0" tIns="0" rIns="0" bIns="0" rtlCol="0" anchor="ctr"/>
          <a:lstStyle/>
          <a:p>
            <a:pPr indent="0" marL="0">
              <a:buNone/>
            </a:pPr>
            <a:r>
              <a:rPr lang="en-US" sz="1400" dirty="0">
                <a:solidFill>
                  <a:schemeClr val="tx2"/>
                </a:solidFill>
                <a:latin typeface="DM Sans" pitchFamily="34" charset="0"/>
                <a:ea typeface="DM Sans" pitchFamily="34" charset="-122"/>
                <a:cs typeface="DM Sans" pitchFamily="34" charset="-120"/>
              </a:rPr>
              <a:t>Breakdown by team</a:t>
            </a:r>
            <a:endParaRPr lang="en-US" sz="1400" dirty="0"/>
          </a:p>
        </p:txBody>
      </p:sp>
      <p:sp>
        <p:nvSpPr>
          <p:cNvPr id="22" name="Text 20"/>
          <p:cNvSpPr txBox="1"/>
          <p:nvPr/>
        </p:nvSpPr>
        <p:spPr>
          <a:xfrm>
            <a:off x="10908792" y="4032504"/>
            <a:ext cx="457200" cy="329184"/>
          </a:xfrm>
          <a:prstGeom prst="rect">
            <a:avLst/>
          </a:prstGeom>
          <a:noFill/>
          <a:ln/>
        </p:spPr>
        <p:txBody>
          <a:bodyPr wrap="square" lIns="0" tIns="0" rIns="0" bIns="0" rtlCol="0" anchor="ctr"/>
          <a:lstStyle/>
          <a:p>
            <a:pPr algn="r" indent="0" marL="0">
              <a:buNone/>
            </a:pPr>
            <a:r>
              <a:rPr lang="en-US" sz="2000" dirty="0">
                <a:solidFill>
                  <a:schemeClr val="accent6"/>
                </a:solidFill>
                <a:latin typeface="Figtree Medium" pitchFamily="34" charset="0"/>
                <a:ea typeface="Figtree Medium" pitchFamily="34" charset="-122"/>
                <a:cs typeface="Figtree Medium" pitchFamily="34" charset="-120"/>
              </a:rPr>
              <a:t>?</a:t>
            </a:r>
            <a:endParaRPr lang="en-US" sz="2000" dirty="0"/>
          </a:p>
        </p:txBody>
      </p:sp>
      <p:sp>
        <p:nvSpPr>
          <p:cNvPr id="23" name="Text 21"/>
          <p:cNvSpPr txBox="1"/>
          <p:nvPr/>
        </p:nvSpPr>
        <p:spPr>
          <a:xfrm>
            <a:off x="7909560" y="4416552"/>
            <a:ext cx="2743200" cy="329184"/>
          </a:xfrm>
          <a:prstGeom prst="rect">
            <a:avLst/>
          </a:prstGeom>
          <a:noFill/>
          <a:ln/>
        </p:spPr>
        <p:txBody>
          <a:bodyPr wrap="square" lIns="0" tIns="0" rIns="0" bIns="0" rtlCol="0" anchor="ctr"/>
          <a:lstStyle/>
          <a:p>
            <a:pPr indent="0" marL="0">
              <a:buNone/>
            </a:pPr>
            <a:r>
              <a:rPr lang="en-US" sz="1400" dirty="0">
                <a:solidFill>
                  <a:schemeClr val="tx2"/>
                </a:solidFill>
                <a:latin typeface="DM Sans" pitchFamily="34" charset="0"/>
                <a:ea typeface="DM Sans" pitchFamily="34" charset="-122"/>
                <a:cs typeface="DM Sans" pitchFamily="34" charset="-120"/>
              </a:rPr>
              <a:t>Breakdown by agent</a:t>
            </a:r>
            <a:endParaRPr lang="en-US" sz="1400" dirty="0"/>
          </a:p>
        </p:txBody>
      </p:sp>
      <p:sp>
        <p:nvSpPr>
          <p:cNvPr id="24" name="Text 22"/>
          <p:cNvSpPr txBox="1"/>
          <p:nvPr/>
        </p:nvSpPr>
        <p:spPr>
          <a:xfrm>
            <a:off x="10908792" y="4416552"/>
            <a:ext cx="457200" cy="329184"/>
          </a:xfrm>
          <a:prstGeom prst="rect">
            <a:avLst/>
          </a:prstGeom>
          <a:noFill/>
          <a:ln/>
        </p:spPr>
        <p:txBody>
          <a:bodyPr wrap="square" lIns="0" tIns="0" rIns="0" bIns="0" rtlCol="0" anchor="ctr"/>
          <a:lstStyle/>
          <a:p>
            <a:pPr algn="r" indent="0" marL="0">
              <a:buNone/>
            </a:pPr>
            <a:r>
              <a:rPr lang="en-US" sz="2000" dirty="0">
                <a:solidFill>
                  <a:schemeClr val="accent6"/>
                </a:solidFill>
                <a:latin typeface="Figtree Medium" pitchFamily="34" charset="0"/>
                <a:ea typeface="Figtree Medium" pitchFamily="34" charset="-122"/>
                <a:cs typeface="Figtree Medium" pitchFamily="34" charset="-120"/>
              </a:rPr>
              <a:t>?</a:t>
            </a:r>
            <a:endParaRPr lang="en-US" sz="2000" dirty="0"/>
          </a:p>
        </p:txBody>
      </p:sp>
      <p:sp>
        <p:nvSpPr>
          <p:cNvPr id="25" name="Text 23"/>
          <p:cNvSpPr txBox="1"/>
          <p:nvPr/>
        </p:nvSpPr>
        <p:spPr>
          <a:xfrm>
            <a:off x="7909560" y="4800600"/>
            <a:ext cx="2743200" cy="329184"/>
          </a:xfrm>
          <a:prstGeom prst="rect">
            <a:avLst/>
          </a:prstGeom>
          <a:noFill/>
          <a:ln/>
        </p:spPr>
        <p:txBody>
          <a:bodyPr wrap="square" lIns="0" tIns="0" rIns="0" bIns="0" rtlCol="0" anchor="ctr"/>
          <a:lstStyle/>
          <a:p>
            <a:pPr indent="0" marL="0">
              <a:buNone/>
            </a:pPr>
            <a:r>
              <a:rPr lang="en-US" sz="1400" dirty="0">
                <a:solidFill>
                  <a:schemeClr val="tx2"/>
                </a:solidFill>
                <a:latin typeface="DM Sans" pitchFamily="34" charset="0"/>
                <a:ea typeface="DM Sans" pitchFamily="34" charset="-122"/>
                <a:cs typeface="DM Sans" pitchFamily="34" charset="-120"/>
              </a:rPr>
              <a:t>Breakdown by model</a:t>
            </a:r>
            <a:endParaRPr lang="en-US" sz="1400" dirty="0"/>
          </a:p>
        </p:txBody>
      </p:sp>
      <p:sp>
        <p:nvSpPr>
          <p:cNvPr id="26" name="Text 24"/>
          <p:cNvSpPr txBox="1"/>
          <p:nvPr/>
        </p:nvSpPr>
        <p:spPr>
          <a:xfrm>
            <a:off x="10908792" y="4800600"/>
            <a:ext cx="457200" cy="329184"/>
          </a:xfrm>
          <a:prstGeom prst="rect">
            <a:avLst/>
          </a:prstGeom>
          <a:noFill/>
          <a:ln/>
        </p:spPr>
        <p:txBody>
          <a:bodyPr wrap="square" lIns="0" tIns="0" rIns="0" bIns="0" rtlCol="0" anchor="ctr"/>
          <a:lstStyle/>
          <a:p>
            <a:pPr algn="r" indent="0" marL="0">
              <a:buNone/>
            </a:pPr>
            <a:r>
              <a:rPr lang="en-US" sz="2000" dirty="0">
                <a:solidFill>
                  <a:schemeClr val="accent6"/>
                </a:solidFill>
                <a:latin typeface="Figtree Medium" pitchFamily="34" charset="0"/>
                <a:ea typeface="Figtree Medium" pitchFamily="34" charset="-122"/>
                <a:cs typeface="Figtree Medium" pitchFamily="34" charset="-120"/>
              </a:rPr>
              <a:t>?</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2" type="body" hasCustomPrompt="1"/>
          </p:nvPr>
        </p:nvSpPr>
        <p:spPr>
          <a:xfrm>
            <a:off x="548640" y="402336"/>
            <a:ext cx="7315200" cy="310896"/>
          </a:xfrm>
          <a:prstGeom prst="rect">
            <a:avLst/>
          </a:prstGeom>
          <a:noFill/>
          <a:ln/>
        </p:spPr>
        <p:txBody>
          <a:bodyPr wrap="square" lIns="0" tIns="0" rIns="0" bIns="0" rtlCol="0" anchor="ctr"/>
          <a:lstStyle/>
          <a:p>
            <a:pPr indent="0" marL="0">
              <a:buNone/>
            </a:pPr>
            <a:r>
              <a:rPr lang="en-US" sz="1200" dirty="0">
                <a:solidFill>
                  <a:schemeClr val="accent2"/>
                </a:solidFill>
                <a:latin typeface="DM Mono" pitchFamily="34" charset="0"/>
                <a:ea typeface="DM Mono" pitchFamily="34" charset="-122"/>
                <a:cs typeface="DM Mono" pitchFamily="34" charset="-120"/>
              </a:rPr>
              <a:t>WITHOUT A GATEWAY</a:t>
            </a:r>
            <a:endParaRPr lang="en-US" sz="1200" dirty="0"/>
          </a:p>
        </p:txBody>
      </p:sp>
      <p:sp>
        <p:nvSpPr>
          <p:cNvPr id="3" name="Text 1"/>
          <p:cNvSpPr/>
          <p:nvPr>
            <p:ph idx="103" type="title" hasCustomPrompt="1"/>
          </p:nvPr>
        </p:nvSpPr>
        <p:spPr>
          <a:xfrm>
            <a:off x="548640" y="786384"/>
            <a:ext cx="11091672" cy="685800"/>
          </a:xfrm>
          <a:prstGeom prst="rect">
            <a:avLst/>
          </a:prstGeom>
          <a:noFill/>
          <a:ln/>
        </p:spPr>
        <p:txBody>
          <a:bodyPr wrap="square" lIns="0" tIns="0" rIns="0" bIns="0" rtlCol="0" anchor="t"/>
          <a:lstStyle/>
          <a:p>
            <a:pPr algn="l" indent="0" marL="0">
              <a:buNone/>
            </a:pPr>
            <a:r>
              <a:rPr lang="en-US" sz="3400" dirty="0">
                <a:solidFill>
                  <a:schemeClr val="bg1"/>
                </a:solidFill>
                <a:latin typeface="Figtree Medium" pitchFamily="34" charset="0"/>
                <a:ea typeface="Figtree Medium" pitchFamily="34" charset="-122"/>
                <a:cs typeface="Figtree Medium" pitchFamily="34" charset="-120"/>
              </a:rPr>
              <a:t>Keys everywhere, visibility nowhere</a:t>
            </a:r>
            <a:endParaRPr lang="en-US" sz="3400" dirty="0"/>
          </a:p>
        </p:txBody>
      </p:sp>
      <p:sp>
        <p:nvSpPr>
          <p:cNvPr id="4" name="Text 2"/>
          <p:cNvSpPr txBox="1"/>
          <p:nvPr/>
        </p:nvSpPr>
        <p:spPr>
          <a:xfrm>
            <a:off x="548640" y="1673352"/>
            <a:ext cx="2194560" cy="256032"/>
          </a:xfrm>
          <a:prstGeom prst="rect">
            <a:avLst/>
          </a:prstGeom>
          <a:noFill/>
          <a:ln/>
        </p:spPr>
        <p:txBody>
          <a:bodyPr wrap="square" lIns="0" tIns="0" rIns="0" bIns="0" rtlCol="0" anchor="t"/>
          <a:lstStyle/>
          <a:p>
            <a:pPr indent="0" marL="0">
              <a:buNone/>
            </a:pPr>
            <a:r>
              <a:rPr lang="en-US" sz="1100" spc="200" kern="0" dirty="0">
                <a:solidFill>
                  <a:schemeClr val="accent2"/>
                </a:solidFill>
                <a:latin typeface="DM Mono" pitchFamily="34" charset="0"/>
                <a:ea typeface="DM Mono" pitchFamily="34" charset="-122"/>
                <a:cs typeface="DM Mono" pitchFamily="34" charset="-120"/>
              </a:rPr>
              <a:t>PEOPLE &amp; AGENTS</a:t>
            </a:r>
            <a:endParaRPr lang="en-US" sz="1100" dirty="0"/>
          </a:p>
        </p:txBody>
      </p:sp>
      <p:sp>
        <p:nvSpPr>
          <p:cNvPr id="5" name="Text 3"/>
          <p:cNvSpPr txBox="1"/>
          <p:nvPr/>
        </p:nvSpPr>
        <p:spPr>
          <a:xfrm>
            <a:off x="3108960" y="1673352"/>
            <a:ext cx="2194560" cy="256032"/>
          </a:xfrm>
          <a:prstGeom prst="rect">
            <a:avLst/>
          </a:prstGeom>
          <a:noFill/>
          <a:ln/>
        </p:spPr>
        <p:txBody>
          <a:bodyPr wrap="square" lIns="0" tIns="0" rIns="0" bIns="0" rtlCol="0" anchor="t"/>
          <a:lstStyle/>
          <a:p>
            <a:pPr indent="0" marL="0">
              <a:buNone/>
            </a:pPr>
            <a:r>
              <a:rPr lang="en-US" sz="1100" spc="200" kern="0" dirty="0">
                <a:solidFill>
                  <a:schemeClr val="accent2"/>
                </a:solidFill>
                <a:latin typeface="DM Mono" pitchFamily="34" charset="0"/>
                <a:ea typeface="DM Mono" pitchFamily="34" charset="-122"/>
                <a:cs typeface="DM Mono" pitchFamily="34" charset="-120"/>
              </a:rPr>
              <a:t>CLIENTS</a:t>
            </a:r>
            <a:endParaRPr lang="en-US" sz="1100" dirty="0"/>
          </a:p>
        </p:txBody>
      </p:sp>
      <p:sp>
        <p:nvSpPr>
          <p:cNvPr id="6" name="Text 4"/>
          <p:cNvSpPr txBox="1"/>
          <p:nvPr/>
        </p:nvSpPr>
        <p:spPr>
          <a:xfrm>
            <a:off x="9539935" y="1673352"/>
            <a:ext cx="2194560" cy="256032"/>
          </a:xfrm>
          <a:prstGeom prst="rect">
            <a:avLst/>
          </a:prstGeom>
          <a:noFill/>
          <a:ln/>
        </p:spPr>
        <p:txBody>
          <a:bodyPr wrap="square" lIns="0" tIns="0" rIns="0" bIns="0" rtlCol="0" anchor="t"/>
          <a:lstStyle/>
          <a:p>
            <a:pPr indent="0" marL="0">
              <a:buNone/>
            </a:pPr>
            <a:r>
              <a:rPr lang="en-US" sz="1100" spc="200" kern="0" dirty="0">
                <a:solidFill>
                  <a:schemeClr val="accent2"/>
                </a:solidFill>
                <a:latin typeface="DM Mono" pitchFamily="34" charset="0"/>
                <a:ea typeface="DM Mono" pitchFamily="34" charset="-122"/>
                <a:cs typeface="DM Mono" pitchFamily="34" charset="-120"/>
              </a:rPr>
              <a:t>LLM PROVIDERS</a:t>
            </a:r>
            <a:endParaRPr lang="en-US" sz="1100" dirty="0"/>
          </a:p>
        </p:txBody>
      </p:sp>
      <p:sp>
        <p:nvSpPr>
          <p:cNvPr id="7" name="Shape 5"/>
          <p:cNvSpPr/>
          <p:nvPr/>
        </p:nvSpPr>
        <p:spPr>
          <a:xfrm>
            <a:off x="2578608" y="2240280"/>
            <a:ext cx="530352" cy="91440"/>
          </a:xfrm>
          <a:prstGeom prst="line">
            <a:avLst/>
          </a:prstGeom>
          <a:noFill/>
          <a:ln w="19050">
            <a:solidFill>
              <a:schemeClr val="accent4"/>
            </a:solidFill>
            <a:prstDash val="solid"/>
          </a:ln>
        </p:spPr>
      </p:sp>
      <p:sp>
        <p:nvSpPr>
          <p:cNvPr id="8" name="Shape 6"/>
          <p:cNvSpPr/>
          <p:nvPr/>
        </p:nvSpPr>
        <p:spPr>
          <a:xfrm>
            <a:off x="2578608" y="2423160"/>
            <a:ext cx="530352" cy="530352"/>
          </a:xfrm>
          <a:prstGeom prst="line">
            <a:avLst/>
          </a:prstGeom>
          <a:noFill/>
          <a:ln w="19050">
            <a:solidFill>
              <a:schemeClr val="accent4"/>
            </a:solidFill>
            <a:prstDash val="solid"/>
          </a:ln>
        </p:spPr>
      </p:sp>
      <p:sp>
        <p:nvSpPr>
          <p:cNvPr id="9" name="Shape 7"/>
          <p:cNvSpPr/>
          <p:nvPr/>
        </p:nvSpPr>
        <p:spPr>
          <a:xfrm>
            <a:off x="2578608" y="3044952"/>
            <a:ext cx="530352" cy="91440"/>
          </a:xfrm>
          <a:prstGeom prst="line">
            <a:avLst/>
          </a:prstGeom>
          <a:noFill/>
          <a:ln w="19050">
            <a:solidFill>
              <a:schemeClr val="accent4"/>
            </a:solidFill>
            <a:prstDash val="solid"/>
          </a:ln>
        </p:spPr>
      </p:sp>
      <p:sp>
        <p:nvSpPr>
          <p:cNvPr id="10" name="Shape 8"/>
          <p:cNvSpPr/>
          <p:nvPr/>
        </p:nvSpPr>
        <p:spPr>
          <a:xfrm>
            <a:off x="2578608" y="3758184"/>
            <a:ext cx="530352" cy="0"/>
          </a:xfrm>
          <a:prstGeom prst="line">
            <a:avLst/>
          </a:prstGeom>
          <a:noFill/>
          <a:ln w="19050">
            <a:solidFill>
              <a:schemeClr val="accent4"/>
            </a:solidFill>
            <a:prstDash val="solid"/>
          </a:ln>
        </p:spPr>
      </p:sp>
      <p:sp>
        <p:nvSpPr>
          <p:cNvPr id="11" name="Shape 9"/>
          <p:cNvSpPr/>
          <p:nvPr/>
        </p:nvSpPr>
        <p:spPr>
          <a:xfrm>
            <a:off x="2578608" y="4471416"/>
            <a:ext cx="530352" cy="0"/>
          </a:xfrm>
          <a:prstGeom prst="line">
            <a:avLst/>
          </a:prstGeom>
          <a:noFill/>
          <a:ln w="19050">
            <a:solidFill>
              <a:schemeClr val="accent4"/>
            </a:solidFill>
            <a:prstDash val="solid"/>
          </a:ln>
        </p:spPr>
      </p:sp>
      <p:sp>
        <p:nvSpPr>
          <p:cNvPr id="12" name="Shape 10"/>
          <p:cNvSpPr/>
          <p:nvPr/>
        </p:nvSpPr>
        <p:spPr>
          <a:xfrm>
            <a:off x="5212080" y="2221992"/>
            <a:ext cx="4327855" cy="0"/>
          </a:xfrm>
          <a:prstGeom prst="line">
            <a:avLst/>
          </a:prstGeom>
          <a:noFill/>
          <a:ln w="28575">
            <a:solidFill>
              <a:schemeClr val="accent4"/>
            </a:solidFill>
            <a:prstDash val="solid"/>
          </a:ln>
        </p:spPr>
      </p:sp>
      <p:sp>
        <p:nvSpPr>
          <p:cNvPr id="13" name="Shape 11"/>
          <p:cNvSpPr/>
          <p:nvPr/>
        </p:nvSpPr>
        <p:spPr>
          <a:xfrm>
            <a:off x="5212080" y="2441448"/>
            <a:ext cx="4327855" cy="1920240"/>
          </a:xfrm>
          <a:prstGeom prst="line">
            <a:avLst/>
          </a:prstGeom>
          <a:noFill/>
          <a:ln w="28575">
            <a:solidFill>
              <a:schemeClr val="accent4"/>
            </a:solidFill>
            <a:prstDash val="solid"/>
          </a:ln>
        </p:spPr>
      </p:sp>
      <p:sp>
        <p:nvSpPr>
          <p:cNvPr id="14" name="Shape 12"/>
          <p:cNvSpPr/>
          <p:nvPr/>
        </p:nvSpPr>
        <p:spPr>
          <a:xfrm flipV="1">
            <a:off x="5212080" y="2935224"/>
            <a:ext cx="4327855" cy="219456"/>
          </a:xfrm>
          <a:prstGeom prst="line">
            <a:avLst/>
          </a:prstGeom>
          <a:noFill/>
          <a:ln w="28575">
            <a:solidFill>
              <a:schemeClr val="accent4"/>
            </a:solidFill>
            <a:prstDash val="solid"/>
          </a:ln>
        </p:spPr>
      </p:sp>
      <p:sp>
        <p:nvSpPr>
          <p:cNvPr id="15" name="Shape 13"/>
          <p:cNvSpPr/>
          <p:nvPr/>
        </p:nvSpPr>
        <p:spPr>
          <a:xfrm flipV="1">
            <a:off x="5212080" y="2441448"/>
            <a:ext cx="4327855" cy="493776"/>
          </a:xfrm>
          <a:prstGeom prst="line">
            <a:avLst/>
          </a:prstGeom>
          <a:noFill/>
          <a:ln w="28575">
            <a:solidFill>
              <a:schemeClr val="accent4"/>
            </a:solidFill>
            <a:prstDash val="solid"/>
          </a:ln>
        </p:spPr>
      </p:sp>
      <p:sp>
        <p:nvSpPr>
          <p:cNvPr id="16" name="Shape 14"/>
          <p:cNvSpPr/>
          <p:nvPr/>
        </p:nvSpPr>
        <p:spPr>
          <a:xfrm flipV="1">
            <a:off x="5212080" y="3044952"/>
            <a:ext cx="4327855" cy="603504"/>
          </a:xfrm>
          <a:prstGeom prst="line">
            <a:avLst/>
          </a:prstGeom>
          <a:noFill/>
          <a:ln w="28575">
            <a:solidFill>
              <a:schemeClr val="accent4"/>
            </a:solidFill>
            <a:prstDash val="solid"/>
          </a:ln>
        </p:spPr>
      </p:sp>
      <p:sp>
        <p:nvSpPr>
          <p:cNvPr id="17" name="Shape 15"/>
          <p:cNvSpPr/>
          <p:nvPr/>
        </p:nvSpPr>
        <p:spPr>
          <a:xfrm flipV="1">
            <a:off x="5212080" y="3648456"/>
            <a:ext cx="4327855" cy="219456"/>
          </a:xfrm>
          <a:prstGeom prst="line">
            <a:avLst/>
          </a:prstGeom>
          <a:noFill/>
          <a:ln w="28575">
            <a:solidFill>
              <a:schemeClr val="accent4"/>
            </a:solidFill>
            <a:prstDash val="solid"/>
          </a:ln>
        </p:spPr>
      </p:sp>
      <p:sp>
        <p:nvSpPr>
          <p:cNvPr id="18" name="Shape 16"/>
          <p:cNvSpPr/>
          <p:nvPr/>
        </p:nvSpPr>
        <p:spPr>
          <a:xfrm flipV="1">
            <a:off x="5212080" y="3867912"/>
            <a:ext cx="4327855" cy="603504"/>
          </a:xfrm>
          <a:prstGeom prst="line">
            <a:avLst/>
          </a:prstGeom>
          <a:noFill/>
          <a:ln w="28575">
            <a:solidFill>
              <a:schemeClr val="accent4"/>
            </a:solidFill>
            <a:prstDash val="solid"/>
          </a:ln>
        </p:spPr>
      </p:sp>
      <p:sp>
        <p:nvSpPr>
          <p:cNvPr id="19" name="Shape 17"/>
          <p:cNvSpPr/>
          <p:nvPr/>
        </p:nvSpPr>
        <p:spPr>
          <a:xfrm flipV="1">
            <a:off x="5212080" y="3154680"/>
            <a:ext cx="4327855" cy="1207008"/>
          </a:xfrm>
          <a:prstGeom prst="line">
            <a:avLst/>
          </a:prstGeom>
          <a:noFill/>
          <a:ln w="28575">
            <a:solidFill>
              <a:schemeClr val="accent4"/>
            </a:solidFill>
            <a:prstDash val="solid"/>
          </a:ln>
        </p:spPr>
      </p:sp>
      <p:sp>
        <p:nvSpPr>
          <p:cNvPr id="20" name="Shape 18"/>
          <p:cNvSpPr/>
          <p:nvPr/>
        </p:nvSpPr>
        <p:spPr>
          <a:xfrm>
            <a:off x="5212080" y="4581144"/>
            <a:ext cx="4327855" cy="0"/>
          </a:xfrm>
          <a:prstGeom prst="line">
            <a:avLst/>
          </a:prstGeom>
          <a:noFill/>
          <a:ln w="28575">
            <a:solidFill>
              <a:schemeClr val="accent4"/>
            </a:solidFill>
            <a:prstDash val="solid"/>
          </a:ln>
        </p:spPr>
      </p:sp>
      <p:sp>
        <p:nvSpPr>
          <p:cNvPr id="21" name="Shape 19"/>
          <p:cNvSpPr/>
          <p:nvPr/>
        </p:nvSpPr>
        <p:spPr>
          <a:xfrm>
            <a:off x="548640" y="2075688"/>
            <a:ext cx="512064" cy="512064"/>
          </a:xfrm>
          <a:prstGeom prst="ellipse">
            <a:avLst/>
          </a:prstGeom>
          <a:solidFill>
            <a:schemeClr val="tx2"/>
          </a:solidFill>
          <a:ln w="12700">
            <a:solidFill>
              <a:schemeClr val="accent4"/>
            </a:solidFill>
            <a:prstDash val="solid"/>
          </a:ln>
        </p:spPr>
      </p:sp>
      <p:pic>
        <p:nvPicPr>
          <p:cNvPr id="22" name="Image 0" descr="assets/icons/user_w.png">    </p:cNvPr>
          <p:cNvPicPr>
            <a:picLocks noChangeAspect="1"/>
          </p:cNvPicPr>
          <p:nvPr/>
        </p:nvPicPr>
        <p:blipFill>
          <a:blip r:embed="rId1"/>
          <a:stretch>
            <a:fillRect/>
          </a:stretch>
        </p:blipFill>
        <p:spPr>
          <a:xfrm>
            <a:off x="667512" y="2194560"/>
            <a:ext cx="274320" cy="274320"/>
          </a:xfrm>
          <a:prstGeom prst="rect">
            <a:avLst/>
          </a:prstGeom>
        </p:spPr>
      </p:pic>
      <p:sp>
        <p:nvSpPr>
          <p:cNvPr id="23" name="Text 20"/>
          <p:cNvSpPr txBox="1"/>
          <p:nvPr/>
        </p:nvSpPr>
        <p:spPr>
          <a:xfrm>
            <a:off x="1188720" y="2057400"/>
            <a:ext cx="1371600" cy="256032"/>
          </a:xfrm>
          <a:prstGeom prst="rect">
            <a:avLst/>
          </a:prstGeom>
          <a:noFill/>
          <a:ln/>
        </p:spPr>
        <p:txBody>
          <a:bodyPr wrap="square" lIns="0" tIns="0" rIns="0" bIns="0" rtlCol="0" anchor="b"/>
          <a:lstStyle/>
          <a:p>
            <a:pPr indent="0" marL="0">
              <a:buNone/>
            </a:pPr>
            <a:r>
              <a:rPr lang="en-US" sz="1400" dirty="0">
                <a:solidFill>
                  <a:schemeClr val="bg1"/>
                </a:solidFill>
                <a:latin typeface="Figtree Medium" pitchFamily="34" charset="0"/>
                <a:ea typeface="Figtree Medium" pitchFamily="34" charset="-122"/>
                <a:cs typeface="Figtree Medium" pitchFamily="34" charset="-120"/>
              </a:rPr>
              <a:t>Alice</a:t>
            </a:r>
            <a:endParaRPr lang="en-US" sz="1400" dirty="0"/>
          </a:p>
        </p:txBody>
      </p:sp>
      <p:sp>
        <p:nvSpPr>
          <p:cNvPr id="24" name="Text 21"/>
          <p:cNvSpPr txBox="1"/>
          <p:nvPr/>
        </p:nvSpPr>
        <p:spPr>
          <a:xfrm>
            <a:off x="1188720" y="2340864"/>
            <a:ext cx="1371600" cy="237744"/>
          </a:xfrm>
          <a:prstGeom prst="rect">
            <a:avLst/>
          </a:prstGeom>
          <a:noFill/>
          <a:ln/>
        </p:spPr>
        <p:txBody>
          <a:bodyPr wrap="square" lIns="0" tIns="0" rIns="0" bIns="0" rtlCol="0" anchor="t"/>
          <a:lstStyle/>
          <a:p>
            <a:pPr indent="0" marL="0">
              <a:buNone/>
            </a:pPr>
            <a:r>
              <a:rPr lang="en-US" sz="1100" dirty="0">
                <a:solidFill>
                  <a:schemeClr val="bg2"/>
                </a:solidFill>
                <a:latin typeface="DM Sans" pitchFamily="34" charset="0"/>
                <a:ea typeface="DM Sans" pitchFamily="34" charset="-122"/>
                <a:cs typeface="DM Sans" pitchFamily="34" charset="-120"/>
              </a:rPr>
              <a:t>Engineer</a:t>
            </a:r>
            <a:endParaRPr lang="en-US" sz="1100" dirty="0"/>
          </a:p>
        </p:txBody>
      </p:sp>
      <p:sp>
        <p:nvSpPr>
          <p:cNvPr id="25" name="Shape 22"/>
          <p:cNvSpPr/>
          <p:nvPr/>
        </p:nvSpPr>
        <p:spPr>
          <a:xfrm>
            <a:off x="548640" y="2788920"/>
            <a:ext cx="512064" cy="512064"/>
          </a:xfrm>
          <a:prstGeom prst="ellipse">
            <a:avLst/>
          </a:prstGeom>
          <a:solidFill>
            <a:schemeClr val="tx2"/>
          </a:solidFill>
          <a:ln w="12700">
            <a:solidFill>
              <a:schemeClr val="accent4"/>
            </a:solidFill>
            <a:prstDash val="solid"/>
          </a:ln>
        </p:spPr>
      </p:sp>
      <p:pic>
        <p:nvPicPr>
          <p:cNvPr id="26" name="Image 1" descr="assets/icons/user_w.png">    </p:cNvPr>
          <p:cNvPicPr>
            <a:picLocks noChangeAspect="1"/>
          </p:cNvPicPr>
          <p:nvPr/>
        </p:nvPicPr>
        <p:blipFill>
          <a:blip r:embed="rId2"/>
          <a:stretch>
            <a:fillRect/>
          </a:stretch>
        </p:blipFill>
        <p:spPr>
          <a:xfrm>
            <a:off x="667512" y="2907792"/>
            <a:ext cx="274320" cy="274320"/>
          </a:xfrm>
          <a:prstGeom prst="rect">
            <a:avLst/>
          </a:prstGeom>
        </p:spPr>
      </p:pic>
      <p:sp>
        <p:nvSpPr>
          <p:cNvPr id="27" name="Text 23"/>
          <p:cNvSpPr txBox="1"/>
          <p:nvPr/>
        </p:nvSpPr>
        <p:spPr>
          <a:xfrm>
            <a:off x="1188720" y="2770632"/>
            <a:ext cx="1371600" cy="256032"/>
          </a:xfrm>
          <a:prstGeom prst="rect">
            <a:avLst/>
          </a:prstGeom>
          <a:noFill/>
          <a:ln/>
        </p:spPr>
        <p:txBody>
          <a:bodyPr wrap="square" lIns="0" tIns="0" rIns="0" bIns="0" rtlCol="0" anchor="b"/>
          <a:lstStyle/>
          <a:p>
            <a:pPr indent="0" marL="0">
              <a:buNone/>
            </a:pPr>
            <a:r>
              <a:rPr lang="en-US" sz="1400" dirty="0">
                <a:solidFill>
                  <a:schemeClr val="bg1"/>
                </a:solidFill>
                <a:latin typeface="Figtree Medium" pitchFamily="34" charset="0"/>
                <a:ea typeface="Figtree Medium" pitchFamily="34" charset="-122"/>
                <a:cs typeface="Figtree Medium" pitchFamily="34" charset="-120"/>
              </a:rPr>
              <a:t>Bob</a:t>
            </a:r>
            <a:endParaRPr lang="en-US" sz="1400" dirty="0"/>
          </a:p>
        </p:txBody>
      </p:sp>
      <p:sp>
        <p:nvSpPr>
          <p:cNvPr id="28" name="Text 24"/>
          <p:cNvSpPr txBox="1"/>
          <p:nvPr/>
        </p:nvSpPr>
        <p:spPr>
          <a:xfrm>
            <a:off x="1188720" y="3054096"/>
            <a:ext cx="1371600" cy="237744"/>
          </a:xfrm>
          <a:prstGeom prst="rect">
            <a:avLst/>
          </a:prstGeom>
          <a:noFill/>
          <a:ln/>
        </p:spPr>
        <p:txBody>
          <a:bodyPr wrap="square" lIns="0" tIns="0" rIns="0" bIns="0" rtlCol="0" anchor="t"/>
          <a:lstStyle/>
          <a:p>
            <a:pPr indent="0" marL="0">
              <a:buNone/>
            </a:pPr>
            <a:r>
              <a:rPr lang="en-US" sz="1100" dirty="0">
                <a:solidFill>
                  <a:schemeClr val="bg2"/>
                </a:solidFill>
                <a:latin typeface="DM Sans" pitchFamily="34" charset="0"/>
                <a:ea typeface="DM Sans" pitchFamily="34" charset="-122"/>
                <a:cs typeface="DM Sans" pitchFamily="34" charset="-120"/>
              </a:rPr>
              <a:t>Engineer</a:t>
            </a:r>
            <a:endParaRPr lang="en-US" sz="1100" dirty="0"/>
          </a:p>
        </p:txBody>
      </p:sp>
      <p:sp>
        <p:nvSpPr>
          <p:cNvPr id="29" name="Shape 25"/>
          <p:cNvSpPr/>
          <p:nvPr/>
        </p:nvSpPr>
        <p:spPr>
          <a:xfrm>
            <a:off x="548640" y="3502152"/>
            <a:ext cx="512064" cy="512064"/>
          </a:xfrm>
          <a:prstGeom prst="ellipse">
            <a:avLst/>
          </a:prstGeom>
          <a:solidFill>
            <a:schemeClr val="tx2"/>
          </a:solidFill>
          <a:ln w="12700">
            <a:solidFill>
              <a:schemeClr val="accent4"/>
            </a:solidFill>
            <a:prstDash val="solid"/>
          </a:ln>
        </p:spPr>
      </p:sp>
      <p:pic>
        <p:nvPicPr>
          <p:cNvPr id="30" name="Image 2" descr="assets/icons/user_w.png">    </p:cNvPr>
          <p:cNvPicPr>
            <a:picLocks noChangeAspect="1"/>
          </p:cNvPicPr>
          <p:nvPr/>
        </p:nvPicPr>
        <p:blipFill>
          <a:blip r:embed="rId3"/>
          <a:stretch>
            <a:fillRect/>
          </a:stretch>
        </p:blipFill>
        <p:spPr>
          <a:xfrm>
            <a:off x="667512" y="3621024"/>
            <a:ext cx="274320" cy="274320"/>
          </a:xfrm>
          <a:prstGeom prst="rect">
            <a:avLst/>
          </a:prstGeom>
        </p:spPr>
      </p:pic>
      <p:sp>
        <p:nvSpPr>
          <p:cNvPr id="31" name="Text 26"/>
          <p:cNvSpPr txBox="1"/>
          <p:nvPr/>
        </p:nvSpPr>
        <p:spPr>
          <a:xfrm>
            <a:off x="1188720" y="3483864"/>
            <a:ext cx="1371600" cy="256032"/>
          </a:xfrm>
          <a:prstGeom prst="rect">
            <a:avLst/>
          </a:prstGeom>
          <a:noFill/>
          <a:ln/>
        </p:spPr>
        <p:txBody>
          <a:bodyPr wrap="square" lIns="0" tIns="0" rIns="0" bIns="0" rtlCol="0" anchor="b"/>
          <a:lstStyle/>
          <a:p>
            <a:pPr indent="0" marL="0">
              <a:buNone/>
            </a:pPr>
            <a:r>
              <a:rPr lang="en-US" sz="1400" dirty="0">
                <a:solidFill>
                  <a:schemeClr val="bg1"/>
                </a:solidFill>
                <a:latin typeface="Figtree Medium" pitchFamily="34" charset="0"/>
                <a:ea typeface="Figtree Medium" pitchFamily="34" charset="-122"/>
                <a:cs typeface="Figtree Medium" pitchFamily="34" charset="-120"/>
              </a:rPr>
              <a:t>Priya</a:t>
            </a:r>
            <a:endParaRPr lang="en-US" sz="1400" dirty="0"/>
          </a:p>
        </p:txBody>
      </p:sp>
      <p:sp>
        <p:nvSpPr>
          <p:cNvPr id="32" name="Text 27"/>
          <p:cNvSpPr txBox="1"/>
          <p:nvPr/>
        </p:nvSpPr>
        <p:spPr>
          <a:xfrm>
            <a:off x="1188720" y="3767328"/>
            <a:ext cx="1371600" cy="237744"/>
          </a:xfrm>
          <a:prstGeom prst="rect">
            <a:avLst/>
          </a:prstGeom>
          <a:noFill/>
          <a:ln/>
        </p:spPr>
        <p:txBody>
          <a:bodyPr wrap="square" lIns="0" tIns="0" rIns="0" bIns="0" rtlCol="0" anchor="t"/>
          <a:lstStyle/>
          <a:p>
            <a:pPr indent="0" marL="0">
              <a:buNone/>
            </a:pPr>
            <a:r>
              <a:rPr lang="en-US" sz="1100" dirty="0">
                <a:solidFill>
                  <a:schemeClr val="bg2"/>
                </a:solidFill>
                <a:latin typeface="DM Sans" pitchFamily="34" charset="0"/>
                <a:ea typeface="DM Sans" pitchFamily="34" charset="-122"/>
                <a:cs typeface="DM Sans" pitchFamily="34" charset="-120"/>
              </a:rPr>
              <a:t>Data scientist</a:t>
            </a:r>
            <a:endParaRPr lang="en-US" sz="1100" dirty="0"/>
          </a:p>
        </p:txBody>
      </p:sp>
      <p:sp>
        <p:nvSpPr>
          <p:cNvPr id="33" name="Shape 28"/>
          <p:cNvSpPr/>
          <p:nvPr/>
        </p:nvSpPr>
        <p:spPr>
          <a:xfrm>
            <a:off x="548640" y="4215384"/>
            <a:ext cx="512064" cy="512064"/>
          </a:xfrm>
          <a:prstGeom prst="ellipse">
            <a:avLst/>
          </a:prstGeom>
          <a:solidFill>
            <a:schemeClr val="tx2"/>
          </a:solidFill>
          <a:ln w="12700">
            <a:solidFill>
              <a:schemeClr val="accent4"/>
            </a:solidFill>
            <a:prstDash val="solid"/>
          </a:ln>
        </p:spPr>
      </p:sp>
      <p:pic>
        <p:nvPicPr>
          <p:cNvPr id="34" name="Image 3" descr="assets/icons/bot_w.png">    </p:cNvPr>
          <p:cNvPicPr>
            <a:picLocks noChangeAspect="1"/>
          </p:cNvPicPr>
          <p:nvPr/>
        </p:nvPicPr>
        <p:blipFill>
          <a:blip r:embed="rId4"/>
          <a:stretch>
            <a:fillRect/>
          </a:stretch>
        </p:blipFill>
        <p:spPr>
          <a:xfrm>
            <a:off x="667512" y="4334256"/>
            <a:ext cx="274320" cy="274320"/>
          </a:xfrm>
          <a:prstGeom prst="rect">
            <a:avLst/>
          </a:prstGeom>
        </p:spPr>
      </p:pic>
      <p:sp>
        <p:nvSpPr>
          <p:cNvPr id="35" name="Text 29"/>
          <p:cNvSpPr txBox="1"/>
          <p:nvPr/>
        </p:nvSpPr>
        <p:spPr>
          <a:xfrm>
            <a:off x="1188720" y="4197096"/>
            <a:ext cx="1371600" cy="256032"/>
          </a:xfrm>
          <a:prstGeom prst="rect">
            <a:avLst/>
          </a:prstGeom>
          <a:noFill/>
          <a:ln/>
        </p:spPr>
        <p:txBody>
          <a:bodyPr wrap="square" lIns="0" tIns="0" rIns="0" bIns="0" rtlCol="0" anchor="b"/>
          <a:lstStyle/>
          <a:p>
            <a:pPr indent="0" marL="0">
              <a:buNone/>
            </a:pPr>
            <a:r>
              <a:rPr lang="en-US" sz="1400" dirty="0">
                <a:solidFill>
                  <a:schemeClr val="bg1"/>
                </a:solidFill>
                <a:latin typeface="Figtree Medium" pitchFamily="34" charset="0"/>
                <a:ea typeface="Figtree Medium" pitchFamily="34" charset="-122"/>
                <a:cs typeface="Figtree Medium" pitchFamily="34" charset="-120"/>
              </a:rPr>
              <a:t>nightly-agent</a:t>
            </a:r>
            <a:endParaRPr lang="en-US" sz="1400" dirty="0"/>
          </a:p>
        </p:txBody>
      </p:sp>
      <p:sp>
        <p:nvSpPr>
          <p:cNvPr id="36" name="Text 30"/>
          <p:cNvSpPr txBox="1"/>
          <p:nvPr/>
        </p:nvSpPr>
        <p:spPr>
          <a:xfrm>
            <a:off x="1188720" y="4480560"/>
            <a:ext cx="1371600" cy="237744"/>
          </a:xfrm>
          <a:prstGeom prst="rect">
            <a:avLst/>
          </a:prstGeom>
          <a:noFill/>
          <a:ln/>
        </p:spPr>
        <p:txBody>
          <a:bodyPr wrap="square" lIns="0" tIns="0" rIns="0" bIns="0" rtlCol="0" anchor="t"/>
          <a:lstStyle/>
          <a:p>
            <a:pPr indent="0" marL="0">
              <a:buNone/>
            </a:pPr>
            <a:r>
              <a:rPr lang="en-US" sz="1100" dirty="0">
                <a:solidFill>
                  <a:schemeClr val="bg2"/>
                </a:solidFill>
                <a:latin typeface="DM Sans" pitchFamily="34" charset="0"/>
                <a:ea typeface="DM Sans" pitchFamily="34" charset="-122"/>
                <a:cs typeface="DM Sans" pitchFamily="34" charset="-120"/>
              </a:rPr>
              <a:t>Autonomous agent</a:t>
            </a:r>
            <a:endParaRPr lang="en-US" sz="1100" dirty="0"/>
          </a:p>
        </p:txBody>
      </p:sp>
      <p:sp>
        <p:nvSpPr>
          <p:cNvPr id="37" name="Shape 31"/>
          <p:cNvSpPr/>
          <p:nvPr/>
        </p:nvSpPr>
        <p:spPr>
          <a:xfrm>
            <a:off x="2542032" y="2203704"/>
            <a:ext cx="73152" cy="73152"/>
          </a:xfrm>
          <a:prstGeom prst="ellipse">
            <a:avLst/>
          </a:prstGeom>
          <a:solidFill>
            <a:schemeClr val="accent4"/>
          </a:solidFill>
          <a:ln w="6350">
            <a:solidFill>
              <a:schemeClr val="accent4"/>
            </a:solidFill>
            <a:prstDash val="solid"/>
          </a:ln>
        </p:spPr>
      </p:sp>
      <p:sp>
        <p:nvSpPr>
          <p:cNvPr id="38" name="Shape 32"/>
          <p:cNvSpPr/>
          <p:nvPr/>
        </p:nvSpPr>
        <p:spPr>
          <a:xfrm>
            <a:off x="2542032" y="3008376"/>
            <a:ext cx="73152" cy="73152"/>
          </a:xfrm>
          <a:prstGeom prst="ellipse">
            <a:avLst/>
          </a:prstGeom>
          <a:solidFill>
            <a:schemeClr val="accent4"/>
          </a:solidFill>
          <a:ln w="6350">
            <a:solidFill>
              <a:schemeClr val="accent4"/>
            </a:solidFill>
            <a:prstDash val="solid"/>
          </a:ln>
        </p:spPr>
      </p:sp>
      <p:sp>
        <p:nvSpPr>
          <p:cNvPr id="39" name="Shape 33"/>
          <p:cNvSpPr/>
          <p:nvPr/>
        </p:nvSpPr>
        <p:spPr>
          <a:xfrm>
            <a:off x="2542032" y="3721608"/>
            <a:ext cx="73152" cy="73152"/>
          </a:xfrm>
          <a:prstGeom prst="ellipse">
            <a:avLst/>
          </a:prstGeom>
          <a:solidFill>
            <a:schemeClr val="accent4"/>
          </a:solidFill>
          <a:ln w="6350">
            <a:solidFill>
              <a:schemeClr val="accent4"/>
            </a:solidFill>
            <a:prstDash val="solid"/>
          </a:ln>
        </p:spPr>
      </p:sp>
      <p:sp>
        <p:nvSpPr>
          <p:cNvPr id="40" name="Shape 34"/>
          <p:cNvSpPr/>
          <p:nvPr/>
        </p:nvSpPr>
        <p:spPr>
          <a:xfrm>
            <a:off x="2542032" y="4434840"/>
            <a:ext cx="73152" cy="73152"/>
          </a:xfrm>
          <a:prstGeom prst="ellipse">
            <a:avLst/>
          </a:prstGeom>
          <a:solidFill>
            <a:schemeClr val="accent4"/>
          </a:solidFill>
          <a:ln w="6350">
            <a:solidFill>
              <a:schemeClr val="accent4"/>
            </a:solidFill>
            <a:prstDash val="solid"/>
          </a:ln>
        </p:spPr>
      </p:sp>
      <p:sp>
        <p:nvSpPr>
          <p:cNvPr id="41" name="Shape 35"/>
          <p:cNvSpPr/>
          <p:nvPr/>
        </p:nvSpPr>
        <p:spPr>
          <a:xfrm>
            <a:off x="2542032" y="2386584"/>
            <a:ext cx="73152" cy="73152"/>
          </a:xfrm>
          <a:prstGeom prst="ellipse">
            <a:avLst/>
          </a:prstGeom>
          <a:solidFill>
            <a:schemeClr val="accent4"/>
          </a:solidFill>
          <a:ln w="6350">
            <a:solidFill>
              <a:schemeClr val="accent4"/>
            </a:solidFill>
            <a:prstDash val="solid"/>
          </a:ln>
        </p:spPr>
      </p:sp>
      <p:sp>
        <p:nvSpPr>
          <p:cNvPr id="42" name="Shape 36"/>
          <p:cNvSpPr/>
          <p:nvPr/>
        </p:nvSpPr>
        <p:spPr>
          <a:xfrm>
            <a:off x="3108960" y="2066544"/>
            <a:ext cx="2103120" cy="530352"/>
          </a:xfrm>
          <a:prstGeom prst="roundRect">
            <a:avLst>
              <a:gd name="adj" fmla="val 13793"/>
            </a:avLst>
          </a:prstGeom>
          <a:solidFill>
            <a:schemeClr val="tx2"/>
          </a:solidFill>
          <a:ln w="12700">
            <a:solidFill>
              <a:schemeClr val="accent4"/>
            </a:solidFill>
            <a:prstDash val="solid"/>
          </a:ln>
        </p:spPr>
      </p:sp>
      <p:pic>
        <p:nvPicPr>
          <p:cNvPr id="43" name="Image 4" descr="assets/icons/terminal_lp.png">    </p:cNvPr>
          <p:cNvPicPr>
            <a:picLocks noChangeAspect="1"/>
          </p:cNvPicPr>
          <p:nvPr/>
        </p:nvPicPr>
        <p:blipFill>
          <a:blip r:embed="rId5"/>
          <a:stretch>
            <a:fillRect/>
          </a:stretch>
        </p:blipFill>
        <p:spPr>
          <a:xfrm>
            <a:off x="3273552" y="2203704"/>
            <a:ext cx="256032" cy="256032"/>
          </a:xfrm>
          <a:prstGeom prst="rect">
            <a:avLst/>
          </a:prstGeom>
        </p:spPr>
      </p:pic>
      <p:sp>
        <p:nvSpPr>
          <p:cNvPr id="44" name="Text 37"/>
          <p:cNvSpPr txBox="1"/>
          <p:nvPr/>
        </p:nvSpPr>
        <p:spPr>
          <a:xfrm>
            <a:off x="3639312" y="2066544"/>
            <a:ext cx="1481328" cy="530352"/>
          </a:xfrm>
          <a:prstGeom prst="rect">
            <a:avLst/>
          </a:prstGeom>
          <a:noFill/>
          <a:ln/>
        </p:spPr>
        <p:txBody>
          <a:bodyPr wrap="square" lIns="0" tIns="0" rIns="0" bIns="0" rtlCol="0" anchor="ctr"/>
          <a:lstStyle/>
          <a:p>
            <a:pPr indent="0" marL="0">
              <a:buNone/>
            </a:pPr>
            <a:r>
              <a:rPr lang="en-US" sz="1400" dirty="0">
                <a:solidFill>
                  <a:schemeClr val="bg1"/>
                </a:solidFill>
                <a:latin typeface="DM Sans" pitchFamily="34" charset="0"/>
                <a:ea typeface="DM Sans" pitchFamily="34" charset="-122"/>
                <a:cs typeface="DM Sans" pitchFamily="34" charset="-120"/>
              </a:rPr>
              <a:t>Claude Code</a:t>
            </a:r>
            <a:endParaRPr lang="en-US" sz="1400" dirty="0"/>
          </a:p>
        </p:txBody>
      </p:sp>
      <p:sp>
        <p:nvSpPr>
          <p:cNvPr id="45" name="Shape 38"/>
          <p:cNvSpPr/>
          <p:nvPr/>
        </p:nvSpPr>
        <p:spPr>
          <a:xfrm>
            <a:off x="4809744" y="1911096"/>
            <a:ext cx="292608" cy="292608"/>
          </a:xfrm>
          <a:prstGeom prst="ellipse">
            <a:avLst/>
          </a:prstGeom>
          <a:solidFill>
            <a:schemeClr val="tx1"/>
          </a:solidFill>
          <a:ln w="12700">
            <a:solidFill>
              <a:schemeClr val="accent6"/>
            </a:solidFill>
            <a:prstDash val="solid"/>
          </a:ln>
        </p:spPr>
      </p:sp>
      <p:pic>
        <p:nvPicPr>
          <p:cNvPr id="46" name="Provider key copy" descr="Provider key copy">    </p:cNvPr>
          <p:cNvPicPr>
            <a:picLocks noChangeAspect="1"/>
          </p:cNvPicPr>
          <p:nvPr/>
        </p:nvPicPr>
        <p:blipFill>
          <a:blip r:embed="rId6"/>
          <a:stretch>
            <a:fillRect/>
          </a:stretch>
        </p:blipFill>
        <p:spPr>
          <a:xfrm>
            <a:off x="4864608" y="1965960"/>
            <a:ext cx="182880" cy="182880"/>
          </a:xfrm>
          <a:prstGeom prst="rect">
            <a:avLst/>
          </a:prstGeom>
        </p:spPr>
      </p:pic>
      <p:sp>
        <p:nvSpPr>
          <p:cNvPr id="47" name="Shape 39"/>
          <p:cNvSpPr/>
          <p:nvPr/>
        </p:nvSpPr>
        <p:spPr>
          <a:xfrm>
            <a:off x="3108960" y="2779776"/>
            <a:ext cx="2103120" cy="530352"/>
          </a:xfrm>
          <a:prstGeom prst="roundRect">
            <a:avLst>
              <a:gd name="adj" fmla="val 13793"/>
            </a:avLst>
          </a:prstGeom>
          <a:solidFill>
            <a:schemeClr val="tx2"/>
          </a:solidFill>
          <a:ln w="12700">
            <a:solidFill>
              <a:schemeClr val="accent4"/>
            </a:solidFill>
            <a:prstDash val="solid"/>
          </a:ln>
        </p:spPr>
      </p:sp>
      <p:pic>
        <p:nvPicPr>
          <p:cNvPr id="48" name="Image 6" descr="assets/icons/code_lp.png">    </p:cNvPr>
          <p:cNvPicPr>
            <a:picLocks noChangeAspect="1"/>
          </p:cNvPicPr>
          <p:nvPr/>
        </p:nvPicPr>
        <p:blipFill>
          <a:blip r:embed="rId7"/>
          <a:stretch>
            <a:fillRect/>
          </a:stretch>
        </p:blipFill>
        <p:spPr>
          <a:xfrm>
            <a:off x="3273552" y="2916936"/>
            <a:ext cx="256032" cy="256032"/>
          </a:xfrm>
          <a:prstGeom prst="rect">
            <a:avLst/>
          </a:prstGeom>
        </p:spPr>
      </p:pic>
      <p:sp>
        <p:nvSpPr>
          <p:cNvPr id="49" name="Text 40"/>
          <p:cNvSpPr txBox="1"/>
          <p:nvPr/>
        </p:nvSpPr>
        <p:spPr>
          <a:xfrm>
            <a:off x="3639312" y="2779776"/>
            <a:ext cx="1481328" cy="530352"/>
          </a:xfrm>
          <a:prstGeom prst="rect">
            <a:avLst/>
          </a:prstGeom>
          <a:noFill/>
          <a:ln/>
        </p:spPr>
        <p:txBody>
          <a:bodyPr wrap="square" lIns="0" tIns="0" rIns="0" bIns="0" rtlCol="0" anchor="ctr"/>
          <a:lstStyle/>
          <a:p>
            <a:pPr indent="0" marL="0">
              <a:buNone/>
            </a:pPr>
            <a:r>
              <a:rPr lang="en-US" sz="1400" dirty="0">
                <a:solidFill>
                  <a:schemeClr val="bg1"/>
                </a:solidFill>
                <a:latin typeface="DM Sans" pitchFamily="34" charset="0"/>
                <a:ea typeface="DM Sans" pitchFamily="34" charset="-122"/>
                <a:cs typeface="DM Sans" pitchFamily="34" charset="-120"/>
              </a:rPr>
              <a:t>Cursor</a:t>
            </a:r>
            <a:endParaRPr lang="en-US" sz="1400" dirty="0"/>
          </a:p>
        </p:txBody>
      </p:sp>
      <p:sp>
        <p:nvSpPr>
          <p:cNvPr id="50" name="Shape 41"/>
          <p:cNvSpPr/>
          <p:nvPr/>
        </p:nvSpPr>
        <p:spPr>
          <a:xfrm>
            <a:off x="4809744" y="2624328"/>
            <a:ext cx="292608" cy="292608"/>
          </a:xfrm>
          <a:prstGeom prst="ellipse">
            <a:avLst/>
          </a:prstGeom>
          <a:solidFill>
            <a:schemeClr val="tx1"/>
          </a:solidFill>
          <a:ln w="12700">
            <a:solidFill>
              <a:schemeClr val="accent6"/>
            </a:solidFill>
            <a:prstDash val="solid"/>
          </a:ln>
        </p:spPr>
      </p:sp>
      <p:pic>
        <p:nvPicPr>
          <p:cNvPr id="51" name="Provider key copy" descr="Provider key copy">    </p:cNvPr>
          <p:cNvPicPr>
            <a:picLocks noChangeAspect="1"/>
          </p:cNvPicPr>
          <p:nvPr/>
        </p:nvPicPr>
        <p:blipFill>
          <a:blip r:embed="rId8"/>
          <a:stretch>
            <a:fillRect/>
          </a:stretch>
        </p:blipFill>
        <p:spPr>
          <a:xfrm>
            <a:off x="4864608" y="2679192"/>
            <a:ext cx="182880" cy="182880"/>
          </a:xfrm>
          <a:prstGeom prst="rect">
            <a:avLst/>
          </a:prstGeom>
        </p:spPr>
      </p:pic>
      <p:sp>
        <p:nvSpPr>
          <p:cNvPr id="52" name="Shape 42"/>
          <p:cNvSpPr/>
          <p:nvPr/>
        </p:nvSpPr>
        <p:spPr>
          <a:xfrm>
            <a:off x="3108960" y="3493008"/>
            <a:ext cx="2103120" cy="530352"/>
          </a:xfrm>
          <a:prstGeom prst="roundRect">
            <a:avLst>
              <a:gd name="adj" fmla="val 13793"/>
            </a:avLst>
          </a:prstGeom>
          <a:solidFill>
            <a:schemeClr val="tx2"/>
          </a:solidFill>
          <a:ln w="12700">
            <a:solidFill>
              <a:schemeClr val="accent4"/>
            </a:solidFill>
            <a:prstDash val="solid"/>
          </a:ln>
        </p:spPr>
      </p:sp>
      <p:pic>
        <p:nvPicPr>
          <p:cNvPr id="53" name="Image 8" descr="assets/icons/notebook_lp.png">    </p:cNvPr>
          <p:cNvPicPr>
            <a:picLocks noChangeAspect="1"/>
          </p:cNvPicPr>
          <p:nvPr/>
        </p:nvPicPr>
        <p:blipFill>
          <a:blip r:embed="rId9"/>
          <a:stretch>
            <a:fillRect/>
          </a:stretch>
        </p:blipFill>
        <p:spPr>
          <a:xfrm>
            <a:off x="3273552" y="3630168"/>
            <a:ext cx="256032" cy="256032"/>
          </a:xfrm>
          <a:prstGeom prst="rect">
            <a:avLst/>
          </a:prstGeom>
        </p:spPr>
      </p:pic>
      <p:sp>
        <p:nvSpPr>
          <p:cNvPr id="54" name="Text 43"/>
          <p:cNvSpPr txBox="1"/>
          <p:nvPr/>
        </p:nvSpPr>
        <p:spPr>
          <a:xfrm>
            <a:off x="3639312" y="3493008"/>
            <a:ext cx="1481328" cy="530352"/>
          </a:xfrm>
          <a:prstGeom prst="rect">
            <a:avLst/>
          </a:prstGeom>
          <a:noFill/>
          <a:ln/>
        </p:spPr>
        <p:txBody>
          <a:bodyPr wrap="square" lIns="0" tIns="0" rIns="0" bIns="0" rtlCol="0" anchor="ctr"/>
          <a:lstStyle/>
          <a:p>
            <a:pPr indent="0" marL="0">
              <a:buNone/>
            </a:pPr>
            <a:r>
              <a:rPr lang="en-US" sz="1400" dirty="0">
                <a:solidFill>
                  <a:schemeClr val="bg1"/>
                </a:solidFill>
                <a:latin typeface="DM Sans" pitchFamily="34" charset="0"/>
                <a:ea typeface="DM Sans" pitchFamily="34" charset="-122"/>
                <a:cs typeface="DM Sans" pitchFamily="34" charset="-120"/>
              </a:rPr>
              <a:t>Jupyter</a:t>
            </a:r>
            <a:endParaRPr lang="en-US" sz="1400" dirty="0"/>
          </a:p>
        </p:txBody>
      </p:sp>
      <p:sp>
        <p:nvSpPr>
          <p:cNvPr id="55" name="Shape 44"/>
          <p:cNvSpPr/>
          <p:nvPr/>
        </p:nvSpPr>
        <p:spPr>
          <a:xfrm>
            <a:off x="4809744" y="3337560"/>
            <a:ext cx="292608" cy="292608"/>
          </a:xfrm>
          <a:prstGeom prst="ellipse">
            <a:avLst/>
          </a:prstGeom>
          <a:solidFill>
            <a:schemeClr val="tx1"/>
          </a:solidFill>
          <a:ln w="12700">
            <a:solidFill>
              <a:schemeClr val="accent6"/>
            </a:solidFill>
            <a:prstDash val="solid"/>
          </a:ln>
        </p:spPr>
      </p:sp>
      <p:pic>
        <p:nvPicPr>
          <p:cNvPr id="56" name="Provider key copy" descr="Provider key copy">    </p:cNvPr>
          <p:cNvPicPr>
            <a:picLocks noChangeAspect="1"/>
          </p:cNvPicPr>
          <p:nvPr/>
        </p:nvPicPr>
        <p:blipFill>
          <a:blip r:embed="rId10"/>
          <a:stretch>
            <a:fillRect/>
          </a:stretch>
        </p:blipFill>
        <p:spPr>
          <a:xfrm>
            <a:off x="4864608" y="3392424"/>
            <a:ext cx="182880" cy="182880"/>
          </a:xfrm>
          <a:prstGeom prst="rect">
            <a:avLst/>
          </a:prstGeom>
        </p:spPr>
      </p:pic>
      <p:sp>
        <p:nvSpPr>
          <p:cNvPr id="57" name="Shape 45"/>
          <p:cNvSpPr/>
          <p:nvPr/>
        </p:nvSpPr>
        <p:spPr>
          <a:xfrm>
            <a:off x="3108960" y="4206240"/>
            <a:ext cx="2103120" cy="530352"/>
          </a:xfrm>
          <a:prstGeom prst="roundRect">
            <a:avLst>
              <a:gd name="adj" fmla="val 13793"/>
            </a:avLst>
          </a:prstGeom>
          <a:solidFill>
            <a:schemeClr val="tx2"/>
          </a:solidFill>
          <a:ln w="12700">
            <a:solidFill>
              <a:schemeClr val="accent4"/>
            </a:solidFill>
            <a:prstDash val="solid"/>
          </a:ln>
        </p:spPr>
      </p:sp>
      <p:pic>
        <p:nvPicPr>
          <p:cNvPr id="58" name="Image 10" descr="assets/icons/workflow_lp.png">    </p:cNvPr>
          <p:cNvPicPr>
            <a:picLocks noChangeAspect="1"/>
          </p:cNvPicPr>
          <p:nvPr/>
        </p:nvPicPr>
        <p:blipFill>
          <a:blip r:embed="rId11"/>
          <a:stretch>
            <a:fillRect/>
          </a:stretch>
        </p:blipFill>
        <p:spPr>
          <a:xfrm>
            <a:off x="3273552" y="4343400"/>
            <a:ext cx="256032" cy="256032"/>
          </a:xfrm>
          <a:prstGeom prst="rect">
            <a:avLst/>
          </a:prstGeom>
        </p:spPr>
      </p:pic>
      <p:sp>
        <p:nvSpPr>
          <p:cNvPr id="59" name="Text 46"/>
          <p:cNvSpPr txBox="1"/>
          <p:nvPr/>
        </p:nvSpPr>
        <p:spPr>
          <a:xfrm>
            <a:off x="3639312" y="4206240"/>
            <a:ext cx="1481328" cy="530352"/>
          </a:xfrm>
          <a:prstGeom prst="rect">
            <a:avLst/>
          </a:prstGeom>
          <a:noFill/>
          <a:ln/>
        </p:spPr>
        <p:txBody>
          <a:bodyPr wrap="square" lIns="0" tIns="0" rIns="0" bIns="0" rtlCol="0" anchor="ctr"/>
          <a:lstStyle/>
          <a:p>
            <a:pPr indent="0" marL="0">
              <a:buNone/>
            </a:pPr>
            <a:r>
              <a:rPr lang="en-US" sz="1400" dirty="0">
                <a:solidFill>
                  <a:schemeClr val="bg1"/>
                </a:solidFill>
                <a:latin typeface="DM Sans" pitchFamily="34" charset="0"/>
                <a:ea typeface="DM Sans" pitchFamily="34" charset="-122"/>
                <a:cs typeface="DM Sans" pitchFamily="34" charset="-120"/>
              </a:rPr>
              <a:t>LangGraph app</a:t>
            </a:r>
            <a:endParaRPr lang="en-US" sz="1400" dirty="0"/>
          </a:p>
        </p:txBody>
      </p:sp>
      <p:sp>
        <p:nvSpPr>
          <p:cNvPr id="60" name="Shape 47"/>
          <p:cNvSpPr/>
          <p:nvPr/>
        </p:nvSpPr>
        <p:spPr>
          <a:xfrm>
            <a:off x="4809744" y="4050792"/>
            <a:ext cx="292608" cy="292608"/>
          </a:xfrm>
          <a:prstGeom prst="ellipse">
            <a:avLst/>
          </a:prstGeom>
          <a:solidFill>
            <a:schemeClr val="tx1"/>
          </a:solidFill>
          <a:ln w="12700">
            <a:solidFill>
              <a:schemeClr val="accent6"/>
            </a:solidFill>
            <a:prstDash val="solid"/>
          </a:ln>
        </p:spPr>
      </p:sp>
      <p:pic>
        <p:nvPicPr>
          <p:cNvPr id="61" name="Provider key copy" descr="Provider key copy">    </p:cNvPr>
          <p:cNvPicPr>
            <a:picLocks noChangeAspect="1"/>
          </p:cNvPicPr>
          <p:nvPr/>
        </p:nvPicPr>
        <p:blipFill>
          <a:blip r:embed="rId12"/>
          <a:stretch>
            <a:fillRect/>
          </a:stretch>
        </p:blipFill>
        <p:spPr>
          <a:xfrm>
            <a:off x="4864608" y="4105656"/>
            <a:ext cx="182880" cy="182880"/>
          </a:xfrm>
          <a:prstGeom prst="rect">
            <a:avLst/>
          </a:prstGeom>
        </p:spPr>
      </p:pic>
      <p:sp>
        <p:nvSpPr>
          <p:cNvPr id="62" name="Shape 48"/>
          <p:cNvSpPr/>
          <p:nvPr/>
        </p:nvSpPr>
        <p:spPr>
          <a:xfrm>
            <a:off x="9539935" y="2066544"/>
            <a:ext cx="2103120" cy="530352"/>
          </a:xfrm>
          <a:prstGeom prst="roundRect">
            <a:avLst>
              <a:gd name="adj" fmla="val 13793"/>
            </a:avLst>
          </a:prstGeom>
          <a:solidFill>
            <a:schemeClr val="tx2"/>
          </a:solidFill>
          <a:ln w="12700">
            <a:solidFill>
              <a:schemeClr val="accent4"/>
            </a:solidFill>
            <a:prstDash val="solid"/>
          </a:ln>
        </p:spPr>
      </p:sp>
      <p:pic>
        <p:nvPicPr>
          <p:cNvPr id="63" name="Image 12" descr="assets/icons/cloud_lp.png">    </p:cNvPr>
          <p:cNvPicPr>
            <a:picLocks noChangeAspect="1"/>
          </p:cNvPicPr>
          <p:nvPr/>
        </p:nvPicPr>
        <p:blipFill>
          <a:blip r:embed="rId13"/>
          <a:stretch>
            <a:fillRect/>
          </a:stretch>
        </p:blipFill>
        <p:spPr>
          <a:xfrm>
            <a:off x="9704527" y="2212848"/>
            <a:ext cx="237744" cy="237744"/>
          </a:xfrm>
          <a:prstGeom prst="rect">
            <a:avLst/>
          </a:prstGeom>
        </p:spPr>
      </p:pic>
      <p:sp>
        <p:nvSpPr>
          <p:cNvPr id="64" name="Text 49"/>
          <p:cNvSpPr txBox="1"/>
          <p:nvPr/>
        </p:nvSpPr>
        <p:spPr>
          <a:xfrm>
            <a:off x="10051999" y="2066544"/>
            <a:ext cx="1499616" cy="530352"/>
          </a:xfrm>
          <a:prstGeom prst="rect">
            <a:avLst/>
          </a:prstGeom>
          <a:noFill/>
          <a:ln/>
        </p:spPr>
        <p:txBody>
          <a:bodyPr wrap="square" lIns="0" tIns="0" rIns="0" bIns="0" rtlCol="0" anchor="ctr"/>
          <a:lstStyle/>
          <a:p>
            <a:pPr indent="0" marL="0">
              <a:buNone/>
            </a:pPr>
            <a:r>
              <a:rPr lang="en-US" sz="1400" dirty="0">
                <a:solidFill>
                  <a:schemeClr val="bg1"/>
                </a:solidFill>
                <a:latin typeface="DM Sans" pitchFamily="34" charset="0"/>
                <a:ea typeface="DM Sans" pitchFamily="34" charset="-122"/>
                <a:cs typeface="DM Sans" pitchFamily="34" charset="-120"/>
              </a:rPr>
              <a:t>Anthropic</a:t>
            </a:r>
            <a:endParaRPr lang="en-US" sz="1400" dirty="0"/>
          </a:p>
        </p:txBody>
      </p:sp>
      <p:sp>
        <p:nvSpPr>
          <p:cNvPr id="65" name="Shape 50"/>
          <p:cNvSpPr/>
          <p:nvPr/>
        </p:nvSpPr>
        <p:spPr>
          <a:xfrm>
            <a:off x="9539935" y="2779776"/>
            <a:ext cx="2103120" cy="530352"/>
          </a:xfrm>
          <a:prstGeom prst="roundRect">
            <a:avLst>
              <a:gd name="adj" fmla="val 13793"/>
            </a:avLst>
          </a:prstGeom>
          <a:solidFill>
            <a:schemeClr val="tx2"/>
          </a:solidFill>
          <a:ln w="12700">
            <a:solidFill>
              <a:schemeClr val="accent4"/>
            </a:solidFill>
            <a:prstDash val="solid"/>
          </a:ln>
        </p:spPr>
      </p:sp>
      <p:pic>
        <p:nvPicPr>
          <p:cNvPr id="66" name="Image 13" descr="assets/icons/cloud_lp.png">    </p:cNvPr>
          <p:cNvPicPr>
            <a:picLocks noChangeAspect="1"/>
          </p:cNvPicPr>
          <p:nvPr/>
        </p:nvPicPr>
        <p:blipFill>
          <a:blip r:embed="rId14"/>
          <a:stretch>
            <a:fillRect/>
          </a:stretch>
        </p:blipFill>
        <p:spPr>
          <a:xfrm>
            <a:off x="9704527" y="2926080"/>
            <a:ext cx="237744" cy="237744"/>
          </a:xfrm>
          <a:prstGeom prst="rect">
            <a:avLst/>
          </a:prstGeom>
        </p:spPr>
      </p:pic>
      <p:sp>
        <p:nvSpPr>
          <p:cNvPr id="67" name="Text 51"/>
          <p:cNvSpPr txBox="1"/>
          <p:nvPr/>
        </p:nvSpPr>
        <p:spPr>
          <a:xfrm>
            <a:off x="10051999" y="2779776"/>
            <a:ext cx="1499616" cy="530352"/>
          </a:xfrm>
          <a:prstGeom prst="rect">
            <a:avLst/>
          </a:prstGeom>
          <a:noFill/>
          <a:ln/>
        </p:spPr>
        <p:txBody>
          <a:bodyPr wrap="square" lIns="0" tIns="0" rIns="0" bIns="0" rtlCol="0" anchor="ctr"/>
          <a:lstStyle/>
          <a:p>
            <a:pPr indent="0" marL="0">
              <a:buNone/>
            </a:pPr>
            <a:r>
              <a:rPr lang="en-US" sz="1400" dirty="0">
                <a:solidFill>
                  <a:schemeClr val="bg1"/>
                </a:solidFill>
                <a:latin typeface="DM Sans" pitchFamily="34" charset="0"/>
                <a:ea typeface="DM Sans" pitchFamily="34" charset="-122"/>
                <a:cs typeface="DM Sans" pitchFamily="34" charset="-120"/>
              </a:rPr>
              <a:t>OpenAI</a:t>
            </a:r>
            <a:endParaRPr lang="en-US" sz="1400" dirty="0"/>
          </a:p>
        </p:txBody>
      </p:sp>
      <p:sp>
        <p:nvSpPr>
          <p:cNvPr id="68" name="Shape 52"/>
          <p:cNvSpPr/>
          <p:nvPr/>
        </p:nvSpPr>
        <p:spPr>
          <a:xfrm>
            <a:off x="9539935" y="3493008"/>
            <a:ext cx="2103120" cy="530352"/>
          </a:xfrm>
          <a:prstGeom prst="roundRect">
            <a:avLst>
              <a:gd name="adj" fmla="val 13793"/>
            </a:avLst>
          </a:prstGeom>
          <a:solidFill>
            <a:schemeClr val="tx2"/>
          </a:solidFill>
          <a:ln w="12700">
            <a:solidFill>
              <a:schemeClr val="accent4"/>
            </a:solidFill>
            <a:prstDash val="solid"/>
          </a:ln>
        </p:spPr>
      </p:sp>
      <p:pic>
        <p:nvPicPr>
          <p:cNvPr id="69" name="Image 14" descr="assets/icons/cloud_lp.png">    </p:cNvPr>
          <p:cNvPicPr>
            <a:picLocks noChangeAspect="1"/>
          </p:cNvPicPr>
          <p:nvPr/>
        </p:nvPicPr>
        <p:blipFill>
          <a:blip r:embed="rId15"/>
          <a:stretch>
            <a:fillRect/>
          </a:stretch>
        </p:blipFill>
        <p:spPr>
          <a:xfrm>
            <a:off x="9704527" y="3639312"/>
            <a:ext cx="237744" cy="237744"/>
          </a:xfrm>
          <a:prstGeom prst="rect">
            <a:avLst/>
          </a:prstGeom>
        </p:spPr>
      </p:pic>
      <p:sp>
        <p:nvSpPr>
          <p:cNvPr id="70" name="Text 53"/>
          <p:cNvSpPr txBox="1"/>
          <p:nvPr/>
        </p:nvSpPr>
        <p:spPr>
          <a:xfrm>
            <a:off x="10051999" y="3493008"/>
            <a:ext cx="1499616" cy="530352"/>
          </a:xfrm>
          <a:prstGeom prst="rect">
            <a:avLst/>
          </a:prstGeom>
          <a:noFill/>
          <a:ln/>
        </p:spPr>
        <p:txBody>
          <a:bodyPr wrap="square" lIns="0" tIns="0" rIns="0" bIns="0" rtlCol="0" anchor="ctr"/>
          <a:lstStyle/>
          <a:p>
            <a:pPr indent="0" marL="0">
              <a:buNone/>
            </a:pPr>
            <a:r>
              <a:rPr lang="en-US" sz="1400" dirty="0">
                <a:solidFill>
                  <a:schemeClr val="bg1"/>
                </a:solidFill>
                <a:latin typeface="DM Sans" pitchFamily="34" charset="0"/>
                <a:ea typeface="DM Sans" pitchFamily="34" charset="-122"/>
                <a:cs typeface="DM Sans" pitchFamily="34" charset="-120"/>
              </a:rPr>
              <a:t>Google Gemini</a:t>
            </a:r>
            <a:endParaRPr lang="en-US" sz="1400" dirty="0"/>
          </a:p>
        </p:txBody>
      </p:sp>
      <p:sp>
        <p:nvSpPr>
          <p:cNvPr id="71" name="Shape 54"/>
          <p:cNvSpPr/>
          <p:nvPr/>
        </p:nvSpPr>
        <p:spPr>
          <a:xfrm>
            <a:off x="9539935" y="4206240"/>
            <a:ext cx="2103120" cy="530352"/>
          </a:xfrm>
          <a:prstGeom prst="roundRect">
            <a:avLst>
              <a:gd name="adj" fmla="val 13793"/>
            </a:avLst>
          </a:prstGeom>
          <a:solidFill>
            <a:schemeClr val="tx2"/>
          </a:solidFill>
          <a:ln w="12700">
            <a:solidFill>
              <a:schemeClr val="accent4"/>
            </a:solidFill>
            <a:prstDash val="solid"/>
          </a:ln>
        </p:spPr>
      </p:sp>
      <p:pic>
        <p:nvPicPr>
          <p:cNvPr id="72" name="Image 15" descr="assets/icons/cloud_lp.png">    </p:cNvPr>
          <p:cNvPicPr>
            <a:picLocks noChangeAspect="1"/>
          </p:cNvPicPr>
          <p:nvPr/>
        </p:nvPicPr>
        <p:blipFill>
          <a:blip r:embed="rId16"/>
          <a:stretch>
            <a:fillRect/>
          </a:stretch>
        </p:blipFill>
        <p:spPr>
          <a:xfrm>
            <a:off x="9704527" y="4352544"/>
            <a:ext cx="237744" cy="237744"/>
          </a:xfrm>
          <a:prstGeom prst="rect">
            <a:avLst/>
          </a:prstGeom>
        </p:spPr>
      </p:pic>
      <p:sp>
        <p:nvSpPr>
          <p:cNvPr id="73" name="Text 55"/>
          <p:cNvSpPr txBox="1"/>
          <p:nvPr/>
        </p:nvSpPr>
        <p:spPr>
          <a:xfrm>
            <a:off x="10051999" y="4206240"/>
            <a:ext cx="1499616" cy="530352"/>
          </a:xfrm>
          <a:prstGeom prst="rect">
            <a:avLst/>
          </a:prstGeom>
          <a:noFill/>
          <a:ln/>
        </p:spPr>
        <p:txBody>
          <a:bodyPr wrap="square" lIns="0" tIns="0" rIns="0" bIns="0" rtlCol="0" anchor="ctr"/>
          <a:lstStyle/>
          <a:p>
            <a:pPr indent="0" marL="0">
              <a:buNone/>
            </a:pPr>
            <a:r>
              <a:rPr lang="en-US" sz="1400" dirty="0">
                <a:solidFill>
                  <a:schemeClr val="bg1"/>
                </a:solidFill>
                <a:latin typeface="DM Sans" pitchFamily="34" charset="0"/>
                <a:ea typeface="DM Sans" pitchFamily="34" charset="-122"/>
                <a:cs typeface="DM Sans" pitchFamily="34" charset="-120"/>
              </a:rPr>
              <a:t>AWS Bedrock</a:t>
            </a:r>
            <a:endParaRPr lang="en-US" sz="1400" dirty="0"/>
          </a:p>
        </p:txBody>
      </p:sp>
      <p:sp>
        <p:nvSpPr>
          <p:cNvPr id="74" name="Shape 56"/>
          <p:cNvSpPr/>
          <p:nvPr/>
        </p:nvSpPr>
        <p:spPr>
          <a:xfrm>
            <a:off x="548640" y="5230368"/>
            <a:ext cx="3575304" cy="566928"/>
          </a:xfrm>
          <a:prstGeom prst="roundRect">
            <a:avLst>
              <a:gd name="adj" fmla="val 16129"/>
            </a:avLst>
          </a:prstGeom>
          <a:solidFill>
            <a:schemeClr val="tx2"/>
          </a:solidFill>
          <a:ln w="9525">
            <a:solidFill>
              <a:schemeClr val="accent4"/>
            </a:solidFill>
            <a:prstDash val="solid"/>
          </a:ln>
        </p:spPr>
      </p:sp>
      <p:pic>
        <p:nvPicPr>
          <p:cNvPr id="75" name="Image 16" descr="assets/icons/key_coral.png">    </p:cNvPr>
          <p:cNvPicPr>
            <a:picLocks noChangeAspect="1"/>
          </p:cNvPicPr>
          <p:nvPr/>
        </p:nvPicPr>
        <p:blipFill>
          <a:blip r:embed="rId17"/>
          <a:stretch>
            <a:fillRect/>
          </a:stretch>
        </p:blipFill>
        <p:spPr>
          <a:xfrm>
            <a:off x="749808" y="5376672"/>
            <a:ext cx="274320" cy="274320"/>
          </a:xfrm>
          <a:prstGeom prst="rect">
            <a:avLst/>
          </a:prstGeom>
        </p:spPr>
      </p:pic>
      <p:sp>
        <p:nvSpPr>
          <p:cNvPr id="76" name="Text 57"/>
          <p:cNvSpPr txBox="1"/>
          <p:nvPr/>
        </p:nvSpPr>
        <p:spPr>
          <a:xfrm>
            <a:off x="1152144" y="5230368"/>
            <a:ext cx="2843784" cy="566928"/>
          </a:xfrm>
          <a:prstGeom prst="rect">
            <a:avLst/>
          </a:prstGeom>
          <a:noFill/>
          <a:ln/>
        </p:spPr>
        <p:txBody>
          <a:bodyPr wrap="square" lIns="0" tIns="0" rIns="0" bIns="0" rtlCol="0" anchor="ctr"/>
          <a:lstStyle/>
          <a:p>
            <a:pPr indent="0" marL="0">
              <a:buNone/>
            </a:pPr>
            <a:r>
              <a:rPr lang="en-US" sz="1500" dirty="0">
                <a:solidFill>
                  <a:schemeClr val="bg1"/>
                </a:solidFill>
                <a:latin typeface="DM Sans" pitchFamily="34" charset="0"/>
                <a:ea typeface="DM Sans" pitchFamily="34" charset="-122"/>
                <a:cs typeface="DM Sans" pitchFamily="34" charset="-120"/>
              </a:rPr>
              <a:t>Provider keys in every tool</a:t>
            </a:r>
            <a:endParaRPr lang="en-US" sz="1500" dirty="0"/>
          </a:p>
        </p:txBody>
      </p:sp>
      <p:sp>
        <p:nvSpPr>
          <p:cNvPr id="77" name="Shape 58"/>
          <p:cNvSpPr/>
          <p:nvPr/>
        </p:nvSpPr>
        <p:spPr>
          <a:xfrm>
            <a:off x="4306824" y="5230368"/>
            <a:ext cx="3575304" cy="566928"/>
          </a:xfrm>
          <a:prstGeom prst="roundRect">
            <a:avLst>
              <a:gd name="adj" fmla="val 16129"/>
            </a:avLst>
          </a:prstGeom>
          <a:solidFill>
            <a:schemeClr val="tx2"/>
          </a:solidFill>
          <a:ln w="9525">
            <a:solidFill>
              <a:schemeClr val="accent4"/>
            </a:solidFill>
            <a:prstDash val="solid"/>
          </a:ln>
        </p:spPr>
      </p:sp>
      <p:pic>
        <p:nvPicPr>
          <p:cNvPr id="78" name="Image 17" descr="assets/icons/help_coral.png">    </p:cNvPr>
          <p:cNvPicPr>
            <a:picLocks noChangeAspect="1"/>
          </p:cNvPicPr>
          <p:nvPr/>
        </p:nvPicPr>
        <p:blipFill>
          <a:blip r:embed="rId18"/>
          <a:stretch>
            <a:fillRect/>
          </a:stretch>
        </p:blipFill>
        <p:spPr>
          <a:xfrm>
            <a:off x="4507992" y="5376672"/>
            <a:ext cx="274320" cy="274320"/>
          </a:xfrm>
          <a:prstGeom prst="rect">
            <a:avLst/>
          </a:prstGeom>
        </p:spPr>
      </p:pic>
      <p:sp>
        <p:nvSpPr>
          <p:cNvPr id="79" name="Text 59"/>
          <p:cNvSpPr txBox="1"/>
          <p:nvPr/>
        </p:nvSpPr>
        <p:spPr>
          <a:xfrm>
            <a:off x="4910328" y="5230368"/>
            <a:ext cx="2843784" cy="566928"/>
          </a:xfrm>
          <a:prstGeom prst="rect">
            <a:avLst/>
          </a:prstGeom>
          <a:noFill/>
          <a:ln/>
        </p:spPr>
        <p:txBody>
          <a:bodyPr wrap="square" lIns="0" tIns="0" rIns="0" bIns="0" rtlCol="0" anchor="ctr"/>
          <a:lstStyle/>
          <a:p>
            <a:pPr indent="0" marL="0">
              <a:buNone/>
            </a:pPr>
            <a:r>
              <a:rPr lang="en-US" sz="1500" dirty="0">
                <a:solidFill>
                  <a:schemeClr val="bg1"/>
                </a:solidFill>
                <a:latin typeface="DM Sans" pitchFamily="34" charset="0"/>
                <a:ea typeface="DM Sans" pitchFamily="34" charset="-122"/>
                <a:cs typeface="DM Sans" pitchFamily="34" charset="-120"/>
              </a:rPr>
              <a:t>No idea who spent what</a:t>
            </a:r>
            <a:endParaRPr lang="en-US" sz="1500" dirty="0"/>
          </a:p>
        </p:txBody>
      </p:sp>
      <p:sp>
        <p:nvSpPr>
          <p:cNvPr id="80" name="Shape 60"/>
          <p:cNvSpPr/>
          <p:nvPr/>
        </p:nvSpPr>
        <p:spPr>
          <a:xfrm>
            <a:off x="8065008" y="5230368"/>
            <a:ext cx="3575304" cy="566928"/>
          </a:xfrm>
          <a:prstGeom prst="roundRect">
            <a:avLst>
              <a:gd name="adj" fmla="val 16129"/>
            </a:avLst>
          </a:prstGeom>
          <a:solidFill>
            <a:schemeClr val="tx2"/>
          </a:solidFill>
          <a:ln w="9525">
            <a:solidFill>
              <a:schemeClr val="accent4"/>
            </a:solidFill>
            <a:prstDash val="solid"/>
          </a:ln>
        </p:spPr>
      </p:sp>
      <p:pic>
        <p:nvPicPr>
          <p:cNvPr id="81" name="Image 18" descr="assets/icons/alert_coral.png">    </p:cNvPr>
          <p:cNvPicPr>
            <a:picLocks noChangeAspect="1"/>
          </p:cNvPicPr>
          <p:nvPr/>
        </p:nvPicPr>
        <p:blipFill>
          <a:blip r:embed="rId19"/>
          <a:stretch>
            <a:fillRect/>
          </a:stretch>
        </p:blipFill>
        <p:spPr>
          <a:xfrm>
            <a:off x="8266176" y="5376672"/>
            <a:ext cx="274320" cy="274320"/>
          </a:xfrm>
          <a:prstGeom prst="rect">
            <a:avLst/>
          </a:prstGeom>
        </p:spPr>
      </p:pic>
      <p:sp>
        <p:nvSpPr>
          <p:cNvPr id="82" name="Text 61"/>
          <p:cNvSpPr txBox="1"/>
          <p:nvPr/>
        </p:nvSpPr>
        <p:spPr>
          <a:xfrm>
            <a:off x="8668512" y="5230368"/>
            <a:ext cx="2843784" cy="566928"/>
          </a:xfrm>
          <a:prstGeom prst="rect">
            <a:avLst/>
          </a:prstGeom>
          <a:noFill/>
          <a:ln/>
        </p:spPr>
        <p:txBody>
          <a:bodyPr wrap="square" lIns="0" tIns="0" rIns="0" bIns="0" rtlCol="0" anchor="ctr"/>
          <a:lstStyle/>
          <a:p>
            <a:pPr indent="0" marL="0">
              <a:buNone/>
            </a:pPr>
            <a:r>
              <a:rPr lang="en-US" sz="1500" dirty="0">
                <a:solidFill>
                  <a:schemeClr val="bg1"/>
                </a:solidFill>
                <a:latin typeface="DM Sans" pitchFamily="34" charset="0"/>
                <a:ea typeface="DM Sans" pitchFamily="34" charset="-122"/>
                <a:cs typeface="DM Sans" pitchFamily="34" charset="-120"/>
              </a:rPr>
              <a:t>Nothing stops a runaway loop</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2" type="body" hasCustomPrompt="1"/>
          </p:nvPr>
        </p:nvSpPr>
        <p:spPr>
          <a:xfrm>
            <a:off x="548640" y="402336"/>
            <a:ext cx="7315200" cy="310896"/>
          </a:xfrm>
          <a:prstGeom prst="rect">
            <a:avLst/>
          </a:prstGeom>
          <a:noFill/>
          <a:ln/>
        </p:spPr>
        <p:txBody>
          <a:bodyPr wrap="square" lIns="0" tIns="0" rIns="0" bIns="0" rtlCol="0" anchor="ctr"/>
          <a:lstStyle/>
          <a:p>
            <a:pPr indent="0" marL="0">
              <a:buNone/>
            </a:pPr>
            <a:r>
              <a:rPr lang="en-US" sz="1200" dirty="0">
                <a:solidFill>
                  <a:schemeClr val="accent2"/>
                </a:solidFill>
                <a:latin typeface="DM Mono" pitchFamily="34" charset="0"/>
                <a:ea typeface="DM Mono" pitchFamily="34" charset="-122"/>
                <a:cs typeface="DM Mono" pitchFamily="34" charset="-120"/>
              </a:rPr>
              <a:t>WITH AGENTGATEWAY</a:t>
            </a:r>
            <a:endParaRPr lang="en-US" sz="1200" dirty="0"/>
          </a:p>
        </p:txBody>
      </p:sp>
      <p:sp>
        <p:nvSpPr>
          <p:cNvPr id="3" name="Text 1"/>
          <p:cNvSpPr/>
          <p:nvPr>
            <p:ph idx="103" type="title" hasCustomPrompt="1"/>
          </p:nvPr>
        </p:nvSpPr>
        <p:spPr>
          <a:xfrm>
            <a:off x="548640" y="786384"/>
            <a:ext cx="11091672" cy="685800"/>
          </a:xfrm>
          <a:prstGeom prst="rect">
            <a:avLst/>
          </a:prstGeom>
          <a:noFill/>
          <a:ln/>
        </p:spPr>
        <p:txBody>
          <a:bodyPr wrap="square" lIns="0" tIns="0" rIns="0" bIns="0" rtlCol="0" anchor="t"/>
          <a:lstStyle/>
          <a:p>
            <a:pPr algn="l" indent="0" marL="0">
              <a:buNone/>
            </a:pPr>
            <a:r>
              <a:rPr lang="en-US" sz="3400" dirty="0">
                <a:solidFill>
                  <a:schemeClr val="bg1"/>
                </a:solidFill>
                <a:latin typeface="Figtree Medium" pitchFamily="34" charset="0"/>
                <a:ea typeface="Figtree Medium" pitchFamily="34" charset="-122"/>
                <a:cs typeface="Figtree Medium" pitchFamily="34" charset="-120"/>
              </a:rPr>
              <a:t>One front door for every token</a:t>
            </a:r>
            <a:endParaRPr lang="en-US" sz="3400" dirty="0"/>
          </a:p>
        </p:txBody>
      </p:sp>
      <p:sp>
        <p:nvSpPr>
          <p:cNvPr id="4" name="Text 2"/>
          <p:cNvSpPr txBox="1"/>
          <p:nvPr/>
        </p:nvSpPr>
        <p:spPr>
          <a:xfrm>
            <a:off x="548640" y="1673352"/>
            <a:ext cx="2194560" cy="256032"/>
          </a:xfrm>
          <a:prstGeom prst="rect">
            <a:avLst/>
          </a:prstGeom>
          <a:noFill/>
          <a:ln/>
        </p:spPr>
        <p:txBody>
          <a:bodyPr wrap="square" lIns="0" tIns="0" rIns="0" bIns="0" rtlCol="0" anchor="t"/>
          <a:lstStyle/>
          <a:p>
            <a:pPr indent="0" marL="0">
              <a:buNone/>
            </a:pPr>
            <a:r>
              <a:rPr lang="en-US" sz="1100" spc="200" kern="0" dirty="0">
                <a:solidFill>
                  <a:schemeClr val="accent2"/>
                </a:solidFill>
                <a:latin typeface="DM Mono" pitchFamily="34" charset="0"/>
                <a:ea typeface="DM Mono" pitchFamily="34" charset="-122"/>
                <a:cs typeface="DM Mono" pitchFamily="34" charset="-120"/>
              </a:rPr>
              <a:t>PEOPLE &amp; AGENTS</a:t>
            </a:r>
            <a:endParaRPr lang="en-US" sz="1100" dirty="0"/>
          </a:p>
        </p:txBody>
      </p:sp>
      <p:sp>
        <p:nvSpPr>
          <p:cNvPr id="5" name="Text 3"/>
          <p:cNvSpPr txBox="1"/>
          <p:nvPr/>
        </p:nvSpPr>
        <p:spPr>
          <a:xfrm>
            <a:off x="3108960" y="1673352"/>
            <a:ext cx="2194560" cy="256032"/>
          </a:xfrm>
          <a:prstGeom prst="rect">
            <a:avLst/>
          </a:prstGeom>
          <a:noFill/>
          <a:ln/>
        </p:spPr>
        <p:txBody>
          <a:bodyPr wrap="square" lIns="0" tIns="0" rIns="0" bIns="0" rtlCol="0" anchor="t"/>
          <a:lstStyle/>
          <a:p>
            <a:pPr indent="0" marL="0">
              <a:buNone/>
            </a:pPr>
            <a:r>
              <a:rPr lang="en-US" sz="1100" spc="200" kern="0" dirty="0">
                <a:solidFill>
                  <a:schemeClr val="accent2"/>
                </a:solidFill>
                <a:latin typeface="DM Mono" pitchFamily="34" charset="0"/>
                <a:ea typeface="DM Mono" pitchFamily="34" charset="-122"/>
                <a:cs typeface="DM Mono" pitchFamily="34" charset="-120"/>
              </a:rPr>
              <a:t>CLIENTS</a:t>
            </a:r>
            <a:endParaRPr lang="en-US" sz="1100" dirty="0"/>
          </a:p>
        </p:txBody>
      </p:sp>
      <p:sp>
        <p:nvSpPr>
          <p:cNvPr id="6" name="Text 4"/>
          <p:cNvSpPr txBox="1"/>
          <p:nvPr/>
        </p:nvSpPr>
        <p:spPr>
          <a:xfrm>
            <a:off x="9539935" y="1673352"/>
            <a:ext cx="2194560" cy="256032"/>
          </a:xfrm>
          <a:prstGeom prst="rect">
            <a:avLst/>
          </a:prstGeom>
          <a:noFill/>
          <a:ln/>
        </p:spPr>
        <p:txBody>
          <a:bodyPr wrap="square" lIns="0" tIns="0" rIns="0" bIns="0" rtlCol="0" anchor="t"/>
          <a:lstStyle/>
          <a:p>
            <a:pPr indent="0" marL="0">
              <a:buNone/>
            </a:pPr>
            <a:r>
              <a:rPr lang="en-US" sz="1100" spc="200" kern="0" dirty="0">
                <a:solidFill>
                  <a:schemeClr val="accent2"/>
                </a:solidFill>
                <a:latin typeface="DM Mono" pitchFamily="34" charset="0"/>
                <a:ea typeface="DM Mono" pitchFamily="34" charset="-122"/>
                <a:cs typeface="DM Mono" pitchFamily="34" charset="-120"/>
              </a:rPr>
              <a:t>LLM PROVIDERS</a:t>
            </a:r>
            <a:endParaRPr lang="en-US" sz="1100" dirty="0"/>
          </a:p>
        </p:txBody>
      </p:sp>
      <p:sp>
        <p:nvSpPr>
          <p:cNvPr id="7" name="Text 5"/>
          <p:cNvSpPr txBox="1"/>
          <p:nvPr/>
        </p:nvSpPr>
        <p:spPr>
          <a:xfrm>
            <a:off x="6323076" y="1673352"/>
            <a:ext cx="2194560" cy="256032"/>
          </a:xfrm>
          <a:prstGeom prst="rect">
            <a:avLst/>
          </a:prstGeom>
          <a:noFill/>
          <a:ln/>
        </p:spPr>
        <p:txBody>
          <a:bodyPr wrap="square" lIns="0" tIns="0" rIns="0" bIns="0" rtlCol="0" anchor="t"/>
          <a:lstStyle/>
          <a:p>
            <a:pPr indent="0" marL="0">
              <a:buNone/>
            </a:pPr>
            <a:r>
              <a:rPr lang="en-US" sz="1100" spc="200" kern="0" dirty="0">
                <a:solidFill>
                  <a:schemeClr val="accent2"/>
                </a:solidFill>
                <a:latin typeface="DM Mono" pitchFamily="34" charset="0"/>
                <a:ea typeface="DM Mono" pitchFamily="34" charset="-122"/>
                <a:cs typeface="DM Mono" pitchFamily="34" charset="-120"/>
              </a:rPr>
              <a:t>GATEWAY</a:t>
            </a:r>
            <a:endParaRPr lang="en-US" sz="1100" dirty="0"/>
          </a:p>
        </p:txBody>
      </p:sp>
      <p:sp>
        <p:nvSpPr>
          <p:cNvPr id="8" name="Shape 6"/>
          <p:cNvSpPr/>
          <p:nvPr/>
        </p:nvSpPr>
        <p:spPr>
          <a:xfrm>
            <a:off x="2578608" y="2240280"/>
            <a:ext cx="530352" cy="91440"/>
          </a:xfrm>
          <a:prstGeom prst="line">
            <a:avLst/>
          </a:prstGeom>
          <a:noFill/>
          <a:ln w="19050">
            <a:solidFill>
              <a:schemeClr val="accent4"/>
            </a:solidFill>
            <a:prstDash val="solid"/>
          </a:ln>
        </p:spPr>
      </p:sp>
      <p:sp>
        <p:nvSpPr>
          <p:cNvPr id="9" name="Shape 7"/>
          <p:cNvSpPr/>
          <p:nvPr/>
        </p:nvSpPr>
        <p:spPr>
          <a:xfrm>
            <a:off x="2578608" y="2423160"/>
            <a:ext cx="530352" cy="530352"/>
          </a:xfrm>
          <a:prstGeom prst="line">
            <a:avLst/>
          </a:prstGeom>
          <a:noFill/>
          <a:ln w="19050">
            <a:solidFill>
              <a:schemeClr val="accent4"/>
            </a:solidFill>
            <a:prstDash val="solid"/>
          </a:ln>
        </p:spPr>
      </p:sp>
      <p:sp>
        <p:nvSpPr>
          <p:cNvPr id="10" name="Shape 8"/>
          <p:cNvSpPr/>
          <p:nvPr/>
        </p:nvSpPr>
        <p:spPr>
          <a:xfrm>
            <a:off x="2578608" y="3044952"/>
            <a:ext cx="530352" cy="91440"/>
          </a:xfrm>
          <a:prstGeom prst="line">
            <a:avLst/>
          </a:prstGeom>
          <a:noFill/>
          <a:ln w="19050">
            <a:solidFill>
              <a:schemeClr val="accent4"/>
            </a:solidFill>
            <a:prstDash val="solid"/>
          </a:ln>
        </p:spPr>
      </p:sp>
      <p:sp>
        <p:nvSpPr>
          <p:cNvPr id="11" name="Shape 9"/>
          <p:cNvSpPr/>
          <p:nvPr/>
        </p:nvSpPr>
        <p:spPr>
          <a:xfrm>
            <a:off x="2578608" y="3758184"/>
            <a:ext cx="530352" cy="0"/>
          </a:xfrm>
          <a:prstGeom prst="line">
            <a:avLst/>
          </a:prstGeom>
          <a:noFill/>
          <a:ln w="19050">
            <a:solidFill>
              <a:schemeClr val="accent4"/>
            </a:solidFill>
            <a:prstDash val="solid"/>
          </a:ln>
        </p:spPr>
      </p:sp>
      <p:sp>
        <p:nvSpPr>
          <p:cNvPr id="12" name="Shape 10"/>
          <p:cNvSpPr/>
          <p:nvPr/>
        </p:nvSpPr>
        <p:spPr>
          <a:xfrm>
            <a:off x="2578608" y="4471416"/>
            <a:ext cx="530352" cy="0"/>
          </a:xfrm>
          <a:prstGeom prst="line">
            <a:avLst/>
          </a:prstGeom>
          <a:noFill/>
          <a:ln w="19050">
            <a:solidFill>
              <a:schemeClr val="accent4"/>
            </a:solidFill>
            <a:prstDash val="solid"/>
          </a:ln>
        </p:spPr>
      </p:sp>
      <p:sp>
        <p:nvSpPr>
          <p:cNvPr id="13" name="Shape 11"/>
          <p:cNvSpPr/>
          <p:nvPr/>
        </p:nvSpPr>
        <p:spPr>
          <a:xfrm>
            <a:off x="5212080" y="2331720"/>
            <a:ext cx="1110996" cy="0"/>
          </a:xfrm>
          <a:prstGeom prst="line">
            <a:avLst/>
          </a:prstGeom>
          <a:noFill/>
          <a:ln w="25400">
            <a:solidFill>
              <a:schemeClr val="accent2"/>
            </a:solidFill>
            <a:prstDash val="solid"/>
          </a:ln>
        </p:spPr>
      </p:sp>
      <p:sp>
        <p:nvSpPr>
          <p:cNvPr id="14" name="Shape 12"/>
          <p:cNvSpPr/>
          <p:nvPr/>
        </p:nvSpPr>
        <p:spPr>
          <a:xfrm>
            <a:off x="8426196" y="2331720"/>
            <a:ext cx="1113739" cy="0"/>
          </a:xfrm>
          <a:prstGeom prst="line">
            <a:avLst/>
          </a:prstGeom>
          <a:noFill/>
          <a:ln w="25400">
            <a:solidFill>
              <a:schemeClr val="accent2"/>
            </a:solidFill>
            <a:prstDash val="solid"/>
          </a:ln>
        </p:spPr>
      </p:sp>
      <p:sp>
        <p:nvSpPr>
          <p:cNvPr id="15" name="Shape 13"/>
          <p:cNvSpPr/>
          <p:nvPr/>
        </p:nvSpPr>
        <p:spPr>
          <a:xfrm>
            <a:off x="5212080" y="3044952"/>
            <a:ext cx="1110996" cy="0"/>
          </a:xfrm>
          <a:prstGeom prst="line">
            <a:avLst/>
          </a:prstGeom>
          <a:noFill/>
          <a:ln w="25400">
            <a:solidFill>
              <a:schemeClr val="accent2"/>
            </a:solidFill>
            <a:prstDash val="solid"/>
          </a:ln>
        </p:spPr>
      </p:sp>
      <p:sp>
        <p:nvSpPr>
          <p:cNvPr id="16" name="Shape 14"/>
          <p:cNvSpPr/>
          <p:nvPr/>
        </p:nvSpPr>
        <p:spPr>
          <a:xfrm>
            <a:off x="8426196" y="3044952"/>
            <a:ext cx="1113739" cy="0"/>
          </a:xfrm>
          <a:prstGeom prst="line">
            <a:avLst/>
          </a:prstGeom>
          <a:noFill/>
          <a:ln w="25400">
            <a:solidFill>
              <a:schemeClr val="accent2"/>
            </a:solidFill>
            <a:prstDash val="solid"/>
          </a:ln>
        </p:spPr>
      </p:sp>
      <p:sp>
        <p:nvSpPr>
          <p:cNvPr id="17" name="Shape 15"/>
          <p:cNvSpPr/>
          <p:nvPr/>
        </p:nvSpPr>
        <p:spPr>
          <a:xfrm>
            <a:off x="5212080" y="3758184"/>
            <a:ext cx="1110996" cy="0"/>
          </a:xfrm>
          <a:prstGeom prst="line">
            <a:avLst/>
          </a:prstGeom>
          <a:noFill/>
          <a:ln w="25400">
            <a:solidFill>
              <a:schemeClr val="accent2"/>
            </a:solidFill>
            <a:prstDash val="solid"/>
          </a:ln>
        </p:spPr>
      </p:sp>
      <p:sp>
        <p:nvSpPr>
          <p:cNvPr id="18" name="Shape 16"/>
          <p:cNvSpPr/>
          <p:nvPr/>
        </p:nvSpPr>
        <p:spPr>
          <a:xfrm>
            <a:off x="8426196" y="3758184"/>
            <a:ext cx="1113739" cy="0"/>
          </a:xfrm>
          <a:prstGeom prst="line">
            <a:avLst/>
          </a:prstGeom>
          <a:noFill/>
          <a:ln w="25400">
            <a:solidFill>
              <a:schemeClr val="accent2"/>
            </a:solidFill>
            <a:prstDash val="solid"/>
          </a:ln>
        </p:spPr>
      </p:sp>
      <p:sp>
        <p:nvSpPr>
          <p:cNvPr id="19" name="Shape 17"/>
          <p:cNvSpPr/>
          <p:nvPr/>
        </p:nvSpPr>
        <p:spPr>
          <a:xfrm>
            <a:off x="5212080" y="4471416"/>
            <a:ext cx="1110996" cy="0"/>
          </a:xfrm>
          <a:prstGeom prst="line">
            <a:avLst/>
          </a:prstGeom>
          <a:noFill/>
          <a:ln w="25400">
            <a:solidFill>
              <a:schemeClr val="accent2"/>
            </a:solidFill>
            <a:prstDash val="solid"/>
          </a:ln>
        </p:spPr>
      </p:sp>
      <p:sp>
        <p:nvSpPr>
          <p:cNvPr id="20" name="Shape 18"/>
          <p:cNvSpPr/>
          <p:nvPr/>
        </p:nvSpPr>
        <p:spPr>
          <a:xfrm>
            <a:off x="8426196" y="4471416"/>
            <a:ext cx="1113739" cy="0"/>
          </a:xfrm>
          <a:prstGeom prst="line">
            <a:avLst/>
          </a:prstGeom>
          <a:noFill/>
          <a:ln w="25400">
            <a:solidFill>
              <a:schemeClr val="accent2"/>
            </a:solidFill>
            <a:prstDash val="solid"/>
          </a:ln>
        </p:spPr>
      </p:sp>
      <p:sp>
        <p:nvSpPr>
          <p:cNvPr id="21" name="agentgateway"/>
          <p:cNvSpPr/>
          <p:nvPr/>
        </p:nvSpPr>
        <p:spPr>
          <a:xfrm>
            <a:off x="6323076" y="2066544"/>
            <a:ext cx="2103120" cy="2670048"/>
          </a:xfrm>
          <a:prstGeom prst="roundRect">
            <a:avLst>
              <a:gd name="adj" fmla="val 6087"/>
            </a:avLst>
          </a:prstGeom>
          <a:solidFill>
            <a:schemeClr val="accent1">
              <a:alpha val="45000"/>
            </a:schemeClr>
          </a:solidFill>
          <a:ln w="19050">
            <a:solidFill>
              <a:schemeClr val="accent2"/>
            </a:solidFill>
            <a:prstDash val="solid"/>
          </a:ln>
        </p:spPr>
      </p:sp>
      <p:pic>
        <p:nvPicPr>
          <p:cNvPr id="22" name="agentgateway logo" descr="agentgateway logo">    </p:cNvPr>
          <p:cNvPicPr>
            <a:picLocks noChangeAspect="1"/>
          </p:cNvPicPr>
          <p:nvPr/>
        </p:nvPicPr>
        <p:blipFill>
          <a:blip r:embed="rId1"/>
          <a:stretch>
            <a:fillRect/>
          </a:stretch>
        </p:blipFill>
        <p:spPr>
          <a:xfrm>
            <a:off x="6505956" y="2286000"/>
            <a:ext cx="1737360" cy="260102"/>
          </a:xfrm>
          <a:prstGeom prst="rect">
            <a:avLst/>
          </a:prstGeom>
        </p:spPr>
      </p:pic>
      <p:sp>
        <p:nvSpPr>
          <p:cNvPr id="23" name="Shape 20"/>
          <p:cNvSpPr/>
          <p:nvPr/>
        </p:nvSpPr>
        <p:spPr>
          <a:xfrm>
            <a:off x="6505956" y="2816352"/>
            <a:ext cx="1737360" cy="457200"/>
          </a:xfrm>
          <a:prstGeom prst="roundRect">
            <a:avLst>
              <a:gd name="adj" fmla="val 20000"/>
            </a:avLst>
          </a:prstGeom>
          <a:solidFill>
            <a:schemeClr val="tx1"/>
          </a:solidFill>
          <a:ln w="9525">
            <a:solidFill>
              <a:schemeClr val="accent2"/>
            </a:solidFill>
            <a:prstDash val="solid"/>
          </a:ln>
        </p:spPr>
      </p:sp>
      <p:pic>
        <p:nvPicPr>
          <p:cNvPr id="24" name="Image 1" descr="assets/icons/key_lp.png">    </p:cNvPr>
          <p:cNvPicPr>
            <a:picLocks noChangeAspect="1"/>
          </p:cNvPicPr>
          <p:nvPr/>
        </p:nvPicPr>
        <p:blipFill>
          <a:blip r:embed="rId2"/>
          <a:stretch>
            <a:fillRect/>
          </a:stretch>
        </p:blipFill>
        <p:spPr>
          <a:xfrm>
            <a:off x="6670548" y="2916936"/>
            <a:ext cx="256032" cy="256032"/>
          </a:xfrm>
          <a:prstGeom prst="rect">
            <a:avLst/>
          </a:prstGeom>
        </p:spPr>
      </p:pic>
      <p:sp>
        <p:nvSpPr>
          <p:cNvPr id="25" name="Text 21"/>
          <p:cNvSpPr txBox="1"/>
          <p:nvPr/>
        </p:nvSpPr>
        <p:spPr>
          <a:xfrm>
            <a:off x="7054596" y="2816352"/>
            <a:ext cx="1143000" cy="457200"/>
          </a:xfrm>
          <a:prstGeom prst="rect">
            <a:avLst/>
          </a:prstGeom>
          <a:noFill/>
          <a:ln/>
        </p:spPr>
        <p:txBody>
          <a:bodyPr wrap="square" lIns="0" tIns="0" rIns="0" bIns="0" rtlCol="0" anchor="ctr"/>
          <a:lstStyle/>
          <a:p>
            <a:pPr indent="0" marL="0">
              <a:buNone/>
            </a:pPr>
            <a:r>
              <a:rPr lang="en-US" sz="1500" dirty="0">
                <a:solidFill>
                  <a:schemeClr val="bg1"/>
                </a:solidFill>
                <a:latin typeface="Figtree Medium" pitchFamily="34" charset="0"/>
                <a:ea typeface="Figtree Medium" pitchFamily="34" charset="-122"/>
                <a:cs typeface="Figtree Medium" pitchFamily="34" charset="-120"/>
              </a:rPr>
              <a:t>Attribute</a:t>
            </a:r>
            <a:endParaRPr lang="en-US" sz="1500" dirty="0"/>
          </a:p>
        </p:txBody>
      </p:sp>
      <p:sp>
        <p:nvSpPr>
          <p:cNvPr id="26" name="Shape 22"/>
          <p:cNvSpPr/>
          <p:nvPr/>
        </p:nvSpPr>
        <p:spPr>
          <a:xfrm>
            <a:off x="6505956" y="3383280"/>
            <a:ext cx="1737360" cy="457200"/>
          </a:xfrm>
          <a:prstGeom prst="roundRect">
            <a:avLst>
              <a:gd name="adj" fmla="val 20000"/>
            </a:avLst>
          </a:prstGeom>
          <a:solidFill>
            <a:schemeClr val="tx1"/>
          </a:solidFill>
          <a:ln w="9525">
            <a:solidFill>
              <a:schemeClr val="accent2"/>
            </a:solidFill>
            <a:prstDash val="solid"/>
          </a:ln>
        </p:spPr>
      </p:sp>
      <p:pic>
        <p:nvPicPr>
          <p:cNvPr id="27" name="Image 2" descr="assets/icons/receipt_lp.png">    </p:cNvPr>
          <p:cNvPicPr>
            <a:picLocks noChangeAspect="1"/>
          </p:cNvPicPr>
          <p:nvPr/>
        </p:nvPicPr>
        <p:blipFill>
          <a:blip r:embed="rId3"/>
          <a:stretch>
            <a:fillRect/>
          </a:stretch>
        </p:blipFill>
        <p:spPr>
          <a:xfrm>
            <a:off x="6670548" y="3483864"/>
            <a:ext cx="256032" cy="256032"/>
          </a:xfrm>
          <a:prstGeom prst="rect">
            <a:avLst/>
          </a:prstGeom>
        </p:spPr>
      </p:pic>
      <p:sp>
        <p:nvSpPr>
          <p:cNvPr id="28" name="Text 23"/>
          <p:cNvSpPr txBox="1"/>
          <p:nvPr/>
        </p:nvSpPr>
        <p:spPr>
          <a:xfrm>
            <a:off x="7054596" y="3383280"/>
            <a:ext cx="1143000" cy="457200"/>
          </a:xfrm>
          <a:prstGeom prst="rect">
            <a:avLst/>
          </a:prstGeom>
          <a:noFill/>
          <a:ln/>
        </p:spPr>
        <p:txBody>
          <a:bodyPr wrap="square" lIns="0" tIns="0" rIns="0" bIns="0" rtlCol="0" anchor="ctr"/>
          <a:lstStyle/>
          <a:p>
            <a:pPr indent="0" marL="0">
              <a:buNone/>
            </a:pPr>
            <a:r>
              <a:rPr lang="en-US" sz="1500" dirty="0">
                <a:solidFill>
                  <a:schemeClr val="bg1"/>
                </a:solidFill>
                <a:latin typeface="Figtree Medium" pitchFamily="34" charset="0"/>
                <a:ea typeface="Figtree Medium" pitchFamily="34" charset="-122"/>
                <a:cs typeface="Figtree Medium" pitchFamily="34" charset="-120"/>
              </a:rPr>
              <a:t>Price</a:t>
            </a:r>
            <a:endParaRPr lang="en-US" sz="1500" dirty="0"/>
          </a:p>
        </p:txBody>
      </p:sp>
      <p:sp>
        <p:nvSpPr>
          <p:cNvPr id="29" name="Shape 24"/>
          <p:cNvSpPr/>
          <p:nvPr/>
        </p:nvSpPr>
        <p:spPr>
          <a:xfrm>
            <a:off x="6505956" y="3950208"/>
            <a:ext cx="1737360" cy="457200"/>
          </a:xfrm>
          <a:prstGeom prst="roundRect">
            <a:avLst>
              <a:gd name="adj" fmla="val 20000"/>
            </a:avLst>
          </a:prstGeom>
          <a:solidFill>
            <a:schemeClr val="tx1"/>
          </a:solidFill>
          <a:ln w="9525">
            <a:solidFill>
              <a:schemeClr val="accent2"/>
            </a:solidFill>
            <a:prstDash val="solid"/>
          </a:ln>
        </p:spPr>
      </p:sp>
      <p:pic>
        <p:nvPicPr>
          <p:cNvPr id="30" name="Image 3" descr="assets/icons/gauge_lp.png">    </p:cNvPr>
          <p:cNvPicPr>
            <a:picLocks noChangeAspect="1"/>
          </p:cNvPicPr>
          <p:nvPr/>
        </p:nvPicPr>
        <p:blipFill>
          <a:blip r:embed="rId4"/>
          <a:stretch>
            <a:fillRect/>
          </a:stretch>
        </p:blipFill>
        <p:spPr>
          <a:xfrm>
            <a:off x="6670548" y="4050792"/>
            <a:ext cx="256032" cy="256032"/>
          </a:xfrm>
          <a:prstGeom prst="rect">
            <a:avLst/>
          </a:prstGeom>
        </p:spPr>
      </p:pic>
      <p:sp>
        <p:nvSpPr>
          <p:cNvPr id="31" name="Text 25"/>
          <p:cNvSpPr txBox="1"/>
          <p:nvPr/>
        </p:nvSpPr>
        <p:spPr>
          <a:xfrm>
            <a:off x="7054596" y="3950208"/>
            <a:ext cx="1143000" cy="457200"/>
          </a:xfrm>
          <a:prstGeom prst="rect">
            <a:avLst/>
          </a:prstGeom>
          <a:noFill/>
          <a:ln/>
        </p:spPr>
        <p:txBody>
          <a:bodyPr wrap="square" lIns="0" tIns="0" rIns="0" bIns="0" rtlCol="0" anchor="ctr"/>
          <a:lstStyle/>
          <a:p>
            <a:pPr indent="0" marL="0">
              <a:buNone/>
            </a:pPr>
            <a:r>
              <a:rPr lang="en-US" sz="1500" dirty="0">
                <a:solidFill>
                  <a:schemeClr val="bg1"/>
                </a:solidFill>
                <a:latin typeface="Figtree Medium" pitchFamily="34" charset="0"/>
                <a:ea typeface="Figtree Medium" pitchFamily="34" charset="-122"/>
                <a:cs typeface="Figtree Medium" pitchFamily="34" charset="-120"/>
              </a:rPr>
              <a:t>Enforce</a:t>
            </a:r>
            <a:endParaRPr lang="en-US" sz="1500" dirty="0"/>
          </a:p>
        </p:txBody>
      </p:sp>
      <p:sp>
        <p:nvSpPr>
          <p:cNvPr id="32" name="Shape 26"/>
          <p:cNvSpPr/>
          <p:nvPr/>
        </p:nvSpPr>
        <p:spPr>
          <a:xfrm>
            <a:off x="548640" y="2075688"/>
            <a:ext cx="512064" cy="512064"/>
          </a:xfrm>
          <a:prstGeom prst="ellipse">
            <a:avLst/>
          </a:prstGeom>
          <a:solidFill>
            <a:schemeClr val="tx2"/>
          </a:solidFill>
          <a:ln w="12700">
            <a:solidFill>
              <a:schemeClr val="accent4"/>
            </a:solidFill>
            <a:prstDash val="solid"/>
          </a:ln>
        </p:spPr>
      </p:sp>
      <p:pic>
        <p:nvPicPr>
          <p:cNvPr id="33" name="Image 4" descr="assets/icons/user_w.png">    </p:cNvPr>
          <p:cNvPicPr>
            <a:picLocks noChangeAspect="1"/>
          </p:cNvPicPr>
          <p:nvPr/>
        </p:nvPicPr>
        <p:blipFill>
          <a:blip r:embed="rId5"/>
          <a:stretch>
            <a:fillRect/>
          </a:stretch>
        </p:blipFill>
        <p:spPr>
          <a:xfrm>
            <a:off x="667512" y="2194560"/>
            <a:ext cx="274320" cy="274320"/>
          </a:xfrm>
          <a:prstGeom prst="rect">
            <a:avLst/>
          </a:prstGeom>
        </p:spPr>
      </p:pic>
      <p:sp>
        <p:nvSpPr>
          <p:cNvPr id="34" name="Text 27"/>
          <p:cNvSpPr txBox="1"/>
          <p:nvPr/>
        </p:nvSpPr>
        <p:spPr>
          <a:xfrm>
            <a:off x="1188720" y="2057400"/>
            <a:ext cx="1371600" cy="256032"/>
          </a:xfrm>
          <a:prstGeom prst="rect">
            <a:avLst/>
          </a:prstGeom>
          <a:noFill/>
          <a:ln/>
        </p:spPr>
        <p:txBody>
          <a:bodyPr wrap="square" lIns="0" tIns="0" rIns="0" bIns="0" rtlCol="0" anchor="b"/>
          <a:lstStyle/>
          <a:p>
            <a:pPr indent="0" marL="0">
              <a:buNone/>
            </a:pPr>
            <a:r>
              <a:rPr lang="en-US" sz="1400" dirty="0">
                <a:solidFill>
                  <a:schemeClr val="bg1"/>
                </a:solidFill>
                <a:latin typeface="Figtree Medium" pitchFamily="34" charset="0"/>
                <a:ea typeface="Figtree Medium" pitchFamily="34" charset="-122"/>
                <a:cs typeface="Figtree Medium" pitchFamily="34" charset="-120"/>
              </a:rPr>
              <a:t>Alice</a:t>
            </a:r>
            <a:endParaRPr lang="en-US" sz="1400" dirty="0"/>
          </a:p>
        </p:txBody>
      </p:sp>
      <p:sp>
        <p:nvSpPr>
          <p:cNvPr id="35" name="Text 28"/>
          <p:cNvSpPr txBox="1"/>
          <p:nvPr/>
        </p:nvSpPr>
        <p:spPr>
          <a:xfrm>
            <a:off x="1188720" y="2340864"/>
            <a:ext cx="1371600" cy="237744"/>
          </a:xfrm>
          <a:prstGeom prst="rect">
            <a:avLst/>
          </a:prstGeom>
          <a:noFill/>
          <a:ln/>
        </p:spPr>
        <p:txBody>
          <a:bodyPr wrap="square" lIns="0" tIns="0" rIns="0" bIns="0" rtlCol="0" anchor="t"/>
          <a:lstStyle/>
          <a:p>
            <a:pPr indent="0" marL="0">
              <a:buNone/>
            </a:pPr>
            <a:r>
              <a:rPr lang="en-US" sz="1100" dirty="0">
                <a:solidFill>
                  <a:schemeClr val="bg2"/>
                </a:solidFill>
                <a:latin typeface="DM Sans" pitchFamily="34" charset="0"/>
                <a:ea typeface="DM Sans" pitchFamily="34" charset="-122"/>
                <a:cs typeface="DM Sans" pitchFamily="34" charset="-120"/>
              </a:rPr>
              <a:t>Engineer</a:t>
            </a:r>
            <a:endParaRPr lang="en-US" sz="1100" dirty="0"/>
          </a:p>
        </p:txBody>
      </p:sp>
      <p:sp>
        <p:nvSpPr>
          <p:cNvPr id="36" name="Shape 29"/>
          <p:cNvSpPr/>
          <p:nvPr/>
        </p:nvSpPr>
        <p:spPr>
          <a:xfrm>
            <a:off x="548640" y="2788920"/>
            <a:ext cx="512064" cy="512064"/>
          </a:xfrm>
          <a:prstGeom prst="ellipse">
            <a:avLst/>
          </a:prstGeom>
          <a:solidFill>
            <a:schemeClr val="tx2"/>
          </a:solidFill>
          <a:ln w="12700">
            <a:solidFill>
              <a:schemeClr val="accent4"/>
            </a:solidFill>
            <a:prstDash val="solid"/>
          </a:ln>
        </p:spPr>
      </p:sp>
      <p:pic>
        <p:nvPicPr>
          <p:cNvPr id="37" name="Image 5" descr="assets/icons/user_w.png">    </p:cNvPr>
          <p:cNvPicPr>
            <a:picLocks noChangeAspect="1"/>
          </p:cNvPicPr>
          <p:nvPr/>
        </p:nvPicPr>
        <p:blipFill>
          <a:blip r:embed="rId6"/>
          <a:stretch>
            <a:fillRect/>
          </a:stretch>
        </p:blipFill>
        <p:spPr>
          <a:xfrm>
            <a:off x="667512" y="2907792"/>
            <a:ext cx="274320" cy="274320"/>
          </a:xfrm>
          <a:prstGeom prst="rect">
            <a:avLst/>
          </a:prstGeom>
        </p:spPr>
      </p:pic>
      <p:sp>
        <p:nvSpPr>
          <p:cNvPr id="38" name="Text 30"/>
          <p:cNvSpPr txBox="1"/>
          <p:nvPr/>
        </p:nvSpPr>
        <p:spPr>
          <a:xfrm>
            <a:off x="1188720" y="2770632"/>
            <a:ext cx="1371600" cy="256032"/>
          </a:xfrm>
          <a:prstGeom prst="rect">
            <a:avLst/>
          </a:prstGeom>
          <a:noFill/>
          <a:ln/>
        </p:spPr>
        <p:txBody>
          <a:bodyPr wrap="square" lIns="0" tIns="0" rIns="0" bIns="0" rtlCol="0" anchor="b"/>
          <a:lstStyle/>
          <a:p>
            <a:pPr indent="0" marL="0">
              <a:buNone/>
            </a:pPr>
            <a:r>
              <a:rPr lang="en-US" sz="1400" dirty="0">
                <a:solidFill>
                  <a:schemeClr val="bg1"/>
                </a:solidFill>
                <a:latin typeface="Figtree Medium" pitchFamily="34" charset="0"/>
                <a:ea typeface="Figtree Medium" pitchFamily="34" charset="-122"/>
                <a:cs typeface="Figtree Medium" pitchFamily="34" charset="-120"/>
              </a:rPr>
              <a:t>Bob</a:t>
            </a:r>
            <a:endParaRPr lang="en-US" sz="1400" dirty="0"/>
          </a:p>
        </p:txBody>
      </p:sp>
      <p:sp>
        <p:nvSpPr>
          <p:cNvPr id="39" name="Text 31"/>
          <p:cNvSpPr txBox="1"/>
          <p:nvPr/>
        </p:nvSpPr>
        <p:spPr>
          <a:xfrm>
            <a:off x="1188720" y="3054096"/>
            <a:ext cx="1371600" cy="237744"/>
          </a:xfrm>
          <a:prstGeom prst="rect">
            <a:avLst/>
          </a:prstGeom>
          <a:noFill/>
          <a:ln/>
        </p:spPr>
        <p:txBody>
          <a:bodyPr wrap="square" lIns="0" tIns="0" rIns="0" bIns="0" rtlCol="0" anchor="t"/>
          <a:lstStyle/>
          <a:p>
            <a:pPr indent="0" marL="0">
              <a:buNone/>
            </a:pPr>
            <a:r>
              <a:rPr lang="en-US" sz="1100" dirty="0">
                <a:solidFill>
                  <a:schemeClr val="bg2"/>
                </a:solidFill>
                <a:latin typeface="DM Sans" pitchFamily="34" charset="0"/>
                <a:ea typeface="DM Sans" pitchFamily="34" charset="-122"/>
                <a:cs typeface="DM Sans" pitchFamily="34" charset="-120"/>
              </a:rPr>
              <a:t>Engineer</a:t>
            </a:r>
            <a:endParaRPr lang="en-US" sz="1100" dirty="0"/>
          </a:p>
        </p:txBody>
      </p:sp>
      <p:sp>
        <p:nvSpPr>
          <p:cNvPr id="40" name="Shape 32"/>
          <p:cNvSpPr/>
          <p:nvPr/>
        </p:nvSpPr>
        <p:spPr>
          <a:xfrm>
            <a:off x="548640" y="3502152"/>
            <a:ext cx="512064" cy="512064"/>
          </a:xfrm>
          <a:prstGeom prst="ellipse">
            <a:avLst/>
          </a:prstGeom>
          <a:solidFill>
            <a:schemeClr val="tx2"/>
          </a:solidFill>
          <a:ln w="12700">
            <a:solidFill>
              <a:schemeClr val="accent4"/>
            </a:solidFill>
            <a:prstDash val="solid"/>
          </a:ln>
        </p:spPr>
      </p:sp>
      <p:pic>
        <p:nvPicPr>
          <p:cNvPr id="41" name="Image 6" descr="assets/icons/user_w.png">    </p:cNvPr>
          <p:cNvPicPr>
            <a:picLocks noChangeAspect="1"/>
          </p:cNvPicPr>
          <p:nvPr/>
        </p:nvPicPr>
        <p:blipFill>
          <a:blip r:embed="rId7"/>
          <a:stretch>
            <a:fillRect/>
          </a:stretch>
        </p:blipFill>
        <p:spPr>
          <a:xfrm>
            <a:off x="667512" y="3621024"/>
            <a:ext cx="274320" cy="274320"/>
          </a:xfrm>
          <a:prstGeom prst="rect">
            <a:avLst/>
          </a:prstGeom>
        </p:spPr>
      </p:pic>
      <p:sp>
        <p:nvSpPr>
          <p:cNvPr id="42" name="Text 33"/>
          <p:cNvSpPr txBox="1"/>
          <p:nvPr/>
        </p:nvSpPr>
        <p:spPr>
          <a:xfrm>
            <a:off x="1188720" y="3483864"/>
            <a:ext cx="1371600" cy="256032"/>
          </a:xfrm>
          <a:prstGeom prst="rect">
            <a:avLst/>
          </a:prstGeom>
          <a:noFill/>
          <a:ln/>
        </p:spPr>
        <p:txBody>
          <a:bodyPr wrap="square" lIns="0" tIns="0" rIns="0" bIns="0" rtlCol="0" anchor="b"/>
          <a:lstStyle/>
          <a:p>
            <a:pPr indent="0" marL="0">
              <a:buNone/>
            </a:pPr>
            <a:r>
              <a:rPr lang="en-US" sz="1400" dirty="0">
                <a:solidFill>
                  <a:schemeClr val="bg1"/>
                </a:solidFill>
                <a:latin typeface="Figtree Medium" pitchFamily="34" charset="0"/>
                <a:ea typeface="Figtree Medium" pitchFamily="34" charset="-122"/>
                <a:cs typeface="Figtree Medium" pitchFamily="34" charset="-120"/>
              </a:rPr>
              <a:t>Priya</a:t>
            </a:r>
            <a:endParaRPr lang="en-US" sz="1400" dirty="0"/>
          </a:p>
        </p:txBody>
      </p:sp>
      <p:sp>
        <p:nvSpPr>
          <p:cNvPr id="43" name="Text 34"/>
          <p:cNvSpPr txBox="1"/>
          <p:nvPr/>
        </p:nvSpPr>
        <p:spPr>
          <a:xfrm>
            <a:off x="1188720" y="3767328"/>
            <a:ext cx="1371600" cy="237744"/>
          </a:xfrm>
          <a:prstGeom prst="rect">
            <a:avLst/>
          </a:prstGeom>
          <a:noFill/>
          <a:ln/>
        </p:spPr>
        <p:txBody>
          <a:bodyPr wrap="square" lIns="0" tIns="0" rIns="0" bIns="0" rtlCol="0" anchor="t"/>
          <a:lstStyle/>
          <a:p>
            <a:pPr indent="0" marL="0">
              <a:buNone/>
            </a:pPr>
            <a:r>
              <a:rPr lang="en-US" sz="1100" dirty="0">
                <a:solidFill>
                  <a:schemeClr val="bg2"/>
                </a:solidFill>
                <a:latin typeface="DM Sans" pitchFamily="34" charset="0"/>
                <a:ea typeface="DM Sans" pitchFamily="34" charset="-122"/>
                <a:cs typeface="DM Sans" pitchFamily="34" charset="-120"/>
              </a:rPr>
              <a:t>Data scientist</a:t>
            </a:r>
            <a:endParaRPr lang="en-US" sz="1100" dirty="0"/>
          </a:p>
        </p:txBody>
      </p:sp>
      <p:sp>
        <p:nvSpPr>
          <p:cNvPr id="44" name="Shape 35"/>
          <p:cNvSpPr/>
          <p:nvPr/>
        </p:nvSpPr>
        <p:spPr>
          <a:xfrm>
            <a:off x="548640" y="4215384"/>
            <a:ext cx="512064" cy="512064"/>
          </a:xfrm>
          <a:prstGeom prst="ellipse">
            <a:avLst/>
          </a:prstGeom>
          <a:solidFill>
            <a:schemeClr val="tx2"/>
          </a:solidFill>
          <a:ln w="12700">
            <a:solidFill>
              <a:schemeClr val="accent4"/>
            </a:solidFill>
            <a:prstDash val="solid"/>
          </a:ln>
        </p:spPr>
      </p:sp>
      <p:pic>
        <p:nvPicPr>
          <p:cNvPr id="45" name="Image 7" descr="assets/icons/bot_w.png">    </p:cNvPr>
          <p:cNvPicPr>
            <a:picLocks noChangeAspect="1"/>
          </p:cNvPicPr>
          <p:nvPr/>
        </p:nvPicPr>
        <p:blipFill>
          <a:blip r:embed="rId8"/>
          <a:stretch>
            <a:fillRect/>
          </a:stretch>
        </p:blipFill>
        <p:spPr>
          <a:xfrm>
            <a:off x="667512" y="4334256"/>
            <a:ext cx="274320" cy="274320"/>
          </a:xfrm>
          <a:prstGeom prst="rect">
            <a:avLst/>
          </a:prstGeom>
        </p:spPr>
      </p:pic>
      <p:sp>
        <p:nvSpPr>
          <p:cNvPr id="46" name="Text 36"/>
          <p:cNvSpPr txBox="1"/>
          <p:nvPr/>
        </p:nvSpPr>
        <p:spPr>
          <a:xfrm>
            <a:off x="1188720" y="4197096"/>
            <a:ext cx="1371600" cy="256032"/>
          </a:xfrm>
          <a:prstGeom prst="rect">
            <a:avLst/>
          </a:prstGeom>
          <a:noFill/>
          <a:ln/>
        </p:spPr>
        <p:txBody>
          <a:bodyPr wrap="square" lIns="0" tIns="0" rIns="0" bIns="0" rtlCol="0" anchor="b"/>
          <a:lstStyle/>
          <a:p>
            <a:pPr indent="0" marL="0">
              <a:buNone/>
            </a:pPr>
            <a:r>
              <a:rPr lang="en-US" sz="1400" dirty="0">
                <a:solidFill>
                  <a:schemeClr val="bg1"/>
                </a:solidFill>
                <a:latin typeface="Figtree Medium" pitchFamily="34" charset="0"/>
                <a:ea typeface="Figtree Medium" pitchFamily="34" charset="-122"/>
                <a:cs typeface="Figtree Medium" pitchFamily="34" charset="-120"/>
              </a:rPr>
              <a:t>nightly-agent</a:t>
            </a:r>
            <a:endParaRPr lang="en-US" sz="1400" dirty="0"/>
          </a:p>
        </p:txBody>
      </p:sp>
      <p:sp>
        <p:nvSpPr>
          <p:cNvPr id="47" name="Text 37"/>
          <p:cNvSpPr txBox="1"/>
          <p:nvPr/>
        </p:nvSpPr>
        <p:spPr>
          <a:xfrm>
            <a:off x="1188720" y="4480560"/>
            <a:ext cx="1371600" cy="237744"/>
          </a:xfrm>
          <a:prstGeom prst="rect">
            <a:avLst/>
          </a:prstGeom>
          <a:noFill/>
          <a:ln/>
        </p:spPr>
        <p:txBody>
          <a:bodyPr wrap="square" lIns="0" tIns="0" rIns="0" bIns="0" rtlCol="0" anchor="t"/>
          <a:lstStyle/>
          <a:p>
            <a:pPr indent="0" marL="0">
              <a:buNone/>
            </a:pPr>
            <a:r>
              <a:rPr lang="en-US" sz="1100" dirty="0">
                <a:solidFill>
                  <a:schemeClr val="bg2"/>
                </a:solidFill>
                <a:latin typeface="DM Sans" pitchFamily="34" charset="0"/>
                <a:ea typeface="DM Sans" pitchFamily="34" charset="-122"/>
                <a:cs typeface="DM Sans" pitchFamily="34" charset="-120"/>
              </a:rPr>
              <a:t>Autonomous agent</a:t>
            </a:r>
            <a:endParaRPr lang="en-US" sz="1100" dirty="0"/>
          </a:p>
        </p:txBody>
      </p:sp>
      <p:sp>
        <p:nvSpPr>
          <p:cNvPr id="48" name="Shape 38"/>
          <p:cNvSpPr/>
          <p:nvPr/>
        </p:nvSpPr>
        <p:spPr>
          <a:xfrm>
            <a:off x="2542032" y="2203704"/>
            <a:ext cx="73152" cy="73152"/>
          </a:xfrm>
          <a:prstGeom prst="ellipse">
            <a:avLst/>
          </a:prstGeom>
          <a:solidFill>
            <a:schemeClr val="accent4"/>
          </a:solidFill>
          <a:ln w="6350">
            <a:solidFill>
              <a:schemeClr val="accent4"/>
            </a:solidFill>
            <a:prstDash val="solid"/>
          </a:ln>
        </p:spPr>
      </p:sp>
      <p:sp>
        <p:nvSpPr>
          <p:cNvPr id="49" name="Shape 39"/>
          <p:cNvSpPr/>
          <p:nvPr/>
        </p:nvSpPr>
        <p:spPr>
          <a:xfrm>
            <a:off x="2542032" y="3008376"/>
            <a:ext cx="73152" cy="73152"/>
          </a:xfrm>
          <a:prstGeom prst="ellipse">
            <a:avLst/>
          </a:prstGeom>
          <a:solidFill>
            <a:schemeClr val="accent4"/>
          </a:solidFill>
          <a:ln w="6350">
            <a:solidFill>
              <a:schemeClr val="accent4"/>
            </a:solidFill>
            <a:prstDash val="solid"/>
          </a:ln>
        </p:spPr>
      </p:sp>
      <p:sp>
        <p:nvSpPr>
          <p:cNvPr id="50" name="Shape 40"/>
          <p:cNvSpPr/>
          <p:nvPr/>
        </p:nvSpPr>
        <p:spPr>
          <a:xfrm>
            <a:off x="2542032" y="3721608"/>
            <a:ext cx="73152" cy="73152"/>
          </a:xfrm>
          <a:prstGeom prst="ellipse">
            <a:avLst/>
          </a:prstGeom>
          <a:solidFill>
            <a:schemeClr val="accent4"/>
          </a:solidFill>
          <a:ln w="6350">
            <a:solidFill>
              <a:schemeClr val="accent4"/>
            </a:solidFill>
            <a:prstDash val="solid"/>
          </a:ln>
        </p:spPr>
      </p:sp>
      <p:sp>
        <p:nvSpPr>
          <p:cNvPr id="51" name="Shape 41"/>
          <p:cNvSpPr/>
          <p:nvPr/>
        </p:nvSpPr>
        <p:spPr>
          <a:xfrm>
            <a:off x="2542032" y="4434840"/>
            <a:ext cx="73152" cy="73152"/>
          </a:xfrm>
          <a:prstGeom prst="ellipse">
            <a:avLst/>
          </a:prstGeom>
          <a:solidFill>
            <a:schemeClr val="accent4"/>
          </a:solidFill>
          <a:ln w="6350">
            <a:solidFill>
              <a:schemeClr val="accent4"/>
            </a:solidFill>
            <a:prstDash val="solid"/>
          </a:ln>
        </p:spPr>
      </p:sp>
      <p:sp>
        <p:nvSpPr>
          <p:cNvPr id="52" name="Shape 42"/>
          <p:cNvSpPr/>
          <p:nvPr/>
        </p:nvSpPr>
        <p:spPr>
          <a:xfrm>
            <a:off x="2542032" y="2386584"/>
            <a:ext cx="73152" cy="73152"/>
          </a:xfrm>
          <a:prstGeom prst="ellipse">
            <a:avLst/>
          </a:prstGeom>
          <a:solidFill>
            <a:schemeClr val="accent4"/>
          </a:solidFill>
          <a:ln w="6350">
            <a:solidFill>
              <a:schemeClr val="accent4"/>
            </a:solidFill>
            <a:prstDash val="solid"/>
          </a:ln>
        </p:spPr>
      </p:sp>
      <p:sp>
        <p:nvSpPr>
          <p:cNvPr id="53" name="Shape 43"/>
          <p:cNvSpPr/>
          <p:nvPr/>
        </p:nvSpPr>
        <p:spPr>
          <a:xfrm>
            <a:off x="3108960" y="2066544"/>
            <a:ext cx="2103120" cy="530352"/>
          </a:xfrm>
          <a:prstGeom prst="roundRect">
            <a:avLst>
              <a:gd name="adj" fmla="val 13793"/>
            </a:avLst>
          </a:prstGeom>
          <a:solidFill>
            <a:schemeClr val="tx2"/>
          </a:solidFill>
          <a:ln w="12700">
            <a:solidFill>
              <a:schemeClr val="accent4"/>
            </a:solidFill>
            <a:prstDash val="solid"/>
          </a:ln>
        </p:spPr>
      </p:sp>
      <p:pic>
        <p:nvPicPr>
          <p:cNvPr id="54" name="Image 8" descr="assets/icons/terminal_lp.png">    </p:cNvPr>
          <p:cNvPicPr>
            <a:picLocks noChangeAspect="1"/>
          </p:cNvPicPr>
          <p:nvPr/>
        </p:nvPicPr>
        <p:blipFill>
          <a:blip r:embed="rId9"/>
          <a:stretch>
            <a:fillRect/>
          </a:stretch>
        </p:blipFill>
        <p:spPr>
          <a:xfrm>
            <a:off x="3273552" y="2203704"/>
            <a:ext cx="256032" cy="256032"/>
          </a:xfrm>
          <a:prstGeom prst="rect">
            <a:avLst/>
          </a:prstGeom>
        </p:spPr>
      </p:pic>
      <p:sp>
        <p:nvSpPr>
          <p:cNvPr id="55" name="Text 44"/>
          <p:cNvSpPr txBox="1"/>
          <p:nvPr/>
        </p:nvSpPr>
        <p:spPr>
          <a:xfrm>
            <a:off x="3639312" y="2066544"/>
            <a:ext cx="1481328" cy="530352"/>
          </a:xfrm>
          <a:prstGeom prst="rect">
            <a:avLst/>
          </a:prstGeom>
          <a:noFill/>
          <a:ln/>
        </p:spPr>
        <p:txBody>
          <a:bodyPr wrap="square" lIns="0" tIns="0" rIns="0" bIns="0" rtlCol="0" anchor="ctr"/>
          <a:lstStyle/>
          <a:p>
            <a:pPr indent="0" marL="0">
              <a:buNone/>
            </a:pPr>
            <a:r>
              <a:rPr lang="en-US" sz="1400" dirty="0">
                <a:solidFill>
                  <a:schemeClr val="bg1"/>
                </a:solidFill>
                <a:latin typeface="DM Sans" pitchFamily="34" charset="0"/>
                <a:ea typeface="DM Sans" pitchFamily="34" charset="-122"/>
                <a:cs typeface="DM Sans" pitchFamily="34" charset="-120"/>
              </a:rPr>
              <a:t>Claude Code</a:t>
            </a:r>
            <a:endParaRPr lang="en-US" sz="1400" dirty="0"/>
          </a:p>
        </p:txBody>
      </p:sp>
      <p:sp>
        <p:nvSpPr>
          <p:cNvPr id="56" name="Shape 45"/>
          <p:cNvSpPr/>
          <p:nvPr/>
        </p:nvSpPr>
        <p:spPr>
          <a:xfrm>
            <a:off x="3108960" y="2779776"/>
            <a:ext cx="2103120" cy="530352"/>
          </a:xfrm>
          <a:prstGeom prst="roundRect">
            <a:avLst>
              <a:gd name="adj" fmla="val 13793"/>
            </a:avLst>
          </a:prstGeom>
          <a:solidFill>
            <a:schemeClr val="tx2"/>
          </a:solidFill>
          <a:ln w="12700">
            <a:solidFill>
              <a:schemeClr val="accent4"/>
            </a:solidFill>
            <a:prstDash val="solid"/>
          </a:ln>
        </p:spPr>
      </p:sp>
      <p:pic>
        <p:nvPicPr>
          <p:cNvPr id="57" name="Image 9" descr="assets/icons/code_lp.png">    </p:cNvPr>
          <p:cNvPicPr>
            <a:picLocks noChangeAspect="1"/>
          </p:cNvPicPr>
          <p:nvPr/>
        </p:nvPicPr>
        <p:blipFill>
          <a:blip r:embed="rId10"/>
          <a:stretch>
            <a:fillRect/>
          </a:stretch>
        </p:blipFill>
        <p:spPr>
          <a:xfrm>
            <a:off x="3273552" y="2916936"/>
            <a:ext cx="256032" cy="256032"/>
          </a:xfrm>
          <a:prstGeom prst="rect">
            <a:avLst/>
          </a:prstGeom>
        </p:spPr>
      </p:pic>
      <p:sp>
        <p:nvSpPr>
          <p:cNvPr id="58" name="Text 46"/>
          <p:cNvSpPr txBox="1"/>
          <p:nvPr/>
        </p:nvSpPr>
        <p:spPr>
          <a:xfrm>
            <a:off x="3639312" y="2779776"/>
            <a:ext cx="1481328" cy="530352"/>
          </a:xfrm>
          <a:prstGeom prst="rect">
            <a:avLst/>
          </a:prstGeom>
          <a:noFill/>
          <a:ln/>
        </p:spPr>
        <p:txBody>
          <a:bodyPr wrap="square" lIns="0" tIns="0" rIns="0" bIns="0" rtlCol="0" anchor="ctr"/>
          <a:lstStyle/>
          <a:p>
            <a:pPr indent="0" marL="0">
              <a:buNone/>
            </a:pPr>
            <a:r>
              <a:rPr lang="en-US" sz="1400" dirty="0">
                <a:solidFill>
                  <a:schemeClr val="bg1"/>
                </a:solidFill>
                <a:latin typeface="DM Sans" pitchFamily="34" charset="0"/>
                <a:ea typeface="DM Sans" pitchFamily="34" charset="-122"/>
                <a:cs typeface="DM Sans" pitchFamily="34" charset="-120"/>
              </a:rPr>
              <a:t>Cursor</a:t>
            </a:r>
            <a:endParaRPr lang="en-US" sz="1400" dirty="0"/>
          </a:p>
        </p:txBody>
      </p:sp>
      <p:sp>
        <p:nvSpPr>
          <p:cNvPr id="59" name="Shape 47"/>
          <p:cNvSpPr/>
          <p:nvPr/>
        </p:nvSpPr>
        <p:spPr>
          <a:xfrm>
            <a:off x="3108960" y="3493008"/>
            <a:ext cx="2103120" cy="530352"/>
          </a:xfrm>
          <a:prstGeom prst="roundRect">
            <a:avLst>
              <a:gd name="adj" fmla="val 13793"/>
            </a:avLst>
          </a:prstGeom>
          <a:solidFill>
            <a:schemeClr val="tx2"/>
          </a:solidFill>
          <a:ln w="12700">
            <a:solidFill>
              <a:schemeClr val="accent4"/>
            </a:solidFill>
            <a:prstDash val="solid"/>
          </a:ln>
        </p:spPr>
      </p:sp>
      <p:pic>
        <p:nvPicPr>
          <p:cNvPr id="60" name="Image 10" descr="assets/icons/notebook_lp.png">    </p:cNvPr>
          <p:cNvPicPr>
            <a:picLocks noChangeAspect="1"/>
          </p:cNvPicPr>
          <p:nvPr/>
        </p:nvPicPr>
        <p:blipFill>
          <a:blip r:embed="rId11"/>
          <a:stretch>
            <a:fillRect/>
          </a:stretch>
        </p:blipFill>
        <p:spPr>
          <a:xfrm>
            <a:off x="3273552" y="3630168"/>
            <a:ext cx="256032" cy="256032"/>
          </a:xfrm>
          <a:prstGeom prst="rect">
            <a:avLst/>
          </a:prstGeom>
        </p:spPr>
      </p:pic>
      <p:sp>
        <p:nvSpPr>
          <p:cNvPr id="61" name="Text 48"/>
          <p:cNvSpPr txBox="1"/>
          <p:nvPr/>
        </p:nvSpPr>
        <p:spPr>
          <a:xfrm>
            <a:off x="3639312" y="3493008"/>
            <a:ext cx="1481328" cy="530352"/>
          </a:xfrm>
          <a:prstGeom prst="rect">
            <a:avLst/>
          </a:prstGeom>
          <a:noFill/>
          <a:ln/>
        </p:spPr>
        <p:txBody>
          <a:bodyPr wrap="square" lIns="0" tIns="0" rIns="0" bIns="0" rtlCol="0" anchor="ctr"/>
          <a:lstStyle/>
          <a:p>
            <a:pPr indent="0" marL="0">
              <a:buNone/>
            </a:pPr>
            <a:r>
              <a:rPr lang="en-US" sz="1400" dirty="0">
                <a:solidFill>
                  <a:schemeClr val="bg1"/>
                </a:solidFill>
                <a:latin typeface="DM Sans" pitchFamily="34" charset="0"/>
                <a:ea typeface="DM Sans" pitchFamily="34" charset="-122"/>
                <a:cs typeface="DM Sans" pitchFamily="34" charset="-120"/>
              </a:rPr>
              <a:t>Jupyter</a:t>
            </a:r>
            <a:endParaRPr lang="en-US" sz="1400" dirty="0"/>
          </a:p>
        </p:txBody>
      </p:sp>
      <p:sp>
        <p:nvSpPr>
          <p:cNvPr id="62" name="Shape 49"/>
          <p:cNvSpPr/>
          <p:nvPr/>
        </p:nvSpPr>
        <p:spPr>
          <a:xfrm>
            <a:off x="3108960" y="4206240"/>
            <a:ext cx="2103120" cy="530352"/>
          </a:xfrm>
          <a:prstGeom prst="roundRect">
            <a:avLst>
              <a:gd name="adj" fmla="val 13793"/>
            </a:avLst>
          </a:prstGeom>
          <a:solidFill>
            <a:schemeClr val="tx2"/>
          </a:solidFill>
          <a:ln w="12700">
            <a:solidFill>
              <a:schemeClr val="accent4"/>
            </a:solidFill>
            <a:prstDash val="solid"/>
          </a:ln>
        </p:spPr>
      </p:sp>
      <p:pic>
        <p:nvPicPr>
          <p:cNvPr id="63" name="Image 11" descr="assets/icons/workflow_lp.png">    </p:cNvPr>
          <p:cNvPicPr>
            <a:picLocks noChangeAspect="1"/>
          </p:cNvPicPr>
          <p:nvPr/>
        </p:nvPicPr>
        <p:blipFill>
          <a:blip r:embed="rId12"/>
          <a:stretch>
            <a:fillRect/>
          </a:stretch>
        </p:blipFill>
        <p:spPr>
          <a:xfrm>
            <a:off x="3273552" y="4343400"/>
            <a:ext cx="256032" cy="256032"/>
          </a:xfrm>
          <a:prstGeom prst="rect">
            <a:avLst/>
          </a:prstGeom>
        </p:spPr>
      </p:pic>
      <p:sp>
        <p:nvSpPr>
          <p:cNvPr id="64" name="Text 50"/>
          <p:cNvSpPr txBox="1"/>
          <p:nvPr/>
        </p:nvSpPr>
        <p:spPr>
          <a:xfrm>
            <a:off x="3639312" y="4206240"/>
            <a:ext cx="1481328" cy="530352"/>
          </a:xfrm>
          <a:prstGeom prst="rect">
            <a:avLst/>
          </a:prstGeom>
          <a:noFill/>
          <a:ln/>
        </p:spPr>
        <p:txBody>
          <a:bodyPr wrap="square" lIns="0" tIns="0" rIns="0" bIns="0" rtlCol="0" anchor="ctr"/>
          <a:lstStyle/>
          <a:p>
            <a:pPr indent="0" marL="0">
              <a:buNone/>
            </a:pPr>
            <a:r>
              <a:rPr lang="en-US" sz="1400" dirty="0">
                <a:solidFill>
                  <a:schemeClr val="bg1"/>
                </a:solidFill>
                <a:latin typeface="DM Sans" pitchFamily="34" charset="0"/>
                <a:ea typeface="DM Sans" pitchFamily="34" charset="-122"/>
                <a:cs typeface="DM Sans" pitchFamily="34" charset="-120"/>
              </a:rPr>
              <a:t>LangGraph app</a:t>
            </a:r>
            <a:endParaRPr lang="en-US" sz="1400" dirty="0"/>
          </a:p>
        </p:txBody>
      </p:sp>
      <p:sp>
        <p:nvSpPr>
          <p:cNvPr id="65" name="Shape 51"/>
          <p:cNvSpPr/>
          <p:nvPr/>
        </p:nvSpPr>
        <p:spPr>
          <a:xfrm>
            <a:off x="9539935" y="2066544"/>
            <a:ext cx="2103120" cy="530352"/>
          </a:xfrm>
          <a:prstGeom prst="roundRect">
            <a:avLst>
              <a:gd name="adj" fmla="val 13793"/>
            </a:avLst>
          </a:prstGeom>
          <a:solidFill>
            <a:schemeClr val="tx2"/>
          </a:solidFill>
          <a:ln w="12700">
            <a:solidFill>
              <a:schemeClr val="accent4"/>
            </a:solidFill>
            <a:prstDash val="solid"/>
          </a:ln>
        </p:spPr>
      </p:sp>
      <p:pic>
        <p:nvPicPr>
          <p:cNvPr id="66" name="Image 12" descr="assets/icons/cloud_lp.png">    </p:cNvPr>
          <p:cNvPicPr>
            <a:picLocks noChangeAspect="1"/>
          </p:cNvPicPr>
          <p:nvPr/>
        </p:nvPicPr>
        <p:blipFill>
          <a:blip r:embed="rId13"/>
          <a:stretch>
            <a:fillRect/>
          </a:stretch>
        </p:blipFill>
        <p:spPr>
          <a:xfrm>
            <a:off x="9704527" y="2212848"/>
            <a:ext cx="237744" cy="237744"/>
          </a:xfrm>
          <a:prstGeom prst="rect">
            <a:avLst/>
          </a:prstGeom>
        </p:spPr>
      </p:pic>
      <p:sp>
        <p:nvSpPr>
          <p:cNvPr id="67" name="Text 52"/>
          <p:cNvSpPr txBox="1"/>
          <p:nvPr/>
        </p:nvSpPr>
        <p:spPr>
          <a:xfrm>
            <a:off x="10051999" y="2066544"/>
            <a:ext cx="1499616" cy="530352"/>
          </a:xfrm>
          <a:prstGeom prst="rect">
            <a:avLst/>
          </a:prstGeom>
          <a:noFill/>
          <a:ln/>
        </p:spPr>
        <p:txBody>
          <a:bodyPr wrap="square" lIns="0" tIns="0" rIns="0" bIns="0" rtlCol="0" anchor="ctr"/>
          <a:lstStyle/>
          <a:p>
            <a:pPr indent="0" marL="0">
              <a:buNone/>
            </a:pPr>
            <a:r>
              <a:rPr lang="en-US" sz="1400" dirty="0">
                <a:solidFill>
                  <a:schemeClr val="bg1"/>
                </a:solidFill>
                <a:latin typeface="DM Sans" pitchFamily="34" charset="0"/>
                <a:ea typeface="DM Sans" pitchFamily="34" charset="-122"/>
                <a:cs typeface="DM Sans" pitchFamily="34" charset="-120"/>
              </a:rPr>
              <a:t>Anthropic</a:t>
            </a:r>
            <a:endParaRPr lang="en-US" sz="1400" dirty="0"/>
          </a:p>
        </p:txBody>
      </p:sp>
      <p:sp>
        <p:nvSpPr>
          <p:cNvPr id="68" name="Shape 53"/>
          <p:cNvSpPr/>
          <p:nvPr/>
        </p:nvSpPr>
        <p:spPr>
          <a:xfrm>
            <a:off x="9539935" y="2779776"/>
            <a:ext cx="2103120" cy="530352"/>
          </a:xfrm>
          <a:prstGeom prst="roundRect">
            <a:avLst>
              <a:gd name="adj" fmla="val 13793"/>
            </a:avLst>
          </a:prstGeom>
          <a:solidFill>
            <a:schemeClr val="tx2"/>
          </a:solidFill>
          <a:ln w="12700">
            <a:solidFill>
              <a:schemeClr val="accent4"/>
            </a:solidFill>
            <a:prstDash val="solid"/>
          </a:ln>
        </p:spPr>
      </p:sp>
      <p:pic>
        <p:nvPicPr>
          <p:cNvPr id="69" name="Image 13" descr="assets/icons/cloud_lp.png">    </p:cNvPr>
          <p:cNvPicPr>
            <a:picLocks noChangeAspect="1"/>
          </p:cNvPicPr>
          <p:nvPr/>
        </p:nvPicPr>
        <p:blipFill>
          <a:blip r:embed="rId14"/>
          <a:stretch>
            <a:fillRect/>
          </a:stretch>
        </p:blipFill>
        <p:spPr>
          <a:xfrm>
            <a:off x="9704527" y="2926080"/>
            <a:ext cx="237744" cy="237744"/>
          </a:xfrm>
          <a:prstGeom prst="rect">
            <a:avLst/>
          </a:prstGeom>
        </p:spPr>
      </p:pic>
      <p:sp>
        <p:nvSpPr>
          <p:cNvPr id="70" name="Text 54"/>
          <p:cNvSpPr txBox="1"/>
          <p:nvPr/>
        </p:nvSpPr>
        <p:spPr>
          <a:xfrm>
            <a:off x="10051999" y="2779776"/>
            <a:ext cx="1499616" cy="530352"/>
          </a:xfrm>
          <a:prstGeom prst="rect">
            <a:avLst/>
          </a:prstGeom>
          <a:noFill/>
          <a:ln/>
        </p:spPr>
        <p:txBody>
          <a:bodyPr wrap="square" lIns="0" tIns="0" rIns="0" bIns="0" rtlCol="0" anchor="ctr"/>
          <a:lstStyle/>
          <a:p>
            <a:pPr indent="0" marL="0">
              <a:buNone/>
            </a:pPr>
            <a:r>
              <a:rPr lang="en-US" sz="1400" dirty="0">
                <a:solidFill>
                  <a:schemeClr val="bg1"/>
                </a:solidFill>
                <a:latin typeface="DM Sans" pitchFamily="34" charset="0"/>
                <a:ea typeface="DM Sans" pitchFamily="34" charset="-122"/>
                <a:cs typeface="DM Sans" pitchFamily="34" charset="-120"/>
              </a:rPr>
              <a:t>OpenAI</a:t>
            </a:r>
            <a:endParaRPr lang="en-US" sz="1400" dirty="0"/>
          </a:p>
        </p:txBody>
      </p:sp>
      <p:sp>
        <p:nvSpPr>
          <p:cNvPr id="71" name="Shape 55"/>
          <p:cNvSpPr/>
          <p:nvPr/>
        </p:nvSpPr>
        <p:spPr>
          <a:xfrm>
            <a:off x="9539935" y="3493008"/>
            <a:ext cx="2103120" cy="530352"/>
          </a:xfrm>
          <a:prstGeom prst="roundRect">
            <a:avLst>
              <a:gd name="adj" fmla="val 13793"/>
            </a:avLst>
          </a:prstGeom>
          <a:solidFill>
            <a:schemeClr val="tx2"/>
          </a:solidFill>
          <a:ln w="12700">
            <a:solidFill>
              <a:schemeClr val="accent4"/>
            </a:solidFill>
            <a:prstDash val="solid"/>
          </a:ln>
        </p:spPr>
      </p:sp>
      <p:pic>
        <p:nvPicPr>
          <p:cNvPr id="72" name="Image 14" descr="assets/icons/cloud_lp.png">    </p:cNvPr>
          <p:cNvPicPr>
            <a:picLocks noChangeAspect="1"/>
          </p:cNvPicPr>
          <p:nvPr/>
        </p:nvPicPr>
        <p:blipFill>
          <a:blip r:embed="rId15"/>
          <a:stretch>
            <a:fillRect/>
          </a:stretch>
        </p:blipFill>
        <p:spPr>
          <a:xfrm>
            <a:off x="9704527" y="3639312"/>
            <a:ext cx="237744" cy="237744"/>
          </a:xfrm>
          <a:prstGeom prst="rect">
            <a:avLst/>
          </a:prstGeom>
        </p:spPr>
      </p:pic>
      <p:sp>
        <p:nvSpPr>
          <p:cNvPr id="73" name="Text 56"/>
          <p:cNvSpPr txBox="1"/>
          <p:nvPr/>
        </p:nvSpPr>
        <p:spPr>
          <a:xfrm>
            <a:off x="10051999" y="3493008"/>
            <a:ext cx="1499616" cy="530352"/>
          </a:xfrm>
          <a:prstGeom prst="rect">
            <a:avLst/>
          </a:prstGeom>
          <a:noFill/>
          <a:ln/>
        </p:spPr>
        <p:txBody>
          <a:bodyPr wrap="square" lIns="0" tIns="0" rIns="0" bIns="0" rtlCol="0" anchor="ctr"/>
          <a:lstStyle/>
          <a:p>
            <a:pPr indent="0" marL="0">
              <a:buNone/>
            </a:pPr>
            <a:r>
              <a:rPr lang="en-US" sz="1400" dirty="0">
                <a:solidFill>
                  <a:schemeClr val="bg1"/>
                </a:solidFill>
                <a:latin typeface="DM Sans" pitchFamily="34" charset="0"/>
                <a:ea typeface="DM Sans" pitchFamily="34" charset="-122"/>
                <a:cs typeface="DM Sans" pitchFamily="34" charset="-120"/>
              </a:rPr>
              <a:t>Google Gemini</a:t>
            </a:r>
            <a:endParaRPr lang="en-US" sz="1400" dirty="0"/>
          </a:p>
        </p:txBody>
      </p:sp>
      <p:sp>
        <p:nvSpPr>
          <p:cNvPr id="74" name="Shape 57"/>
          <p:cNvSpPr/>
          <p:nvPr/>
        </p:nvSpPr>
        <p:spPr>
          <a:xfrm>
            <a:off x="9539935" y="4206240"/>
            <a:ext cx="2103120" cy="530352"/>
          </a:xfrm>
          <a:prstGeom prst="roundRect">
            <a:avLst>
              <a:gd name="adj" fmla="val 13793"/>
            </a:avLst>
          </a:prstGeom>
          <a:solidFill>
            <a:schemeClr val="tx2"/>
          </a:solidFill>
          <a:ln w="12700">
            <a:solidFill>
              <a:schemeClr val="accent4"/>
            </a:solidFill>
            <a:prstDash val="solid"/>
          </a:ln>
        </p:spPr>
      </p:sp>
      <p:pic>
        <p:nvPicPr>
          <p:cNvPr id="75" name="Image 15" descr="assets/icons/cloud_lp.png">    </p:cNvPr>
          <p:cNvPicPr>
            <a:picLocks noChangeAspect="1"/>
          </p:cNvPicPr>
          <p:nvPr/>
        </p:nvPicPr>
        <p:blipFill>
          <a:blip r:embed="rId16"/>
          <a:stretch>
            <a:fillRect/>
          </a:stretch>
        </p:blipFill>
        <p:spPr>
          <a:xfrm>
            <a:off x="9704527" y="4352544"/>
            <a:ext cx="237744" cy="237744"/>
          </a:xfrm>
          <a:prstGeom prst="rect">
            <a:avLst/>
          </a:prstGeom>
        </p:spPr>
      </p:pic>
      <p:sp>
        <p:nvSpPr>
          <p:cNvPr id="76" name="Text 58"/>
          <p:cNvSpPr txBox="1"/>
          <p:nvPr/>
        </p:nvSpPr>
        <p:spPr>
          <a:xfrm>
            <a:off x="10051999" y="4206240"/>
            <a:ext cx="1499616" cy="530352"/>
          </a:xfrm>
          <a:prstGeom prst="rect">
            <a:avLst/>
          </a:prstGeom>
          <a:noFill/>
          <a:ln/>
        </p:spPr>
        <p:txBody>
          <a:bodyPr wrap="square" lIns="0" tIns="0" rIns="0" bIns="0" rtlCol="0" anchor="ctr"/>
          <a:lstStyle/>
          <a:p>
            <a:pPr indent="0" marL="0">
              <a:buNone/>
            </a:pPr>
            <a:r>
              <a:rPr lang="en-US" sz="1400" dirty="0">
                <a:solidFill>
                  <a:schemeClr val="bg1"/>
                </a:solidFill>
                <a:latin typeface="DM Sans" pitchFamily="34" charset="0"/>
                <a:ea typeface="DM Sans" pitchFamily="34" charset="-122"/>
                <a:cs typeface="DM Sans" pitchFamily="34" charset="-120"/>
              </a:rPr>
              <a:t>AWS Bedrock</a:t>
            </a:r>
            <a:endParaRPr lang="en-US" sz="1400" dirty="0"/>
          </a:p>
        </p:txBody>
      </p:sp>
      <p:sp>
        <p:nvSpPr>
          <p:cNvPr id="77" name="Shape 59"/>
          <p:cNvSpPr/>
          <p:nvPr/>
        </p:nvSpPr>
        <p:spPr>
          <a:xfrm>
            <a:off x="548640" y="5230368"/>
            <a:ext cx="3575304" cy="566928"/>
          </a:xfrm>
          <a:prstGeom prst="roundRect">
            <a:avLst>
              <a:gd name="adj" fmla="val 16129"/>
            </a:avLst>
          </a:prstGeom>
          <a:solidFill>
            <a:schemeClr val="tx2"/>
          </a:solidFill>
          <a:ln w="9525">
            <a:solidFill>
              <a:schemeClr val="accent4"/>
            </a:solidFill>
            <a:prstDash val="solid"/>
          </a:ln>
        </p:spPr>
      </p:sp>
      <p:pic>
        <p:nvPicPr>
          <p:cNvPr id="78" name="Image 16" descr="assets/icons/key_lp.png">    </p:cNvPr>
          <p:cNvPicPr>
            <a:picLocks noChangeAspect="1"/>
          </p:cNvPicPr>
          <p:nvPr/>
        </p:nvPicPr>
        <p:blipFill>
          <a:blip r:embed="rId17"/>
          <a:stretch>
            <a:fillRect/>
          </a:stretch>
        </p:blipFill>
        <p:spPr>
          <a:xfrm>
            <a:off x="749808" y="5376672"/>
            <a:ext cx="274320" cy="274320"/>
          </a:xfrm>
          <a:prstGeom prst="rect">
            <a:avLst/>
          </a:prstGeom>
        </p:spPr>
      </p:pic>
      <p:sp>
        <p:nvSpPr>
          <p:cNvPr id="79" name="Text 60"/>
          <p:cNvSpPr txBox="1"/>
          <p:nvPr/>
        </p:nvSpPr>
        <p:spPr>
          <a:xfrm>
            <a:off x="1152144" y="5230368"/>
            <a:ext cx="2843784" cy="566928"/>
          </a:xfrm>
          <a:prstGeom prst="rect">
            <a:avLst/>
          </a:prstGeom>
          <a:noFill/>
          <a:ln/>
        </p:spPr>
        <p:txBody>
          <a:bodyPr wrap="square" lIns="0" tIns="0" rIns="0" bIns="0" rtlCol="0" anchor="ctr"/>
          <a:lstStyle/>
          <a:p>
            <a:pPr indent="0" marL="0">
              <a:buNone/>
            </a:pPr>
            <a:r>
              <a:rPr lang="en-US" sz="1500" dirty="0">
                <a:solidFill>
                  <a:schemeClr val="bg1"/>
                </a:solidFill>
                <a:latin typeface="DM Sans" pitchFamily="34" charset="0"/>
                <a:ea typeface="DM Sans" pitchFamily="34" charset="-122"/>
                <a:cs typeface="DM Sans" pitchFamily="34" charset="-120"/>
              </a:rPr>
              <a:t>One key per person or agent</a:t>
            </a:r>
            <a:endParaRPr lang="en-US" sz="1500" dirty="0"/>
          </a:p>
        </p:txBody>
      </p:sp>
      <p:sp>
        <p:nvSpPr>
          <p:cNvPr id="80" name="Shape 61"/>
          <p:cNvSpPr/>
          <p:nvPr/>
        </p:nvSpPr>
        <p:spPr>
          <a:xfrm>
            <a:off x="4306824" y="5230368"/>
            <a:ext cx="3575304" cy="566928"/>
          </a:xfrm>
          <a:prstGeom prst="roundRect">
            <a:avLst>
              <a:gd name="adj" fmla="val 16129"/>
            </a:avLst>
          </a:prstGeom>
          <a:solidFill>
            <a:schemeClr val="tx2"/>
          </a:solidFill>
          <a:ln w="9525">
            <a:solidFill>
              <a:schemeClr val="accent4"/>
            </a:solidFill>
            <a:prstDash val="solid"/>
          </a:ln>
        </p:spPr>
      </p:sp>
      <p:pic>
        <p:nvPicPr>
          <p:cNvPr id="81" name="Image 17" descr="assets/icons/receipt_lp.png">    </p:cNvPr>
          <p:cNvPicPr>
            <a:picLocks noChangeAspect="1"/>
          </p:cNvPicPr>
          <p:nvPr/>
        </p:nvPicPr>
        <p:blipFill>
          <a:blip r:embed="rId18"/>
          <a:stretch>
            <a:fillRect/>
          </a:stretch>
        </p:blipFill>
        <p:spPr>
          <a:xfrm>
            <a:off x="4507992" y="5376672"/>
            <a:ext cx="274320" cy="274320"/>
          </a:xfrm>
          <a:prstGeom prst="rect">
            <a:avLst/>
          </a:prstGeom>
        </p:spPr>
      </p:pic>
      <p:sp>
        <p:nvSpPr>
          <p:cNvPr id="82" name="Text 62"/>
          <p:cNvSpPr txBox="1"/>
          <p:nvPr/>
        </p:nvSpPr>
        <p:spPr>
          <a:xfrm>
            <a:off x="4910328" y="5230368"/>
            <a:ext cx="2843784" cy="566928"/>
          </a:xfrm>
          <a:prstGeom prst="rect">
            <a:avLst/>
          </a:prstGeom>
          <a:noFill/>
          <a:ln/>
        </p:spPr>
        <p:txBody>
          <a:bodyPr wrap="square" lIns="0" tIns="0" rIns="0" bIns="0" rtlCol="0" anchor="ctr"/>
          <a:lstStyle/>
          <a:p>
            <a:pPr indent="0" marL="0">
              <a:buNone/>
            </a:pPr>
            <a:r>
              <a:rPr lang="en-US" sz="1500" dirty="0">
                <a:solidFill>
                  <a:schemeClr val="bg1"/>
                </a:solidFill>
                <a:latin typeface="DM Sans" pitchFamily="34" charset="0"/>
                <a:ea typeface="DM Sans" pitchFamily="34" charset="-122"/>
                <a:cs typeface="DM Sans" pitchFamily="34" charset="-120"/>
              </a:rPr>
              <a:t>Every request owned &amp; priced</a:t>
            </a:r>
            <a:endParaRPr lang="en-US" sz="1500" dirty="0"/>
          </a:p>
        </p:txBody>
      </p:sp>
      <p:sp>
        <p:nvSpPr>
          <p:cNvPr id="83" name="Shape 63"/>
          <p:cNvSpPr/>
          <p:nvPr/>
        </p:nvSpPr>
        <p:spPr>
          <a:xfrm>
            <a:off x="8065008" y="5230368"/>
            <a:ext cx="3575304" cy="566928"/>
          </a:xfrm>
          <a:prstGeom prst="roundRect">
            <a:avLst>
              <a:gd name="adj" fmla="val 16129"/>
            </a:avLst>
          </a:prstGeom>
          <a:solidFill>
            <a:schemeClr val="tx2"/>
          </a:solidFill>
          <a:ln w="9525">
            <a:solidFill>
              <a:schemeClr val="accent4"/>
            </a:solidFill>
            <a:prstDash val="solid"/>
          </a:ln>
        </p:spPr>
      </p:sp>
      <p:pic>
        <p:nvPicPr>
          <p:cNvPr id="84" name="Image 18" descr="assets/icons/gauge_lp.png">    </p:cNvPr>
          <p:cNvPicPr>
            <a:picLocks noChangeAspect="1"/>
          </p:cNvPicPr>
          <p:nvPr/>
        </p:nvPicPr>
        <p:blipFill>
          <a:blip r:embed="rId19"/>
          <a:stretch>
            <a:fillRect/>
          </a:stretch>
        </p:blipFill>
        <p:spPr>
          <a:xfrm>
            <a:off x="8266176" y="5376672"/>
            <a:ext cx="274320" cy="274320"/>
          </a:xfrm>
          <a:prstGeom prst="rect">
            <a:avLst/>
          </a:prstGeom>
        </p:spPr>
      </p:pic>
      <p:sp>
        <p:nvSpPr>
          <p:cNvPr id="85" name="Text 64"/>
          <p:cNvSpPr txBox="1"/>
          <p:nvPr/>
        </p:nvSpPr>
        <p:spPr>
          <a:xfrm>
            <a:off x="8668512" y="5230368"/>
            <a:ext cx="2843784" cy="566928"/>
          </a:xfrm>
          <a:prstGeom prst="rect">
            <a:avLst/>
          </a:prstGeom>
          <a:noFill/>
          <a:ln/>
        </p:spPr>
        <p:txBody>
          <a:bodyPr wrap="square" lIns="0" tIns="0" rIns="0" bIns="0" rtlCol="0" anchor="ctr"/>
          <a:lstStyle/>
          <a:p>
            <a:pPr indent="0" marL="0">
              <a:buNone/>
            </a:pPr>
            <a:r>
              <a:rPr lang="en-US" sz="1500" dirty="0">
                <a:solidFill>
                  <a:schemeClr val="bg1"/>
                </a:solidFill>
                <a:latin typeface="DM Sans" pitchFamily="34" charset="0"/>
                <a:ea typeface="DM Sans" pitchFamily="34" charset="-122"/>
                <a:cs typeface="DM Sans" pitchFamily="34" charset="-120"/>
              </a:rPr>
              <a:t>Budgets enforced in one place</a:t>
            </a:r>
            <a:endParaRPr lang="en-US" sz="1500" dirty="0"/>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2" type="body" hasCustomPrompt="1"/>
          </p:nvPr>
        </p:nvSpPr>
        <p:spPr>
          <a:xfrm>
            <a:off x="548640" y="402336"/>
            <a:ext cx="7315200" cy="310896"/>
          </a:xfrm>
          <a:prstGeom prst="rect">
            <a:avLst/>
          </a:prstGeom>
          <a:noFill/>
          <a:ln/>
        </p:spPr>
        <p:txBody>
          <a:bodyPr wrap="square" lIns="0" tIns="0" rIns="0" bIns="0" rtlCol="0" anchor="ctr"/>
          <a:lstStyle/>
          <a:p>
            <a:pPr indent="0" marL="0">
              <a:buNone/>
            </a:pPr>
            <a:r>
              <a:rPr lang="en-US" sz="1200" dirty="0">
                <a:solidFill>
                  <a:schemeClr val="accent2"/>
                </a:solidFill>
                <a:latin typeface="DM Mono" pitchFamily="34" charset="0"/>
                <a:ea typeface="DM Mono" pitchFamily="34" charset="-122"/>
                <a:cs typeface="DM Mono" pitchFamily="34" charset="-120"/>
              </a:rPr>
              <a:t>MEET AGENTGATEWAY</a:t>
            </a:r>
            <a:endParaRPr lang="en-US" sz="1200" dirty="0"/>
          </a:p>
        </p:txBody>
      </p:sp>
      <p:sp>
        <p:nvSpPr>
          <p:cNvPr id="3" name="Text 1"/>
          <p:cNvSpPr/>
          <p:nvPr>
            <p:ph idx="103" type="title" hasCustomPrompt="1"/>
          </p:nvPr>
        </p:nvSpPr>
        <p:spPr>
          <a:xfrm>
            <a:off x="548640" y="786384"/>
            <a:ext cx="11091672" cy="685800"/>
          </a:xfrm>
          <a:prstGeom prst="rect">
            <a:avLst/>
          </a:prstGeom>
          <a:noFill/>
          <a:ln/>
        </p:spPr>
        <p:txBody>
          <a:bodyPr wrap="square" lIns="0" tIns="0" rIns="0" bIns="0" rtlCol="0" anchor="t"/>
          <a:lstStyle/>
          <a:p>
            <a:pPr algn="l" indent="0" marL="0">
              <a:buNone/>
            </a:pPr>
            <a:r>
              <a:rPr lang="en-US" sz="3400" dirty="0">
                <a:solidFill>
                  <a:schemeClr val="bg1"/>
                </a:solidFill>
                <a:latin typeface="Figtree Medium" pitchFamily="34" charset="0"/>
                <a:ea typeface="Figtree Medium" pitchFamily="34" charset="-122"/>
                <a:cs typeface="Figtree Medium" pitchFamily="34" charset="-120"/>
              </a:rPr>
              <a:t>AI-native, without skipping the gateway basics</a:t>
            </a:r>
            <a:endParaRPr lang="en-US" sz="3400" dirty="0"/>
          </a:p>
        </p:txBody>
      </p:sp>
      <p:sp>
        <p:nvSpPr>
          <p:cNvPr id="4" name="Text 2"/>
          <p:cNvSpPr txBox="1"/>
          <p:nvPr/>
        </p:nvSpPr>
        <p:spPr>
          <a:xfrm>
            <a:off x="548640" y="1664208"/>
            <a:ext cx="5394960" cy="329184"/>
          </a:xfrm>
          <a:prstGeom prst="rect">
            <a:avLst/>
          </a:prstGeom>
          <a:noFill/>
          <a:ln/>
        </p:spPr>
        <p:txBody>
          <a:bodyPr wrap="square" lIns="0" tIns="0" rIns="0" bIns="0" rtlCol="0" anchor="t"/>
          <a:lstStyle/>
          <a:p>
            <a:pPr indent="0" marL="0">
              <a:buNone/>
            </a:pPr>
            <a:r>
              <a:rPr lang="en-US" sz="1800" dirty="0">
                <a:solidFill>
                  <a:schemeClr val="bg1"/>
                </a:solidFill>
                <a:latin typeface="Figtree Medium" pitchFamily="34" charset="0"/>
                <a:ea typeface="Figtree Medium" pitchFamily="34" charset="-122"/>
                <a:cs typeface="Figtree Medium" pitchFamily="34" charset="-120"/>
              </a:rPr>
              <a:t>What it is</a:t>
            </a:r>
            <a:endParaRPr lang="en-US" sz="1800" dirty="0"/>
          </a:p>
        </p:txBody>
      </p:sp>
      <p:sp>
        <p:nvSpPr>
          <p:cNvPr id="5" name="Text 3"/>
          <p:cNvSpPr txBox="1"/>
          <p:nvPr/>
        </p:nvSpPr>
        <p:spPr>
          <a:xfrm>
            <a:off x="548640" y="2011680"/>
            <a:ext cx="5394960" cy="274320"/>
          </a:xfrm>
          <a:prstGeom prst="rect">
            <a:avLst/>
          </a:prstGeom>
          <a:noFill/>
          <a:ln/>
        </p:spPr>
        <p:txBody>
          <a:bodyPr wrap="square" lIns="0" tIns="0" rIns="0" bIns="0" rtlCol="0" anchor="t"/>
          <a:lstStyle/>
          <a:p>
            <a:pPr indent="0" marL="0">
              <a:buNone/>
            </a:pPr>
            <a:r>
              <a:rPr lang="en-US" sz="1300" dirty="0">
                <a:solidFill>
                  <a:schemeClr val="bg2"/>
                </a:solidFill>
                <a:latin typeface="DM Sans" pitchFamily="34" charset="0"/>
                <a:ea typeface="DM Sans" pitchFamily="34" charset="-122"/>
                <a:cs typeface="DM Sans" pitchFamily="34" charset="-120"/>
              </a:rPr>
              <a:t>One open-source data plane, written in Rust</a:t>
            </a:r>
            <a:endParaRPr lang="en-US" sz="1300" dirty="0"/>
          </a:p>
        </p:txBody>
      </p:sp>
      <p:sp>
        <p:nvSpPr>
          <p:cNvPr id="6" name="Inference routing tile"/>
          <p:cNvSpPr/>
          <p:nvPr/>
        </p:nvSpPr>
        <p:spPr>
          <a:xfrm>
            <a:off x="548640" y="2423160"/>
            <a:ext cx="2633472" cy="1645920"/>
          </a:xfrm>
          <a:prstGeom prst="roundRect">
            <a:avLst>
              <a:gd name="adj" fmla="val 5556"/>
            </a:avLst>
          </a:prstGeom>
          <a:solidFill>
            <a:schemeClr val="tx2"/>
          </a:solidFill>
          <a:ln w="12700">
            <a:solidFill>
              <a:schemeClr val="accent4"/>
            </a:solidFill>
            <a:prstDash val="solid"/>
          </a:ln>
        </p:spPr>
      </p:sp>
      <p:sp>
        <p:nvSpPr>
          <p:cNvPr id="7" name="Shape 5"/>
          <p:cNvSpPr/>
          <p:nvPr/>
        </p:nvSpPr>
        <p:spPr>
          <a:xfrm>
            <a:off x="749808" y="2624328"/>
            <a:ext cx="475488" cy="475488"/>
          </a:xfrm>
          <a:prstGeom prst="ellipse">
            <a:avLst/>
          </a:prstGeom>
          <a:solidFill>
            <a:schemeClr val="accent1">
              <a:alpha val="50000"/>
            </a:schemeClr>
          </a:solidFill>
          <a:ln w="12700">
            <a:solidFill>
              <a:schemeClr val="accent2"/>
            </a:solidFill>
            <a:prstDash val="solid"/>
          </a:ln>
        </p:spPr>
      </p:sp>
      <p:pic>
        <p:nvPicPr>
          <p:cNvPr id="8" name="Image 0" descr="assets/icons/cpu_w.png">    </p:cNvPr>
          <p:cNvPicPr>
            <a:picLocks noChangeAspect="1"/>
          </p:cNvPicPr>
          <p:nvPr/>
        </p:nvPicPr>
        <p:blipFill>
          <a:blip r:embed="rId1"/>
          <a:stretch>
            <a:fillRect/>
          </a:stretch>
        </p:blipFill>
        <p:spPr>
          <a:xfrm>
            <a:off x="859536" y="2734056"/>
            <a:ext cx="256032" cy="256032"/>
          </a:xfrm>
          <a:prstGeom prst="rect">
            <a:avLst/>
          </a:prstGeom>
        </p:spPr>
      </p:pic>
      <p:sp>
        <p:nvSpPr>
          <p:cNvPr id="9" name="Text 6"/>
          <p:cNvSpPr txBox="1"/>
          <p:nvPr/>
        </p:nvSpPr>
        <p:spPr>
          <a:xfrm>
            <a:off x="1353312" y="2587752"/>
            <a:ext cx="1719072" cy="548640"/>
          </a:xfrm>
          <a:prstGeom prst="rect">
            <a:avLst/>
          </a:prstGeom>
          <a:noFill/>
          <a:ln/>
        </p:spPr>
        <p:txBody>
          <a:bodyPr wrap="square" lIns="0" tIns="0" rIns="0" bIns="0" rtlCol="0" anchor="ctr"/>
          <a:lstStyle/>
          <a:p>
            <a:pPr indent="0" marL="0">
              <a:buNone/>
            </a:pPr>
            <a:r>
              <a:rPr lang="en-US" sz="1600" dirty="0">
                <a:solidFill>
                  <a:schemeClr val="bg1"/>
                </a:solidFill>
                <a:latin typeface="Figtree Medium" pitchFamily="34" charset="0"/>
                <a:ea typeface="Figtree Medium" pitchFamily="34" charset="-122"/>
                <a:cs typeface="Figtree Medium" pitchFamily="34" charset="-120"/>
              </a:rPr>
              <a:t>Inference routing</a:t>
            </a:r>
            <a:endParaRPr lang="en-US" sz="1600" dirty="0"/>
          </a:p>
        </p:txBody>
      </p:sp>
      <p:sp>
        <p:nvSpPr>
          <p:cNvPr id="10" name="Text 7"/>
          <p:cNvSpPr txBox="1"/>
          <p:nvPr/>
        </p:nvSpPr>
        <p:spPr>
          <a:xfrm>
            <a:off x="749808" y="3291840"/>
            <a:ext cx="2231136" cy="640080"/>
          </a:xfrm>
          <a:prstGeom prst="rect">
            <a:avLst/>
          </a:prstGeom>
          <a:noFill/>
          <a:ln/>
        </p:spPr>
        <p:txBody>
          <a:bodyPr wrap="square" lIns="0" tIns="0" rIns="0" bIns="0" rtlCol="0" anchor="t"/>
          <a:lstStyle/>
          <a:p>
            <a:pPr indent="0" marL="0">
              <a:buNone/>
            </a:pPr>
            <a:r>
              <a:rPr lang="en-US" sz="1300" dirty="0">
                <a:solidFill>
                  <a:schemeClr val="bg2"/>
                </a:solidFill>
                <a:latin typeface="DM Sans" pitchFamily="34" charset="0"/>
                <a:ea typeface="DM Sans" pitchFamily="34" charset="-122"/>
                <a:cs typeface="DM Sans" pitchFamily="34" charset="-120"/>
              </a:rPr>
              <a:t>Smart routing for models you host yourself</a:t>
            </a:r>
            <a:endParaRPr lang="en-US" sz="1300" dirty="0"/>
          </a:p>
        </p:txBody>
      </p:sp>
      <p:sp>
        <p:nvSpPr>
          <p:cNvPr id="11" name="LLM gateway tile"/>
          <p:cNvSpPr/>
          <p:nvPr/>
        </p:nvSpPr>
        <p:spPr>
          <a:xfrm>
            <a:off x="3355848" y="2423160"/>
            <a:ext cx="2633472" cy="1645920"/>
          </a:xfrm>
          <a:prstGeom prst="roundRect">
            <a:avLst>
              <a:gd name="adj" fmla="val 5556"/>
            </a:avLst>
          </a:prstGeom>
          <a:solidFill>
            <a:schemeClr val="tx2"/>
          </a:solidFill>
          <a:ln w="12700">
            <a:solidFill>
              <a:schemeClr val="accent4"/>
            </a:solidFill>
            <a:prstDash val="solid"/>
          </a:ln>
        </p:spPr>
      </p:sp>
      <p:sp>
        <p:nvSpPr>
          <p:cNvPr id="12" name="Shape 9"/>
          <p:cNvSpPr/>
          <p:nvPr/>
        </p:nvSpPr>
        <p:spPr>
          <a:xfrm>
            <a:off x="3557016" y="2624328"/>
            <a:ext cx="475488" cy="475488"/>
          </a:xfrm>
          <a:prstGeom prst="ellipse">
            <a:avLst/>
          </a:prstGeom>
          <a:solidFill>
            <a:schemeClr val="accent1">
              <a:alpha val="50000"/>
            </a:schemeClr>
          </a:solidFill>
          <a:ln w="12700">
            <a:solidFill>
              <a:schemeClr val="accent2"/>
            </a:solidFill>
            <a:prstDash val="solid"/>
          </a:ln>
        </p:spPr>
      </p:sp>
      <p:pic>
        <p:nvPicPr>
          <p:cNvPr id="13" name="Image 1" descr="assets/icons/sparkles_w.png">    </p:cNvPr>
          <p:cNvPicPr>
            <a:picLocks noChangeAspect="1"/>
          </p:cNvPicPr>
          <p:nvPr/>
        </p:nvPicPr>
        <p:blipFill>
          <a:blip r:embed="rId2"/>
          <a:stretch>
            <a:fillRect/>
          </a:stretch>
        </p:blipFill>
        <p:spPr>
          <a:xfrm>
            <a:off x="3666744" y="2734056"/>
            <a:ext cx="256032" cy="256032"/>
          </a:xfrm>
          <a:prstGeom prst="rect">
            <a:avLst/>
          </a:prstGeom>
        </p:spPr>
      </p:pic>
      <p:sp>
        <p:nvSpPr>
          <p:cNvPr id="14" name="Text 10"/>
          <p:cNvSpPr txBox="1"/>
          <p:nvPr/>
        </p:nvSpPr>
        <p:spPr>
          <a:xfrm>
            <a:off x="4160520" y="2587752"/>
            <a:ext cx="1719072" cy="548640"/>
          </a:xfrm>
          <a:prstGeom prst="rect">
            <a:avLst/>
          </a:prstGeom>
          <a:noFill/>
          <a:ln/>
        </p:spPr>
        <p:txBody>
          <a:bodyPr wrap="square" lIns="0" tIns="0" rIns="0" bIns="0" rtlCol="0" anchor="ctr"/>
          <a:lstStyle/>
          <a:p>
            <a:pPr indent="0" marL="0">
              <a:buNone/>
            </a:pPr>
            <a:r>
              <a:rPr lang="en-US" sz="1600" dirty="0">
                <a:solidFill>
                  <a:schemeClr val="bg1"/>
                </a:solidFill>
                <a:latin typeface="Figtree Medium" pitchFamily="34" charset="0"/>
                <a:ea typeface="Figtree Medium" pitchFamily="34" charset="-122"/>
                <a:cs typeface="Figtree Medium" pitchFamily="34" charset="-120"/>
              </a:rPr>
              <a:t>LLM gateway</a:t>
            </a:r>
            <a:endParaRPr lang="en-US" sz="1600" dirty="0"/>
          </a:p>
        </p:txBody>
      </p:sp>
      <p:sp>
        <p:nvSpPr>
          <p:cNvPr id="15" name="Text 11"/>
          <p:cNvSpPr txBox="1"/>
          <p:nvPr/>
        </p:nvSpPr>
        <p:spPr>
          <a:xfrm>
            <a:off x="3557016" y="3291840"/>
            <a:ext cx="2231136" cy="640080"/>
          </a:xfrm>
          <a:prstGeom prst="rect">
            <a:avLst/>
          </a:prstGeom>
          <a:noFill/>
          <a:ln/>
        </p:spPr>
        <p:txBody>
          <a:bodyPr wrap="square" lIns="0" tIns="0" rIns="0" bIns="0" rtlCol="0" anchor="t"/>
          <a:lstStyle/>
          <a:p>
            <a:pPr indent="0" marL="0">
              <a:buNone/>
            </a:pPr>
            <a:r>
              <a:rPr lang="en-US" sz="1300" dirty="0">
                <a:solidFill>
                  <a:schemeClr val="bg2"/>
                </a:solidFill>
                <a:latin typeface="DM Sans" pitchFamily="34" charset="0"/>
                <a:ea typeface="DM Sans" pitchFamily="34" charset="-122"/>
                <a:cs typeface="DM Sans" pitchFamily="34" charset="-120"/>
              </a:rPr>
              <a:t>Every major provider behind one API</a:t>
            </a:r>
            <a:endParaRPr lang="en-US" sz="1300" dirty="0"/>
          </a:p>
        </p:txBody>
      </p:sp>
      <p:sp>
        <p:nvSpPr>
          <p:cNvPr id="16" name="MCP &amp; A2A tile"/>
          <p:cNvSpPr/>
          <p:nvPr/>
        </p:nvSpPr>
        <p:spPr>
          <a:xfrm>
            <a:off x="548640" y="4251960"/>
            <a:ext cx="2633472" cy="1645920"/>
          </a:xfrm>
          <a:prstGeom prst="roundRect">
            <a:avLst>
              <a:gd name="adj" fmla="val 5556"/>
            </a:avLst>
          </a:prstGeom>
          <a:solidFill>
            <a:schemeClr val="tx2"/>
          </a:solidFill>
          <a:ln w="12700">
            <a:solidFill>
              <a:schemeClr val="accent4"/>
            </a:solidFill>
            <a:prstDash val="solid"/>
          </a:ln>
        </p:spPr>
      </p:sp>
      <p:sp>
        <p:nvSpPr>
          <p:cNvPr id="17" name="Shape 13"/>
          <p:cNvSpPr/>
          <p:nvPr/>
        </p:nvSpPr>
        <p:spPr>
          <a:xfrm>
            <a:off x="749808" y="4453128"/>
            <a:ext cx="475488" cy="475488"/>
          </a:xfrm>
          <a:prstGeom prst="ellipse">
            <a:avLst/>
          </a:prstGeom>
          <a:solidFill>
            <a:schemeClr val="accent1">
              <a:alpha val="50000"/>
            </a:schemeClr>
          </a:solidFill>
          <a:ln w="12700">
            <a:solidFill>
              <a:schemeClr val="accent2"/>
            </a:solidFill>
            <a:prstDash val="solid"/>
          </a:ln>
        </p:spPr>
      </p:sp>
      <p:pic>
        <p:nvPicPr>
          <p:cNvPr id="18" name="Image 2" descr="assets/icons/plug_w.png">    </p:cNvPr>
          <p:cNvPicPr>
            <a:picLocks noChangeAspect="1"/>
          </p:cNvPicPr>
          <p:nvPr/>
        </p:nvPicPr>
        <p:blipFill>
          <a:blip r:embed="rId3"/>
          <a:stretch>
            <a:fillRect/>
          </a:stretch>
        </p:blipFill>
        <p:spPr>
          <a:xfrm>
            <a:off x="859536" y="4562856"/>
            <a:ext cx="256032" cy="256032"/>
          </a:xfrm>
          <a:prstGeom prst="rect">
            <a:avLst/>
          </a:prstGeom>
        </p:spPr>
      </p:pic>
      <p:sp>
        <p:nvSpPr>
          <p:cNvPr id="19" name="Text 14"/>
          <p:cNvSpPr txBox="1"/>
          <p:nvPr/>
        </p:nvSpPr>
        <p:spPr>
          <a:xfrm>
            <a:off x="1353312" y="4416552"/>
            <a:ext cx="1719072" cy="548640"/>
          </a:xfrm>
          <a:prstGeom prst="rect">
            <a:avLst/>
          </a:prstGeom>
          <a:noFill/>
          <a:ln/>
        </p:spPr>
        <p:txBody>
          <a:bodyPr wrap="square" lIns="0" tIns="0" rIns="0" bIns="0" rtlCol="0" anchor="ctr"/>
          <a:lstStyle/>
          <a:p>
            <a:pPr indent="0" marL="0">
              <a:buNone/>
            </a:pPr>
            <a:r>
              <a:rPr lang="en-US" sz="1600" dirty="0">
                <a:solidFill>
                  <a:schemeClr val="bg1"/>
                </a:solidFill>
                <a:latin typeface="Figtree Medium" pitchFamily="34" charset="0"/>
                <a:ea typeface="Figtree Medium" pitchFamily="34" charset="-122"/>
                <a:cs typeface="Figtree Medium" pitchFamily="34" charset="-120"/>
              </a:rPr>
              <a:t>MCP &amp; A2A</a:t>
            </a:r>
            <a:endParaRPr lang="en-US" sz="1600" dirty="0"/>
          </a:p>
        </p:txBody>
      </p:sp>
      <p:sp>
        <p:nvSpPr>
          <p:cNvPr id="20" name="Text 15"/>
          <p:cNvSpPr txBox="1"/>
          <p:nvPr/>
        </p:nvSpPr>
        <p:spPr>
          <a:xfrm>
            <a:off x="749808" y="5120640"/>
            <a:ext cx="2231136" cy="640080"/>
          </a:xfrm>
          <a:prstGeom prst="rect">
            <a:avLst/>
          </a:prstGeom>
          <a:noFill/>
          <a:ln/>
        </p:spPr>
        <p:txBody>
          <a:bodyPr wrap="square" lIns="0" tIns="0" rIns="0" bIns="0" rtlCol="0" anchor="t"/>
          <a:lstStyle/>
          <a:p>
            <a:pPr indent="0" marL="0">
              <a:buNone/>
            </a:pPr>
            <a:r>
              <a:rPr lang="en-US" sz="1300" dirty="0">
                <a:solidFill>
                  <a:schemeClr val="bg2"/>
                </a:solidFill>
                <a:latin typeface="DM Sans" pitchFamily="34" charset="0"/>
                <a:ea typeface="DM Sans" pitchFamily="34" charset="-122"/>
                <a:cs typeface="DM Sans" pitchFamily="34" charset="-120"/>
              </a:rPr>
              <a:t>Tools and agents, with auth and filtering</a:t>
            </a:r>
            <a:endParaRPr lang="en-US" sz="1300" dirty="0"/>
          </a:p>
        </p:txBody>
      </p:sp>
      <p:sp>
        <p:nvSpPr>
          <p:cNvPr id="21" name="API gateway tile"/>
          <p:cNvSpPr/>
          <p:nvPr/>
        </p:nvSpPr>
        <p:spPr>
          <a:xfrm>
            <a:off x="3355848" y="4251960"/>
            <a:ext cx="2633472" cy="1645920"/>
          </a:xfrm>
          <a:prstGeom prst="roundRect">
            <a:avLst>
              <a:gd name="adj" fmla="val 5556"/>
            </a:avLst>
          </a:prstGeom>
          <a:solidFill>
            <a:schemeClr val="tx2"/>
          </a:solidFill>
          <a:ln w="12700">
            <a:solidFill>
              <a:schemeClr val="accent4"/>
            </a:solidFill>
            <a:prstDash val="solid"/>
          </a:ln>
        </p:spPr>
      </p:sp>
      <p:sp>
        <p:nvSpPr>
          <p:cNvPr id="22" name="Shape 17"/>
          <p:cNvSpPr/>
          <p:nvPr/>
        </p:nvSpPr>
        <p:spPr>
          <a:xfrm>
            <a:off x="3557016" y="4453128"/>
            <a:ext cx="475488" cy="475488"/>
          </a:xfrm>
          <a:prstGeom prst="ellipse">
            <a:avLst/>
          </a:prstGeom>
          <a:solidFill>
            <a:schemeClr val="accent1">
              <a:alpha val="50000"/>
            </a:schemeClr>
          </a:solidFill>
          <a:ln w="12700">
            <a:solidFill>
              <a:schemeClr val="accent2"/>
            </a:solidFill>
            <a:prstDash val="solid"/>
          </a:ln>
        </p:spPr>
      </p:sp>
      <p:pic>
        <p:nvPicPr>
          <p:cNvPr id="23" name="Image 3" descr="assets/icons/network_w.png">    </p:cNvPr>
          <p:cNvPicPr>
            <a:picLocks noChangeAspect="1"/>
          </p:cNvPicPr>
          <p:nvPr/>
        </p:nvPicPr>
        <p:blipFill>
          <a:blip r:embed="rId4"/>
          <a:stretch>
            <a:fillRect/>
          </a:stretch>
        </p:blipFill>
        <p:spPr>
          <a:xfrm>
            <a:off x="3666744" y="4562856"/>
            <a:ext cx="256032" cy="256032"/>
          </a:xfrm>
          <a:prstGeom prst="rect">
            <a:avLst/>
          </a:prstGeom>
        </p:spPr>
      </p:pic>
      <p:sp>
        <p:nvSpPr>
          <p:cNvPr id="24" name="Text 18"/>
          <p:cNvSpPr txBox="1"/>
          <p:nvPr/>
        </p:nvSpPr>
        <p:spPr>
          <a:xfrm>
            <a:off x="4160520" y="4416552"/>
            <a:ext cx="1719072" cy="548640"/>
          </a:xfrm>
          <a:prstGeom prst="rect">
            <a:avLst/>
          </a:prstGeom>
          <a:noFill/>
          <a:ln/>
        </p:spPr>
        <p:txBody>
          <a:bodyPr wrap="square" lIns="0" tIns="0" rIns="0" bIns="0" rtlCol="0" anchor="ctr"/>
          <a:lstStyle/>
          <a:p>
            <a:pPr indent="0" marL="0">
              <a:buNone/>
            </a:pPr>
            <a:r>
              <a:rPr lang="en-US" sz="1600" dirty="0">
                <a:solidFill>
                  <a:schemeClr val="bg1"/>
                </a:solidFill>
                <a:latin typeface="Figtree Medium" pitchFamily="34" charset="0"/>
                <a:ea typeface="Figtree Medium" pitchFamily="34" charset="-122"/>
                <a:cs typeface="Figtree Medium" pitchFamily="34" charset="-120"/>
              </a:rPr>
              <a:t>API gateway</a:t>
            </a:r>
            <a:endParaRPr lang="en-US" sz="1600" dirty="0"/>
          </a:p>
        </p:txBody>
      </p:sp>
      <p:sp>
        <p:nvSpPr>
          <p:cNvPr id="25" name="Text 19"/>
          <p:cNvSpPr txBox="1"/>
          <p:nvPr/>
        </p:nvSpPr>
        <p:spPr>
          <a:xfrm>
            <a:off x="3557016" y="5120640"/>
            <a:ext cx="2231136" cy="640080"/>
          </a:xfrm>
          <a:prstGeom prst="rect">
            <a:avLst/>
          </a:prstGeom>
          <a:noFill/>
          <a:ln/>
        </p:spPr>
        <p:txBody>
          <a:bodyPr wrap="square" lIns="0" tIns="0" rIns="0" bIns="0" rtlCol="0" anchor="t"/>
          <a:lstStyle/>
          <a:p>
            <a:pPr indent="0" marL="0">
              <a:buNone/>
            </a:pPr>
            <a:r>
              <a:rPr lang="en-US" sz="1300" dirty="0">
                <a:solidFill>
                  <a:schemeClr val="bg2"/>
                </a:solidFill>
                <a:latin typeface="DM Sans" pitchFamily="34" charset="0"/>
                <a:ea typeface="DM Sans" pitchFamily="34" charset="-122"/>
                <a:cs typeface="DM Sans" pitchFamily="34" charset="-120"/>
              </a:rPr>
              <a:t>HTTP &amp; gRPC with TLS, auth, rate limits</a:t>
            </a:r>
            <a:endParaRPr lang="en-US" sz="1300" dirty="0"/>
          </a:p>
        </p:txBody>
      </p:sp>
      <p:sp>
        <p:nvSpPr>
          <p:cNvPr id="26" name="Text 20"/>
          <p:cNvSpPr txBox="1"/>
          <p:nvPr/>
        </p:nvSpPr>
        <p:spPr>
          <a:xfrm>
            <a:off x="6355080" y="1664208"/>
            <a:ext cx="5287975" cy="329184"/>
          </a:xfrm>
          <a:prstGeom prst="rect">
            <a:avLst/>
          </a:prstGeom>
          <a:noFill/>
          <a:ln/>
        </p:spPr>
        <p:txBody>
          <a:bodyPr wrap="square" lIns="0" tIns="0" rIns="0" bIns="0" rtlCol="0" anchor="t"/>
          <a:lstStyle/>
          <a:p>
            <a:pPr indent="0" marL="0">
              <a:buNone/>
            </a:pPr>
            <a:r>
              <a:rPr lang="en-US" sz="1800" dirty="0">
                <a:solidFill>
                  <a:schemeClr val="bg1"/>
                </a:solidFill>
                <a:latin typeface="Figtree Medium" pitchFamily="34" charset="0"/>
                <a:ea typeface="Figtree Medium" pitchFamily="34" charset="-122"/>
                <a:cs typeface="Figtree Medium" pitchFamily="34" charset="-120"/>
              </a:rPr>
              <a:t>Why we built it</a:t>
            </a:r>
            <a:endParaRPr lang="en-US" sz="1800" dirty="0"/>
          </a:p>
        </p:txBody>
      </p:sp>
      <p:sp>
        <p:nvSpPr>
          <p:cNvPr id="27" name="Text 21"/>
          <p:cNvSpPr txBox="1"/>
          <p:nvPr/>
        </p:nvSpPr>
        <p:spPr>
          <a:xfrm>
            <a:off x="6355080" y="2011680"/>
            <a:ext cx="5287975" cy="274320"/>
          </a:xfrm>
          <a:prstGeom prst="rect">
            <a:avLst/>
          </a:prstGeom>
          <a:noFill/>
          <a:ln/>
        </p:spPr>
        <p:txBody>
          <a:bodyPr wrap="square" lIns="0" tIns="0" rIns="0" bIns="0" rtlCol="0" anchor="t"/>
          <a:lstStyle/>
          <a:p>
            <a:pPr indent="0" marL="0">
              <a:buNone/>
            </a:pPr>
            <a:r>
              <a:rPr lang="en-US" sz="1300" dirty="0">
                <a:solidFill>
                  <a:schemeClr val="bg2"/>
                </a:solidFill>
                <a:latin typeface="DM Sans" pitchFamily="34" charset="0"/>
                <a:ea typeface="DM Sans" pitchFamily="34" charset="-122"/>
                <a:cs typeface="DM Sans" pitchFamily="34" charset="-120"/>
              </a:rPr>
              <a:t>Most gateways only get half of it right</a:t>
            </a:r>
            <a:endParaRPr lang="en-US" sz="1300" dirty="0"/>
          </a:p>
        </p:txBody>
      </p:sp>
      <p:sp>
        <p:nvSpPr>
          <p:cNvPr id="28" name="Gateway positioning chart"/>
          <p:cNvSpPr/>
          <p:nvPr/>
        </p:nvSpPr>
        <p:spPr>
          <a:xfrm>
            <a:off x="6355080" y="2423160"/>
            <a:ext cx="5287975" cy="2880360"/>
          </a:xfrm>
          <a:prstGeom prst="roundRect">
            <a:avLst>
              <a:gd name="adj" fmla="val 3175"/>
            </a:avLst>
          </a:prstGeom>
          <a:solidFill>
            <a:schemeClr val="tx2"/>
          </a:solidFill>
          <a:ln w="12700">
            <a:solidFill>
              <a:schemeClr val="accent4"/>
            </a:solidFill>
            <a:prstDash val="solid"/>
          </a:ln>
        </p:spPr>
      </p:sp>
      <p:sp>
        <p:nvSpPr>
          <p:cNvPr id="29" name="agentgateway quadrant"/>
          <p:cNvSpPr/>
          <p:nvPr/>
        </p:nvSpPr>
        <p:spPr>
          <a:xfrm>
            <a:off x="9121140" y="2670048"/>
            <a:ext cx="2217420" cy="1110996"/>
          </a:xfrm>
          <a:prstGeom prst="rect">
            <a:avLst/>
          </a:prstGeom>
          <a:solidFill>
            <a:schemeClr val="accent1">
              <a:alpha val="20000"/>
            </a:schemeClr>
          </a:solidFill>
          <a:ln/>
        </p:spPr>
      </p:sp>
      <p:sp>
        <p:nvSpPr>
          <p:cNvPr id="30" name="Shape 24"/>
          <p:cNvSpPr/>
          <p:nvPr/>
        </p:nvSpPr>
        <p:spPr>
          <a:xfrm>
            <a:off x="9121140" y="2670048"/>
            <a:ext cx="0" cy="2221992"/>
          </a:xfrm>
          <a:prstGeom prst="line">
            <a:avLst/>
          </a:prstGeom>
          <a:noFill/>
          <a:ln w="9525">
            <a:solidFill>
              <a:schemeClr val="accent4"/>
            </a:solidFill>
            <a:prstDash val="dash"/>
          </a:ln>
        </p:spPr>
      </p:sp>
      <p:sp>
        <p:nvSpPr>
          <p:cNvPr id="31" name="Shape 25"/>
          <p:cNvSpPr/>
          <p:nvPr/>
        </p:nvSpPr>
        <p:spPr>
          <a:xfrm>
            <a:off x="6903720" y="3781044"/>
            <a:ext cx="4434840" cy="0"/>
          </a:xfrm>
          <a:prstGeom prst="line">
            <a:avLst/>
          </a:prstGeom>
          <a:noFill/>
          <a:ln w="9525">
            <a:solidFill>
              <a:schemeClr val="accent4"/>
            </a:solidFill>
            <a:prstDash val="dash"/>
          </a:ln>
        </p:spPr>
      </p:sp>
      <p:sp>
        <p:nvSpPr>
          <p:cNvPr id="32" name="Shape 26"/>
          <p:cNvSpPr/>
          <p:nvPr/>
        </p:nvSpPr>
        <p:spPr>
          <a:xfrm flipV="1">
            <a:off x="6903720" y="2615184"/>
            <a:ext cx="0" cy="2276856"/>
          </a:xfrm>
          <a:prstGeom prst="line">
            <a:avLst/>
          </a:prstGeom>
          <a:noFill/>
          <a:ln w="15875">
            <a:solidFill>
              <a:schemeClr val="accent2"/>
            </a:solidFill>
            <a:prstDash val="solid"/>
            <a:tailEnd type="triangle"/>
          </a:ln>
        </p:spPr>
      </p:sp>
      <p:sp>
        <p:nvSpPr>
          <p:cNvPr id="33" name="Shape 27"/>
          <p:cNvSpPr/>
          <p:nvPr/>
        </p:nvSpPr>
        <p:spPr>
          <a:xfrm>
            <a:off x="6903720" y="4892040"/>
            <a:ext cx="4434840" cy="0"/>
          </a:xfrm>
          <a:prstGeom prst="line">
            <a:avLst/>
          </a:prstGeom>
          <a:noFill/>
          <a:ln w="15875">
            <a:solidFill>
              <a:schemeClr val="accent2"/>
            </a:solidFill>
            <a:prstDash val="solid"/>
            <a:tailEnd type="triangle"/>
          </a:ln>
        </p:spPr>
      </p:sp>
      <p:sp>
        <p:nvSpPr>
          <p:cNvPr id="34" name="Text 28"/>
          <p:cNvSpPr txBox="1"/>
          <p:nvPr/>
        </p:nvSpPr>
        <p:spPr>
          <a:xfrm rot="16200000">
            <a:off x="5614416" y="3662172"/>
            <a:ext cx="2194560" cy="237744"/>
          </a:xfrm>
          <a:prstGeom prst="rect">
            <a:avLst/>
          </a:prstGeom>
          <a:noFill/>
          <a:ln/>
        </p:spPr>
        <p:txBody>
          <a:bodyPr wrap="square" lIns="0" tIns="0" rIns="0" bIns="0" rtlCol="0" anchor="ctr"/>
          <a:lstStyle/>
          <a:p>
            <a:pPr algn="ctr" indent="0" marL="0">
              <a:buNone/>
            </a:pPr>
            <a:r>
              <a:rPr lang="en-US" sz="1100" dirty="0">
                <a:solidFill>
                  <a:schemeClr val="accent2"/>
                </a:solidFill>
                <a:latin typeface="DM Mono" pitchFamily="34" charset="0"/>
                <a:ea typeface="DM Mono" pitchFamily="34" charset="-122"/>
                <a:cs typeface="DM Mono" pitchFamily="34" charset="-120"/>
              </a:rPr>
              <a:t>Gateway basics</a:t>
            </a:r>
            <a:endParaRPr lang="en-US" sz="1100" dirty="0"/>
          </a:p>
        </p:txBody>
      </p:sp>
      <p:sp>
        <p:nvSpPr>
          <p:cNvPr id="35" name="Text 29"/>
          <p:cNvSpPr txBox="1"/>
          <p:nvPr/>
        </p:nvSpPr>
        <p:spPr>
          <a:xfrm>
            <a:off x="10058400" y="4956048"/>
            <a:ext cx="1280160" cy="237744"/>
          </a:xfrm>
          <a:prstGeom prst="rect">
            <a:avLst/>
          </a:prstGeom>
          <a:noFill/>
          <a:ln/>
        </p:spPr>
        <p:txBody>
          <a:bodyPr wrap="square" lIns="0" tIns="0" rIns="0" bIns="0" rtlCol="0" anchor="t"/>
          <a:lstStyle/>
          <a:p>
            <a:pPr algn="r" indent="0" marL="0">
              <a:buNone/>
            </a:pPr>
            <a:r>
              <a:rPr lang="en-US" sz="1100" dirty="0">
                <a:solidFill>
                  <a:schemeClr val="accent2"/>
                </a:solidFill>
                <a:latin typeface="DM Mono" pitchFamily="34" charset="0"/>
                <a:ea typeface="DM Mono" pitchFamily="34" charset="-122"/>
                <a:cs typeface="DM Mono" pitchFamily="34" charset="-120"/>
              </a:rPr>
              <a:t>AI-native</a:t>
            </a:r>
            <a:endParaRPr lang="en-US" sz="1100" dirty="0"/>
          </a:p>
        </p:txBody>
      </p:sp>
      <p:sp>
        <p:nvSpPr>
          <p:cNvPr id="36" name="Shape 30"/>
          <p:cNvSpPr/>
          <p:nvPr/>
        </p:nvSpPr>
        <p:spPr>
          <a:xfrm>
            <a:off x="7059168" y="2807208"/>
            <a:ext cx="182880" cy="182880"/>
          </a:xfrm>
          <a:prstGeom prst="ellipse">
            <a:avLst/>
          </a:prstGeom>
          <a:solidFill>
            <a:schemeClr val="accent4"/>
          </a:solidFill>
          <a:ln w="9525">
            <a:solidFill>
              <a:schemeClr val="bg2"/>
            </a:solidFill>
            <a:prstDash val="solid"/>
          </a:ln>
        </p:spPr>
      </p:sp>
      <p:sp>
        <p:nvSpPr>
          <p:cNvPr id="37" name="Text 31"/>
          <p:cNvSpPr txBox="1"/>
          <p:nvPr/>
        </p:nvSpPr>
        <p:spPr>
          <a:xfrm>
            <a:off x="7333488" y="2761488"/>
            <a:ext cx="1755648" cy="914400"/>
          </a:xfrm>
          <a:prstGeom prst="rect">
            <a:avLst/>
          </a:prstGeom>
          <a:noFill/>
          <a:ln/>
        </p:spPr>
        <p:txBody>
          <a:bodyPr wrap="square" lIns="0" tIns="0" rIns="0" bIns="0" rtlCol="0" anchor="t"/>
          <a:lstStyle/>
          <a:p>
            <a:pPr indent="0" marL="0">
              <a:buNone/>
            </a:pPr>
            <a:r>
              <a:rPr lang="en-US" sz="1400" dirty="0">
                <a:solidFill>
                  <a:schemeClr val="bg1"/>
                </a:solidFill>
                <a:latin typeface="Figtree Medium" pitchFamily="34" charset="0"/>
                <a:ea typeface="Figtree Medium" pitchFamily="34" charset="-122"/>
                <a:cs typeface="Figtree Medium" pitchFamily="34" charset="-120"/>
              </a:rPr>
              <a:t>Traditional gateways</a:t>
            </a:r>
            <a:endParaRPr lang="en-US" sz="1400" dirty="0"/>
          </a:p>
          <a:p>
            <a:pPr indent="0" marL="0">
              <a:spcBef>
                <a:spcPts val="300"/>
              </a:spcBef>
              <a:buNone/>
            </a:pPr>
            <a:r>
              <a:rPr lang="en-US" sz="1200" dirty="0">
                <a:solidFill>
                  <a:schemeClr val="bg2"/>
                </a:solidFill>
                <a:latin typeface="DM Sans" pitchFamily="34" charset="0"/>
                <a:ea typeface="DM Sans" pitchFamily="34" charset="-122"/>
                <a:cs typeface="DM Sans" pitchFamily="34" charset="-120"/>
              </a:rPr>
              <a:t>Basics first, AI bolted on</a:t>
            </a:r>
            <a:endParaRPr lang="en-US" sz="1400" dirty="0"/>
          </a:p>
        </p:txBody>
      </p:sp>
      <p:sp>
        <p:nvSpPr>
          <p:cNvPr id="38" name="Shape 32"/>
          <p:cNvSpPr/>
          <p:nvPr/>
        </p:nvSpPr>
        <p:spPr>
          <a:xfrm>
            <a:off x="9253728" y="3922776"/>
            <a:ext cx="182880" cy="182880"/>
          </a:xfrm>
          <a:prstGeom prst="ellipse">
            <a:avLst/>
          </a:prstGeom>
          <a:solidFill>
            <a:schemeClr val="accent4"/>
          </a:solidFill>
          <a:ln w="9525">
            <a:solidFill>
              <a:schemeClr val="bg2"/>
            </a:solidFill>
            <a:prstDash val="solid"/>
          </a:ln>
        </p:spPr>
      </p:sp>
      <p:sp>
        <p:nvSpPr>
          <p:cNvPr id="39" name="Text 33"/>
          <p:cNvSpPr txBox="1"/>
          <p:nvPr/>
        </p:nvSpPr>
        <p:spPr>
          <a:xfrm>
            <a:off x="9528048" y="3877056"/>
            <a:ext cx="1783080" cy="914400"/>
          </a:xfrm>
          <a:prstGeom prst="rect">
            <a:avLst/>
          </a:prstGeom>
          <a:noFill/>
          <a:ln/>
        </p:spPr>
        <p:txBody>
          <a:bodyPr wrap="square" lIns="0" tIns="0" rIns="0" bIns="0" rtlCol="0" anchor="t"/>
          <a:lstStyle/>
          <a:p>
            <a:pPr indent="0" marL="0">
              <a:buNone/>
            </a:pPr>
            <a:r>
              <a:rPr lang="en-US" sz="1400" dirty="0">
                <a:solidFill>
                  <a:schemeClr val="bg1"/>
                </a:solidFill>
                <a:latin typeface="Figtree Medium" pitchFamily="34" charset="0"/>
                <a:ea typeface="Figtree Medium" pitchFamily="34" charset="-122"/>
                <a:cs typeface="Figtree Medium" pitchFamily="34" charset="-120"/>
              </a:rPr>
              <a:t>New AI gateways</a:t>
            </a:r>
            <a:endParaRPr lang="en-US" sz="1400" dirty="0"/>
          </a:p>
          <a:p>
            <a:pPr indent="0" marL="0">
              <a:spcBef>
                <a:spcPts val="300"/>
              </a:spcBef>
              <a:buNone/>
            </a:pPr>
            <a:r>
              <a:rPr lang="en-US" sz="1200" dirty="0">
                <a:solidFill>
                  <a:schemeClr val="bg2"/>
                </a:solidFill>
                <a:latin typeface="DM Sans" pitchFamily="34" charset="0"/>
                <a:ea typeface="DM Sans" pitchFamily="34" charset="-122"/>
                <a:cs typeface="DM Sans" pitchFamily="34" charset="-120"/>
              </a:rPr>
              <a:t>AI first, basics later</a:t>
            </a:r>
            <a:endParaRPr lang="en-US" sz="1400" dirty="0"/>
          </a:p>
        </p:txBody>
      </p:sp>
      <p:sp>
        <p:nvSpPr>
          <p:cNvPr id="40" name="Shape 34"/>
          <p:cNvSpPr/>
          <p:nvPr/>
        </p:nvSpPr>
        <p:spPr>
          <a:xfrm>
            <a:off x="9253728" y="2788920"/>
            <a:ext cx="512064" cy="512064"/>
          </a:xfrm>
          <a:prstGeom prst="ellipse">
            <a:avLst/>
          </a:prstGeom>
          <a:solidFill>
            <a:schemeClr val="tx1"/>
          </a:solidFill>
          <a:ln w="19050">
            <a:solidFill>
              <a:schemeClr val="accent2"/>
            </a:solidFill>
            <a:prstDash val="solid"/>
          </a:ln>
        </p:spPr>
      </p:sp>
      <p:pic>
        <p:nvPicPr>
          <p:cNvPr id="41" name="agentgateway mark" descr="agentgateway mark">    </p:cNvPr>
          <p:cNvPicPr>
            <a:picLocks noChangeAspect="1"/>
          </p:cNvPicPr>
          <p:nvPr/>
        </p:nvPicPr>
        <p:blipFill>
          <a:blip r:embed="rId5"/>
          <a:stretch>
            <a:fillRect/>
          </a:stretch>
        </p:blipFill>
        <p:spPr>
          <a:xfrm>
            <a:off x="9381744" y="2898648"/>
            <a:ext cx="256032" cy="292608"/>
          </a:xfrm>
          <a:prstGeom prst="rect">
            <a:avLst/>
          </a:prstGeom>
        </p:spPr>
      </p:pic>
      <p:sp>
        <p:nvSpPr>
          <p:cNvPr id="42" name="Text 35"/>
          <p:cNvSpPr txBox="1"/>
          <p:nvPr/>
        </p:nvSpPr>
        <p:spPr>
          <a:xfrm>
            <a:off x="9875520" y="2788920"/>
            <a:ext cx="1435608" cy="914400"/>
          </a:xfrm>
          <a:prstGeom prst="rect">
            <a:avLst/>
          </a:prstGeom>
          <a:noFill/>
          <a:ln/>
        </p:spPr>
        <p:txBody>
          <a:bodyPr wrap="square" lIns="0" tIns="0" rIns="0" bIns="0" rtlCol="0" anchor="t"/>
          <a:lstStyle/>
          <a:p>
            <a:pPr indent="0" marL="0">
              <a:buNone/>
            </a:pPr>
            <a:r>
              <a:rPr lang="en-US" sz="1500" dirty="0">
                <a:solidFill>
                  <a:schemeClr val="accent2"/>
                </a:solidFill>
                <a:latin typeface="Figtree Medium" pitchFamily="34" charset="0"/>
                <a:ea typeface="Figtree Medium" pitchFamily="34" charset="-122"/>
                <a:cs typeface="Figtree Medium" pitchFamily="34" charset="-120"/>
              </a:rPr>
              <a:t>agentgateway</a:t>
            </a:r>
            <a:endParaRPr lang="en-US" sz="1400" dirty="0"/>
          </a:p>
          <a:p>
            <a:pPr indent="0" marL="0">
              <a:spcBef>
                <a:spcPts val="300"/>
              </a:spcBef>
              <a:buNone/>
            </a:pPr>
            <a:r>
              <a:rPr lang="en-US" sz="1200" dirty="0">
                <a:solidFill>
                  <a:schemeClr val="bg1"/>
                </a:solidFill>
                <a:latin typeface="DM Sans" pitchFamily="34" charset="0"/>
                <a:ea typeface="DM Sans" pitchFamily="34" charset="-122"/>
                <a:cs typeface="DM Sans" pitchFamily="34" charset="-120"/>
              </a:rPr>
              <a:t>Both, from day one</a:t>
            </a:r>
            <a:endParaRPr lang="en-US" sz="1400" dirty="0"/>
          </a:p>
        </p:txBody>
      </p:sp>
      <p:pic>
        <p:nvPicPr>
          <p:cNvPr id="43" name="Image 5" descr="assets/icons/badge_lp.png">    </p:cNvPr>
          <p:cNvPicPr>
            <a:picLocks noChangeAspect="1"/>
          </p:cNvPicPr>
          <p:nvPr/>
        </p:nvPicPr>
        <p:blipFill>
          <a:blip r:embed="rId6"/>
          <a:stretch>
            <a:fillRect/>
          </a:stretch>
        </p:blipFill>
        <p:spPr>
          <a:xfrm>
            <a:off x="6355080" y="5532120"/>
            <a:ext cx="274320" cy="274320"/>
          </a:xfrm>
          <a:prstGeom prst="rect">
            <a:avLst/>
          </a:prstGeom>
        </p:spPr>
      </p:pic>
      <p:sp>
        <p:nvSpPr>
          <p:cNvPr id="44" name="Text 36"/>
          <p:cNvSpPr txBox="1"/>
          <p:nvPr/>
        </p:nvSpPr>
        <p:spPr>
          <a:xfrm>
            <a:off x="6766560" y="5394960"/>
            <a:ext cx="4876495" cy="548640"/>
          </a:xfrm>
          <a:prstGeom prst="rect">
            <a:avLst/>
          </a:prstGeom>
          <a:noFill/>
          <a:ln/>
        </p:spPr>
        <p:txBody>
          <a:bodyPr wrap="square" lIns="0" tIns="0" rIns="0" bIns="0" rtlCol="0" anchor="ctr"/>
          <a:lstStyle/>
          <a:p>
            <a:pPr indent="0" marL="0">
              <a:buNone/>
            </a:pPr>
            <a:r>
              <a:rPr lang="en-US" sz="1300" dirty="0">
                <a:solidFill>
                  <a:schemeClr val="bg1"/>
                </a:solidFill>
                <a:latin typeface="DM Sans" pitchFamily="34" charset="0"/>
                <a:ea typeface="DM Sans" pitchFamily="34" charset="-122"/>
                <a:cs typeface="DM Sans" pitchFamily="34" charset="-120"/>
              </a:rPr>
              <a:t>Created at Solo.io by the kgateway team, after years of building production gateways</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2" type="body" hasCustomPrompt="1"/>
          </p:nvPr>
        </p:nvSpPr>
        <p:spPr>
          <a:xfrm>
            <a:off x="548640" y="402336"/>
            <a:ext cx="7315200" cy="310896"/>
          </a:xfrm>
          <a:prstGeom prst="rect">
            <a:avLst/>
          </a:prstGeom>
          <a:noFill/>
          <a:ln/>
        </p:spPr>
        <p:txBody>
          <a:bodyPr wrap="square" lIns="0" tIns="0" rIns="0" bIns="0" rtlCol="0" anchor="ctr"/>
          <a:lstStyle/>
          <a:p>
            <a:pPr indent="0" marL="0">
              <a:buNone/>
            </a:pPr>
            <a:r>
              <a:rPr lang="en-US" sz="1200" dirty="0">
                <a:solidFill>
                  <a:schemeClr val="accent2"/>
                </a:solidFill>
                <a:latin typeface="DM Mono" pitchFamily="34" charset="0"/>
                <a:ea typeface="DM Mono" pitchFamily="34" charset="-122"/>
                <a:cs typeface="DM Mono" pitchFamily="34" charset="-120"/>
              </a:rPr>
              <a:t>ATTRIBUTE  ·  VIRTUAL KEYS</a:t>
            </a:r>
            <a:endParaRPr lang="en-US" sz="1200" dirty="0"/>
          </a:p>
        </p:txBody>
      </p:sp>
      <p:sp>
        <p:nvSpPr>
          <p:cNvPr id="3" name="Text 1"/>
          <p:cNvSpPr/>
          <p:nvPr>
            <p:ph idx="103" type="title" hasCustomPrompt="1"/>
          </p:nvPr>
        </p:nvSpPr>
        <p:spPr>
          <a:xfrm>
            <a:off x="548640" y="786384"/>
            <a:ext cx="11091672" cy="685800"/>
          </a:xfrm>
          <a:prstGeom prst="rect">
            <a:avLst/>
          </a:prstGeom>
          <a:noFill/>
          <a:ln/>
        </p:spPr>
        <p:txBody>
          <a:bodyPr wrap="square" lIns="0" tIns="0" rIns="0" bIns="0" rtlCol="0" anchor="t"/>
          <a:lstStyle/>
          <a:p>
            <a:pPr algn="l" indent="0" marL="0">
              <a:buNone/>
            </a:pPr>
            <a:r>
              <a:rPr lang="en-US" sz="3400" dirty="0">
                <a:solidFill>
                  <a:schemeClr val="bg1"/>
                </a:solidFill>
                <a:latin typeface="Figtree Medium" pitchFamily="34" charset="0"/>
                <a:ea typeface="Figtree Medium" pitchFamily="34" charset="-122"/>
                <a:cs typeface="Figtree Medium" pitchFamily="34" charset="-120"/>
              </a:rPr>
              <a:t>Every request gets an owner</a:t>
            </a:r>
            <a:endParaRPr lang="en-US" sz="3400" dirty="0"/>
          </a:p>
        </p:txBody>
      </p:sp>
      <p:sp>
        <p:nvSpPr>
          <p:cNvPr id="4" name="Stage tracker – Attribute"/>
          <p:cNvSpPr/>
          <p:nvPr/>
        </p:nvSpPr>
        <p:spPr>
          <a:xfrm>
            <a:off x="8150047" y="402336"/>
            <a:ext cx="1115568" cy="310896"/>
          </a:xfrm>
          <a:prstGeom prst="roundRect">
            <a:avLst>
              <a:gd name="adj" fmla="val 50000"/>
            </a:avLst>
          </a:prstGeom>
          <a:solidFill>
            <a:schemeClr val="accent1"/>
          </a:solidFill>
          <a:ln w="9525">
            <a:solidFill>
              <a:schemeClr val="accent1"/>
            </a:solidFill>
          </a:ln>
        </p:spPr>
        <p:txBody>
          <a:bodyPr wrap="square" lIns="0" tIns="0" rIns="0" bIns="0" rtlCol="0" anchor="ctr"/>
          <a:lstStyle/>
          <a:p>
            <a:pPr algn="ctr" indent="0" marL="0">
              <a:buNone/>
            </a:pPr>
            <a:r>
              <a:rPr lang="en-US" sz="1200" dirty="0">
                <a:solidFill>
                  <a:schemeClr val="bg1"/>
                </a:solidFill>
                <a:latin typeface="Figtree Medium" pitchFamily="34" charset="0"/>
                <a:ea typeface="Figtree Medium" pitchFamily="34" charset="-122"/>
                <a:cs typeface="Figtree Medium" pitchFamily="34" charset="-120"/>
              </a:rPr>
              <a:t>1  Attribute</a:t>
            </a:r>
            <a:endParaRPr lang="en-US" sz="1200" dirty="0"/>
          </a:p>
        </p:txBody>
      </p:sp>
      <p:sp>
        <p:nvSpPr>
          <p:cNvPr id="5" name="Stage tracker – Price"/>
          <p:cNvSpPr/>
          <p:nvPr/>
        </p:nvSpPr>
        <p:spPr>
          <a:xfrm>
            <a:off x="9338767" y="402336"/>
            <a:ext cx="1115568" cy="310896"/>
          </a:xfrm>
          <a:prstGeom prst="roundRect">
            <a:avLst>
              <a:gd name="adj" fmla="val 50000"/>
            </a:avLst>
          </a:prstGeom>
          <a:solidFill>
            <a:schemeClr val="tx1"/>
          </a:solidFill>
          <a:ln w="9525">
            <a:solidFill>
              <a:schemeClr val="accent4"/>
            </a:solidFill>
          </a:ln>
        </p:spPr>
        <p:txBody>
          <a:bodyPr wrap="square" lIns="0" tIns="0" rIns="0" bIns="0" rtlCol="0" anchor="ctr"/>
          <a:lstStyle/>
          <a:p>
            <a:pPr algn="ctr" indent="0" marL="0">
              <a:buNone/>
            </a:pPr>
            <a:r>
              <a:rPr lang="en-US" sz="1200" dirty="0">
                <a:solidFill>
                  <a:schemeClr val="bg2"/>
                </a:solidFill>
                <a:latin typeface="DM Sans" pitchFamily="34" charset="0"/>
                <a:ea typeface="DM Sans" pitchFamily="34" charset="-122"/>
                <a:cs typeface="DM Sans" pitchFamily="34" charset="-120"/>
              </a:rPr>
              <a:t>2  Price</a:t>
            </a:r>
            <a:endParaRPr lang="en-US" sz="1200" dirty="0"/>
          </a:p>
        </p:txBody>
      </p:sp>
      <p:sp>
        <p:nvSpPr>
          <p:cNvPr id="6" name="Stage tracker – Enforce"/>
          <p:cNvSpPr/>
          <p:nvPr/>
        </p:nvSpPr>
        <p:spPr>
          <a:xfrm>
            <a:off x="10527487" y="402336"/>
            <a:ext cx="1115568" cy="310896"/>
          </a:xfrm>
          <a:prstGeom prst="roundRect">
            <a:avLst>
              <a:gd name="adj" fmla="val 50000"/>
            </a:avLst>
          </a:prstGeom>
          <a:solidFill>
            <a:schemeClr val="tx1"/>
          </a:solidFill>
          <a:ln w="9525">
            <a:solidFill>
              <a:schemeClr val="accent4"/>
            </a:solidFill>
          </a:ln>
        </p:spPr>
        <p:txBody>
          <a:bodyPr wrap="square" lIns="0" tIns="0" rIns="0" bIns="0" rtlCol="0" anchor="ctr"/>
          <a:lstStyle/>
          <a:p>
            <a:pPr algn="ctr" indent="0" marL="0">
              <a:buNone/>
            </a:pPr>
            <a:r>
              <a:rPr lang="en-US" sz="1200" dirty="0">
                <a:solidFill>
                  <a:schemeClr val="bg2"/>
                </a:solidFill>
                <a:latin typeface="DM Sans" pitchFamily="34" charset="0"/>
                <a:ea typeface="DM Sans" pitchFamily="34" charset="-122"/>
                <a:cs typeface="DM Sans" pitchFamily="34" charset="-120"/>
              </a:rPr>
              <a:t>3  Enforce</a:t>
            </a:r>
            <a:endParaRPr lang="en-US" sz="1200" dirty="0"/>
          </a:p>
        </p:txBody>
      </p:sp>
      <p:sp>
        <p:nvSpPr>
          <p:cNvPr id="7" name="Shape 5"/>
          <p:cNvSpPr/>
          <p:nvPr/>
        </p:nvSpPr>
        <p:spPr>
          <a:xfrm>
            <a:off x="3154680" y="2423160"/>
            <a:ext cx="1678293" cy="594360"/>
          </a:xfrm>
          <a:prstGeom prst="line">
            <a:avLst/>
          </a:prstGeom>
          <a:noFill/>
          <a:ln w="28575">
            <a:solidFill>
              <a:schemeClr val="accent2"/>
            </a:solidFill>
            <a:prstDash val="solid"/>
          </a:ln>
        </p:spPr>
      </p:sp>
      <p:sp>
        <p:nvSpPr>
          <p:cNvPr id="8" name="Shape 6"/>
          <p:cNvSpPr/>
          <p:nvPr/>
        </p:nvSpPr>
        <p:spPr>
          <a:xfrm flipV="1">
            <a:off x="3154680" y="3200400"/>
            <a:ext cx="1655064" cy="182880"/>
          </a:xfrm>
          <a:prstGeom prst="line">
            <a:avLst/>
          </a:prstGeom>
          <a:noFill/>
          <a:ln w="19050">
            <a:solidFill>
              <a:schemeClr val="accent4"/>
            </a:solidFill>
            <a:prstDash val="solid"/>
          </a:ln>
        </p:spPr>
      </p:sp>
      <p:sp>
        <p:nvSpPr>
          <p:cNvPr id="9" name="Shape 7"/>
          <p:cNvSpPr/>
          <p:nvPr/>
        </p:nvSpPr>
        <p:spPr>
          <a:xfrm flipV="1">
            <a:off x="3154680" y="3383280"/>
            <a:ext cx="1678293" cy="960120"/>
          </a:xfrm>
          <a:prstGeom prst="line">
            <a:avLst/>
          </a:prstGeom>
          <a:noFill/>
          <a:ln w="19050">
            <a:solidFill>
              <a:schemeClr val="accent4"/>
            </a:solidFill>
            <a:prstDash val="solid"/>
          </a:ln>
        </p:spPr>
      </p:sp>
      <p:sp>
        <p:nvSpPr>
          <p:cNvPr id="10" name="Shape 8"/>
          <p:cNvSpPr/>
          <p:nvPr/>
        </p:nvSpPr>
        <p:spPr>
          <a:xfrm flipV="1">
            <a:off x="6211574" y="2194560"/>
            <a:ext cx="2886706" cy="758952"/>
          </a:xfrm>
          <a:prstGeom prst="line">
            <a:avLst/>
          </a:prstGeom>
          <a:noFill/>
          <a:ln w="25400">
            <a:solidFill>
              <a:schemeClr val="accent2"/>
            </a:solidFill>
            <a:prstDash val="solid"/>
          </a:ln>
        </p:spPr>
      </p:sp>
      <p:sp>
        <p:nvSpPr>
          <p:cNvPr id="11" name="Shape 9"/>
          <p:cNvSpPr/>
          <p:nvPr/>
        </p:nvSpPr>
        <p:spPr>
          <a:xfrm flipV="1">
            <a:off x="6249852" y="2862072"/>
            <a:ext cx="2848428" cy="256032"/>
          </a:xfrm>
          <a:prstGeom prst="line">
            <a:avLst/>
          </a:prstGeom>
          <a:noFill/>
          <a:ln w="25400">
            <a:solidFill>
              <a:schemeClr val="accent2"/>
            </a:solidFill>
            <a:prstDash val="solid"/>
          </a:ln>
        </p:spPr>
      </p:sp>
      <p:sp>
        <p:nvSpPr>
          <p:cNvPr id="12" name="Shape 10"/>
          <p:cNvSpPr/>
          <p:nvPr/>
        </p:nvSpPr>
        <p:spPr>
          <a:xfrm>
            <a:off x="6249852" y="3282696"/>
            <a:ext cx="2848428" cy="246888"/>
          </a:xfrm>
          <a:prstGeom prst="line">
            <a:avLst/>
          </a:prstGeom>
          <a:noFill/>
          <a:ln w="25400">
            <a:solidFill>
              <a:schemeClr val="accent2"/>
            </a:solidFill>
            <a:prstDash val="solid"/>
          </a:ln>
        </p:spPr>
      </p:sp>
      <p:sp>
        <p:nvSpPr>
          <p:cNvPr id="13" name="Shape 11"/>
          <p:cNvSpPr/>
          <p:nvPr/>
        </p:nvSpPr>
        <p:spPr>
          <a:xfrm>
            <a:off x="6211574" y="3447288"/>
            <a:ext cx="2886706" cy="749808"/>
          </a:xfrm>
          <a:prstGeom prst="line">
            <a:avLst/>
          </a:prstGeom>
          <a:noFill/>
          <a:ln w="25400">
            <a:solidFill>
              <a:schemeClr val="accent2"/>
            </a:solidFill>
            <a:prstDash val="solid"/>
          </a:ln>
        </p:spPr>
      </p:sp>
      <p:sp>
        <p:nvSpPr>
          <p:cNvPr id="14" name="Shape 12"/>
          <p:cNvSpPr/>
          <p:nvPr/>
        </p:nvSpPr>
        <p:spPr>
          <a:xfrm>
            <a:off x="548640" y="1956816"/>
            <a:ext cx="566928" cy="566928"/>
          </a:xfrm>
          <a:prstGeom prst="ellipse">
            <a:avLst/>
          </a:prstGeom>
          <a:solidFill>
            <a:schemeClr val="accent1"/>
          </a:solidFill>
          <a:ln w="12700">
            <a:solidFill>
              <a:schemeClr val="accent2"/>
            </a:solidFill>
            <a:prstDash val="solid"/>
          </a:ln>
        </p:spPr>
      </p:sp>
      <p:pic>
        <p:nvPicPr>
          <p:cNvPr id="15" name="Image 0" descr="assets/icons/user_w.png">    </p:cNvPr>
          <p:cNvPicPr>
            <a:picLocks noChangeAspect="1"/>
          </p:cNvPicPr>
          <p:nvPr/>
        </p:nvPicPr>
        <p:blipFill>
          <a:blip r:embed="rId1"/>
          <a:stretch>
            <a:fillRect/>
          </a:stretch>
        </p:blipFill>
        <p:spPr>
          <a:xfrm>
            <a:off x="676656" y="2084832"/>
            <a:ext cx="310896" cy="310896"/>
          </a:xfrm>
          <a:prstGeom prst="rect">
            <a:avLst/>
          </a:prstGeom>
        </p:spPr>
      </p:pic>
      <p:sp>
        <p:nvSpPr>
          <p:cNvPr id="16" name="Text 13"/>
          <p:cNvSpPr txBox="1"/>
          <p:nvPr/>
        </p:nvSpPr>
        <p:spPr>
          <a:xfrm>
            <a:off x="1280160" y="1892808"/>
            <a:ext cx="2103120" cy="310896"/>
          </a:xfrm>
          <a:prstGeom prst="rect">
            <a:avLst/>
          </a:prstGeom>
          <a:noFill/>
          <a:ln/>
        </p:spPr>
        <p:txBody>
          <a:bodyPr wrap="square" lIns="0" tIns="0" rIns="0" bIns="0" rtlCol="0" anchor="b"/>
          <a:lstStyle/>
          <a:p>
            <a:pPr indent="0" marL="0">
              <a:buNone/>
            </a:pPr>
            <a:r>
              <a:rPr lang="en-US" sz="1600" dirty="0">
                <a:solidFill>
                  <a:schemeClr val="bg1"/>
                </a:solidFill>
                <a:latin typeface="Figtree Medium" pitchFamily="34" charset="0"/>
                <a:ea typeface="Figtree Medium" pitchFamily="34" charset="-122"/>
                <a:cs typeface="Figtree Medium" pitchFamily="34" charset="-120"/>
              </a:rPr>
              <a:t>Alice</a:t>
            </a:r>
            <a:endParaRPr lang="en-US" sz="1600" dirty="0"/>
          </a:p>
        </p:txBody>
      </p:sp>
      <p:sp>
        <p:nvSpPr>
          <p:cNvPr id="17" name="Shape 14"/>
          <p:cNvSpPr/>
          <p:nvPr/>
        </p:nvSpPr>
        <p:spPr>
          <a:xfrm>
            <a:off x="1280160" y="2267712"/>
            <a:ext cx="1874520" cy="310896"/>
          </a:xfrm>
          <a:prstGeom prst="roundRect">
            <a:avLst>
              <a:gd name="adj" fmla="val 23529"/>
            </a:avLst>
          </a:prstGeom>
          <a:solidFill>
            <a:schemeClr val="tx1"/>
          </a:solidFill>
          <a:ln w="9525">
            <a:solidFill>
              <a:schemeClr val="accent2"/>
            </a:solidFill>
            <a:prstDash val="solid"/>
          </a:ln>
        </p:spPr>
      </p:sp>
      <p:pic>
        <p:nvPicPr>
          <p:cNvPr id="18" name="Image 1" descr="assets/icons/key_lp.png">    </p:cNvPr>
          <p:cNvPicPr>
            <a:picLocks noChangeAspect="1"/>
          </p:cNvPicPr>
          <p:nvPr/>
        </p:nvPicPr>
        <p:blipFill>
          <a:blip r:embed="rId2"/>
          <a:stretch>
            <a:fillRect/>
          </a:stretch>
        </p:blipFill>
        <p:spPr>
          <a:xfrm>
            <a:off x="1371600" y="2331720"/>
            <a:ext cx="182880" cy="182880"/>
          </a:xfrm>
          <a:prstGeom prst="rect">
            <a:avLst/>
          </a:prstGeom>
        </p:spPr>
      </p:pic>
      <p:sp>
        <p:nvSpPr>
          <p:cNvPr id="19" name="Text 15"/>
          <p:cNvSpPr txBox="1"/>
          <p:nvPr/>
        </p:nvSpPr>
        <p:spPr>
          <a:xfrm>
            <a:off x="1627632" y="2267712"/>
            <a:ext cx="1481328" cy="310896"/>
          </a:xfrm>
          <a:prstGeom prst="rect">
            <a:avLst/>
          </a:prstGeom>
          <a:noFill/>
          <a:ln/>
        </p:spPr>
        <p:txBody>
          <a:bodyPr wrap="square" lIns="0" tIns="0" rIns="0" bIns="0" rtlCol="0" anchor="ctr"/>
          <a:lstStyle/>
          <a:p>
            <a:pPr indent="0" marL="0">
              <a:buNone/>
            </a:pPr>
            <a:r>
              <a:rPr lang="en-US" sz="1200" dirty="0">
                <a:solidFill>
                  <a:schemeClr val="accent2"/>
                </a:solidFill>
                <a:latin typeface="DM Mono" pitchFamily="34" charset="0"/>
                <a:ea typeface="DM Mono" pitchFamily="34" charset="-122"/>
                <a:cs typeface="DM Mono" pitchFamily="34" charset="-120"/>
              </a:rPr>
              <a:t>sk-alice-••••</a:t>
            </a:r>
            <a:endParaRPr lang="en-US" sz="1200" dirty="0"/>
          </a:p>
        </p:txBody>
      </p:sp>
      <p:sp>
        <p:nvSpPr>
          <p:cNvPr id="20" name="Shape 16"/>
          <p:cNvSpPr/>
          <p:nvPr/>
        </p:nvSpPr>
        <p:spPr>
          <a:xfrm>
            <a:off x="548640" y="2916936"/>
            <a:ext cx="566928" cy="566928"/>
          </a:xfrm>
          <a:prstGeom prst="ellipse">
            <a:avLst/>
          </a:prstGeom>
          <a:solidFill>
            <a:schemeClr val="tx2"/>
          </a:solidFill>
          <a:ln w="12700">
            <a:solidFill>
              <a:schemeClr val="accent4"/>
            </a:solidFill>
            <a:prstDash val="solid"/>
          </a:ln>
        </p:spPr>
      </p:sp>
      <p:pic>
        <p:nvPicPr>
          <p:cNvPr id="21" name="Image 2" descr="assets/icons/users_w.png">    </p:cNvPr>
          <p:cNvPicPr>
            <a:picLocks noChangeAspect="1"/>
          </p:cNvPicPr>
          <p:nvPr/>
        </p:nvPicPr>
        <p:blipFill>
          <a:blip r:embed="rId3"/>
          <a:stretch>
            <a:fillRect/>
          </a:stretch>
        </p:blipFill>
        <p:spPr>
          <a:xfrm>
            <a:off x="676656" y="3044952"/>
            <a:ext cx="310896" cy="310896"/>
          </a:xfrm>
          <a:prstGeom prst="rect">
            <a:avLst/>
          </a:prstGeom>
        </p:spPr>
      </p:pic>
      <p:sp>
        <p:nvSpPr>
          <p:cNvPr id="22" name="Text 17"/>
          <p:cNvSpPr txBox="1"/>
          <p:nvPr/>
        </p:nvSpPr>
        <p:spPr>
          <a:xfrm>
            <a:off x="1280160" y="2852928"/>
            <a:ext cx="2103120" cy="310896"/>
          </a:xfrm>
          <a:prstGeom prst="rect">
            <a:avLst/>
          </a:prstGeom>
          <a:noFill/>
          <a:ln/>
        </p:spPr>
        <p:txBody>
          <a:bodyPr wrap="square" lIns="0" tIns="0" rIns="0" bIns="0" rtlCol="0" anchor="b"/>
          <a:lstStyle/>
          <a:p>
            <a:pPr indent="0" marL="0">
              <a:buNone/>
            </a:pPr>
            <a:r>
              <a:rPr lang="en-US" sz="1600" dirty="0">
                <a:solidFill>
                  <a:schemeClr val="bg1"/>
                </a:solidFill>
                <a:latin typeface="Figtree Medium" pitchFamily="34" charset="0"/>
                <a:ea typeface="Figtree Medium" pitchFamily="34" charset="-122"/>
                <a:cs typeface="Figtree Medium" pitchFamily="34" charset="-120"/>
              </a:rPr>
              <a:t>Support team</a:t>
            </a:r>
            <a:endParaRPr lang="en-US" sz="1600" dirty="0"/>
          </a:p>
        </p:txBody>
      </p:sp>
      <p:sp>
        <p:nvSpPr>
          <p:cNvPr id="23" name="Shape 18"/>
          <p:cNvSpPr/>
          <p:nvPr/>
        </p:nvSpPr>
        <p:spPr>
          <a:xfrm>
            <a:off x="1280160" y="3227832"/>
            <a:ext cx="1874520" cy="310896"/>
          </a:xfrm>
          <a:prstGeom prst="roundRect">
            <a:avLst>
              <a:gd name="adj" fmla="val 23529"/>
            </a:avLst>
          </a:prstGeom>
          <a:solidFill>
            <a:schemeClr val="tx1"/>
          </a:solidFill>
          <a:ln w="9525">
            <a:solidFill>
              <a:schemeClr val="accent4"/>
            </a:solidFill>
            <a:prstDash val="solid"/>
          </a:ln>
        </p:spPr>
      </p:sp>
      <p:pic>
        <p:nvPicPr>
          <p:cNvPr id="24" name="Image 3" descr="assets/icons/key_w.png">    </p:cNvPr>
          <p:cNvPicPr>
            <a:picLocks noChangeAspect="1"/>
          </p:cNvPicPr>
          <p:nvPr/>
        </p:nvPicPr>
        <p:blipFill>
          <a:blip r:embed="rId4"/>
          <a:stretch>
            <a:fillRect/>
          </a:stretch>
        </p:blipFill>
        <p:spPr>
          <a:xfrm>
            <a:off x="1371600" y="3291840"/>
            <a:ext cx="182880" cy="182880"/>
          </a:xfrm>
          <a:prstGeom prst="rect">
            <a:avLst/>
          </a:prstGeom>
        </p:spPr>
      </p:pic>
      <p:sp>
        <p:nvSpPr>
          <p:cNvPr id="25" name="Text 19"/>
          <p:cNvSpPr txBox="1"/>
          <p:nvPr/>
        </p:nvSpPr>
        <p:spPr>
          <a:xfrm>
            <a:off x="1627632" y="3227832"/>
            <a:ext cx="1481328" cy="310896"/>
          </a:xfrm>
          <a:prstGeom prst="rect">
            <a:avLst/>
          </a:prstGeom>
          <a:noFill/>
          <a:ln/>
        </p:spPr>
        <p:txBody>
          <a:bodyPr wrap="square" lIns="0" tIns="0" rIns="0" bIns="0" rtlCol="0" anchor="ctr"/>
          <a:lstStyle/>
          <a:p>
            <a:pPr indent="0" marL="0">
              <a:buNone/>
            </a:pPr>
            <a:r>
              <a:rPr lang="en-US" sz="1200" dirty="0">
                <a:solidFill>
                  <a:schemeClr val="bg2"/>
                </a:solidFill>
                <a:latin typeface="DM Mono" pitchFamily="34" charset="0"/>
                <a:ea typeface="DM Mono" pitchFamily="34" charset="-122"/>
                <a:cs typeface="DM Mono" pitchFamily="34" charset="-120"/>
              </a:rPr>
              <a:t>sk-support-••••</a:t>
            </a:r>
            <a:endParaRPr lang="en-US" sz="1200" dirty="0"/>
          </a:p>
        </p:txBody>
      </p:sp>
      <p:sp>
        <p:nvSpPr>
          <p:cNvPr id="26" name="Shape 20"/>
          <p:cNvSpPr/>
          <p:nvPr/>
        </p:nvSpPr>
        <p:spPr>
          <a:xfrm>
            <a:off x="548640" y="3877056"/>
            <a:ext cx="566928" cy="566928"/>
          </a:xfrm>
          <a:prstGeom prst="ellipse">
            <a:avLst/>
          </a:prstGeom>
          <a:solidFill>
            <a:schemeClr val="tx2"/>
          </a:solidFill>
          <a:ln w="12700">
            <a:solidFill>
              <a:schemeClr val="accent4"/>
            </a:solidFill>
            <a:prstDash val="solid"/>
          </a:ln>
        </p:spPr>
      </p:sp>
      <p:pic>
        <p:nvPicPr>
          <p:cNvPr id="27" name="Image 4" descr="assets/icons/bot_w.png">    </p:cNvPr>
          <p:cNvPicPr>
            <a:picLocks noChangeAspect="1"/>
          </p:cNvPicPr>
          <p:nvPr/>
        </p:nvPicPr>
        <p:blipFill>
          <a:blip r:embed="rId5"/>
          <a:stretch>
            <a:fillRect/>
          </a:stretch>
        </p:blipFill>
        <p:spPr>
          <a:xfrm>
            <a:off x="676656" y="4005072"/>
            <a:ext cx="310896" cy="310896"/>
          </a:xfrm>
          <a:prstGeom prst="rect">
            <a:avLst/>
          </a:prstGeom>
        </p:spPr>
      </p:pic>
      <p:sp>
        <p:nvSpPr>
          <p:cNvPr id="28" name="Text 21"/>
          <p:cNvSpPr txBox="1"/>
          <p:nvPr/>
        </p:nvSpPr>
        <p:spPr>
          <a:xfrm>
            <a:off x="1280160" y="3813048"/>
            <a:ext cx="2103120" cy="310896"/>
          </a:xfrm>
          <a:prstGeom prst="rect">
            <a:avLst/>
          </a:prstGeom>
          <a:noFill/>
          <a:ln/>
        </p:spPr>
        <p:txBody>
          <a:bodyPr wrap="square" lIns="0" tIns="0" rIns="0" bIns="0" rtlCol="0" anchor="b"/>
          <a:lstStyle/>
          <a:p>
            <a:pPr indent="0" marL="0">
              <a:buNone/>
            </a:pPr>
            <a:r>
              <a:rPr lang="en-US" sz="1600" dirty="0">
                <a:solidFill>
                  <a:schemeClr val="bg1"/>
                </a:solidFill>
                <a:latin typeface="Figtree Medium" pitchFamily="34" charset="0"/>
                <a:ea typeface="Figtree Medium" pitchFamily="34" charset="-122"/>
                <a:cs typeface="Figtree Medium" pitchFamily="34" charset="-120"/>
              </a:rPr>
              <a:t>nightly-agent</a:t>
            </a:r>
            <a:endParaRPr lang="en-US" sz="1600" dirty="0"/>
          </a:p>
        </p:txBody>
      </p:sp>
      <p:sp>
        <p:nvSpPr>
          <p:cNvPr id="29" name="Shape 22"/>
          <p:cNvSpPr/>
          <p:nvPr/>
        </p:nvSpPr>
        <p:spPr>
          <a:xfrm>
            <a:off x="1280160" y="4187952"/>
            <a:ext cx="1874520" cy="310896"/>
          </a:xfrm>
          <a:prstGeom prst="roundRect">
            <a:avLst>
              <a:gd name="adj" fmla="val 23529"/>
            </a:avLst>
          </a:prstGeom>
          <a:solidFill>
            <a:schemeClr val="tx1"/>
          </a:solidFill>
          <a:ln w="9525">
            <a:solidFill>
              <a:schemeClr val="accent4"/>
            </a:solidFill>
            <a:prstDash val="solid"/>
          </a:ln>
        </p:spPr>
      </p:sp>
      <p:pic>
        <p:nvPicPr>
          <p:cNvPr id="30" name="Image 5" descr="assets/icons/key_w.png">    </p:cNvPr>
          <p:cNvPicPr>
            <a:picLocks noChangeAspect="1"/>
          </p:cNvPicPr>
          <p:nvPr/>
        </p:nvPicPr>
        <p:blipFill>
          <a:blip r:embed="rId6"/>
          <a:stretch>
            <a:fillRect/>
          </a:stretch>
        </p:blipFill>
        <p:spPr>
          <a:xfrm>
            <a:off x="1371600" y="4251960"/>
            <a:ext cx="182880" cy="182880"/>
          </a:xfrm>
          <a:prstGeom prst="rect">
            <a:avLst/>
          </a:prstGeom>
        </p:spPr>
      </p:pic>
      <p:sp>
        <p:nvSpPr>
          <p:cNvPr id="31" name="Text 23"/>
          <p:cNvSpPr txBox="1"/>
          <p:nvPr/>
        </p:nvSpPr>
        <p:spPr>
          <a:xfrm>
            <a:off x="1627632" y="4187952"/>
            <a:ext cx="1481328" cy="310896"/>
          </a:xfrm>
          <a:prstGeom prst="rect">
            <a:avLst/>
          </a:prstGeom>
          <a:noFill/>
          <a:ln/>
        </p:spPr>
        <p:txBody>
          <a:bodyPr wrap="square" lIns="0" tIns="0" rIns="0" bIns="0" rtlCol="0" anchor="ctr"/>
          <a:lstStyle/>
          <a:p>
            <a:pPr indent="0" marL="0">
              <a:buNone/>
            </a:pPr>
            <a:r>
              <a:rPr lang="en-US" sz="1200" dirty="0">
                <a:solidFill>
                  <a:schemeClr val="bg2"/>
                </a:solidFill>
                <a:latin typeface="DM Mono" pitchFamily="34" charset="0"/>
                <a:ea typeface="DM Mono" pitchFamily="34" charset="-122"/>
                <a:cs typeface="DM Mono" pitchFamily="34" charset="-120"/>
              </a:rPr>
              <a:t>sk-agent-••••</a:t>
            </a:r>
            <a:endParaRPr lang="en-US" sz="1200" dirty="0"/>
          </a:p>
        </p:txBody>
      </p:sp>
      <p:sp>
        <p:nvSpPr>
          <p:cNvPr id="32" name="agentgateway hub"/>
          <p:cNvSpPr/>
          <p:nvPr/>
        </p:nvSpPr>
        <p:spPr>
          <a:xfrm>
            <a:off x="4800600" y="2468880"/>
            <a:ext cx="1463040" cy="1463040"/>
          </a:xfrm>
          <a:prstGeom prst="ellipse">
            <a:avLst/>
          </a:prstGeom>
          <a:solidFill>
            <a:schemeClr val="accent1">
              <a:alpha val="45000"/>
            </a:schemeClr>
          </a:solidFill>
          <a:ln w="19050">
            <a:solidFill>
              <a:schemeClr val="accent2"/>
            </a:solidFill>
            <a:prstDash val="solid"/>
          </a:ln>
        </p:spPr>
      </p:sp>
      <p:pic>
        <p:nvPicPr>
          <p:cNvPr id="33" name="agentgateway mark" descr="agentgateway mark">    </p:cNvPr>
          <p:cNvPicPr>
            <a:picLocks noChangeAspect="1"/>
          </p:cNvPicPr>
          <p:nvPr/>
        </p:nvPicPr>
        <p:blipFill>
          <a:blip r:embed="rId7"/>
          <a:stretch>
            <a:fillRect/>
          </a:stretch>
        </p:blipFill>
        <p:spPr>
          <a:xfrm>
            <a:off x="5230368" y="2857500"/>
            <a:ext cx="603504" cy="685800"/>
          </a:xfrm>
          <a:prstGeom prst="rect">
            <a:avLst/>
          </a:prstGeom>
        </p:spPr>
      </p:pic>
      <p:sp>
        <p:nvSpPr>
          <p:cNvPr id="34" name="Text 25"/>
          <p:cNvSpPr txBox="1"/>
          <p:nvPr/>
        </p:nvSpPr>
        <p:spPr>
          <a:xfrm>
            <a:off x="4572000" y="4023360"/>
            <a:ext cx="1920240" cy="274320"/>
          </a:xfrm>
          <a:prstGeom prst="rect">
            <a:avLst/>
          </a:prstGeom>
          <a:noFill/>
          <a:ln/>
        </p:spPr>
        <p:txBody>
          <a:bodyPr wrap="square" lIns="0" tIns="0" rIns="0" bIns="0" rtlCol="0" anchor="t"/>
          <a:lstStyle/>
          <a:p>
            <a:pPr algn="ctr" indent="0" marL="0">
              <a:buNone/>
            </a:pPr>
            <a:r>
              <a:rPr lang="en-US" sz="1200" dirty="0">
                <a:solidFill>
                  <a:schemeClr val="accent2"/>
                </a:solidFill>
                <a:latin typeface="DM Mono" pitchFamily="34" charset="0"/>
                <a:ea typeface="DM Mono" pitchFamily="34" charset="-122"/>
                <a:cs typeface="DM Mono" pitchFamily="34" charset="-120"/>
              </a:rPr>
              <a:t>agentgateway</a:t>
            </a:r>
            <a:endParaRPr lang="en-US" sz="1200" dirty="0"/>
          </a:p>
        </p:txBody>
      </p:sp>
      <p:sp>
        <p:nvSpPr>
          <p:cNvPr id="35" name="Text 26"/>
          <p:cNvSpPr txBox="1"/>
          <p:nvPr/>
        </p:nvSpPr>
        <p:spPr>
          <a:xfrm>
            <a:off x="6492240" y="1828800"/>
            <a:ext cx="2651760" cy="274320"/>
          </a:xfrm>
          <a:prstGeom prst="rect">
            <a:avLst/>
          </a:prstGeom>
          <a:noFill/>
          <a:ln/>
        </p:spPr>
        <p:txBody>
          <a:bodyPr wrap="square" lIns="0" tIns="0" rIns="0" bIns="0" rtlCol="0" anchor="t"/>
          <a:lstStyle/>
          <a:p>
            <a:pPr indent="0" marL="0">
              <a:buNone/>
            </a:pPr>
            <a:r>
              <a:rPr lang="en-US" sz="1200" dirty="0">
                <a:solidFill>
                  <a:schemeClr val="accent2"/>
                </a:solidFill>
                <a:latin typeface="DM Mono" pitchFamily="34" charset="0"/>
                <a:ea typeface="DM Mono" pitchFamily="34" charset="-122"/>
                <a:cs typeface="DM Mono" pitchFamily="34" charset="-120"/>
              </a:rPr>
              <a:t>one key → every provider</a:t>
            </a:r>
            <a:endParaRPr lang="en-US" sz="1200" dirty="0"/>
          </a:p>
        </p:txBody>
      </p:sp>
      <p:sp>
        <p:nvSpPr>
          <p:cNvPr id="36" name="Shape 27"/>
          <p:cNvSpPr/>
          <p:nvPr/>
        </p:nvSpPr>
        <p:spPr>
          <a:xfrm>
            <a:off x="9098280" y="1947672"/>
            <a:ext cx="2544775" cy="493776"/>
          </a:xfrm>
          <a:prstGeom prst="roundRect">
            <a:avLst>
              <a:gd name="adj" fmla="val 14815"/>
            </a:avLst>
          </a:prstGeom>
          <a:solidFill>
            <a:schemeClr val="tx2"/>
          </a:solidFill>
          <a:ln w="12700">
            <a:solidFill>
              <a:schemeClr val="accent4"/>
            </a:solidFill>
            <a:prstDash val="solid"/>
          </a:ln>
        </p:spPr>
      </p:sp>
      <p:pic>
        <p:nvPicPr>
          <p:cNvPr id="37" name="Image 7" descr="assets/icons/cloud_lp.png">    </p:cNvPr>
          <p:cNvPicPr>
            <a:picLocks noChangeAspect="1"/>
          </p:cNvPicPr>
          <p:nvPr/>
        </p:nvPicPr>
        <p:blipFill>
          <a:blip r:embed="rId8"/>
          <a:stretch>
            <a:fillRect/>
          </a:stretch>
        </p:blipFill>
        <p:spPr>
          <a:xfrm>
            <a:off x="9262872" y="2075688"/>
            <a:ext cx="237744" cy="237744"/>
          </a:xfrm>
          <a:prstGeom prst="rect">
            <a:avLst/>
          </a:prstGeom>
        </p:spPr>
      </p:pic>
      <p:sp>
        <p:nvSpPr>
          <p:cNvPr id="38" name="Text 28"/>
          <p:cNvSpPr txBox="1"/>
          <p:nvPr/>
        </p:nvSpPr>
        <p:spPr>
          <a:xfrm>
            <a:off x="9610344" y="1947672"/>
            <a:ext cx="1920240" cy="493776"/>
          </a:xfrm>
          <a:prstGeom prst="rect">
            <a:avLst/>
          </a:prstGeom>
          <a:noFill/>
          <a:ln/>
        </p:spPr>
        <p:txBody>
          <a:bodyPr wrap="square" lIns="0" tIns="0" rIns="0" bIns="0" rtlCol="0" anchor="ctr"/>
          <a:lstStyle/>
          <a:p>
            <a:pPr indent="0" marL="0">
              <a:buNone/>
            </a:pPr>
            <a:r>
              <a:rPr lang="en-US" sz="1400" dirty="0">
                <a:solidFill>
                  <a:schemeClr val="bg1"/>
                </a:solidFill>
                <a:latin typeface="DM Sans" pitchFamily="34" charset="0"/>
                <a:ea typeface="DM Sans" pitchFamily="34" charset="-122"/>
                <a:cs typeface="DM Sans" pitchFamily="34" charset="-120"/>
              </a:rPr>
              <a:t>Anthropic</a:t>
            </a:r>
            <a:endParaRPr lang="en-US" sz="1400" dirty="0"/>
          </a:p>
        </p:txBody>
      </p:sp>
      <p:sp>
        <p:nvSpPr>
          <p:cNvPr id="39" name="Shape 29"/>
          <p:cNvSpPr/>
          <p:nvPr/>
        </p:nvSpPr>
        <p:spPr>
          <a:xfrm>
            <a:off x="9098280" y="2615184"/>
            <a:ext cx="2544775" cy="493776"/>
          </a:xfrm>
          <a:prstGeom prst="roundRect">
            <a:avLst>
              <a:gd name="adj" fmla="val 14815"/>
            </a:avLst>
          </a:prstGeom>
          <a:solidFill>
            <a:schemeClr val="tx2"/>
          </a:solidFill>
          <a:ln w="12700">
            <a:solidFill>
              <a:schemeClr val="accent4"/>
            </a:solidFill>
            <a:prstDash val="solid"/>
          </a:ln>
        </p:spPr>
      </p:sp>
      <p:pic>
        <p:nvPicPr>
          <p:cNvPr id="40" name="Image 8" descr="assets/icons/cloud_lp.png">    </p:cNvPr>
          <p:cNvPicPr>
            <a:picLocks noChangeAspect="1"/>
          </p:cNvPicPr>
          <p:nvPr/>
        </p:nvPicPr>
        <p:blipFill>
          <a:blip r:embed="rId9"/>
          <a:stretch>
            <a:fillRect/>
          </a:stretch>
        </p:blipFill>
        <p:spPr>
          <a:xfrm>
            <a:off x="9262872" y="2743200"/>
            <a:ext cx="237744" cy="237744"/>
          </a:xfrm>
          <a:prstGeom prst="rect">
            <a:avLst/>
          </a:prstGeom>
        </p:spPr>
      </p:pic>
      <p:sp>
        <p:nvSpPr>
          <p:cNvPr id="41" name="Text 30"/>
          <p:cNvSpPr txBox="1"/>
          <p:nvPr/>
        </p:nvSpPr>
        <p:spPr>
          <a:xfrm>
            <a:off x="9610344" y="2615184"/>
            <a:ext cx="1920240" cy="493776"/>
          </a:xfrm>
          <a:prstGeom prst="rect">
            <a:avLst/>
          </a:prstGeom>
          <a:noFill/>
          <a:ln/>
        </p:spPr>
        <p:txBody>
          <a:bodyPr wrap="square" lIns="0" tIns="0" rIns="0" bIns="0" rtlCol="0" anchor="ctr"/>
          <a:lstStyle/>
          <a:p>
            <a:pPr indent="0" marL="0">
              <a:buNone/>
            </a:pPr>
            <a:r>
              <a:rPr lang="en-US" sz="1400" dirty="0">
                <a:solidFill>
                  <a:schemeClr val="bg1"/>
                </a:solidFill>
                <a:latin typeface="DM Sans" pitchFamily="34" charset="0"/>
                <a:ea typeface="DM Sans" pitchFamily="34" charset="-122"/>
                <a:cs typeface="DM Sans" pitchFamily="34" charset="-120"/>
              </a:rPr>
              <a:t>OpenAI</a:t>
            </a:r>
            <a:endParaRPr lang="en-US" sz="1400" dirty="0"/>
          </a:p>
        </p:txBody>
      </p:sp>
      <p:sp>
        <p:nvSpPr>
          <p:cNvPr id="42" name="Shape 31"/>
          <p:cNvSpPr/>
          <p:nvPr/>
        </p:nvSpPr>
        <p:spPr>
          <a:xfrm>
            <a:off x="9098280" y="3282696"/>
            <a:ext cx="2544775" cy="493776"/>
          </a:xfrm>
          <a:prstGeom prst="roundRect">
            <a:avLst>
              <a:gd name="adj" fmla="val 14815"/>
            </a:avLst>
          </a:prstGeom>
          <a:solidFill>
            <a:schemeClr val="tx2"/>
          </a:solidFill>
          <a:ln w="12700">
            <a:solidFill>
              <a:schemeClr val="accent4"/>
            </a:solidFill>
            <a:prstDash val="solid"/>
          </a:ln>
        </p:spPr>
      </p:sp>
      <p:pic>
        <p:nvPicPr>
          <p:cNvPr id="43" name="Image 9" descr="assets/icons/cloud_lp.png">    </p:cNvPr>
          <p:cNvPicPr>
            <a:picLocks noChangeAspect="1"/>
          </p:cNvPicPr>
          <p:nvPr/>
        </p:nvPicPr>
        <p:blipFill>
          <a:blip r:embed="rId10"/>
          <a:stretch>
            <a:fillRect/>
          </a:stretch>
        </p:blipFill>
        <p:spPr>
          <a:xfrm>
            <a:off x="9262872" y="3410712"/>
            <a:ext cx="237744" cy="237744"/>
          </a:xfrm>
          <a:prstGeom prst="rect">
            <a:avLst/>
          </a:prstGeom>
        </p:spPr>
      </p:pic>
      <p:sp>
        <p:nvSpPr>
          <p:cNvPr id="44" name="Text 32"/>
          <p:cNvSpPr txBox="1"/>
          <p:nvPr/>
        </p:nvSpPr>
        <p:spPr>
          <a:xfrm>
            <a:off x="9610344" y="3282696"/>
            <a:ext cx="1920240" cy="493776"/>
          </a:xfrm>
          <a:prstGeom prst="rect">
            <a:avLst/>
          </a:prstGeom>
          <a:noFill/>
          <a:ln/>
        </p:spPr>
        <p:txBody>
          <a:bodyPr wrap="square" lIns="0" tIns="0" rIns="0" bIns="0" rtlCol="0" anchor="ctr"/>
          <a:lstStyle/>
          <a:p>
            <a:pPr indent="0" marL="0">
              <a:buNone/>
            </a:pPr>
            <a:r>
              <a:rPr lang="en-US" sz="1400" dirty="0">
                <a:solidFill>
                  <a:schemeClr val="bg1"/>
                </a:solidFill>
                <a:latin typeface="DM Sans" pitchFamily="34" charset="0"/>
                <a:ea typeface="DM Sans" pitchFamily="34" charset="-122"/>
                <a:cs typeface="DM Sans" pitchFamily="34" charset="-120"/>
              </a:rPr>
              <a:t>Google Gemini</a:t>
            </a:r>
            <a:endParaRPr lang="en-US" sz="1400" dirty="0"/>
          </a:p>
        </p:txBody>
      </p:sp>
      <p:sp>
        <p:nvSpPr>
          <p:cNvPr id="45" name="Shape 33"/>
          <p:cNvSpPr/>
          <p:nvPr/>
        </p:nvSpPr>
        <p:spPr>
          <a:xfrm>
            <a:off x="9098280" y="3950208"/>
            <a:ext cx="2544775" cy="493776"/>
          </a:xfrm>
          <a:prstGeom prst="roundRect">
            <a:avLst>
              <a:gd name="adj" fmla="val 14815"/>
            </a:avLst>
          </a:prstGeom>
          <a:solidFill>
            <a:schemeClr val="tx2"/>
          </a:solidFill>
          <a:ln w="12700">
            <a:solidFill>
              <a:schemeClr val="accent4"/>
            </a:solidFill>
            <a:prstDash val="solid"/>
          </a:ln>
        </p:spPr>
      </p:sp>
      <p:pic>
        <p:nvPicPr>
          <p:cNvPr id="46" name="Image 10" descr="assets/icons/cloud_lp.png">    </p:cNvPr>
          <p:cNvPicPr>
            <a:picLocks noChangeAspect="1"/>
          </p:cNvPicPr>
          <p:nvPr/>
        </p:nvPicPr>
        <p:blipFill>
          <a:blip r:embed="rId11"/>
          <a:stretch>
            <a:fillRect/>
          </a:stretch>
        </p:blipFill>
        <p:spPr>
          <a:xfrm>
            <a:off x="9262872" y="4078224"/>
            <a:ext cx="237744" cy="237744"/>
          </a:xfrm>
          <a:prstGeom prst="rect">
            <a:avLst/>
          </a:prstGeom>
        </p:spPr>
      </p:pic>
      <p:sp>
        <p:nvSpPr>
          <p:cNvPr id="47" name="Text 34"/>
          <p:cNvSpPr txBox="1"/>
          <p:nvPr/>
        </p:nvSpPr>
        <p:spPr>
          <a:xfrm>
            <a:off x="9610344" y="3950208"/>
            <a:ext cx="1920240" cy="493776"/>
          </a:xfrm>
          <a:prstGeom prst="rect">
            <a:avLst/>
          </a:prstGeom>
          <a:noFill/>
          <a:ln/>
        </p:spPr>
        <p:txBody>
          <a:bodyPr wrap="square" lIns="0" tIns="0" rIns="0" bIns="0" rtlCol="0" anchor="ctr"/>
          <a:lstStyle/>
          <a:p>
            <a:pPr indent="0" marL="0">
              <a:buNone/>
            </a:pPr>
            <a:r>
              <a:rPr lang="en-US" sz="1400" dirty="0">
                <a:solidFill>
                  <a:schemeClr val="bg1"/>
                </a:solidFill>
                <a:latin typeface="DM Sans" pitchFamily="34" charset="0"/>
                <a:ea typeface="DM Sans" pitchFamily="34" charset="-122"/>
                <a:cs typeface="DM Sans" pitchFamily="34" charset="-120"/>
              </a:rPr>
              <a:t>AWS Bedrock</a:t>
            </a:r>
            <a:endParaRPr lang="en-US" sz="1400" dirty="0"/>
          </a:p>
        </p:txBody>
      </p:sp>
      <p:sp>
        <p:nvSpPr>
          <p:cNvPr id="48" name="Shape 35"/>
          <p:cNvSpPr/>
          <p:nvPr/>
        </p:nvSpPr>
        <p:spPr>
          <a:xfrm>
            <a:off x="548640" y="5285232"/>
            <a:ext cx="457200" cy="457200"/>
          </a:xfrm>
          <a:prstGeom prst="ellipse">
            <a:avLst/>
          </a:prstGeom>
          <a:solidFill>
            <a:schemeClr val="accent1">
              <a:alpha val="30000"/>
            </a:schemeClr>
          </a:solidFill>
          <a:ln w="9525">
            <a:solidFill>
              <a:schemeClr val="accent2"/>
            </a:solidFill>
            <a:prstDash val="solid"/>
          </a:ln>
        </p:spPr>
      </p:sp>
      <p:pic>
        <p:nvPicPr>
          <p:cNvPr id="49" name="Image 11" descr="assets/icons/key_lp.png">    </p:cNvPr>
          <p:cNvPicPr>
            <a:picLocks noChangeAspect="1"/>
          </p:cNvPicPr>
          <p:nvPr/>
        </p:nvPicPr>
        <p:blipFill>
          <a:blip r:embed="rId12"/>
          <a:stretch>
            <a:fillRect/>
          </a:stretch>
        </p:blipFill>
        <p:spPr>
          <a:xfrm>
            <a:off x="658368" y="5394960"/>
            <a:ext cx="237744" cy="237744"/>
          </a:xfrm>
          <a:prstGeom prst="rect">
            <a:avLst/>
          </a:prstGeom>
        </p:spPr>
      </p:pic>
      <p:sp>
        <p:nvSpPr>
          <p:cNvPr id="50" name="Text 36"/>
          <p:cNvSpPr txBox="1"/>
          <p:nvPr/>
        </p:nvSpPr>
        <p:spPr>
          <a:xfrm>
            <a:off x="1152144" y="5230368"/>
            <a:ext cx="3017520" cy="566928"/>
          </a:xfrm>
          <a:prstGeom prst="rect">
            <a:avLst/>
          </a:prstGeom>
          <a:noFill/>
          <a:ln/>
        </p:spPr>
        <p:txBody>
          <a:bodyPr wrap="square" lIns="0" tIns="0" rIns="0" bIns="0" rtlCol="0" anchor="ctr"/>
          <a:lstStyle/>
          <a:p>
            <a:pPr indent="0" marL="0">
              <a:buNone/>
            </a:pPr>
            <a:r>
              <a:rPr lang="en-US" sz="1500" dirty="0">
                <a:solidFill>
                  <a:schemeClr val="bg1"/>
                </a:solidFill>
                <a:latin typeface="DM Sans" pitchFamily="34" charset="0"/>
                <a:ea typeface="DM Sans" pitchFamily="34" charset="-122"/>
                <a:cs typeface="DM Sans" pitchFamily="34" charset="-120"/>
              </a:rPr>
              <a:t>Keys per person, team, or agent</a:t>
            </a:r>
            <a:endParaRPr lang="en-US" sz="1500" dirty="0"/>
          </a:p>
        </p:txBody>
      </p:sp>
      <p:sp>
        <p:nvSpPr>
          <p:cNvPr id="51" name="Shape 37"/>
          <p:cNvSpPr/>
          <p:nvPr/>
        </p:nvSpPr>
        <p:spPr>
          <a:xfrm>
            <a:off x="4306824" y="5285232"/>
            <a:ext cx="457200" cy="457200"/>
          </a:xfrm>
          <a:prstGeom prst="ellipse">
            <a:avLst/>
          </a:prstGeom>
          <a:solidFill>
            <a:schemeClr val="accent1">
              <a:alpha val="30000"/>
            </a:schemeClr>
          </a:solidFill>
          <a:ln w="9525">
            <a:solidFill>
              <a:schemeClr val="accent2"/>
            </a:solidFill>
            <a:prstDash val="solid"/>
          </a:ln>
        </p:spPr>
      </p:sp>
      <p:pic>
        <p:nvPicPr>
          <p:cNvPr id="52" name="Image 12" descr="assets/icons/lock_lp.png">    </p:cNvPr>
          <p:cNvPicPr>
            <a:picLocks noChangeAspect="1"/>
          </p:cNvPicPr>
          <p:nvPr/>
        </p:nvPicPr>
        <p:blipFill>
          <a:blip r:embed="rId13"/>
          <a:stretch>
            <a:fillRect/>
          </a:stretch>
        </p:blipFill>
        <p:spPr>
          <a:xfrm>
            <a:off x="4416552" y="5394960"/>
            <a:ext cx="237744" cy="237744"/>
          </a:xfrm>
          <a:prstGeom prst="rect">
            <a:avLst/>
          </a:prstGeom>
        </p:spPr>
      </p:pic>
      <p:sp>
        <p:nvSpPr>
          <p:cNvPr id="53" name="Text 38"/>
          <p:cNvSpPr txBox="1"/>
          <p:nvPr/>
        </p:nvSpPr>
        <p:spPr>
          <a:xfrm>
            <a:off x="4910328" y="5230368"/>
            <a:ext cx="3017520" cy="566928"/>
          </a:xfrm>
          <a:prstGeom prst="rect">
            <a:avLst/>
          </a:prstGeom>
          <a:noFill/>
          <a:ln/>
        </p:spPr>
        <p:txBody>
          <a:bodyPr wrap="square" lIns="0" tIns="0" rIns="0" bIns="0" rtlCol="0" anchor="ctr"/>
          <a:lstStyle/>
          <a:p>
            <a:pPr indent="0" marL="0">
              <a:buNone/>
            </a:pPr>
            <a:r>
              <a:rPr lang="en-US" sz="1500" dirty="0">
                <a:solidFill>
                  <a:schemeClr val="bg1"/>
                </a:solidFill>
                <a:latin typeface="DM Sans" pitchFamily="34" charset="0"/>
                <a:ea typeface="DM Sans" pitchFamily="34" charset="-122"/>
                <a:cs typeface="DM Sans" pitchFamily="34" charset="-120"/>
              </a:rPr>
              <a:t>Provider keys stay in the gateway</a:t>
            </a:r>
            <a:endParaRPr lang="en-US" sz="1500" dirty="0"/>
          </a:p>
        </p:txBody>
      </p:sp>
      <p:sp>
        <p:nvSpPr>
          <p:cNvPr id="54" name="Shape 39"/>
          <p:cNvSpPr/>
          <p:nvPr/>
        </p:nvSpPr>
        <p:spPr>
          <a:xfrm>
            <a:off x="8065008" y="5285232"/>
            <a:ext cx="457200" cy="457200"/>
          </a:xfrm>
          <a:prstGeom prst="ellipse">
            <a:avLst/>
          </a:prstGeom>
          <a:solidFill>
            <a:schemeClr val="accent1">
              <a:alpha val="30000"/>
            </a:schemeClr>
          </a:solidFill>
          <a:ln w="9525">
            <a:solidFill>
              <a:schemeClr val="accent2"/>
            </a:solidFill>
            <a:prstDash val="solid"/>
          </a:ln>
        </p:spPr>
      </p:sp>
      <p:pic>
        <p:nvPicPr>
          <p:cNvPr id="55" name="Image 13" descr="assets/icons/tag_lp.png">    </p:cNvPr>
          <p:cNvPicPr>
            <a:picLocks noChangeAspect="1"/>
          </p:cNvPicPr>
          <p:nvPr/>
        </p:nvPicPr>
        <p:blipFill>
          <a:blip r:embed="rId14"/>
          <a:stretch>
            <a:fillRect/>
          </a:stretch>
        </p:blipFill>
        <p:spPr>
          <a:xfrm>
            <a:off x="8174736" y="5394960"/>
            <a:ext cx="237744" cy="237744"/>
          </a:xfrm>
          <a:prstGeom prst="rect">
            <a:avLst/>
          </a:prstGeom>
        </p:spPr>
      </p:pic>
      <p:sp>
        <p:nvSpPr>
          <p:cNvPr id="56" name="Text 40"/>
          <p:cNvSpPr txBox="1"/>
          <p:nvPr/>
        </p:nvSpPr>
        <p:spPr>
          <a:xfrm>
            <a:off x="8668512" y="5230368"/>
            <a:ext cx="3017520" cy="566928"/>
          </a:xfrm>
          <a:prstGeom prst="rect">
            <a:avLst/>
          </a:prstGeom>
          <a:noFill/>
          <a:ln/>
        </p:spPr>
        <p:txBody>
          <a:bodyPr wrap="square" lIns="0" tIns="0" rIns="0" bIns="0" rtlCol="0" anchor="ctr"/>
          <a:lstStyle/>
          <a:p>
            <a:pPr indent="0" marL="0">
              <a:buNone/>
            </a:pPr>
            <a:r>
              <a:rPr lang="en-US" sz="1500" dirty="0">
                <a:solidFill>
                  <a:schemeClr val="bg1"/>
                </a:solidFill>
                <a:latin typeface="DM Sans" pitchFamily="34" charset="0"/>
                <a:ea typeface="DM Sans" pitchFamily="34" charset="-122"/>
                <a:cs typeface="DM Sans" pitchFamily="34" charset="-120"/>
              </a:rPr>
              <a:t>Key name on every log &amp; trace</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2" type="body" hasCustomPrompt="1"/>
          </p:nvPr>
        </p:nvSpPr>
        <p:spPr>
          <a:xfrm>
            <a:off x="548640" y="402336"/>
            <a:ext cx="7315200" cy="310896"/>
          </a:xfrm>
          <a:prstGeom prst="rect">
            <a:avLst/>
          </a:prstGeom>
          <a:noFill/>
          <a:ln/>
        </p:spPr>
        <p:txBody>
          <a:bodyPr wrap="square" lIns="0" tIns="0" rIns="0" bIns="0" rtlCol="0" anchor="ctr"/>
          <a:lstStyle/>
          <a:p>
            <a:pPr indent="0" marL="0">
              <a:buNone/>
            </a:pPr>
            <a:r>
              <a:rPr lang="en-US" sz="1200" dirty="0">
                <a:solidFill>
                  <a:schemeClr val="accent2"/>
                </a:solidFill>
                <a:latin typeface="DM Mono" pitchFamily="34" charset="0"/>
                <a:ea typeface="DM Mono" pitchFamily="34" charset="-122"/>
                <a:cs typeface="DM Mono" pitchFamily="34" charset="-120"/>
              </a:rPr>
              <a:t>PRICE  ·  MODEL COST CATALOG</a:t>
            </a:r>
            <a:endParaRPr lang="en-US" sz="1200" dirty="0"/>
          </a:p>
        </p:txBody>
      </p:sp>
      <p:sp>
        <p:nvSpPr>
          <p:cNvPr id="3" name="Text 1"/>
          <p:cNvSpPr/>
          <p:nvPr>
            <p:ph idx="103" type="title" hasCustomPrompt="1"/>
          </p:nvPr>
        </p:nvSpPr>
        <p:spPr>
          <a:xfrm>
            <a:off x="548640" y="786384"/>
            <a:ext cx="11091672" cy="685800"/>
          </a:xfrm>
          <a:prstGeom prst="rect">
            <a:avLst/>
          </a:prstGeom>
          <a:noFill/>
          <a:ln/>
        </p:spPr>
        <p:txBody>
          <a:bodyPr wrap="square" lIns="0" tIns="0" rIns="0" bIns="0" rtlCol="0" anchor="t"/>
          <a:lstStyle/>
          <a:p>
            <a:pPr algn="l" indent="0" marL="0">
              <a:buNone/>
            </a:pPr>
            <a:r>
              <a:rPr lang="en-US" sz="3400" dirty="0">
                <a:solidFill>
                  <a:schemeClr val="bg1"/>
                </a:solidFill>
                <a:latin typeface="Figtree Medium" pitchFamily="34" charset="0"/>
                <a:ea typeface="Figtree Medium" pitchFamily="34" charset="-122"/>
                <a:cs typeface="Figtree Medium" pitchFamily="34" charset="-120"/>
              </a:rPr>
              <a:t>Every request gets a price tag</a:t>
            </a:r>
            <a:endParaRPr lang="en-US" sz="3400" dirty="0"/>
          </a:p>
        </p:txBody>
      </p:sp>
      <p:sp>
        <p:nvSpPr>
          <p:cNvPr id="4" name="Stage tracker – Attribute"/>
          <p:cNvSpPr/>
          <p:nvPr/>
        </p:nvSpPr>
        <p:spPr>
          <a:xfrm>
            <a:off x="8150047" y="402336"/>
            <a:ext cx="1115568" cy="310896"/>
          </a:xfrm>
          <a:prstGeom prst="roundRect">
            <a:avLst>
              <a:gd name="adj" fmla="val 50000"/>
            </a:avLst>
          </a:prstGeom>
          <a:solidFill>
            <a:schemeClr val="tx1"/>
          </a:solidFill>
          <a:ln w="9525">
            <a:solidFill>
              <a:schemeClr val="accent4"/>
            </a:solidFill>
          </a:ln>
        </p:spPr>
        <p:txBody>
          <a:bodyPr wrap="square" lIns="0" tIns="0" rIns="0" bIns="0" rtlCol="0" anchor="ctr"/>
          <a:lstStyle/>
          <a:p>
            <a:pPr algn="ctr" indent="0" marL="0">
              <a:buNone/>
            </a:pPr>
            <a:r>
              <a:rPr lang="en-US" sz="1200" dirty="0">
                <a:solidFill>
                  <a:schemeClr val="bg2"/>
                </a:solidFill>
                <a:latin typeface="DM Sans" pitchFamily="34" charset="0"/>
                <a:ea typeface="DM Sans" pitchFamily="34" charset="-122"/>
                <a:cs typeface="DM Sans" pitchFamily="34" charset="-120"/>
              </a:rPr>
              <a:t>1  Attribute</a:t>
            </a:r>
            <a:endParaRPr lang="en-US" sz="1200" dirty="0"/>
          </a:p>
        </p:txBody>
      </p:sp>
      <p:sp>
        <p:nvSpPr>
          <p:cNvPr id="5" name="Stage tracker – Price"/>
          <p:cNvSpPr/>
          <p:nvPr/>
        </p:nvSpPr>
        <p:spPr>
          <a:xfrm>
            <a:off x="9338767" y="402336"/>
            <a:ext cx="1115568" cy="310896"/>
          </a:xfrm>
          <a:prstGeom prst="roundRect">
            <a:avLst>
              <a:gd name="adj" fmla="val 50000"/>
            </a:avLst>
          </a:prstGeom>
          <a:solidFill>
            <a:schemeClr val="accent1"/>
          </a:solidFill>
          <a:ln w="9525">
            <a:solidFill>
              <a:schemeClr val="accent1"/>
            </a:solidFill>
          </a:ln>
        </p:spPr>
        <p:txBody>
          <a:bodyPr wrap="square" lIns="0" tIns="0" rIns="0" bIns="0" rtlCol="0" anchor="ctr"/>
          <a:lstStyle/>
          <a:p>
            <a:pPr algn="ctr" indent="0" marL="0">
              <a:buNone/>
            </a:pPr>
            <a:r>
              <a:rPr lang="en-US" sz="1200" dirty="0">
                <a:solidFill>
                  <a:schemeClr val="bg1"/>
                </a:solidFill>
                <a:latin typeface="Figtree Medium" pitchFamily="34" charset="0"/>
                <a:ea typeface="Figtree Medium" pitchFamily="34" charset="-122"/>
                <a:cs typeface="Figtree Medium" pitchFamily="34" charset="-120"/>
              </a:rPr>
              <a:t>2  Price</a:t>
            </a:r>
            <a:endParaRPr lang="en-US" sz="1200" dirty="0"/>
          </a:p>
        </p:txBody>
      </p:sp>
      <p:sp>
        <p:nvSpPr>
          <p:cNvPr id="6" name="Stage tracker – Enforce"/>
          <p:cNvSpPr/>
          <p:nvPr/>
        </p:nvSpPr>
        <p:spPr>
          <a:xfrm>
            <a:off x="10527487" y="402336"/>
            <a:ext cx="1115568" cy="310896"/>
          </a:xfrm>
          <a:prstGeom prst="roundRect">
            <a:avLst>
              <a:gd name="adj" fmla="val 50000"/>
            </a:avLst>
          </a:prstGeom>
          <a:solidFill>
            <a:schemeClr val="tx1"/>
          </a:solidFill>
          <a:ln w="9525">
            <a:solidFill>
              <a:schemeClr val="accent4"/>
            </a:solidFill>
          </a:ln>
        </p:spPr>
        <p:txBody>
          <a:bodyPr wrap="square" lIns="0" tIns="0" rIns="0" bIns="0" rtlCol="0" anchor="ctr"/>
          <a:lstStyle/>
          <a:p>
            <a:pPr algn="ctr" indent="0" marL="0">
              <a:buNone/>
            </a:pPr>
            <a:r>
              <a:rPr lang="en-US" sz="1200" dirty="0">
                <a:solidFill>
                  <a:schemeClr val="bg2"/>
                </a:solidFill>
                <a:latin typeface="DM Sans" pitchFamily="34" charset="0"/>
                <a:ea typeface="DM Sans" pitchFamily="34" charset="-122"/>
                <a:cs typeface="DM Sans" pitchFamily="34" charset="-120"/>
              </a:rPr>
              <a:t>3  Enforce</a:t>
            </a:r>
            <a:endParaRPr lang="en-US" sz="1200" dirty="0"/>
          </a:p>
        </p:txBody>
      </p:sp>
      <p:sp>
        <p:nvSpPr>
          <p:cNvPr id="7" name="Request receipt"/>
          <p:cNvSpPr/>
          <p:nvPr/>
        </p:nvSpPr>
        <p:spPr>
          <a:xfrm>
            <a:off x="548640" y="1691640"/>
            <a:ext cx="5074920" cy="3429000"/>
          </a:xfrm>
          <a:prstGeom prst="roundRect">
            <a:avLst>
              <a:gd name="adj" fmla="val 2667"/>
            </a:avLst>
          </a:prstGeom>
          <a:solidFill>
            <a:schemeClr val="bg1"/>
          </a:solidFill>
          <a:ln w="6350">
            <a:solidFill>
              <a:schemeClr val="accent4"/>
            </a:solidFill>
            <a:prstDash val="solid"/>
          </a:ln>
          <a:effectLst>
            <a:outerShdw sx="100000" sy="100000" kx="0" ky="0" algn="bl" rotWithShape="0" blurRad="152400" dist="50800" dir="5400000">
              <a:srgbClr val="05000F">
                <a:alpha val="50000"/>
              </a:srgbClr>
            </a:outerShdw>
          </a:effectLst>
        </p:spPr>
      </p:sp>
      <p:sp>
        <p:nvSpPr>
          <p:cNvPr id="8" name="Text 6"/>
          <p:cNvSpPr txBox="1"/>
          <p:nvPr/>
        </p:nvSpPr>
        <p:spPr>
          <a:xfrm>
            <a:off x="868680" y="1901952"/>
            <a:ext cx="2743200" cy="274320"/>
          </a:xfrm>
          <a:prstGeom prst="rect">
            <a:avLst/>
          </a:prstGeom>
          <a:noFill/>
          <a:ln/>
        </p:spPr>
        <p:txBody>
          <a:bodyPr wrap="square" lIns="0" tIns="0" rIns="0" bIns="0" rtlCol="0" anchor="t"/>
          <a:lstStyle/>
          <a:p>
            <a:pPr indent="0" marL="0">
              <a:buNone/>
            </a:pPr>
            <a:r>
              <a:rPr lang="en-US" sz="1200" dirty="0">
                <a:solidFill>
                  <a:schemeClr val="accent4"/>
                </a:solidFill>
                <a:latin typeface="DM Mono" pitchFamily="34" charset="0"/>
                <a:ea typeface="DM Mono" pitchFamily="34" charset="-122"/>
                <a:cs typeface="DM Mono" pitchFamily="34" charset="-120"/>
              </a:rPr>
              <a:t>REQUEST RECEIPT</a:t>
            </a:r>
            <a:endParaRPr lang="en-US" sz="1200" dirty="0"/>
          </a:p>
        </p:txBody>
      </p:sp>
      <p:sp>
        <p:nvSpPr>
          <p:cNvPr id="9" name="Text 7"/>
          <p:cNvSpPr txBox="1"/>
          <p:nvPr/>
        </p:nvSpPr>
        <p:spPr>
          <a:xfrm>
            <a:off x="3063240" y="1901952"/>
            <a:ext cx="2240280" cy="274320"/>
          </a:xfrm>
          <a:prstGeom prst="rect">
            <a:avLst/>
          </a:prstGeom>
          <a:noFill/>
          <a:ln/>
        </p:spPr>
        <p:txBody>
          <a:bodyPr wrap="square" lIns="0" tIns="0" rIns="0" bIns="0" rtlCol="0" anchor="t"/>
          <a:lstStyle/>
          <a:p>
            <a:pPr algn="r" indent="0" marL="0">
              <a:buNone/>
            </a:pPr>
            <a:r>
              <a:rPr lang="en-US" sz="1200" dirty="0">
                <a:solidFill>
                  <a:schemeClr val="accent4"/>
                </a:solidFill>
                <a:latin typeface="DM Mono" pitchFamily="34" charset="0"/>
                <a:ea typeface="DM Mono" pitchFamily="34" charset="-122"/>
                <a:cs typeface="DM Mono" pitchFamily="34" charset="-120"/>
              </a:rPr>
              <a:t>#8f3a2c</a:t>
            </a:r>
            <a:endParaRPr lang="en-US" sz="1200" dirty="0"/>
          </a:p>
        </p:txBody>
      </p:sp>
      <p:sp>
        <p:nvSpPr>
          <p:cNvPr id="10" name="Text 8"/>
          <p:cNvSpPr txBox="1"/>
          <p:nvPr/>
        </p:nvSpPr>
        <p:spPr>
          <a:xfrm>
            <a:off x="868680" y="2331720"/>
            <a:ext cx="1188720" cy="310896"/>
          </a:xfrm>
          <a:prstGeom prst="rect">
            <a:avLst/>
          </a:prstGeom>
          <a:noFill/>
          <a:ln/>
        </p:spPr>
        <p:txBody>
          <a:bodyPr wrap="square" lIns="0" tIns="0" rIns="0" bIns="0" rtlCol="0" anchor="ctr"/>
          <a:lstStyle/>
          <a:p>
            <a:pPr indent="0" marL="0">
              <a:buNone/>
            </a:pPr>
            <a:r>
              <a:rPr lang="en-US" sz="1400" dirty="0">
                <a:solidFill>
                  <a:schemeClr val="accent4"/>
                </a:solidFill>
                <a:latin typeface="DM Mono" pitchFamily="34" charset="0"/>
                <a:ea typeface="DM Mono" pitchFamily="34" charset="-122"/>
                <a:cs typeface="DM Mono" pitchFamily="34" charset="-120"/>
              </a:rPr>
              <a:t>key</a:t>
            </a:r>
            <a:endParaRPr lang="en-US" sz="1400" dirty="0"/>
          </a:p>
        </p:txBody>
      </p:sp>
      <p:sp>
        <p:nvSpPr>
          <p:cNvPr id="11" name="Text 9"/>
          <p:cNvSpPr txBox="1"/>
          <p:nvPr/>
        </p:nvSpPr>
        <p:spPr>
          <a:xfrm>
            <a:off x="2103120" y="2331720"/>
            <a:ext cx="3291840" cy="310896"/>
          </a:xfrm>
          <a:prstGeom prst="rect">
            <a:avLst/>
          </a:prstGeom>
          <a:noFill/>
          <a:ln/>
        </p:spPr>
        <p:txBody>
          <a:bodyPr wrap="square" lIns="0" tIns="0" rIns="0" bIns="0" rtlCol="0" anchor="ctr"/>
          <a:lstStyle/>
          <a:p>
            <a:pPr indent="0" marL="0">
              <a:buNone/>
            </a:pPr>
            <a:r>
              <a:rPr lang="en-US" sz="1400" dirty="0">
                <a:solidFill>
                  <a:schemeClr val="tx1"/>
                </a:solidFill>
                <a:latin typeface="DM Mono" pitchFamily="34" charset="0"/>
                <a:ea typeface="DM Mono" pitchFamily="34" charset="-122"/>
                <a:cs typeface="DM Mono" pitchFamily="34" charset="-120"/>
              </a:rPr>
              <a:t>alice</a:t>
            </a:r>
            <a:endParaRPr lang="en-US" sz="1400" dirty="0"/>
          </a:p>
        </p:txBody>
      </p:sp>
      <p:sp>
        <p:nvSpPr>
          <p:cNvPr id="12" name="Text 10"/>
          <p:cNvSpPr txBox="1"/>
          <p:nvPr/>
        </p:nvSpPr>
        <p:spPr>
          <a:xfrm>
            <a:off x="868680" y="2697480"/>
            <a:ext cx="1188720" cy="310896"/>
          </a:xfrm>
          <a:prstGeom prst="rect">
            <a:avLst/>
          </a:prstGeom>
          <a:noFill/>
          <a:ln/>
        </p:spPr>
        <p:txBody>
          <a:bodyPr wrap="square" lIns="0" tIns="0" rIns="0" bIns="0" rtlCol="0" anchor="ctr"/>
          <a:lstStyle/>
          <a:p>
            <a:pPr indent="0" marL="0">
              <a:buNone/>
            </a:pPr>
            <a:r>
              <a:rPr lang="en-US" sz="1400" dirty="0">
                <a:solidFill>
                  <a:schemeClr val="accent4"/>
                </a:solidFill>
                <a:latin typeface="DM Mono" pitchFamily="34" charset="0"/>
                <a:ea typeface="DM Mono" pitchFamily="34" charset="-122"/>
                <a:cs typeface="DM Mono" pitchFamily="34" charset="-120"/>
              </a:rPr>
              <a:t>model</a:t>
            </a:r>
            <a:endParaRPr lang="en-US" sz="1400" dirty="0"/>
          </a:p>
        </p:txBody>
      </p:sp>
      <p:sp>
        <p:nvSpPr>
          <p:cNvPr id="13" name="Text 11"/>
          <p:cNvSpPr txBox="1"/>
          <p:nvPr/>
        </p:nvSpPr>
        <p:spPr>
          <a:xfrm>
            <a:off x="2103120" y="2697480"/>
            <a:ext cx="3291840" cy="310896"/>
          </a:xfrm>
          <a:prstGeom prst="rect">
            <a:avLst/>
          </a:prstGeom>
          <a:noFill/>
          <a:ln/>
        </p:spPr>
        <p:txBody>
          <a:bodyPr wrap="square" lIns="0" tIns="0" rIns="0" bIns="0" rtlCol="0" anchor="ctr"/>
          <a:lstStyle/>
          <a:p>
            <a:pPr indent="0" marL="0">
              <a:buNone/>
            </a:pPr>
            <a:r>
              <a:rPr lang="en-US" sz="1400" dirty="0">
                <a:solidFill>
                  <a:schemeClr val="tx1"/>
                </a:solidFill>
                <a:latin typeface="DM Mono" pitchFamily="34" charset="0"/>
                <a:ea typeface="DM Mono" pitchFamily="34" charset="-122"/>
                <a:cs typeface="DM Mono" pitchFamily="34" charset="-120"/>
              </a:rPr>
              <a:t>claude-sonnet-5</a:t>
            </a:r>
            <a:endParaRPr lang="en-US" sz="1400" dirty="0"/>
          </a:p>
        </p:txBody>
      </p:sp>
      <p:sp>
        <p:nvSpPr>
          <p:cNvPr id="14" name="Text 12"/>
          <p:cNvSpPr txBox="1"/>
          <p:nvPr/>
        </p:nvSpPr>
        <p:spPr>
          <a:xfrm>
            <a:off x="868680" y="3063240"/>
            <a:ext cx="1188720" cy="310896"/>
          </a:xfrm>
          <a:prstGeom prst="rect">
            <a:avLst/>
          </a:prstGeom>
          <a:noFill/>
          <a:ln/>
        </p:spPr>
        <p:txBody>
          <a:bodyPr wrap="square" lIns="0" tIns="0" rIns="0" bIns="0" rtlCol="0" anchor="ctr"/>
          <a:lstStyle/>
          <a:p>
            <a:pPr indent="0" marL="0">
              <a:buNone/>
            </a:pPr>
            <a:r>
              <a:rPr lang="en-US" sz="1400" dirty="0">
                <a:solidFill>
                  <a:schemeClr val="accent4"/>
                </a:solidFill>
                <a:latin typeface="DM Mono" pitchFamily="34" charset="0"/>
                <a:ea typeface="DM Mono" pitchFamily="34" charset="-122"/>
                <a:cs typeface="DM Mono" pitchFamily="34" charset="-120"/>
              </a:rPr>
              <a:t>provider</a:t>
            </a:r>
            <a:endParaRPr lang="en-US" sz="1400" dirty="0"/>
          </a:p>
        </p:txBody>
      </p:sp>
      <p:sp>
        <p:nvSpPr>
          <p:cNvPr id="15" name="Text 13"/>
          <p:cNvSpPr txBox="1"/>
          <p:nvPr/>
        </p:nvSpPr>
        <p:spPr>
          <a:xfrm>
            <a:off x="2103120" y="3063240"/>
            <a:ext cx="3291840" cy="310896"/>
          </a:xfrm>
          <a:prstGeom prst="rect">
            <a:avLst/>
          </a:prstGeom>
          <a:noFill/>
          <a:ln/>
        </p:spPr>
        <p:txBody>
          <a:bodyPr wrap="square" lIns="0" tIns="0" rIns="0" bIns="0" rtlCol="0" anchor="ctr"/>
          <a:lstStyle/>
          <a:p>
            <a:pPr indent="0" marL="0">
              <a:buNone/>
            </a:pPr>
            <a:r>
              <a:rPr lang="en-US" sz="1400" dirty="0">
                <a:solidFill>
                  <a:schemeClr val="tx1"/>
                </a:solidFill>
                <a:latin typeface="DM Mono" pitchFamily="34" charset="0"/>
                <a:ea typeface="DM Mono" pitchFamily="34" charset="-122"/>
                <a:cs typeface="DM Mono" pitchFamily="34" charset="-120"/>
              </a:rPr>
              <a:t>anthropic</a:t>
            </a:r>
            <a:endParaRPr lang="en-US" sz="1400" dirty="0"/>
          </a:p>
        </p:txBody>
      </p:sp>
      <p:sp>
        <p:nvSpPr>
          <p:cNvPr id="16" name="Text 14"/>
          <p:cNvSpPr txBox="1"/>
          <p:nvPr/>
        </p:nvSpPr>
        <p:spPr>
          <a:xfrm>
            <a:off x="868680" y="3429000"/>
            <a:ext cx="1188720" cy="310896"/>
          </a:xfrm>
          <a:prstGeom prst="rect">
            <a:avLst/>
          </a:prstGeom>
          <a:noFill/>
          <a:ln/>
        </p:spPr>
        <p:txBody>
          <a:bodyPr wrap="square" lIns="0" tIns="0" rIns="0" bIns="0" rtlCol="0" anchor="ctr"/>
          <a:lstStyle/>
          <a:p>
            <a:pPr indent="0" marL="0">
              <a:buNone/>
            </a:pPr>
            <a:r>
              <a:rPr lang="en-US" sz="1400" dirty="0">
                <a:solidFill>
                  <a:schemeClr val="accent4"/>
                </a:solidFill>
                <a:latin typeface="DM Mono" pitchFamily="34" charset="0"/>
                <a:ea typeface="DM Mono" pitchFamily="34" charset="-122"/>
                <a:cs typeface="DM Mono" pitchFamily="34" charset="-120"/>
              </a:rPr>
              <a:t>tokens</a:t>
            </a:r>
            <a:endParaRPr lang="en-US" sz="1400" dirty="0"/>
          </a:p>
        </p:txBody>
      </p:sp>
      <p:sp>
        <p:nvSpPr>
          <p:cNvPr id="17" name="Text 15"/>
          <p:cNvSpPr txBox="1"/>
          <p:nvPr/>
        </p:nvSpPr>
        <p:spPr>
          <a:xfrm>
            <a:off x="2103120" y="3429000"/>
            <a:ext cx="3291840" cy="310896"/>
          </a:xfrm>
          <a:prstGeom prst="rect">
            <a:avLst/>
          </a:prstGeom>
          <a:noFill/>
          <a:ln/>
        </p:spPr>
        <p:txBody>
          <a:bodyPr wrap="square" lIns="0" tIns="0" rIns="0" bIns="0" rtlCol="0" anchor="ctr"/>
          <a:lstStyle/>
          <a:p>
            <a:pPr indent="0" marL="0">
              <a:buNone/>
            </a:pPr>
            <a:r>
              <a:rPr lang="en-US" sz="1400" dirty="0">
                <a:solidFill>
                  <a:schemeClr val="tx1"/>
                </a:solidFill>
                <a:latin typeface="DM Mono" pitchFamily="34" charset="0"/>
                <a:ea typeface="DM Mono" pitchFamily="34" charset="-122"/>
                <a:cs typeface="DM Mono" pitchFamily="34" charset="-120"/>
              </a:rPr>
              <a:t>12,480 in  ·  1,932 out</a:t>
            </a:r>
            <a:endParaRPr lang="en-US" sz="1400" dirty="0"/>
          </a:p>
        </p:txBody>
      </p:sp>
      <p:sp>
        <p:nvSpPr>
          <p:cNvPr id="18" name="Text 16"/>
          <p:cNvSpPr txBox="1"/>
          <p:nvPr/>
        </p:nvSpPr>
        <p:spPr>
          <a:xfrm>
            <a:off x="868680" y="3794760"/>
            <a:ext cx="1188720" cy="310896"/>
          </a:xfrm>
          <a:prstGeom prst="rect">
            <a:avLst/>
          </a:prstGeom>
          <a:noFill/>
          <a:ln/>
        </p:spPr>
        <p:txBody>
          <a:bodyPr wrap="square" lIns="0" tIns="0" rIns="0" bIns="0" rtlCol="0" anchor="ctr"/>
          <a:lstStyle/>
          <a:p>
            <a:pPr indent="0" marL="0">
              <a:buNone/>
            </a:pPr>
            <a:r>
              <a:rPr lang="en-US" sz="1400" dirty="0">
                <a:solidFill>
                  <a:schemeClr val="accent4"/>
                </a:solidFill>
                <a:latin typeface="DM Mono" pitchFamily="34" charset="0"/>
                <a:ea typeface="DM Mono" pitchFamily="34" charset="-122"/>
                <a:cs typeface="DM Mono" pitchFamily="34" charset="-120"/>
              </a:rPr>
              <a:t>rate</a:t>
            </a:r>
            <a:endParaRPr lang="en-US" sz="1400" dirty="0"/>
          </a:p>
        </p:txBody>
      </p:sp>
      <p:sp>
        <p:nvSpPr>
          <p:cNvPr id="19" name="Text 17"/>
          <p:cNvSpPr txBox="1"/>
          <p:nvPr/>
        </p:nvSpPr>
        <p:spPr>
          <a:xfrm>
            <a:off x="2103120" y="3794760"/>
            <a:ext cx="3291840" cy="310896"/>
          </a:xfrm>
          <a:prstGeom prst="rect">
            <a:avLst/>
          </a:prstGeom>
          <a:noFill/>
          <a:ln/>
        </p:spPr>
        <p:txBody>
          <a:bodyPr wrap="square" lIns="0" tIns="0" rIns="0" bIns="0" rtlCol="0" anchor="ctr"/>
          <a:lstStyle/>
          <a:p>
            <a:pPr indent="0" marL="0">
              <a:buNone/>
            </a:pPr>
            <a:r>
              <a:rPr lang="en-US" sz="1400" dirty="0">
                <a:solidFill>
                  <a:schemeClr val="tx1"/>
                </a:solidFill>
                <a:latin typeface="DM Mono" pitchFamily="34" charset="0"/>
                <a:ea typeface="DM Mono" pitchFamily="34" charset="-122"/>
                <a:cs typeface="DM Mono" pitchFamily="34" charset="-120"/>
              </a:rPr>
              <a:t>$3 / $15 per 1M tokens</a:t>
            </a:r>
            <a:endParaRPr lang="en-US" sz="1400" dirty="0"/>
          </a:p>
        </p:txBody>
      </p:sp>
      <p:sp>
        <p:nvSpPr>
          <p:cNvPr id="20" name="Shape 18"/>
          <p:cNvSpPr/>
          <p:nvPr/>
        </p:nvSpPr>
        <p:spPr>
          <a:xfrm>
            <a:off x="868680" y="4270248"/>
            <a:ext cx="4434840" cy="0"/>
          </a:xfrm>
          <a:prstGeom prst="line">
            <a:avLst/>
          </a:prstGeom>
          <a:noFill/>
          <a:ln w="12700">
            <a:solidFill>
              <a:schemeClr val="accent4"/>
            </a:solidFill>
            <a:prstDash val="dash"/>
          </a:ln>
        </p:spPr>
      </p:sp>
      <p:sp>
        <p:nvSpPr>
          <p:cNvPr id="21" name="Text 19"/>
          <p:cNvSpPr txBox="1"/>
          <p:nvPr/>
        </p:nvSpPr>
        <p:spPr>
          <a:xfrm>
            <a:off x="868680" y="4389120"/>
            <a:ext cx="1188720" cy="530352"/>
          </a:xfrm>
          <a:prstGeom prst="rect">
            <a:avLst/>
          </a:prstGeom>
          <a:noFill/>
          <a:ln/>
        </p:spPr>
        <p:txBody>
          <a:bodyPr wrap="square" lIns="0" tIns="0" rIns="0" bIns="0" rtlCol="0" anchor="ctr"/>
          <a:lstStyle/>
          <a:p>
            <a:pPr indent="0" marL="0">
              <a:buNone/>
            </a:pPr>
            <a:r>
              <a:rPr lang="en-US" sz="1400" dirty="0">
                <a:solidFill>
                  <a:schemeClr val="accent4"/>
                </a:solidFill>
                <a:latin typeface="DM Mono" pitchFamily="34" charset="0"/>
                <a:ea typeface="DM Mono" pitchFamily="34" charset="-122"/>
                <a:cs typeface="DM Mono" pitchFamily="34" charset="-120"/>
              </a:rPr>
              <a:t>cost</a:t>
            </a:r>
            <a:endParaRPr lang="en-US" sz="1400" dirty="0"/>
          </a:p>
        </p:txBody>
      </p:sp>
      <p:sp>
        <p:nvSpPr>
          <p:cNvPr id="22" name="Text 20"/>
          <p:cNvSpPr txBox="1"/>
          <p:nvPr/>
        </p:nvSpPr>
        <p:spPr>
          <a:xfrm>
            <a:off x="2103120" y="4389120"/>
            <a:ext cx="3291840" cy="530352"/>
          </a:xfrm>
          <a:prstGeom prst="rect">
            <a:avLst/>
          </a:prstGeom>
          <a:noFill/>
          <a:ln/>
        </p:spPr>
        <p:txBody>
          <a:bodyPr wrap="square" lIns="0" tIns="0" rIns="0" bIns="0" rtlCol="0" anchor="ctr"/>
          <a:lstStyle/>
          <a:p>
            <a:pPr indent="0" marL="0">
              <a:buNone/>
            </a:pPr>
            <a:r>
              <a:rPr lang="en-US" sz="3000" dirty="0">
                <a:solidFill>
                  <a:schemeClr val="accent1"/>
                </a:solidFill>
                <a:latin typeface="Figtree Medium" pitchFamily="34" charset="0"/>
                <a:ea typeface="Figtree Medium" pitchFamily="34" charset="-122"/>
                <a:cs typeface="Figtree Medium" pitchFamily="34" charset="-120"/>
              </a:rPr>
              <a:t>$0.066</a:t>
            </a:r>
            <a:endParaRPr lang="en-US" sz="3000" dirty="0"/>
          </a:p>
        </p:txBody>
      </p:sp>
      <p:sp>
        <p:nvSpPr>
          <p:cNvPr id="23" name="Text 21"/>
          <p:cNvSpPr txBox="1"/>
          <p:nvPr/>
        </p:nvSpPr>
        <p:spPr>
          <a:xfrm>
            <a:off x="548640" y="5285232"/>
            <a:ext cx="5074920" cy="566928"/>
          </a:xfrm>
          <a:prstGeom prst="rect">
            <a:avLst/>
          </a:prstGeom>
          <a:noFill/>
          <a:ln/>
        </p:spPr>
        <p:txBody>
          <a:bodyPr wrap="square" lIns="0" tIns="0" rIns="0" bIns="0" rtlCol="0" anchor="ctr"/>
          <a:lstStyle/>
          <a:p>
            <a:pPr indent="0" marL="0">
              <a:buNone/>
            </a:pPr>
            <a:r>
              <a:rPr lang="en-US" sz="1400" dirty="0">
                <a:solidFill>
                  <a:schemeClr val="bg2"/>
                </a:solidFill>
                <a:latin typeface="DM Sans" pitchFamily="34" charset="0"/>
                <a:ea typeface="DM Sans" pitchFamily="34" charset="-122"/>
                <a:cs typeface="DM Sans" pitchFamily="34" charset="-120"/>
              </a:rPr>
              <a:t>Priced from a model cost catalog. </a:t>
            </a:r>
            <a:pPr indent="0" marL="0">
              <a:buNone/>
            </a:pPr>
            <a:r>
              <a:rPr lang="en-US" sz="1400" dirty="0">
                <a:solidFill>
                  <a:schemeClr val="accent2"/>
                </a:solidFill>
                <a:latin typeface="DM Mono" pitchFamily="34" charset="0"/>
                <a:ea typeface="DM Mono" pitchFamily="34" charset="-122"/>
                <a:cs typeface="DM Mono" pitchFamily="34" charset="-120"/>
              </a:rPr>
              <a:t>agctl catalog import</a:t>
            </a:r>
            <a:pPr indent="0" marL="0">
              <a:buNone/>
            </a:pPr>
            <a:r>
              <a:rPr lang="en-US" sz="1400" dirty="0">
                <a:solidFill>
                  <a:schemeClr val="bg2"/>
                </a:solidFill>
                <a:latin typeface="DM Sans" pitchFamily="34" charset="0"/>
                <a:ea typeface="DM Sans" pitchFamily="34" charset="-122"/>
                <a:cs typeface="DM Sans" pitchFamily="34" charset="-120"/>
              </a:rPr>
              <a:t> pulls real provider rates.</a:t>
            </a:r>
            <a:endParaRPr lang="en-US" sz="1400" dirty="0"/>
          </a:p>
        </p:txBody>
      </p:sp>
      <p:sp>
        <p:nvSpPr>
          <p:cNvPr id="24" name="Spend dashboard"/>
          <p:cNvSpPr/>
          <p:nvPr/>
        </p:nvSpPr>
        <p:spPr>
          <a:xfrm>
            <a:off x="6080760" y="1691640"/>
            <a:ext cx="5562295" cy="3429000"/>
          </a:xfrm>
          <a:prstGeom prst="roundRect">
            <a:avLst>
              <a:gd name="adj" fmla="val 2667"/>
            </a:avLst>
          </a:prstGeom>
          <a:solidFill>
            <a:schemeClr val="tx2"/>
          </a:solidFill>
          <a:ln w="12700">
            <a:solidFill>
              <a:schemeClr val="accent4"/>
            </a:solidFill>
            <a:prstDash val="solid"/>
          </a:ln>
        </p:spPr>
      </p:sp>
      <p:sp>
        <p:nvSpPr>
          <p:cNvPr id="25" name="Text 23"/>
          <p:cNvSpPr txBox="1"/>
          <p:nvPr/>
        </p:nvSpPr>
        <p:spPr>
          <a:xfrm>
            <a:off x="6355080" y="1892808"/>
            <a:ext cx="3657600" cy="329184"/>
          </a:xfrm>
          <a:prstGeom prst="rect">
            <a:avLst/>
          </a:prstGeom>
          <a:noFill/>
          <a:ln/>
        </p:spPr>
        <p:txBody>
          <a:bodyPr wrap="square" lIns="0" tIns="0" rIns="0" bIns="0" rtlCol="0" anchor="t"/>
          <a:lstStyle/>
          <a:p>
            <a:pPr indent="0" marL="0">
              <a:buNone/>
            </a:pPr>
            <a:r>
              <a:rPr lang="en-US" sz="1700" dirty="0">
                <a:solidFill>
                  <a:schemeClr val="bg1"/>
                </a:solidFill>
                <a:latin typeface="Figtree Medium" pitchFamily="34" charset="0"/>
                <a:ea typeface="Figtree Medium" pitchFamily="34" charset="-122"/>
                <a:cs typeface="Figtree Medium" pitchFamily="34" charset="-120"/>
              </a:rPr>
              <a:t>Spend this week, by key</a:t>
            </a:r>
            <a:endParaRPr lang="en-US" sz="1700" dirty="0"/>
          </a:p>
        </p:txBody>
      </p:sp>
      <p:sp>
        <p:nvSpPr>
          <p:cNvPr id="26" name="Text 24"/>
          <p:cNvSpPr txBox="1"/>
          <p:nvPr/>
        </p:nvSpPr>
        <p:spPr>
          <a:xfrm>
            <a:off x="9539935" y="1920240"/>
            <a:ext cx="1828800" cy="274320"/>
          </a:xfrm>
          <a:prstGeom prst="rect">
            <a:avLst/>
          </a:prstGeom>
          <a:noFill/>
          <a:ln/>
        </p:spPr>
        <p:txBody>
          <a:bodyPr wrap="square" lIns="0" tIns="0" rIns="0" bIns="0" rtlCol="0" anchor="t"/>
          <a:lstStyle/>
          <a:p>
            <a:pPr algn="r" indent="0" marL="0">
              <a:buNone/>
            </a:pPr>
            <a:r>
              <a:rPr lang="en-US" sz="1100" dirty="0">
                <a:solidFill>
                  <a:schemeClr val="accent2"/>
                </a:solidFill>
                <a:latin typeface="DM Mono" pitchFamily="34" charset="0"/>
                <a:ea typeface="DM Mono" pitchFamily="34" charset="-122"/>
                <a:cs typeface="DM Mono" pitchFamily="34" charset="-120"/>
              </a:rPr>
              <a:t>ADMIN UI</a:t>
            </a:r>
            <a:endParaRPr lang="en-US" sz="1100" dirty="0"/>
          </a:p>
        </p:txBody>
      </p:sp>
      <p:sp>
        <p:nvSpPr>
          <p:cNvPr id="27" name="Text 25"/>
          <p:cNvSpPr txBox="1"/>
          <p:nvPr/>
        </p:nvSpPr>
        <p:spPr>
          <a:xfrm>
            <a:off x="6355080" y="2523744"/>
            <a:ext cx="1600200" cy="310896"/>
          </a:xfrm>
          <a:prstGeom prst="rect">
            <a:avLst/>
          </a:prstGeom>
          <a:noFill/>
          <a:ln/>
        </p:spPr>
        <p:txBody>
          <a:bodyPr wrap="square" lIns="0" tIns="0" rIns="0" bIns="0" rtlCol="0" anchor="ctr"/>
          <a:lstStyle/>
          <a:p>
            <a:pPr indent="0" marL="0">
              <a:buNone/>
            </a:pPr>
            <a:r>
              <a:rPr lang="en-US" sz="1300" dirty="0">
                <a:solidFill>
                  <a:schemeClr val="bg2"/>
                </a:solidFill>
                <a:latin typeface="DM Mono" pitchFamily="34" charset="0"/>
                <a:ea typeface="DM Mono" pitchFamily="34" charset="-122"/>
                <a:cs typeface="DM Mono" pitchFamily="34" charset="-120"/>
              </a:rPr>
              <a:t>nightly-agent</a:t>
            </a:r>
            <a:endParaRPr lang="en-US" sz="1300" dirty="0"/>
          </a:p>
        </p:txBody>
      </p:sp>
      <p:sp>
        <p:nvSpPr>
          <p:cNvPr id="28" name="Bar nightly-agent"/>
          <p:cNvSpPr/>
          <p:nvPr/>
        </p:nvSpPr>
        <p:spPr>
          <a:xfrm>
            <a:off x="8046720" y="2523744"/>
            <a:ext cx="2514600" cy="310896"/>
          </a:xfrm>
          <a:prstGeom prst="rect">
            <a:avLst/>
          </a:prstGeom>
          <a:solidFill>
            <a:schemeClr val="accent6"/>
          </a:solidFill>
          <a:ln w="6350">
            <a:solidFill>
              <a:schemeClr val="accent6"/>
            </a:solidFill>
            <a:prstDash val="solid"/>
          </a:ln>
        </p:spPr>
      </p:sp>
      <p:sp>
        <p:nvSpPr>
          <p:cNvPr id="29" name="Text 27"/>
          <p:cNvSpPr txBox="1"/>
          <p:nvPr/>
        </p:nvSpPr>
        <p:spPr>
          <a:xfrm>
            <a:off x="10671048" y="2523744"/>
            <a:ext cx="914400" cy="310896"/>
          </a:xfrm>
          <a:prstGeom prst="rect">
            <a:avLst/>
          </a:prstGeom>
          <a:noFill/>
          <a:ln/>
        </p:spPr>
        <p:txBody>
          <a:bodyPr wrap="square" lIns="0" tIns="0" rIns="0" bIns="0" rtlCol="0" anchor="ctr"/>
          <a:lstStyle/>
          <a:p>
            <a:pPr indent="0" marL="0">
              <a:buNone/>
            </a:pPr>
            <a:r>
              <a:rPr lang="en-US" sz="1400" dirty="0">
                <a:solidFill>
                  <a:schemeClr val="bg1"/>
                </a:solidFill>
                <a:latin typeface="DM Sans" pitchFamily="34" charset="0"/>
                <a:ea typeface="DM Sans" pitchFamily="34" charset="-122"/>
                <a:cs typeface="DM Sans" pitchFamily="34" charset="-120"/>
              </a:rPr>
              <a:t>$2,940</a:t>
            </a:r>
            <a:endParaRPr lang="en-US" sz="1400" dirty="0"/>
          </a:p>
        </p:txBody>
      </p:sp>
      <p:sp>
        <p:nvSpPr>
          <p:cNvPr id="30" name="Text 28"/>
          <p:cNvSpPr txBox="1"/>
          <p:nvPr/>
        </p:nvSpPr>
        <p:spPr>
          <a:xfrm>
            <a:off x="6355080" y="3182112"/>
            <a:ext cx="1600200" cy="310896"/>
          </a:xfrm>
          <a:prstGeom prst="rect">
            <a:avLst/>
          </a:prstGeom>
          <a:noFill/>
          <a:ln/>
        </p:spPr>
        <p:txBody>
          <a:bodyPr wrap="square" lIns="0" tIns="0" rIns="0" bIns="0" rtlCol="0" anchor="ctr"/>
          <a:lstStyle/>
          <a:p>
            <a:pPr indent="0" marL="0">
              <a:buNone/>
            </a:pPr>
            <a:r>
              <a:rPr lang="en-US" sz="1300" dirty="0">
                <a:solidFill>
                  <a:schemeClr val="bg2"/>
                </a:solidFill>
                <a:latin typeface="DM Mono" pitchFamily="34" charset="0"/>
                <a:ea typeface="DM Mono" pitchFamily="34" charset="-122"/>
                <a:cs typeface="DM Mono" pitchFamily="34" charset="-120"/>
              </a:rPr>
              <a:t>support-team</a:t>
            </a:r>
            <a:endParaRPr lang="en-US" sz="1300" dirty="0"/>
          </a:p>
        </p:txBody>
      </p:sp>
      <p:sp>
        <p:nvSpPr>
          <p:cNvPr id="31" name="Bar support-team"/>
          <p:cNvSpPr/>
          <p:nvPr/>
        </p:nvSpPr>
        <p:spPr>
          <a:xfrm>
            <a:off x="8046720" y="3182112"/>
            <a:ext cx="1009261" cy="310896"/>
          </a:xfrm>
          <a:prstGeom prst="rect">
            <a:avLst/>
          </a:prstGeom>
          <a:solidFill>
            <a:schemeClr val="accent1"/>
          </a:solidFill>
          <a:ln w="6350">
            <a:solidFill>
              <a:schemeClr val="accent1"/>
            </a:solidFill>
            <a:prstDash val="solid"/>
          </a:ln>
        </p:spPr>
      </p:sp>
      <p:sp>
        <p:nvSpPr>
          <p:cNvPr id="32" name="Text 30"/>
          <p:cNvSpPr txBox="1"/>
          <p:nvPr/>
        </p:nvSpPr>
        <p:spPr>
          <a:xfrm>
            <a:off x="9165709" y="3182112"/>
            <a:ext cx="914400" cy="310896"/>
          </a:xfrm>
          <a:prstGeom prst="rect">
            <a:avLst/>
          </a:prstGeom>
          <a:noFill/>
          <a:ln/>
        </p:spPr>
        <p:txBody>
          <a:bodyPr wrap="square" lIns="0" tIns="0" rIns="0" bIns="0" rtlCol="0" anchor="ctr"/>
          <a:lstStyle/>
          <a:p>
            <a:pPr indent="0" marL="0">
              <a:buNone/>
            </a:pPr>
            <a:r>
              <a:rPr lang="en-US" sz="1400" dirty="0">
                <a:solidFill>
                  <a:schemeClr val="bg1"/>
                </a:solidFill>
                <a:latin typeface="DM Sans" pitchFamily="34" charset="0"/>
                <a:ea typeface="DM Sans" pitchFamily="34" charset="-122"/>
                <a:cs typeface="DM Sans" pitchFamily="34" charset="-120"/>
              </a:rPr>
              <a:t>$1,180</a:t>
            </a:r>
            <a:endParaRPr lang="en-US" sz="1400" dirty="0"/>
          </a:p>
        </p:txBody>
      </p:sp>
      <p:sp>
        <p:nvSpPr>
          <p:cNvPr id="33" name="Text 31"/>
          <p:cNvSpPr txBox="1"/>
          <p:nvPr/>
        </p:nvSpPr>
        <p:spPr>
          <a:xfrm>
            <a:off x="6355080" y="3840480"/>
            <a:ext cx="1600200" cy="310896"/>
          </a:xfrm>
          <a:prstGeom prst="rect">
            <a:avLst/>
          </a:prstGeom>
          <a:noFill/>
          <a:ln/>
        </p:spPr>
        <p:txBody>
          <a:bodyPr wrap="square" lIns="0" tIns="0" rIns="0" bIns="0" rtlCol="0" anchor="ctr"/>
          <a:lstStyle/>
          <a:p>
            <a:pPr indent="0" marL="0">
              <a:buNone/>
            </a:pPr>
            <a:r>
              <a:rPr lang="en-US" sz="1300" dirty="0">
                <a:solidFill>
                  <a:schemeClr val="bg2"/>
                </a:solidFill>
                <a:latin typeface="DM Mono" pitchFamily="34" charset="0"/>
                <a:ea typeface="DM Mono" pitchFamily="34" charset="-122"/>
                <a:cs typeface="DM Mono" pitchFamily="34" charset="-120"/>
              </a:rPr>
              <a:t>bob</a:t>
            </a:r>
            <a:endParaRPr lang="en-US" sz="1300" dirty="0"/>
          </a:p>
        </p:txBody>
      </p:sp>
      <p:sp>
        <p:nvSpPr>
          <p:cNvPr id="34" name="Bar bob"/>
          <p:cNvSpPr/>
          <p:nvPr/>
        </p:nvSpPr>
        <p:spPr>
          <a:xfrm>
            <a:off x="8046720" y="3840480"/>
            <a:ext cx="560226" cy="310896"/>
          </a:xfrm>
          <a:prstGeom prst="rect">
            <a:avLst/>
          </a:prstGeom>
          <a:solidFill>
            <a:schemeClr val="accent1"/>
          </a:solidFill>
          <a:ln w="6350">
            <a:solidFill>
              <a:schemeClr val="accent1"/>
            </a:solidFill>
            <a:prstDash val="solid"/>
          </a:ln>
        </p:spPr>
      </p:sp>
      <p:sp>
        <p:nvSpPr>
          <p:cNvPr id="35" name="Text 33"/>
          <p:cNvSpPr txBox="1"/>
          <p:nvPr/>
        </p:nvSpPr>
        <p:spPr>
          <a:xfrm>
            <a:off x="8716674" y="3840480"/>
            <a:ext cx="914400" cy="310896"/>
          </a:xfrm>
          <a:prstGeom prst="rect">
            <a:avLst/>
          </a:prstGeom>
          <a:noFill/>
          <a:ln/>
        </p:spPr>
        <p:txBody>
          <a:bodyPr wrap="square" lIns="0" tIns="0" rIns="0" bIns="0" rtlCol="0" anchor="ctr"/>
          <a:lstStyle/>
          <a:p>
            <a:pPr indent="0" marL="0">
              <a:buNone/>
            </a:pPr>
            <a:r>
              <a:rPr lang="en-US" sz="1400" dirty="0">
                <a:solidFill>
                  <a:schemeClr val="bg1"/>
                </a:solidFill>
                <a:latin typeface="DM Sans" pitchFamily="34" charset="0"/>
                <a:ea typeface="DM Sans" pitchFamily="34" charset="-122"/>
                <a:cs typeface="DM Sans" pitchFamily="34" charset="-120"/>
              </a:rPr>
              <a:t>$655</a:t>
            </a:r>
            <a:endParaRPr lang="en-US" sz="1400" dirty="0"/>
          </a:p>
        </p:txBody>
      </p:sp>
      <p:sp>
        <p:nvSpPr>
          <p:cNvPr id="36" name="Text 34"/>
          <p:cNvSpPr txBox="1"/>
          <p:nvPr/>
        </p:nvSpPr>
        <p:spPr>
          <a:xfrm>
            <a:off x="6355080" y="4498848"/>
            <a:ext cx="1600200" cy="310896"/>
          </a:xfrm>
          <a:prstGeom prst="rect">
            <a:avLst/>
          </a:prstGeom>
          <a:noFill/>
          <a:ln/>
        </p:spPr>
        <p:txBody>
          <a:bodyPr wrap="square" lIns="0" tIns="0" rIns="0" bIns="0" rtlCol="0" anchor="ctr"/>
          <a:lstStyle/>
          <a:p>
            <a:pPr indent="0" marL="0">
              <a:buNone/>
            </a:pPr>
            <a:r>
              <a:rPr lang="en-US" sz="1300" dirty="0">
                <a:solidFill>
                  <a:schemeClr val="bg2"/>
                </a:solidFill>
                <a:latin typeface="DM Mono" pitchFamily="34" charset="0"/>
                <a:ea typeface="DM Mono" pitchFamily="34" charset="-122"/>
                <a:cs typeface="DM Mono" pitchFamily="34" charset="-120"/>
              </a:rPr>
              <a:t>alice</a:t>
            </a:r>
            <a:endParaRPr lang="en-US" sz="1300" dirty="0"/>
          </a:p>
        </p:txBody>
      </p:sp>
      <p:sp>
        <p:nvSpPr>
          <p:cNvPr id="37" name="Bar alice"/>
          <p:cNvSpPr/>
          <p:nvPr/>
        </p:nvSpPr>
        <p:spPr>
          <a:xfrm>
            <a:off x="8046720" y="4498848"/>
            <a:ext cx="352386" cy="310896"/>
          </a:xfrm>
          <a:prstGeom prst="rect">
            <a:avLst/>
          </a:prstGeom>
          <a:solidFill>
            <a:schemeClr val="accent1"/>
          </a:solidFill>
          <a:ln w="6350">
            <a:solidFill>
              <a:schemeClr val="accent1"/>
            </a:solidFill>
            <a:prstDash val="solid"/>
          </a:ln>
        </p:spPr>
      </p:sp>
      <p:sp>
        <p:nvSpPr>
          <p:cNvPr id="38" name="Text 36"/>
          <p:cNvSpPr txBox="1"/>
          <p:nvPr/>
        </p:nvSpPr>
        <p:spPr>
          <a:xfrm>
            <a:off x="8508834" y="4498848"/>
            <a:ext cx="914400" cy="310896"/>
          </a:xfrm>
          <a:prstGeom prst="rect">
            <a:avLst/>
          </a:prstGeom>
          <a:noFill/>
          <a:ln/>
        </p:spPr>
        <p:txBody>
          <a:bodyPr wrap="square" lIns="0" tIns="0" rIns="0" bIns="0" rtlCol="0" anchor="ctr"/>
          <a:lstStyle/>
          <a:p>
            <a:pPr indent="0" marL="0">
              <a:buNone/>
            </a:pPr>
            <a:r>
              <a:rPr lang="en-US" sz="1400" dirty="0">
                <a:solidFill>
                  <a:schemeClr val="bg1"/>
                </a:solidFill>
                <a:latin typeface="DM Sans" pitchFamily="34" charset="0"/>
                <a:ea typeface="DM Sans" pitchFamily="34" charset="-122"/>
                <a:cs typeface="DM Sans" pitchFamily="34" charset="-120"/>
              </a:rPr>
              <a:t>$412</a:t>
            </a:r>
            <a:endParaRPr lang="en-US" sz="1400" dirty="0"/>
          </a:p>
        </p:txBody>
      </p:sp>
      <p:sp>
        <p:nvSpPr>
          <p:cNvPr id="39" name="Text 37"/>
          <p:cNvSpPr txBox="1"/>
          <p:nvPr/>
        </p:nvSpPr>
        <p:spPr>
          <a:xfrm>
            <a:off x="6080760" y="5285232"/>
            <a:ext cx="5562295" cy="566928"/>
          </a:xfrm>
          <a:prstGeom prst="rect">
            <a:avLst/>
          </a:prstGeom>
          <a:noFill/>
          <a:ln/>
        </p:spPr>
        <p:txBody>
          <a:bodyPr wrap="square" lIns="0" tIns="0" rIns="0" bIns="0" rtlCol="0" anchor="ctr"/>
          <a:lstStyle/>
          <a:p>
            <a:pPr indent="0" marL="0">
              <a:buNone/>
            </a:pPr>
            <a:r>
              <a:rPr lang="en-US" sz="1400" dirty="0">
                <a:solidFill>
                  <a:schemeClr val="bg2"/>
                </a:solidFill>
                <a:latin typeface="DM Sans" pitchFamily="34" charset="0"/>
                <a:ea typeface="DM Sans" pitchFamily="34" charset="-122"/>
                <a:cs typeface="DM Sans" pitchFamily="34" charset="-120"/>
              </a:rPr>
              <a:t>Slice by user, model, or provider, and spot the runaway before the invoice does.</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2" type="body" hasCustomPrompt="1"/>
          </p:nvPr>
        </p:nvSpPr>
        <p:spPr>
          <a:xfrm>
            <a:off x="548640" y="402336"/>
            <a:ext cx="7315200" cy="310896"/>
          </a:xfrm>
          <a:prstGeom prst="rect">
            <a:avLst/>
          </a:prstGeom>
          <a:noFill/>
          <a:ln/>
        </p:spPr>
        <p:txBody>
          <a:bodyPr wrap="square" lIns="0" tIns="0" rIns="0" bIns="0" rtlCol="0" anchor="ctr"/>
          <a:lstStyle/>
          <a:p>
            <a:pPr indent="0" marL="0">
              <a:buNone/>
            </a:pPr>
            <a:r>
              <a:rPr lang="en-US" sz="1200" dirty="0">
                <a:solidFill>
                  <a:schemeClr val="accent2"/>
                </a:solidFill>
                <a:latin typeface="DM Mono" pitchFamily="34" charset="0"/>
                <a:ea typeface="DM Mono" pitchFamily="34" charset="-122"/>
                <a:cs typeface="DM Mono" pitchFamily="34" charset="-120"/>
              </a:rPr>
              <a:t>ENFORCE  ·  BUDGETS &amp; ALLOW-LISTS</a:t>
            </a:r>
            <a:endParaRPr lang="en-US" sz="1200" dirty="0"/>
          </a:p>
        </p:txBody>
      </p:sp>
      <p:sp>
        <p:nvSpPr>
          <p:cNvPr id="3" name="Text 1"/>
          <p:cNvSpPr/>
          <p:nvPr>
            <p:ph idx="103" type="title" hasCustomPrompt="1"/>
          </p:nvPr>
        </p:nvSpPr>
        <p:spPr>
          <a:xfrm>
            <a:off x="548640" y="786384"/>
            <a:ext cx="11091672" cy="685800"/>
          </a:xfrm>
          <a:prstGeom prst="rect">
            <a:avLst/>
          </a:prstGeom>
          <a:noFill/>
          <a:ln/>
        </p:spPr>
        <p:txBody>
          <a:bodyPr wrap="square" lIns="0" tIns="0" rIns="0" bIns="0" rtlCol="0" anchor="t"/>
          <a:lstStyle/>
          <a:p>
            <a:pPr algn="l" indent="0" marL="0">
              <a:buNone/>
            </a:pPr>
            <a:r>
              <a:rPr lang="en-US" sz="3400" dirty="0">
                <a:solidFill>
                  <a:schemeClr val="bg1"/>
                </a:solidFill>
                <a:latin typeface="Figtree Medium" pitchFamily="34" charset="0"/>
                <a:ea typeface="Figtree Medium" pitchFamily="34" charset="-122"/>
                <a:cs typeface="Figtree Medium" pitchFamily="34" charset="-120"/>
              </a:rPr>
              <a:t>Budgets that say no before the invoice does</a:t>
            </a:r>
            <a:endParaRPr lang="en-US" sz="3400" dirty="0"/>
          </a:p>
        </p:txBody>
      </p:sp>
      <p:sp>
        <p:nvSpPr>
          <p:cNvPr id="4" name="Stage tracker – Attribute"/>
          <p:cNvSpPr/>
          <p:nvPr/>
        </p:nvSpPr>
        <p:spPr>
          <a:xfrm>
            <a:off x="8150047" y="402336"/>
            <a:ext cx="1115568" cy="310896"/>
          </a:xfrm>
          <a:prstGeom prst="roundRect">
            <a:avLst>
              <a:gd name="adj" fmla="val 50000"/>
            </a:avLst>
          </a:prstGeom>
          <a:solidFill>
            <a:schemeClr val="tx1"/>
          </a:solidFill>
          <a:ln w="9525">
            <a:solidFill>
              <a:schemeClr val="accent4"/>
            </a:solidFill>
          </a:ln>
        </p:spPr>
        <p:txBody>
          <a:bodyPr wrap="square" lIns="0" tIns="0" rIns="0" bIns="0" rtlCol="0" anchor="ctr"/>
          <a:lstStyle/>
          <a:p>
            <a:pPr algn="ctr" indent="0" marL="0">
              <a:buNone/>
            </a:pPr>
            <a:r>
              <a:rPr lang="en-US" sz="1200" dirty="0">
                <a:solidFill>
                  <a:schemeClr val="bg2"/>
                </a:solidFill>
                <a:latin typeface="DM Sans" pitchFamily="34" charset="0"/>
                <a:ea typeface="DM Sans" pitchFamily="34" charset="-122"/>
                <a:cs typeface="DM Sans" pitchFamily="34" charset="-120"/>
              </a:rPr>
              <a:t>1  Attribute</a:t>
            </a:r>
            <a:endParaRPr lang="en-US" sz="1200" dirty="0"/>
          </a:p>
        </p:txBody>
      </p:sp>
      <p:sp>
        <p:nvSpPr>
          <p:cNvPr id="5" name="Stage tracker – Price"/>
          <p:cNvSpPr/>
          <p:nvPr/>
        </p:nvSpPr>
        <p:spPr>
          <a:xfrm>
            <a:off x="9338767" y="402336"/>
            <a:ext cx="1115568" cy="310896"/>
          </a:xfrm>
          <a:prstGeom prst="roundRect">
            <a:avLst>
              <a:gd name="adj" fmla="val 50000"/>
            </a:avLst>
          </a:prstGeom>
          <a:solidFill>
            <a:schemeClr val="tx1"/>
          </a:solidFill>
          <a:ln w="9525">
            <a:solidFill>
              <a:schemeClr val="accent4"/>
            </a:solidFill>
          </a:ln>
        </p:spPr>
        <p:txBody>
          <a:bodyPr wrap="square" lIns="0" tIns="0" rIns="0" bIns="0" rtlCol="0" anchor="ctr"/>
          <a:lstStyle/>
          <a:p>
            <a:pPr algn="ctr" indent="0" marL="0">
              <a:buNone/>
            </a:pPr>
            <a:r>
              <a:rPr lang="en-US" sz="1200" dirty="0">
                <a:solidFill>
                  <a:schemeClr val="bg2"/>
                </a:solidFill>
                <a:latin typeface="DM Sans" pitchFamily="34" charset="0"/>
                <a:ea typeface="DM Sans" pitchFamily="34" charset="-122"/>
                <a:cs typeface="DM Sans" pitchFamily="34" charset="-120"/>
              </a:rPr>
              <a:t>2  Price</a:t>
            </a:r>
            <a:endParaRPr lang="en-US" sz="1200" dirty="0"/>
          </a:p>
        </p:txBody>
      </p:sp>
      <p:sp>
        <p:nvSpPr>
          <p:cNvPr id="6" name="Stage tracker – Enforce"/>
          <p:cNvSpPr/>
          <p:nvPr/>
        </p:nvSpPr>
        <p:spPr>
          <a:xfrm>
            <a:off x="10527487" y="402336"/>
            <a:ext cx="1115568" cy="310896"/>
          </a:xfrm>
          <a:prstGeom prst="roundRect">
            <a:avLst>
              <a:gd name="adj" fmla="val 50000"/>
            </a:avLst>
          </a:prstGeom>
          <a:solidFill>
            <a:schemeClr val="accent1"/>
          </a:solidFill>
          <a:ln w="9525">
            <a:solidFill>
              <a:schemeClr val="accent1"/>
            </a:solidFill>
          </a:ln>
        </p:spPr>
        <p:txBody>
          <a:bodyPr wrap="square" lIns="0" tIns="0" rIns="0" bIns="0" rtlCol="0" anchor="ctr"/>
          <a:lstStyle/>
          <a:p>
            <a:pPr algn="ctr" indent="0" marL="0">
              <a:buNone/>
            </a:pPr>
            <a:r>
              <a:rPr lang="en-US" sz="1200" dirty="0">
                <a:solidFill>
                  <a:schemeClr val="bg1"/>
                </a:solidFill>
                <a:latin typeface="Figtree Medium" pitchFamily="34" charset="0"/>
                <a:ea typeface="Figtree Medium" pitchFamily="34" charset="-122"/>
                <a:cs typeface="Figtree Medium" pitchFamily="34" charset="-120"/>
              </a:rPr>
              <a:t>3  Enforce</a:t>
            </a:r>
            <a:endParaRPr lang="en-US" sz="1200" dirty="0"/>
          </a:p>
        </p:txBody>
      </p:sp>
      <p:sp>
        <p:nvSpPr>
          <p:cNvPr id="7" name="Spend windows card"/>
          <p:cNvSpPr/>
          <p:nvPr/>
        </p:nvSpPr>
        <p:spPr>
          <a:xfrm>
            <a:off x="548640" y="1691640"/>
            <a:ext cx="6400800" cy="3429000"/>
          </a:xfrm>
          <a:prstGeom prst="roundRect">
            <a:avLst>
              <a:gd name="adj" fmla="val 2667"/>
            </a:avLst>
          </a:prstGeom>
          <a:solidFill>
            <a:schemeClr val="tx2"/>
          </a:solidFill>
          <a:ln w="12700">
            <a:solidFill>
              <a:schemeClr val="accent4"/>
            </a:solidFill>
            <a:prstDash val="solid"/>
          </a:ln>
        </p:spPr>
      </p:sp>
      <p:sp>
        <p:nvSpPr>
          <p:cNvPr id="8" name="Text 6"/>
          <p:cNvSpPr txBox="1"/>
          <p:nvPr/>
        </p:nvSpPr>
        <p:spPr>
          <a:xfrm>
            <a:off x="822960" y="1874520"/>
            <a:ext cx="3200400" cy="347472"/>
          </a:xfrm>
          <a:prstGeom prst="rect">
            <a:avLst/>
          </a:prstGeom>
          <a:noFill/>
          <a:ln/>
        </p:spPr>
        <p:txBody>
          <a:bodyPr wrap="square" lIns="0" tIns="0" rIns="0" bIns="0" rtlCol="0" anchor="t"/>
          <a:lstStyle/>
          <a:p>
            <a:pPr indent="0" marL="0">
              <a:buNone/>
            </a:pPr>
            <a:r>
              <a:rPr lang="en-US" sz="1800" dirty="0">
                <a:solidFill>
                  <a:schemeClr val="bg1"/>
                </a:solidFill>
                <a:latin typeface="Figtree Medium" pitchFamily="34" charset="0"/>
                <a:ea typeface="Figtree Medium" pitchFamily="34" charset="-122"/>
                <a:cs typeface="Figtree Medium" pitchFamily="34" charset="-120"/>
              </a:rPr>
              <a:t>Spend windows</a:t>
            </a:r>
            <a:endParaRPr lang="en-US" sz="1800" dirty="0"/>
          </a:p>
        </p:txBody>
      </p:sp>
      <p:sp>
        <p:nvSpPr>
          <p:cNvPr id="9" name="Text 7"/>
          <p:cNvSpPr txBox="1"/>
          <p:nvPr/>
        </p:nvSpPr>
        <p:spPr>
          <a:xfrm>
            <a:off x="3840480" y="1911096"/>
            <a:ext cx="2834640" cy="292608"/>
          </a:xfrm>
          <a:prstGeom prst="rect">
            <a:avLst/>
          </a:prstGeom>
          <a:noFill/>
          <a:ln/>
        </p:spPr>
        <p:txBody>
          <a:bodyPr wrap="square" lIns="0" tIns="0" rIns="0" bIns="0" rtlCol="0" anchor="t"/>
          <a:lstStyle/>
          <a:p>
            <a:pPr algn="r" indent="0" marL="0">
              <a:buNone/>
            </a:pPr>
            <a:r>
              <a:rPr lang="en-US" sz="1200" dirty="0">
                <a:solidFill>
                  <a:schemeClr val="accent2"/>
                </a:solidFill>
                <a:latin typeface="DM Mono" pitchFamily="34" charset="0"/>
                <a:ea typeface="DM Mono" pitchFamily="34" charset="-122"/>
                <a:cs typeface="DM Mono" pitchFamily="34" charset="-120"/>
              </a:rPr>
              <a:t>key: nightly-agent</a:t>
            </a:r>
            <a:endParaRPr lang="en-US" sz="1200" dirty="0"/>
          </a:p>
        </p:txBody>
      </p:sp>
      <p:sp>
        <p:nvSpPr>
          <p:cNvPr id="10" name="Text 8"/>
          <p:cNvSpPr txBox="1"/>
          <p:nvPr/>
        </p:nvSpPr>
        <p:spPr>
          <a:xfrm>
            <a:off x="822960" y="2240280"/>
            <a:ext cx="5852160" cy="292608"/>
          </a:xfrm>
          <a:prstGeom prst="rect">
            <a:avLst/>
          </a:prstGeom>
          <a:noFill/>
          <a:ln/>
        </p:spPr>
        <p:txBody>
          <a:bodyPr wrap="square" lIns="0" tIns="0" rIns="0" bIns="0" rtlCol="0" anchor="t"/>
          <a:lstStyle/>
          <a:p>
            <a:pPr indent="0" marL="0">
              <a:buNone/>
            </a:pPr>
            <a:r>
              <a:rPr lang="en-US" sz="1300" dirty="0">
                <a:solidFill>
                  <a:schemeClr val="bg2"/>
                </a:solidFill>
                <a:latin typeface="DM Sans" pitchFamily="34" charset="0"/>
                <a:ea typeface="DM Sans" pitchFamily="34" charset="-122"/>
                <a:cs typeface="DM Sans" pitchFamily="34" charset="-120"/>
              </a:rPr>
              <a:t>A 5-hour window plus a weekly cap, like your Claude Code plan</a:t>
            </a:r>
            <a:endParaRPr lang="en-US" sz="1300" dirty="0"/>
          </a:p>
        </p:txBody>
      </p:sp>
      <p:sp>
        <p:nvSpPr>
          <p:cNvPr id="11" name="Text 9"/>
          <p:cNvSpPr txBox="1"/>
          <p:nvPr/>
        </p:nvSpPr>
        <p:spPr>
          <a:xfrm>
            <a:off x="822960" y="2743200"/>
            <a:ext cx="2743200" cy="274320"/>
          </a:xfrm>
          <a:prstGeom prst="rect">
            <a:avLst/>
          </a:prstGeom>
          <a:noFill/>
          <a:ln/>
        </p:spPr>
        <p:txBody>
          <a:bodyPr wrap="square" lIns="0" tIns="0" rIns="0" bIns="0" rtlCol="0" anchor="ctr"/>
          <a:lstStyle/>
          <a:p>
            <a:pPr indent="0" marL="0">
              <a:buNone/>
            </a:pPr>
            <a:r>
              <a:rPr lang="en-US" sz="1200" dirty="0">
                <a:solidFill>
                  <a:schemeClr val="bg2"/>
                </a:solidFill>
                <a:latin typeface="DM Mono" pitchFamily="34" charset="0"/>
                <a:ea typeface="DM Mono" pitchFamily="34" charset="-122"/>
                <a:cs typeface="DM Mono" pitchFamily="34" charset="-120"/>
              </a:rPr>
              <a:t>5-HOUR WINDOW</a:t>
            </a:r>
            <a:endParaRPr lang="en-US" sz="1200" dirty="0"/>
          </a:p>
        </p:txBody>
      </p:sp>
      <p:sp>
        <p:nvSpPr>
          <p:cNvPr id="12" name="Text 10"/>
          <p:cNvSpPr txBox="1"/>
          <p:nvPr/>
        </p:nvSpPr>
        <p:spPr>
          <a:xfrm>
            <a:off x="3931920" y="2743200"/>
            <a:ext cx="2743200" cy="274320"/>
          </a:xfrm>
          <a:prstGeom prst="rect">
            <a:avLst/>
          </a:prstGeom>
          <a:noFill/>
          <a:ln/>
        </p:spPr>
        <p:txBody>
          <a:bodyPr wrap="square" lIns="0" tIns="0" rIns="0" bIns="0" rtlCol="0" anchor="ctr"/>
          <a:lstStyle/>
          <a:p>
            <a:pPr algn="r" indent="0" marL="0">
              <a:buNone/>
            </a:pPr>
            <a:r>
              <a:rPr lang="en-US" sz="1400" dirty="0">
                <a:solidFill>
                  <a:schemeClr val="accent6"/>
                </a:solidFill>
                <a:latin typeface="DM Sans" pitchFamily="34" charset="0"/>
                <a:ea typeface="DM Sans" pitchFamily="34" charset="-122"/>
                <a:cs typeface="DM Sans" pitchFamily="34" charset="-120"/>
              </a:rPr>
              <a:t>$20.35 / $20.00</a:t>
            </a:r>
            <a:endParaRPr lang="en-US" sz="1400" dirty="0"/>
          </a:p>
        </p:txBody>
      </p:sp>
      <p:sp>
        <p:nvSpPr>
          <p:cNvPr id="13" name="Shape 11"/>
          <p:cNvSpPr/>
          <p:nvPr/>
        </p:nvSpPr>
        <p:spPr>
          <a:xfrm>
            <a:off x="822960" y="3072384"/>
            <a:ext cx="5852160" cy="274320"/>
          </a:xfrm>
          <a:prstGeom prst="roundRect">
            <a:avLst>
              <a:gd name="adj" fmla="val 50000"/>
            </a:avLst>
          </a:prstGeom>
          <a:solidFill>
            <a:schemeClr val="tx1"/>
          </a:solidFill>
          <a:ln w="6350">
            <a:solidFill>
              <a:schemeClr val="accent4"/>
            </a:solidFill>
            <a:prstDash val="solid"/>
          </a:ln>
        </p:spPr>
      </p:sp>
      <p:sp>
        <p:nvSpPr>
          <p:cNvPr id="14" name="5-HOUR WINDOW usage"/>
          <p:cNvSpPr/>
          <p:nvPr/>
        </p:nvSpPr>
        <p:spPr>
          <a:xfrm>
            <a:off x="822960" y="3072384"/>
            <a:ext cx="5852160" cy="274320"/>
          </a:xfrm>
          <a:prstGeom prst="roundRect">
            <a:avLst>
              <a:gd name="adj" fmla="val 50000"/>
            </a:avLst>
          </a:prstGeom>
          <a:solidFill>
            <a:schemeClr val="accent6"/>
          </a:solidFill>
          <a:ln w="6350">
            <a:solidFill>
              <a:schemeClr val="accent6"/>
            </a:solidFill>
            <a:prstDash val="solid"/>
          </a:ln>
        </p:spPr>
      </p:sp>
      <p:sp>
        <p:nvSpPr>
          <p:cNvPr id="15" name="Text 13"/>
          <p:cNvSpPr txBox="1"/>
          <p:nvPr/>
        </p:nvSpPr>
        <p:spPr>
          <a:xfrm>
            <a:off x="822960" y="3520440"/>
            <a:ext cx="2743200" cy="274320"/>
          </a:xfrm>
          <a:prstGeom prst="rect">
            <a:avLst/>
          </a:prstGeom>
          <a:noFill/>
          <a:ln/>
        </p:spPr>
        <p:txBody>
          <a:bodyPr wrap="square" lIns="0" tIns="0" rIns="0" bIns="0" rtlCol="0" anchor="ctr"/>
          <a:lstStyle/>
          <a:p>
            <a:pPr indent="0" marL="0">
              <a:buNone/>
            </a:pPr>
            <a:r>
              <a:rPr lang="en-US" sz="1200" dirty="0">
                <a:solidFill>
                  <a:schemeClr val="bg2"/>
                </a:solidFill>
                <a:latin typeface="DM Mono" pitchFamily="34" charset="0"/>
                <a:ea typeface="DM Mono" pitchFamily="34" charset="-122"/>
                <a:cs typeface="DM Mono" pitchFamily="34" charset="-120"/>
              </a:rPr>
              <a:t>WEEKLY</a:t>
            </a:r>
            <a:endParaRPr lang="en-US" sz="1200" dirty="0"/>
          </a:p>
        </p:txBody>
      </p:sp>
      <p:sp>
        <p:nvSpPr>
          <p:cNvPr id="16" name="Text 14"/>
          <p:cNvSpPr txBox="1"/>
          <p:nvPr/>
        </p:nvSpPr>
        <p:spPr>
          <a:xfrm>
            <a:off x="3931920" y="3520440"/>
            <a:ext cx="2743200" cy="274320"/>
          </a:xfrm>
          <a:prstGeom prst="rect">
            <a:avLst/>
          </a:prstGeom>
          <a:noFill/>
          <a:ln/>
        </p:spPr>
        <p:txBody>
          <a:bodyPr wrap="square" lIns="0" tIns="0" rIns="0" bIns="0" rtlCol="0" anchor="ctr"/>
          <a:lstStyle/>
          <a:p>
            <a:pPr algn="r" indent="0" marL="0">
              <a:buNone/>
            </a:pPr>
            <a:r>
              <a:rPr lang="en-US" sz="1400" dirty="0">
                <a:solidFill>
                  <a:schemeClr val="bg1"/>
                </a:solidFill>
                <a:latin typeface="DM Sans" pitchFamily="34" charset="0"/>
                <a:ea typeface="DM Sans" pitchFamily="34" charset="-122"/>
                <a:cs typeface="DM Sans" pitchFamily="34" charset="-120"/>
              </a:rPr>
              <a:t>$58.10 / $100.00</a:t>
            </a:r>
            <a:endParaRPr lang="en-US" sz="1400" dirty="0"/>
          </a:p>
        </p:txBody>
      </p:sp>
      <p:sp>
        <p:nvSpPr>
          <p:cNvPr id="17" name="Shape 15"/>
          <p:cNvSpPr/>
          <p:nvPr/>
        </p:nvSpPr>
        <p:spPr>
          <a:xfrm>
            <a:off x="822960" y="3849624"/>
            <a:ext cx="5852160" cy="274320"/>
          </a:xfrm>
          <a:prstGeom prst="roundRect">
            <a:avLst>
              <a:gd name="adj" fmla="val 50000"/>
            </a:avLst>
          </a:prstGeom>
          <a:solidFill>
            <a:schemeClr val="tx1"/>
          </a:solidFill>
          <a:ln w="6350">
            <a:solidFill>
              <a:schemeClr val="accent4"/>
            </a:solidFill>
            <a:prstDash val="solid"/>
          </a:ln>
        </p:spPr>
      </p:sp>
      <p:sp>
        <p:nvSpPr>
          <p:cNvPr id="18" name="WEEKLY usage"/>
          <p:cNvSpPr/>
          <p:nvPr/>
        </p:nvSpPr>
        <p:spPr>
          <a:xfrm>
            <a:off x="822960" y="3849624"/>
            <a:ext cx="3400105" cy="274320"/>
          </a:xfrm>
          <a:prstGeom prst="roundRect">
            <a:avLst>
              <a:gd name="adj" fmla="val 50000"/>
            </a:avLst>
          </a:prstGeom>
          <a:solidFill>
            <a:schemeClr val="accent1"/>
          </a:solidFill>
          <a:ln w="6350">
            <a:solidFill>
              <a:schemeClr val="accent1"/>
            </a:solidFill>
            <a:prstDash val="solid"/>
          </a:ln>
        </p:spPr>
      </p:sp>
      <p:sp>
        <p:nvSpPr>
          <p:cNvPr id="19" name="Text 17"/>
          <p:cNvSpPr txBox="1"/>
          <p:nvPr/>
        </p:nvSpPr>
        <p:spPr>
          <a:xfrm>
            <a:off x="822960" y="4389120"/>
            <a:ext cx="1325880" cy="420624"/>
          </a:xfrm>
          <a:prstGeom prst="rect">
            <a:avLst/>
          </a:prstGeom>
          <a:noFill/>
          <a:ln/>
        </p:spPr>
        <p:txBody>
          <a:bodyPr wrap="square" lIns="0" tIns="0" rIns="0" bIns="0" rtlCol="0" anchor="ctr"/>
          <a:lstStyle/>
          <a:p>
            <a:pPr indent="0" marL="0">
              <a:buNone/>
            </a:pPr>
            <a:r>
              <a:rPr lang="en-US" sz="1400" dirty="0">
                <a:solidFill>
                  <a:schemeClr val="bg2"/>
                </a:solidFill>
                <a:latin typeface="DM Sans" pitchFamily="34" charset="0"/>
                <a:ea typeface="DM Sans" pitchFamily="34" charset="-122"/>
                <a:cs typeface="DM Sans" pitchFamily="34" charset="-120"/>
              </a:rPr>
              <a:t>Next request:</a:t>
            </a:r>
            <a:endParaRPr lang="en-US" sz="1400" dirty="0"/>
          </a:p>
        </p:txBody>
      </p:sp>
      <p:sp>
        <p:nvSpPr>
          <p:cNvPr id="20" name="Text 18"/>
          <p:cNvSpPr/>
          <p:nvPr/>
        </p:nvSpPr>
        <p:spPr>
          <a:xfrm>
            <a:off x="2194560" y="4389120"/>
            <a:ext cx="2834640" cy="420624"/>
          </a:xfrm>
          <a:prstGeom prst="roundRect">
            <a:avLst>
              <a:gd name="adj" fmla="val 17391"/>
            </a:avLst>
          </a:prstGeom>
          <a:solidFill>
            <a:schemeClr val="accent6">
              <a:alpha val="18000"/>
            </a:schemeClr>
          </a:solidFill>
          <a:ln w="12700">
            <a:solidFill>
              <a:schemeClr val="accent6"/>
            </a:solidFill>
          </a:ln>
        </p:spPr>
        <p:txBody>
          <a:bodyPr wrap="square" lIns="0" tIns="0" rIns="0" bIns="0" rtlCol="0" anchor="ctr"/>
          <a:lstStyle/>
          <a:p>
            <a:pPr algn="ctr" indent="0" marL="0">
              <a:buNone/>
            </a:pPr>
            <a:r>
              <a:rPr lang="en-US" sz="1400" dirty="0">
                <a:solidFill>
                  <a:schemeClr val="accent6"/>
                </a:solidFill>
                <a:latin typeface="DM Mono" pitchFamily="34" charset="0"/>
                <a:ea typeface="DM Mono" pitchFamily="34" charset="-122"/>
                <a:cs typeface="DM Mono" pitchFamily="34" charset="-120"/>
              </a:rPr>
              <a:t>429  budget_exceeded</a:t>
            </a:r>
            <a:endParaRPr lang="en-US" sz="1400" dirty="0"/>
          </a:p>
        </p:txBody>
      </p:sp>
      <p:sp>
        <p:nvSpPr>
          <p:cNvPr id="21" name="Model allow-lists card"/>
          <p:cNvSpPr/>
          <p:nvPr/>
        </p:nvSpPr>
        <p:spPr>
          <a:xfrm>
            <a:off x="7253935" y="1691640"/>
            <a:ext cx="4389120" cy="3429000"/>
          </a:xfrm>
          <a:prstGeom prst="roundRect">
            <a:avLst>
              <a:gd name="adj" fmla="val 2667"/>
            </a:avLst>
          </a:prstGeom>
          <a:solidFill>
            <a:schemeClr val="tx2"/>
          </a:solidFill>
          <a:ln w="12700">
            <a:solidFill>
              <a:schemeClr val="accent4"/>
            </a:solidFill>
            <a:prstDash val="solid"/>
          </a:ln>
        </p:spPr>
      </p:sp>
      <p:sp>
        <p:nvSpPr>
          <p:cNvPr id="22" name="Text 20"/>
          <p:cNvSpPr txBox="1"/>
          <p:nvPr/>
        </p:nvSpPr>
        <p:spPr>
          <a:xfrm>
            <a:off x="7528255" y="1874520"/>
            <a:ext cx="3840480" cy="347472"/>
          </a:xfrm>
          <a:prstGeom prst="rect">
            <a:avLst/>
          </a:prstGeom>
          <a:noFill/>
          <a:ln/>
        </p:spPr>
        <p:txBody>
          <a:bodyPr wrap="square" lIns="0" tIns="0" rIns="0" bIns="0" rtlCol="0" anchor="t"/>
          <a:lstStyle/>
          <a:p>
            <a:pPr indent="0" marL="0">
              <a:buNone/>
            </a:pPr>
            <a:r>
              <a:rPr lang="en-US" sz="1800" dirty="0">
                <a:solidFill>
                  <a:schemeClr val="bg1"/>
                </a:solidFill>
                <a:latin typeface="Figtree Medium" pitchFamily="34" charset="0"/>
                <a:ea typeface="Figtree Medium" pitchFamily="34" charset="-122"/>
                <a:cs typeface="Figtree Medium" pitchFamily="34" charset="-120"/>
              </a:rPr>
              <a:t>Model allow-lists</a:t>
            </a:r>
            <a:endParaRPr lang="en-US" sz="1800" dirty="0"/>
          </a:p>
        </p:txBody>
      </p:sp>
      <p:sp>
        <p:nvSpPr>
          <p:cNvPr id="23" name="Text 21"/>
          <p:cNvSpPr txBox="1"/>
          <p:nvPr/>
        </p:nvSpPr>
        <p:spPr>
          <a:xfrm>
            <a:off x="7528255" y="2240280"/>
            <a:ext cx="3840480" cy="292608"/>
          </a:xfrm>
          <a:prstGeom prst="rect">
            <a:avLst/>
          </a:prstGeom>
          <a:noFill/>
          <a:ln/>
        </p:spPr>
        <p:txBody>
          <a:bodyPr wrap="square" lIns="0" tIns="0" rIns="0" bIns="0" rtlCol="0" anchor="t"/>
          <a:lstStyle/>
          <a:p>
            <a:pPr indent="0" marL="0">
              <a:buNone/>
            </a:pPr>
            <a:r>
              <a:rPr lang="en-US" sz="1300" dirty="0">
                <a:solidFill>
                  <a:schemeClr val="bg2"/>
                </a:solidFill>
                <a:latin typeface="DM Sans" pitchFamily="34" charset="0"/>
                <a:ea typeface="DM Sans" pitchFamily="34" charset="-122"/>
                <a:cs typeface="DM Sans" pitchFamily="34" charset="-120"/>
              </a:rPr>
              <a:t>Not every key needs the frontier model</a:t>
            </a:r>
            <a:endParaRPr lang="en-US" sz="1300" dirty="0"/>
          </a:p>
        </p:txBody>
      </p:sp>
      <p:sp>
        <p:nvSpPr>
          <p:cNvPr id="24" name="Text 22"/>
          <p:cNvSpPr txBox="1"/>
          <p:nvPr/>
        </p:nvSpPr>
        <p:spPr>
          <a:xfrm>
            <a:off x="7528255" y="2743200"/>
            <a:ext cx="1417320" cy="329184"/>
          </a:xfrm>
          <a:prstGeom prst="rect">
            <a:avLst/>
          </a:prstGeom>
          <a:noFill/>
          <a:ln/>
        </p:spPr>
        <p:txBody>
          <a:bodyPr wrap="square" lIns="0" tIns="0" rIns="0" bIns="0" rtlCol="0" anchor="ctr"/>
          <a:lstStyle/>
          <a:p>
            <a:pPr indent="0" marL="0">
              <a:buNone/>
            </a:pPr>
            <a:r>
              <a:rPr lang="en-US" sz="1300" dirty="0">
                <a:solidFill>
                  <a:schemeClr val="bg1"/>
                </a:solidFill>
                <a:latin typeface="DM Mono" pitchFamily="34" charset="0"/>
                <a:ea typeface="DM Mono" pitchFamily="34" charset="-122"/>
                <a:cs typeface="DM Mono" pitchFamily="34" charset="-120"/>
              </a:rPr>
              <a:t>alice</a:t>
            </a:r>
            <a:endParaRPr lang="en-US" sz="1300" dirty="0"/>
          </a:p>
        </p:txBody>
      </p:sp>
      <p:sp>
        <p:nvSpPr>
          <p:cNvPr id="25" name="Text 23"/>
          <p:cNvSpPr/>
          <p:nvPr/>
        </p:nvSpPr>
        <p:spPr>
          <a:xfrm>
            <a:off x="8991295" y="2752344"/>
            <a:ext cx="950976" cy="310896"/>
          </a:xfrm>
          <a:prstGeom prst="roundRect">
            <a:avLst>
              <a:gd name="adj" fmla="val 23529"/>
            </a:avLst>
          </a:prstGeom>
          <a:solidFill>
            <a:schemeClr val="accent1">
              <a:alpha val="25000"/>
            </a:schemeClr>
          </a:solidFill>
          <a:ln w="9525">
            <a:solidFill>
              <a:schemeClr val="accent2"/>
            </a:solidFill>
          </a:ln>
        </p:spPr>
        <p:txBody>
          <a:bodyPr wrap="square" lIns="0" tIns="0" rIns="0" bIns="0" rtlCol="0" anchor="ctr"/>
          <a:lstStyle/>
          <a:p>
            <a:pPr algn="ctr" indent="0" marL="0">
              <a:buNone/>
            </a:pPr>
            <a:r>
              <a:rPr lang="en-US" sz="1200" dirty="0">
                <a:solidFill>
                  <a:schemeClr val="accent2"/>
                </a:solidFill>
                <a:latin typeface="DM Mono" pitchFamily="34" charset="0"/>
                <a:ea typeface="DM Mono" pitchFamily="34" charset="-122"/>
                <a:cs typeface="DM Mono" pitchFamily="34" charset="-120"/>
              </a:rPr>
              <a:t>claude-*</a:t>
            </a:r>
            <a:endParaRPr lang="en-US" sz="1200" dirty="0"/>
          </a:p>
        </p:txBody>
      </p:sp>
      <p:sp>
        <p:nvSpPr>
          <p:cNvPr id="26" name="Text 24"/>
          <p:cNvSpPr/>
          <p:nvPr/>
        </p:nvSpPr>
        <p:spPr>
          <a:xfrm>
            <a:off x="10033711" y="2752344"/>
            <a:ext cx="768096" cy="310896"/>
          </a:xfrm>
          <a:prstGeom prst="roundRect">
            <a:avLst>
              <a:gd name="adj" fmla="val 23529"/>
            </a:avLst>
          </a:prstGeom>
          <a:solidFill>
            <a:schemeClr val="accent1">
              <a:alpha val="25000"/>
            </a:schemeClr>
          </a:solidFill>
          <a:ln w="9525">
            <a:solidFill>
              <a:schemeClr val="accent2"/>
            </a:solidFill>
          </a:ln>
        </p:spPr>
        <p:txBody>
          <a:bodyPr wrap="square" lIns="0" tIns="0" rIns="0" bIns="0" rtlCol="0" anchor="ctr"/>
          <a:lstStyle/>
          <a:p>
            <a:pPr algn="ctr" indent="0" marL="0">
              <a:buNone/>
            </a:pPr>
            <a:r>
              <a:rPr lang="en-US" sz="1200" dirty="0">
                <a:solidFill>
                  <a:schemeClr val="accent2"/>
                </a:solidFill>
                <a:latin typeface="DM Mono" pitchFamily="34" charset="0"/>
                <a:ea typeface="DM Mono" pitchFamily="34" charset="-122"/>
                <a:cs typeface="DM Mono" pitchFamily="34" charset="-120"/>
              </a:rPr>
              <a:t>gpt-5*</a:t>
            </a:r>
            <a:endParaRPr lang="en-US" sz="1200" dirty="0"/>
          </a:p>
        </p:txBody>
      </p:sp>
      <p:sp>
        <p:nvSpPr>
          <p:cNvPr id="27" name="Text 25"/>
          <p:cNvSpPr txBox="1"/>
          <p:nvPr/>
        </p:nvSpPr>
        <p:spPr>
          <a:xfrm>
            <a:off x="7528255" y="3246120"/>
            <a:ext cx="1417320" cy="329184"/>
          </a:xfrm>
          <a:prstGeom prst="rect">
            <a:avLst/>
          </a:prstGeom>
          <a:noFill/>
          <a:ln/>
        </p:spPr>
        <p:txBody>
          <a:bodyPr wrap="square" lIns="0" tIns="0" rIns="0" bIns="0" rtlCol="0" anchor="ctr"/>
          <a:lstStyle/>
          <a:p>
            <a:pPr indent="0" marL="0">
              <a:buNone/>
            </a:pPr>
            <a:r>
              <a:rPr lang="en-US" sz="1300" dirty="0">
                <a:solidFill>
                  <a:schemeClr val="bg1"/>
                </a:solidFill>
                <a:latin typeface="DM Mono" pitchFamily="34" charset="0"/>
                <a:ea typeface="DM Mono" pitchFamily="34" charset="-122"/>
                <a:cs typeface="DM Mono" pitchFamily="34" charset="-120"/>
              </a:rPr>
              <a:t>intern</a:t>
            </a:r>
            <a:endParaRPr lang="en-US" sz="1300" dirty="0"/>
          </a:p>
        </p:txBody>
      </p:sp>
      <p:sp>
        <p:nvSpPr>
          <p:cNvPr id="28" name="Text 26"/>
          <p:cNvSpPr/>
          <p:nvPr/>
        </p:nvSpPr>
        <p:spPr>
          <a:xfrm>
            <a:off x="8991295" y="3255264"/>
            <a:ext cx="768096" cy="310896"/>
          </a:xfrm>
          <a:prstGeom prst="roundRect">
            <a:avLst>
              <a:gd name="adj" fmla="val 23529"/>
            </a:avLst>
          </a:prstGeom>
          <a:solidFill>
            <a:schemeClr val="accent1">
              <a:alpha val="25000"/>
            </a:schemeClr>
          </a:solidFill>
          <a:ln w="9525">
            <a:solidFill>
              <a:schemeClr val="accent2"/>
            </a:solidFill>
          </a:ln>
        </p:spPr>
        <p:txBody>
          <a:bodyPr wrap="square" lIns="0" tIns="0" rIns="0" bIns="0" rtlCol="0" anchor="ctr"/>
          <a:lstStyle/>
          <a:p>
            <a:pPr algn="ctr" indent="0" marL="0">
              <a:buNone/>
            </a:pPr>
            <a:r>
              <a:rPr lang="en-US" sz="1200" dirty="0">
                <a:solidFill>
                  <a:schemeClr val="accent2"/>
                </a:solidFill>
                <a:latin typeface="DM Mono" pitchFamily="34" charset="0"/>
                <a:ea typeface="DM Mono" pitchFamily="34" charset="-122"/>
                <a:cs typeface="DM Mono" pitchFamily="34" charset="-120"/>
              </a:rPr>
              <a:t>*-mini</a:t>
            </a:r>
            <a:endParaRPr lang="en-US" sz="1200" dirty="0"/>
          </a:p>
        </p:txBody>
      </p:sp>
      <p:sp>
        <p:nvSpPr>
          <p:cNvPr id="29" name="Text 27"/>
          <p:cNvSpPr txBox="1"/>
          <p:nvPr/>
        </p:nvSpPr>
        <p:spPr>
          <a:xfrm>
            <a:off x="7528255" y="3749040"/>
            <a:ext cx="1417320" cy="329184"/>
          </a:xfrm>
          <a:prstGeom prst="rect">
            <a:avLst/>
          </a:prstGeom>
          <a:noFill/>
          <a:ln/>
        </p:spPr>
        <p:txBody>
          <a:bodyPr wrap="square" lIns="0" tIns="0" rIns="0" bIns="0" rtlCol="0" anchor="ctr"/>
          <a:lstStyle/>
          <a:p>
            <a:pPr indent="0" marL="0">
              <a:buNone/>
            </a:pPr>
            <a:r>
              <a:rPr lang="en-US" sz="1300" dirty="0">
                <a:solidFill>
                  <a:schemeClr val="bg1"/>
                </a:solidFill>
                <a:latin typeface="DM Mono" pitchFamily="34" charset="0"/>
                <a:ea typeface="DM Mono" pitchFamily="34" charset="-122"/>
                <a:cs typeface="DM Mono" pitchFamily="34" charset="-120"/>
              </a:rPr>
              <a:t>nightly-agent</a:t>
            </a:r>
            <a:endParaRPr lang="en-US" sz="1300" dirty="0"/>
          </a:p>
        </p:txBody>
      </p:sp>
      <p:sp>
        <p:nvSpPr>
          <p:cNvPr id="30" name="Text 28"/>
          <p:cNvSpPr/>
          <p:nvPr/>
        </p:nvSpPr>
        <p:spPr>
          <a:xfrm>
            <a:off x="8991295" y="3758184"/>
            <a:ext cx="1133856" cy="310896"/>
          </a:xfrm>
          <a:prstGeom prst="roundRect">
            <a:avLst>
              <a:gd name="adj" fmla="val 23529"/>
            </a:avLst>
          </a:prstGeom>
          <a:solidFill>
            <a:schemeClr val="accent1">
              <a:alpha val="25000"/>
            </a:schemeClr>
          </a:solidFill>
          <a:ln w="9525">
            <a:solidFill>
              <a:schemeClr val="accent2"/>
            </a:solidFill>
          </a:ln>
        </p:spPr>
        <p:txBody>
          <a:bodyPr wrap="square" lIns="0" tIns="0" rIns="0" bIns="0" rtlCol="0" anchor="ctr"/>
          <a:lstStyle/>
          <a:p>
            <a:pPr algn="ctr" indent="0" marL="0">
              <a:buNone/>
            </a:pPr>
            <a:r>
              <a:rPr lang="en-US" sz="1200" dirty="0">
                <a:solidFill>
                  <a:schemeClr val="accent2"/>
                </a:solidFill>
                <a:latin typeface="DM Mono" pitchFamily="34" charset="0"/>
                <a:ea typeface="DM Mono" pitchFamily="34" charset="-122"/>
                <a:cs typeface="DM Mono" pitchFamily="34" charset="-120"/>
              </a:rPr>
              <a:t>gpt-5-mini</a:t>
            </a:r>
            <a:endParaRPr lang="en-US" sz="1200" dirty="0"/>
          </a:p>
        </p:txBody>
      </p:sp>
      <p:sp>
        <p:nvSpPr>
          <p:cNvPr id="31" name="Text 29"/>
          <p:cNvSpPr txBox="1"/>
          <p:nvPr/>
        </p:nvSpPr>
        <p:spPr>
          <a:xfrm>
            <a:off x="7528255" y="4389120"/>
            <a:ext cx="1188720" cy="420624"/>
          </a:xfrm>
          <a:prstGeom prst="rect">
            <a:avLst/>
          </a:prstGeom>
          <a:noFill/>
          <a:ln/>
        </p:spPr>
        <p:txBody>
          <a:bodyPr wrap="square" lIns="0" tIns="0" rIns="0" bIns="0" rtlCol="0" anchor="ctr"/>
          <a:lstStyle/>
          <a:p>
            <a:pPr indent="0" marL="0">
              <a:buNone/>
            </a:pPr>
            <a:r>
              <a:rPr lang="en-US" sz="1400" dirty="0">
                <a:solidFill>
                  <a:schemeClr val="bg2"/>
                </a:solidFill>
                <a:latin typeface="DM Sans" pitchFamily="34" charset="0"/>
                <a:ea typeface="DM Sans" pitchFamily="34" charset="-122"/>
                <a:cs typeface="DM Sans" pitchFamily="34" charset="-120"/>
              </a:rPr>
              <a:t>Wrong model:</a:t>
            </a:r>
            <a:endParaRPr lang="en-US" sz="1400" dirty="0"/>
          </a:p>
        </p:txBody>
      </p:sp>
      <p:sp>
        <p:nvSpPr>
          <p:cNvPr id="32" name="Text 30"/>
          <p:cNvSpPr/>
          <p:nvPr/>
        </p:nvSpPr>
        <p:spPr>
          <a:xfrm>
            <a:off x="8826703" y="4389120"/>
            <a:ext cx="2542032" cy="420624"/>
          </a:xfrm>
          <a:prstGeom prst="roundRect">
            <a:avLst>
              <a:gd name="adj" fmla="val 17391"/>
            </a:avLst>
          </a:prstGeom>
          <a:solidFill>
            <a:schemeClr val="accent6">
              <a:alpha val="18000"/>
            </a:schemeClr>
          </a:solidFill>
          <a:ln w="12700">
            <a:solidFill>
              <a:schemeClr val="accent6"/>
            </a:solidFill>
          </a:ln>
        </p:spPr>
        <p:txBody>
          <a:bodyPr wrap="square" lIns="0" tIns="0" rIns="0" bIns="0" rtlCol="0" anchor="ctr"/>
          <a:lstStyle/>
          <a:p>
            <a:pPr algn="ctr" indent="0" marL="0">
              <a:buNone/>
            </a:pPr>
            <a:r>
              <a:rPr lang="en-US" sz="1400" dirty="0">
                <a:solidFill>
                  <a:schemeClr val="accent6"/>
                </a:solidFill>
                <a:latin typeface="DM Mono" pitchFamily="34" charset="0"/>
                <a:ea typeface="DM Mono" pitchFamily="34" charset="-122"/>
                <a:cs typeface="DM Mono" pitchFamily="34" charset="-120"/>
              </a:rPr>
              <a:t>403  model_not_allowed</a:t>
            </a:r>
            <a:endParaRPr lang="en-US" sz="1400" dirty="0"/>
          </a:p>
        </p:txBody>
      </p:sp>
      <p:pic>
        <p:nvPicPr>
          <p:cNvPr id="33" name="Image 0" descr="assets/icons/ban_lp.png">    </p:cNvPr>
          <p:cNvPicPr>
            <a:picLocks noChangeAspect="1"/>
          </p:cNvPicPr>
          <p:nvPr/>
        </p:nvPicPr>
        <p:blipFill>
          <a:blip r:embed="rId1"/>
          <a:stretch>
            <a:fillRect/>
          </a:stretch>
        </p:blipFill>
        <p:spPr>
          <a:xfrm>
            <a:off x="548640" y="5431536"/>
            <a:ext cx="274320" cy="274320"/>
          </a:xfrm>
          <a:prstGeom prst="rect">
            <a:avLst/>
          </a:prstGeom>
        </p:spPr>
      </p:pic>
      <p:sp>
        <p:nvSpPr>
          <p:cNvPr id="34" name="Text 31"/>
          <p:cNvSpPr txBox="1"/>
          <p:nvPr/>
        </p:nvSpPr>
        <p:spPr>
          <a:xfrm>
            <a:off x="932688" y="5285232"/>
            <a:ext cx="4754880" cy="566928"/>
          </a:xfrm>
          <a:prstGeom prst="rect">
            <a:avLst/>
          </a:prstGeom>
          <a:noFill/>
          <a:ln/>
        </p:spPr>
        <p:txBody>
          <a:bodyPr wrap="square" lIns="0" tIns="0" rIns="0" bIns="0" rtlCol="0" anchor="ctr"/>
          <a:lstStyle/>
          <a:p>
            <a:pPr indent="0" marL="0">
              <a:buNone/>
            </a:pPr>
            <a:r>
              <a:rPr lang="en-US" sz="1500" dirty="0">
                <a:solidFill>
                  <a:schemeClr val="bg1"/>
                </a:solidFill>
                <a:latin typeface="DM Sans" pitchFamily="34" charset="0"/>
                <a:ea typeface="DM Sans" pitchFamily="34" charset="-122"/>
                <a:cs typeface="DM Sans" pitchFamily="34" charset="-120"/>
              </a:rPr>
              <a:t>Rejected requests never reach the provider</a:t>
            </a:r>
            <a:endParaRPr lang="en-US" sz="1500" dirty="0"/>
          </a:p>
        </p:txBody>
      </p:sp>
      <p:pic>
        <p:nvPicPr>
          <p:cNvPr id="35" name="Image 1" descr="assets/icons/eye_lp.png">    </p:cNvPr>
          <p:cNvPicPr>
            <a:picLocks noChangeAspect="1"/>
          </p:cNvPicPr>
          <p:nvPr/>
        </p:nvPicPr>
        <p:blipFill>
          <a:blip r:embed="rId2"/>
          <a:stretch>
            <a:fillRect/>
          </a:stretch>
        </p:blipFill>
        <p:spPr>
          <a:xfrm>
            <a:off x="6035040" y="5431536"/>
            <a:ext cx="274320" cy="274320"/>
          </a:xfrm>
          <a:prstGeom prst="rect">
            <a:avLst/>
          </a:prstGeom>
        </p:spPr>
      </p:pic>
      <p:sp>
        <p:nvSpPr>
          <p:cNvPr id="36" name="Text 32"/>
          <p:cNvSpPr txBox="1"/>
          <p:nvPr/>
        </p:nvSpPr>
        <p:spPr>
          <a:xfrm>
            <a:off x="6419088" y="5285232"/>
            <a:ext cx="5212080" cy="566928"/>
          </a:xfrm>
          <a:prstGeom prst="rect">
            <a:avLst/>
          </a:prstGeom>
          <a:noFill/>
          <a:ln/>
        </p:spPr>
        <p:txBody>
          <a:bodyPr wrap="square" lIns="0" tIns="0" rIns="0" bIns="0" rtlCol="0" anchor="ctr"/>
          <a:lstStyle/>
          <a:p>
            <a:pPr indent="0" marL="0">
              <a:buNone/>
            </a:pPr>
            <a:r>
              <a:rPr lang="en-US" sz="1500" dirty="0">
                <a:solidFill>
                  <a:schemeClr val="bg1"/>
                </a:solidFill>
                <a:latin typeface="DM Sans" pitchFamily="34" charset="0"/>
                <a:ea typeface="DM Sans" pitchFamily="34" charset="-122"/>
                <a:cs typeface="DM Sans" pitchFamily="34" charset="-120"/>
              </a:rPr>
              <a:t>Not ready to block? Audit mode just logs it</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2" type="body" hasCustomPrompt="1"/>
          </p:nvPr>
        </p:nvSpPr>
        <p:spPr>
          <a:xfrm>
            <a:off x="548640" y="402336"/>
            <a:ext cx="7315200" cy="310896"/>
          </a:xfrm>
          <a:prstGeom prst="rect">
            <a:avLst/>
          </a:prstGeom>
          <a:noFill/>
          <a:ln/>
        </p:spPr>
        <p:txBody>
          <a:bodyPr wrap="square" lIns="0" tIns="0" rIns="0" bIns="0" rtlCol="0" anchor="ctr"/>
          <a:lstStyle/>
          <a:p>
            <a:pPr indent="0" marL="0">
              <a:buNone/>
            </a:pPr>
            <a:r>
              <a:rPr lang="en-US" sz="1200" dirty="0">
                <a:solidFill>
                  <a:schemeClr val="accent2"/>
                </a:solidFill>
                <a:latin typeface="DM Mono" pitchFamily="34" charset="0"/>
                <a:ea typeface="DM Mono" pitchFamily="34" charset="-122"/>
                <a:cs typeface="DM Mono" pitchFamily="34" charset="-120"/>
              </a:rPr>
              <a:t>BONUS  ·  OPTIMIZE</a:t>
            </a:r>
            <a:endParaRPr lang="en-US" sz="1200" dirty="0"/>
          </a:p>
        </p:txBody>
      </p:sp>
      <p:sp>
        <p:nvSpPr>
          <p:cNvPr id="3" name="Text 1"/>
          <p:cNvSpPr/>
          <p:nvPr>
            <p:ph idx="103" type="title" hasCustomPrompt="1"/>
          </p:nvPr>
        </p:nvSpPr>
        <p:spPr>
          <a:xfrm>
            <a:off x="548640" y="786384"/>
            <a:ext cx="11091672" cy="685800"/>
          </a:xfrm>
          <a:prstGeom prst="rect">
            <a:avLst/>
          </a:prstGeom>
          <a:noFill/>
          <a:ln/>
        </p:spPr>
        <p:txBody>
          <a:bodyPr wrap="square" lIns="0" tIns="0" rIns="0" bIns="0" rtlCol="0" anchor="t"/>
          <a:lstStyle/>
          <a:p>
            <a:pPr algn="l" indent="0" marL="0">
              <a:buNone/>
            </a:pPr>
            <a:r>
              <a:rPr lang="en-US" sz="3400" dirty="0">
                <a:solidFill>
                  <a:schemeClr val="bg1"/>
                </a:solidFill>
                <a:latin typeface="Figtree Medium" pitchFamily="34" charset="0"/>
                <a:ea typeface="Figtree Medium" pitchFamily="34" charset="-122"/>
                <a:cs typeface="Figtree Medium" pitchFamily="34" charset="-120"/>
              </a:rPr>
              <a:t>Spend smarter, not just less</a:t>
            </a:r>
            <a:endParaRPr lang="en-US" sz="3400" dirty="0"/>
          </a:p>
        </p:txBody>
      </p:sp>
      <p:sp>
        <p:nvSpPr>
          <p:cNvPr id="4" name="Route card"/>
          <p:cNvSpPr/>
          <p:nvPr/>
        </p:nvSpPr>
        <p:spPr>
          <a:xfrm>
            <a:off x="548640" y="1691640"/>
            <a:ext cx="3575304" cy="4069080"/>
          </a:xfrm>
          <a:prstGeom prst="roundRect">
            <a:avLst>
              <a:gd name="adj" fmla="val 2558"/>
            </a:avLst>
          </a:prstGeom>
          <a:solidFill>
            <a:schemeClr val="tx2"/>
          </a:solidFill>
          <a:ln w="12700">
            <a:solidFill>
              <a:schemeClr val="accent4"/>
            </a:solidFill>
            <a:prstDash val="solid"/>
          </a:ln>
        </p:spPr>
      </p:sp>
      <p:sp>
        <p:nvSpPr>
          <p:cNvPr id="5" name="Shape 3"/>
          <p:cNvSpPr/>
          <p:nvPr/>
        </p:nvSpPr>
        <p:spPr>
          <a:xfrm>
            <a:off x="822960" y="1947672"/>
            <a:ext cx="658368" cy="658368"/>
          </a:xfrm>
          <a:prstGeom prst="ellipse">
            <a:avLst/>
          </a:prstGeom>
          <a:solidFill>
            <a:schemeClr val="accent1">
              <a:alpha val="50000"/>
            </a:schemeClr>
          </a:solidFill>
          <a:ln w="12700">
            <a:solidFill>
              <a:schemeClr val="accent2"/>
            </a:solidFill>
            <a:prstDash val="solid"/>
          </a:ln>
        </p:spPr>
      </p:sp>
      <p:pic>
        <p:nvPicPr>
          <p:cNvPr id="6" name="Image 0" descr="assets/icons/split_w.png">    </p:cNvPr>
          <p:cNvPicPr>
            <a:picLocks noChangeAspect="1"/>
          </p:cNvPicPr>
          <p:nvPr/>
        </p:nvPicPr>
        <p:blipFill>
          <a:blip r:embed="rId1"/>
          <a:stretch>
            <a:fillRect/>
          </a:stretch>
        </p:blipFill>
        <p:spPr>
          <a:xfrm>
            <a:off x="978408" y="2103120"/>
            <a:ext cx="347472" cy="347472"/>
          </a:xfrm>
          <a:prstGeom prst="rect">
            <a:avLst/>
          </a:prstGeom>
        </p:spPr>
      </p:pic>
      <p:sp>
        <p:nvSpPr>
          <p:cNvPr id="7" name="Text 4"/>
          <p:cNvSpPr txBox="1"/>
          <p:nvPr/>
        </p:nvSpPr>
        <p:spPr>
          <a:xfrm>
            <a:off x="822960" y="2743200"/>
            <a:ext cx="3017520" cy="384048"/>
          </a:xfrm>
          <a:prstGeom prst="rect">
            <a:avLst/>
          </a:prstGeom>
          <a:noFill/>
          <a:ln/>
        </p:spPr>
        <p:txBody>
          <a:bodyPr wrap="square" lIns="0" tIns="0" rIns="0" bIns="0" rtlCol="0" anchor="t"/>
          <a:lstStyle/>
          <a:p>
            <a:pPr indent="0" marL="0">
              <a:buNone/>
            </a:pPr>
            <a:r>
              <a:rPr lang="en-US" sz="2200" dirty="0">
                <a:solidFill>
                  <a:schemeClr val="bg1"/>
                </a:solidFill>
                <a:latin typeface="Figtree Medium" pitchFamily="34" charset="0"/>
                <a:ea typeface="Figtree Medium" pitchFamily="34" charset="-122"/>
                <a:cs typeface="Figtree Medium" pitchFamily="34" charset="-120"/>
              </a:rPr>
              <a:t>Route</a:t>
            </a:r>
            <a:endParaRPr lang="en-US" sz="2200" dirty="0"/>
          </a:p>
        </p:txBody>
      </p:sp>
      <p:sp>
        <p:nvSpPr>
          <p:cNvPr id="8" name="Text 5"/>
          <p:cNvSpPr txBox="1"/>
          <p:nvPr/>
        </p:nvSpPr>
        <p:spPr>
          <a:xfrm>
            <a:off x="822960" y="3172968"/>
            <a:ext cx="3017520" cy="868680"/>
          </a:xfrm>
          <a:prstGeom prst="rect">
            <a:avLst/>
          </a:prstGeom>
          <a:noFill/>
          <a:ln/>
        </p:spPr>
        <p:txBody>
          <a:bodyPr wrap="square" lIns="0" tIns="0" rIns="0" bIns="0" rtlCol="0" anchor="t"/>
          <a:lstStyle/>
          <a:p>
            <a:pPr indent="0" marL="0">
              <a:buNone/>
            </a:pPr>
            <a:r>
              <a:rPr lang="en-US" sz="1400" dirty="0">
                <a:solidFill>
                  <a:schemeClr val="bg2"/>
                </a:solidFill>
                <a:latin typeface="DM Sans" pitchFamily="34" charset="0"/>
                <a:ea typeface="DM Sans" pitchFamily="34" charset="-122"/>
                <a:cs typeface="DM Sans" pitchFamily="34" charset="-120"/>
              </a:rPr>
              <a:t>One model name for clients. Cheap by default, frontier on purpose, failover built in.</a:t>
            </a:r>
            <a:endParaRPr lang="en-US" sz="1400" dirty="0"/>
          </a:p>
        </p:txBody>
      </p:sp>
      <p:sp>
        <p:nvSpPr>
          <p:cNvPr id="9" name="Cache card"/>
          <p:cNvSpPr/>
          <p:nvPr/>
        </p:nvSpPr>
        <p:spPr>
          <a:xfrm>
            <a:off x="4306824" y="1691640"/>
            <a:ext cx="3575304" cy="4069080"/>
          </a:xfrm>
          <a:prstGeom prst="roundRect">
            <a:avLst>
              <a:gd name="adj" fmla="val 2558"/>
            </a:avLst>
          </a:prstGeom>
          <a:solidFill>
            <a:schemeClr val="tx2"/>
          </a:solidFill>
          <a:ln w="12700">
            <a:solidFill>
              <a:schemeClr val="accent4"/>
            </a:solidFill>
            <a:prstDash val="solid"/>
          </a:ln>
        </p:spPr>
      </p:sp>
      <p:sp>
        <p:nvSpPr>
          <p:cNvPr id="10" name="Shape 7"/>
          <p:cNvSpPr/>
          <p:nvPr/>
        </p:nvSpPr>
        <p:spPr>
          <a:xfrm>
            <a:off x="4581144" y="1947672"/>
            <a:ext cx="658368" cy="658368"/>
          </a:xfrm>
          <a:prstGeom prst="ellipse">
            <a:avLst/>
          </a:prstGeom>
          <a:solidFill>
            <a:schemeClr val="accent1">
              <a:alpha val="50000"/>
            </a:schemeClr>
          </a:solidFill>
          <a:ln w="12700">
            <a:solidFill>
              <a:schemeClr val="accent2"/>
            </a:solidFill>
            <a:prstDash val="solid"/>
          </a:ln>
        </p:spPr>
      </p:sp>
      <p:pic>
        <p:nvPicPr>
          <p:cNvPr id="11" name="Image 1" descr="assets/icons/dbzap_w.png">    </p:cNvPr>
          <p:cNvPicPr>
            <a:picLocks noChangeAspect="1"/>
          </p:cNvPicPr>
          <p:nvPr/>
        </p:nvPicPr>
        <p:blipFill>
          <a:blip r:embed="rId2"/>
          <a:stretch>
            <a:fillRect/>
          </a:stretch>
        </p:blipFill>
        <p:spPr>
          <a:xfrm>
            <a:off x="4736592" y="2103120"/>
            <a:ext cx="347472" cy="347472"/>
          </a:xfrm>
          <a:prstGeom prst="rect">
            <a:avLst/>
          </a:prstGeom>
        </p:spPr>
      </p:pic>
      <p:sp>
        <p:nvSpPr>
          <p:cNvPr id="12" name="Text 8"/>
          <p:cNvSpPr txBox="1"/>
          <p:nvPr/>
        </p:nvSpPr>
        <p:spPr>
          <a:xfrm>
            <a:off x="4581144" y="2743200"/>
            <a:ext cx="3017520" cy="384048"/>
          </a:xfrm>
          <a:prstGeom prst="rect">
            <a:avLst/>
          </a:prstGeom>
          <a:noFill/>
          <a:ln/>
        </p:spPr>
        <p:txBody>
          <a:bodyPr wrap="square" lIns="0" tIns="0" rIns="0" bIns="0" rtlCol="0" anchor="t"/>
          <a:lstStyle/>
          <a:p>
            <a:pPr indent="0" marL="0">
              <a:buNone/>
            </a:pPr>
            <a:r>
              <a:rPr lang="en-US" sz="2200" dirty="0">
                <a:solidFill>
                  <a:schemeClr val="bg1"/>
                </a:solidFill>
                <a:latin typeface="Figtree Medium" pitchFamily="34" charset="0"/>
                <a:ea typeface="Figtree Medium" pitchFamily="34" charset="-122"/>
                <a:cs typeface="Figtree Medium" pitchFamily="34" charset="-120"/>
              </a:rPr>
              <a:t>Cache</a:t>
            </a:r>
            <a:endParaRPr lang="en-US" sz="2200" dirty="0"/>
          </a:p>
        </p:txBody>
      </p:sp>
      <p:sp>
        <p:nvSpPr>
          <p:cNvPr id="13" name="Text 9"/>
          <p:cNvSpPr txBox="1"/>
          <p:nvPr/>
        </p:nvSpPr>
        <p:spPr>
          <a:xfrm>
            <a:off x="4581144" y="3172968"/>
            <a:ext cx="3017520" cy="868680"/>
          </a:xfrm>
          <a:prstGeom prst="rect">
            <a:avLst/>
          </a:prstGeom>
          <a:noFill/>
          <a:ln/>
        </p:spPr>
        <p:txBody>
          <a:bodyPr wrap="square" lIns="0" tIns="0" rIns="0" bIns="0" rtlCol="0" anchor="t"/>
          <a:lstStyle/>
          <a:p>
            <a:pPr indent="0" marL="0">
              <a:buNone/>
            </a:pPr>
            <a:r>
              <a:rPr lang="en-US" sz="1400" dirty="0">
                <a:solidFill>
                  <a:schemeClr val="bg2"/>
                </a:solidFill>
                <a:latin typeface="DM Sans" pitchFamily="34" charset="0"/>
                <a:ea typeface="DM Sans" pitchFamily="34" charset="-122"/>
                <a:cs typeface="DM Sans" pitchFamily="34" charset="-120"/>
              </a:rPr>
              <a:t>Semantic caching: the same question shouldn’t cost you twice.</a:t>
            </a:r>
            <a:endParaRPr lang="en-US" sz="1400" dirty="0"/>
          </a:p>
        </p:txBody>
      </p:sp>
      <p:sp>
        <p:nvSpPr>
          <p:cNvPr id="14" name="Trim card"/>
          <p:cNvSpPr/>
          <p:nvPr/>
        </p:nvSpPr>
        <p:spPr>
          <a:xfrm>
            <a:off x="8065008" y="1691640"/>
            <a:ext cx="3575304" cy="4069080"/>
          </a:xfrm>
          <a:prstGeom prst="roundRect">
            <a:avLst>
              <a:gd name="adj" fmla="val 2558"/>
            </a:avLst>
          </a:prstGeom>
          <a:solidFill>
            <a:schemeClr val="tx2"/>
          </a:solidFill>
          <a:ln w="12700">
            <a:solidFill>
              <a:schemeClr val="accent4"/>
            </a:solidFill>
            <a:prstDash val="solid"/>
          </a:ln>
        </p:spPr>
      </p:sp>
      <p:sp>
        <p:nvSpPr>
          <p:cNvPr id="15" name="Shape 11"/>
          <p:cNvSpPr/>
          <p:nvPr/>
        </p:nvSpPr>
        <p:spPr>
          <a:xfrm>
            <a:off x="8339328" y="1947672"/>
            <a:ext cx="658368" cy="658368"/>
          </a:xfrm>
          <a:prstGeom prst="ellipse">
            <a:avLst/>
          </a:prstGeom>
          <a:solidFill>
            <a:schemeClr val="accent1">
              <a:alpha val="50000"/>
            </a:schemeClr>
          </a:solidFill>
          <a:ln w="12700">
            <a:solidFill>
              <a:schemeClr val="accent2"/>
            </a:solidFill>
            <a:prstDash val="solid"/>
          </a:ln>
        </p:spPr>
      </p:sp>
      <p:pic>
        <p:nvPicPr>
          <p:cNvPr id="16" name="Image 2" descr="assets/icons/filter_w.png">    </p:cNvPr>
          <p:cNvPicPr>
            <a:picLocks noChangeAspect="1"/>
          </p:cNvPicPr>
          <p:nvPr/>
        </p:nvPicPr>
        <p:blipFill>
          <a:blip r:embed="rId3"/>
          <a:stretch>
            <a:fillRect/>
          </a:stretch>
        </p:blipFill>
        <p:spPr>
          <a:xfrm>
            <a:off x="8494776" y="2103120"/>
            <a:ext cx="347472" cy="347472"/>
          </a:xfrm>
          <a:prstGeom prst="rect">
            <a:avLst/>
          </a:prstGeom>
        </p:spPr>
      </p:pic>
      <p:sp>
        <p:nvSpPr>
          <p:cNvPr id="17" name="Text 12"/>
          <p:cNvSpPr txBox="1"/>
          <p:nvPr/>
        </p:nvSpPr>
        <p:spPr>
          <a:xfrm>
            <a:off x="8339328" y="2743200"/>
            <a:ext cx="3017520" cy="384048"/>
          </a:xfrm>
          <a:prstGeom prst="rect">
            <a:avLst/>
          </a:prstGeom>
          <a:noFill/>
          <a:ln/>
        </p:spPr>
        <p:txBody>
          <a:bodyPr wrap="square" lIns="0" tIns="0" rIns="0" bIns="0" rtlCol="0" anchor="t"/>
          <a:lstStyle/>
          <a:p>
            <a:pPr indent="0" marL="0">
              <a:buNone/>
            </a:pPr>
            <a:r>
              <a:rPr lang="en-US" sz="2200" dirty="0">
                <a:solidFill>
                  <a:schemeClr val="bg1"/>
                </a:solidFill>
                <a:latin typeface="Figtree Medium" pitchFamily="34" charset="0"/>
                <a:ea typeface="Figtree Medium" pitchFamily="34" charset="-122"/>
                <a:cs typeface="Figtree Medium" pitchFamily="34" charset="-120"/>
              </a:rPr>
              <a:t>Trim</a:t>
            </a:r>
            <a:endParaRPr lang="en-US" sz="2200" dirty="0"/>
          </a:p>
        </p:txBody>
      </p:sp>
      <p:sp>
        <p:nvSpPr>
          <p:cNvPr id="18" name="Text 13"/>
          <p:cNvSpPr txBox="1"/>
          <p:nvPr/>
        </p:nvSpPr>
        <p:spPr>
          <a:xfrm>
            <a:off x="8339328" y="3172968"/>
            <a:ext cx="3017520" cy="868680"/>
          </a:xfrm>
          <a:prstGeom prst="rect">
            <a:avLst/>
          </a:prstGeom>
          <a:noFill/>
          <a:ln/>
        </p:spPr>
        <p:txBody>
          <a:bodyPr wrap="square" lIns="0" tIns="0" rIns="0" bIns="0" rtlCol="0" anchor="t"/>
          <a:lstStyle/>
          <a:p>
            <a:pPr indent="0" marL="0">
              <a:buNone/>
            </a:pPr>
            <a:r>
              <a:rPr lang="en-US" sz="1400" dirty="0">
                <a:solidFill>
                  <a:schemeClr val="bg2"/>
                </a:solidFill>
                <a:latin typeface="DM Sans" pitchFamily="34" charset="0"/>
                <a:ea typeface="DM Sans" pitchFamily="34" charset="-122"/>
                <a:cs typeface="DM Sans" pitchFamily="34" charset="-120"/>
              </a:rPr>
              <a:t>Expose only the MCP servers and tools each caller needs. The rest never reach the prompt.</a:t>
            </a:r>
            <a:endParaRPr lang="en-US" sz="1400" dirty="0"/>
          </a:p>
        </p:txBody>
      </p:sp>
      <p:sp>
        <p:nvSpPr>
          <p:cNvPr id="19" name="Shape 14"/>
          <p:cNvSpPr/>
          <p:nvPr/>
        </p:nvSpPr>
        <p:spPr>
          <a:xfrm>
            <a:off x="868680" y="4928616"/>
            <a:ext cx="146304" cy="146304"/>
          </a:xfrm>
          <a:prstGeom prst="ellipse">
            <a:avLst/>
          </a:prstGeom>
          <a:solidFill>
            <a:schemeClr val="accent2"/>
          </a:solidFill>
          <a:ln w="6350">
            <a:solidFill>
              <a:schemeClr val="accent2"/>
            </a:solidFill>
            <a:prstDash val="solid"/>
          </a:ln>
        </p:spPr>
      </p:sp>
      <p:sp>
        <p:nvSpPr>
          <p:cNvPr id="20" name="Shape 15"/>
          <p:cNvSpPr/>
          <p:nvPr/>
        </p:nvSpPr>
        <p:spPr>
          <a:xfrm flipV="1">
            <a:off x="1014984" y="4782312"/>
            <a:ext cx="1133856" cy="201168"/>
          </a:xfrm>
          <a:prstGeom prst="line">
            <a:avLst/>
          </a:prstGeom>
          <a:noFill/>
          <a:ln w="50800">
            <a:solidFill>
              <a:schemeClr val="accent2"/>
            </a:solidFill>
            <a:prstDash val="solid"/>
          </a:ln>
        </p:spPr>
      </p:sp>
      <p:sp>
        <p:nvSpPr>
          <p:cNvPr id="21" name="Shape 16"/>
          <p:cNvSpPr/>
          <p:nvPr/>
        </p:nvSpPr>
        <p:spPr>
          <a:xfrm>
            <a:off x="1014984" y="5020056"/>
            <a:ext cx="1133856" cy="265176"/>
          </a:xfrm>
          <a:prstGeom prst="line">
            <a:avLst/>
          </a:prstGeom>
          <a:noFill/>
          <a:ln w="15875">
            <a:solidFill>
              <a:schemeClr val="accent4"/>
            </a:solidFill>
            <a:prstDash val="solid"/>
          </a:ln>
        </p:spPr>
      </p:sp>
      <p:sp>
        <p:nvSpPr>
          <p:cNvPr id="22" name="Text 17"/>
          <p:cNvSpPr/>
          <p:nvPr/>
        </p:nvSpPr>
        <p:spPr>
          <a:xfrm>
            <a:off x="2148840" y="4617720"/>
            <a:ext cx="1691640" cy="329184"/>
          </a:xfrm>
          <a:prstGeom prst="roundRect">
            <a:avLst>
              <a:gd name="adj" fmla="val 22222"/>
            </a:avLst>
          </a:prstGeom>
          <a:solidFill>
            <a:schemeClr val="accent1">
              <a:alpha val="30000"/>
            </a:schemeClr>
          </a:solidFill>
          <a:ln w="9525">
            <a:solidFill>
              <a:schemeClr val="accent2"/>
            </a:solidFill>
          </a:ln>
        </p:spPr>
        <p:txBody>
          <a:bodyPr wrap="square" lIns="0" tIns="0" rIns="0" bIns="0" rtlCol="0" anchor="ctr"/>
          <a:lstStyle/>
          <a:p>
            <a:pPr algn="ctr" indent="0" marL="0">
              <a:buNone/>
            </a:pPr>
            <a:r>
              <a:rPr lang="en-US" sz="1200" dirty="0">
                <a:solidFill>
                  <a:schemeClr val="accent2"/>
                </a:solidFill>
                <a:latin typeface="DM Mono" pitchFamily="34" charset="0"/>
                <a:ea typeface="DM Mono" pitchFamily="34" charset="-122"/>
                <a:cs typeface="DM Mono" pitchFamily="34" charset="-120"/>
              </a:rPr>
              <a:t>mini  ·  $</a:t>
            </a:r>
            <a:endParaRPr lang="en-US" sz="1200" dirty="0"/>
          </a:p>
        </p:txBody>
      </p:sp>
      <p:sp>
        <p:nvSpPr>
          <p:cNvPr id="23" name="Text 18"/>
          <p:cNvSpPr/>
          <p:nvPr/>
        </p:nvSpPr>
        <p:spPr>
          <a:xfrm>
            <a:off x="2148840" y="5120640"/>
            <a:ext cx="1691640" cy="329184"/>
          </a:xfrm>
          <a:prstGeom prst="roundRect">
            <a:avLst>
              <a:gd name="adj" fmla="val 22222"/>
            </a:avLst>
          </a:prstGeom>
          <a:solidFill>
            <a:schemeClr val="tx1"/>
          </a:solidFill>
          <a:ln w="9525">
            <a:solidFill>
              <a:schemeClr val="accent4"/>
            </a:solidFill>
          </a:ln>
        </p:spPr>
        <p:txBody>
          <a:bodyPr wrap="square" lIns="0" tIns="0" rIns="0" bIns="0" rtlCol="0" anchor="ctr"/>
          <a:lstStyle/>
          <a:p>
            <a:pPr algn="ctr" indent="0" marL="0">
              <a:buNone/>
            </a:pPr>
            <a:r>
              <a:rPr lang="en-US" sz="1200" dirty="0">
                <a:solidFill>
                  <a:schemeClr val="bg2"/>
                </a:solidFill>
                <a:latin typeface="DM Mono" pitchFamily="34" charset="0"/>
                <a:ea typeface="DM Mono" pitchFamily="34" charset="-122"/>
                <a:cs typeface="DM Mono" pitchFamily="34" charset="-120"/>
              </a:rPr>
              <a:t>frontier  ·  $$$</a:t>
            </a:r>
            <a:endParaRPr lang="en-US" sz="1200" dirty="0"/>
          </a:p>
        </p:txBody>
      </p:sp>
      <p:sp>
        <p:nvSpPr>
          <p:cNvPr id="24" name="Text 19"/>
          <p:cNvSpPr/>
          <p:nvPr/>
        </p:nvSpPr>
        <p:spPr>
          <a:xfrm>
            <a:off x="4581144" y="4846320"/>
            <a:ext cx="1325880" cy="384048"/>
          </a:xfrm>
          <a:prstGeom prst="roundRect">
            <a:avLst>
              <a:gd name="adj" fmla="val 19048"/>
            </a:avLst>
          </a:prstGeom>
          <a:solidFill>
            <a:schemeClr val="tx1"/>
          </a:solidFill>
          <a:ln w="9525">
            <a:solidFill>
              <a:schemeClr val="accent4"/>
            </a:solidFill>
          </a:ln>
        </p:spPr>
        <p:txBody>
          <a:bodyPr wrap="square" lIns="0" tIns="0" rIns="0" bIns="0" rtlCol="0" anchor="ctr"/>
          <a:lstStyle/>
          <a:p>
            <a:pPr algn="ctr" indent="0" marL="0">
              <a:buNone/>
            </a:pPr>
            <a:r>
              <a:rPr lang="en-US" sz="1200" dirty="0">
                <a:solidFill>
                  <a:schemeClr val="bg2"/>
                </a:solidFill>
                <a:latin typeface="DM Mono" pitchFamily="34" charset="0"/>
                <a:ea typeface="DM Mono" pitchFamily="34" charset="-122"/>
                <a:cs typeface="DM Mono" pitchFamily="34" charset="-120"/>
              </a:rPr>
              <a:t>repeat ask</a:t>
            </a:r>
            <a:endParaRPr lang="en-US" sz="1200" dirty="0"/>
          </a:p>
        </p:txBody>
      </p:sp>
      <p:sp>
        <p:nvSpPr>
          <p:cNvPr id="25" name="Shape 20"/>
          <p:cNvSpPr/>
          <p:nvPr/>
        </p:nvSpPr>
        <p:spPr>
          <a:xfrm>
            <a:off x="5952744" y="5038344"/>
            <a:ext cx="274320" cy="0"/>
          </a:xfrm>
          <a:prstGeom prst="line">
            <a:avLst/>
          </a:prstGeom>
          <a:noFill/>
          <a:ln w="19050">
            <a:solidFill>
              <a:schemeClr val="accent2"/>
            </a:solidFill>
            <a:prstDash val="solid"/>
            <a:tailEnd type="triangle"/>
          </a:ln>
        </p:spPr>
      </p:sp>
      <p:sp>
        <p:nvSpPr>
          <p:cNvPr id="26" name="Text 21"/>
          <p:cNvSpPr/>
          <p:nvPr/>
        </p:nvSpPr>
        <p:spPr>
          <a:xfrm>
            <a:off x="6272784" y="4846320"/>
            <a:ext cx="1325880" cy="384048"/>
          </a:xfrm>
          <a:prstGeom prst="roundRect">
            <a:avLst>
              <a:gd name="adj" fmla="val 19048"/>
            </a:avLst>
          </a:prstGeom>
          <a:solidFill>
            <a:schemeClr val="accent1">
              <a:alpha val="30000"/>
            </a:schemeClr>
          </a:solidFill>
          <a:ln w="9525">
            <a:solidFill>
              <a:schemeClr val="accent2"/>
            </a:solidFill>
          </a:ln>
        </p:spPr>
        <p:txBody>
          <a:bodyPr wrap="square" lIns="0" tIns="0" rIns="0" bIns="0" rtlCol="0" anchor="ctr"/>
          <a:lstStyle/>
          <a:p>
            <a:pPr algn="ctr" indent="0" marL="0">
              <a:buNone/>
            </a:pPr>
            <a:r>
              <a:rPr lang="en-US" sz="1600" dirty="0">
                <a:solidFill>
                  <a:schemeClr val="accent2"/>
                </a:solidFill>
                <a:latin typeface="Figtree Medium" pitchFamily="34" charset="0"/>
                <a:ea typeface="Figtree Medium" pitchFamily="34" charset="-122"/>
                <a:cs typeface="Figtree Medium" pitchFamily="34" charset="-120"/>
              </a:rPr>
              <a:t>$0.00</a:t>
            </a:r>
            <a:endParaRPr lang="en-US" sz="1600" dirty="0"/>
          </a:p>
        </p:txBody>
      </p:sp>
      <p:sp>
        <p:nvSpPr>
          <p:cNvPr id="27" name="Text 22"/>
          <p:cNvSpPr txBox="1"/>
          <p:nvPr/>
        </p:nvSpPr>
        <p:spPr>
          <a:xfrm>
            <a:off x="8339328" y="4617720"/>
            <a:ext cx="868680" cy="256032"/>
          </a:xfrm>
          <a:prstGeom prst="rect">
            <a:avLst/>
          </a:prstGeom>
          <a:noFill/>
          <a:ln/>
        </p:spPr>
        <p:txBody>
          <a:bodyPr wrap="square" lIns="0" tIns="0" rIns="0" bIns="0" rtlCol="0" anchor="ctr"/>
          <a:lstStyle/>
          <a:p>
            <a:pPr indent="0" marL="0">
              <a:buNone/>
            </a:pPr>
            <a:r>
              <a:rPr lang="en-US" sz="1100" dirty="0">
                <a:solidFill>
                  <a:schemeClr val="bg2"/>
                </a:solidFill>
                <a:latin typeface="DM Mono" pitchFamily="34" charset="0"/>
                <a:ea typeface="DM Mono" pitchFamily="34" charset="-122"/>
                <a:cs typeface="DM Mono" pitchFamily="34" charset="-120"/>
              </a:rPr>
              <a:t>all tools</a:t>
            </a:r>
            <a:endParaRPr lang="en-US" sz="1100" dirty="0"/>
          </a:p>
        </p:txBody>
      </p:sp>
      <p:sp>
        <p:nvSpPr>
          <p:cNvPr id="28" name="Shape 23"/>
          <p:cNvSpPr/>
          <p:nvPr/>
        </p:nvSpPr>
        <p:spPr>
          <a:xfrm>
            <a:off x="9253728" y="4626864"/>
            <a:ext cx="2103120" cy="237744"/>
          </a:xfrm>
          <a:prstGeom prst="rect">
            <a:avLst/>
          </a:prstGeom>
          <a:solidFill>
            <a:schemeClr val="accent4"/>
          </a:solidFill>
          <a:ln w="6350">
            <a:solidFill>
              <a:schemeClr val="accent4"/>
            </a:solidFill>
            <a:prstDash val="solid"/>
          </a:ln>
        </p:spPr>
      </p:sp>
      <p:sp>
        <p:nvSpPr>
          <p:cNvPr id="29" name="Text 24"/>
          <p:cNvSpPr txBox="1"/>
          <p:nvPr/>
        </p:nvSpPr>
        <p:spPr>
          <a:xfrm>
            <a:off x="8339328" y="4983480"/>
            <a:ext cx="868680" cy="256032"/>
          </a:xfrm>
          <a:prstGeom prst="rect">
            <a:avLst/>
          </a:prstGeom>
          <a:noFill/>
          <a:ln/>
        </p:spPr>
        <p:txBody>
          <a:bodyPr wrap="square" lIns="0" tIns="0" rIns="0" bIns="0" rtlCol="0" anchor="ctr"/>
          <a:lstStyle/>
          <a:p>
            <a:pPr indent="0" marL="0">
              <a:buNone/>
            </a:pPr>
            <a:r>
              <a:rPr lang="en-US" sz="1100" dirty="0">
                <a:solidFill>
                  <a:schemeClr val="bg2"/>
                </a:solidFill>
                <a:latin typeface="DM Mono" pitchFamily="34" charset="0"/>
                <a:ea typeface="DM Mono" pitchFamily="34" charset="-122"/>
                <a:cs typeface="DM Mono" pitchFamily="34" charset="-120"/>
              </a:rPr>
              <a:t>filtered</a:t>
            </a:r>
            <a:endParaRPr lang="en-US" sz="1100" dirty="0"/>
          </a:p>
        </p:txBody>
      </p:sp>
      <p:sp>
        <p:nvSpPr>
          <p:cNvPr id="30" name="Shape 25"/>
          <p:cNvSpPr/>
          <p:nvPr/>
        </p:nvSpPr>
        <p:spPr>
          <a:xfrm>
            <a:off x="9253728" y="4992624"/>
            <a:ext cx="640080" cy="237744"/>
          </a:xfrm>
          <a:prstGeom prst="rect">
            <a:avLst/>
          </a:prstGeom>
          <a:solidFill>
            <a:schemeClr val="accent2"/>
          </a:solidFill>
          <a:ln w="6350">
            <a:solidFill>
              <a:schemeClr val="accent2"/>
            </a:solidFill>
            <a:prstDash val="solid"/>
          </a:ln>
        </p:spPr>
      </p:sp>
      <p:sp>
        <p:nvSpPr>
          <p:cNvPr id="31" name="Text 26"/>
          <p:cNvSpPr txBox="1"/>
          <p:nvPr/>
        </p:nvSpPr>
        <p:spPr>
          <a:xfrm>
            <a:off x="8339328" y="5330952"/>
            <a:ext cx="3017520" cy="237744"/>
          </a:xfrm>
          <a:prstGeom prst="rect">
            <a:avLst/>
          </a:prstGeom>
          <a:noFill/>
          <a:ln/>
        </p:spPr>
        <p:txBody>
          <a:bodyPr wrap="square" lIns="0" tIns="0" rIns="0" bIns="0" rtlCol="0" anchor="t"/>
          <a:lstStyle/>
          <a:p>
            <a:pPr indent="0" marL="0">
              <a:buNone/>
            </a:pPr>
            <a:r>
              <a:rPr lang="en-US" sz="1100" dirty="0">
                <a:solidFill>
                  <a:schemeClr val="bg2"/>
                </a:solidFill>
                <a:latin typeface="DM Sans" pitchFamily="34" charset="0"/>
                <a:ea typeface="DM Sans" pitchFamily="34" charset="-122"/>
                <a:cs typeface="DM Sans" pitchFamily="34" charset="-120"/>
              </a:rPr>
              <a:t>tool definitions in the prompt</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2" type="body" hasCustomPrompt="1"/>
          </p:nvPr>
        </p:nvSpPr>
        <p:spPr>
          <a:xfrm>
            <a:off x="548640" y="457200"/>
            <a:ext cx="7315200" cy="310896"/>
          </a:xfrm>
          <a:prstGeom prst="rect">
            <a:avLst/>
          </a:prstGeom>
          <a:noFill/>
          <a:ln/>
        </p:spPr>
        <p:txBody>
          <a:bodyPr wrap="square" lIns="0" tIns="0" rIns="0" bIns="0" rtlCol="0" anchor="ctr"/>
          <a:lstStyle/>
          <a:p>
            <a:pPr indent="0" marL="0">
              <a:buNone/>
            </a:pPr>
            <a:r>
              <a:rPr lang="en-US" sz="1300" dirty="0">
                <a:solidFill>
                  <a:schemeClr val="accent2"/>
                </a:solidFill>
                <a:latin typeface="DM Mono" pitchFamily="34" charset="0"/>
                <a:ea typeface="DM Mono" pitchFamily="34" charset="-122"/>
                <a:cs typeface="DM Mono" pitchFamily="34" charset="-120"/>
              </a:rPr>
              <a:t>LIVE DEMO</a:t>
            </a:r>
            <a:endParaRPr lang="en-US" sz="1300" dirty="0"/>
          </a:p>
        </p:txBody>
      </p:sp>
      <p:sp>
        <p:nvSpPr>
          <p:cNvPr id="3" name="Text 1"/>
          <p:cNvSpPr/>
          <p:nvPr>
            <p:ph idx="103" type="title" hasCustomPrompt="1"/>
          </p:nvPr>
        </p:nvSpPr>
        <p:spPr>
          <a:xfrm>
            <a:off x="548640" y="786384"/>
            <a:ext cx="11091672" cy="777240"/>
          </a:xfrm>
          <a:prstGeom prst="rect">
            <a:avLst/>
          </a:prstGeom>
          <a:noFill/>
          <a:ln/>
        </p:spPr>
        <p:txBody>
          <a:bodyPr wrap="square" lIns="0" tIns="0" rIns="0" bIns="0" rtlCol="0" anchor="t"/>
          <a:lstStyle/>
          <a:p>
            <a:pPr algn="l" indent="0" marL="0">
              <a:buNone/>
            </a:pPr>
            <a:r>
              <a:rPr lang="en-US" sz="4000" dirty="0">
                <a:solidFill>
                  <a:schemeClr val="bg1"/>
                </a:solidFill>
                <a:latin typeface="Figtree Medium" pitchFamily="34" charset="0"/>
                <a:ea typeface="Figtree Medium" pitchFamily="34" charset="-122"/>
                <a:cs typeface="Figtree Medium" pitchFamily="34" charset="-120"/>
              </a:rPr>
              <a:t>From install to enforced budgets</a:t>
            </a:r>
            <a:endParaRPr lang="en-US" sz="4000" dirty="0"/>
          </a:p>
        </p:txBody>
      </p:sp>
      <p:sp>
        <p:nvSpPr>
          <p:cNvPr id="4" name="Text 2"/>
          <p:cNvSpPr txBox="1"/>
          <p:nvPr/>
        </p:nvSpPr>
        <p:spPr>
          <a:xfrm>
            <a:off x="631850" y="1783080"/>
            <a:ext cx="3531413" cy="274320"/>
          </a:xfrm>
          <a:prstGeom prst="rect">
            <a:avLst/>
          </a:prstGeom>
          <a:noFill/>
          <a:ln/>
        </p:spPr>
        <p:txBody>
          <a:bodyPr wrap="square" lIns="0" tIns="0" rIns="0" bIns="0" rtlCol="0" anchor="t"/>
          <a:lstStyle/>
          <a:p>
            <a:pPr algn="ctr" indent="0" marL="0">
              <a:buNone/>
            </a:pPr>
            <a:r>
              <a:rPr lang="en-US" sz="1200" spc="200" kern="0" dirty="0">
                <a:solidFill>
                  <a:schemeClr val="accent2"/>
                </a:solidFill>
                <a:latin typeface="DM Mono" pitchFamily="34" charset="0"/>
                <a:ea typeface="DM Mono" pitchFamily="34" charset="-122"/>
                <a:cs typeface="DM Mono" pitchFamily="34" charset="-120"/>
              </a:rPr>
              <a:t>SETUP</a:t>
            </a:r>
            <a:endParaRPr lang="en-US" sz="1200" dirty="0"/>
          </a:p>
        </p:txBody>
      </p:sp>
      <p:sp>
        <p:nvSpPr>
          <p:cNvPr id="5" name="Shape 3"/>
          <p:cNvSpPr/>
          <p:nvPr/>
        </p:nvSpPr>
        <p:spPr>
          <a:xfrm>
            <a:off x="677570" y="2130552"/>
            <a:ext cx="3439973" cy="0"/>
          </a:xfrm>
          <a:prstGeom prst="line">
            <a:avLst/>
          </a:prstGeom>
          <a:noFill/>
          <a:ln w="12700">
            <a:solidFill>
              <a:schemeClr val="accent2"/>
            </a:solidFill>
            <a:prstDash val="solid"/>
          </a:ln>
        </p:spPr>
      </p:sp>
      <p:sp>
        <p:nvSpPr>
          <p:cNvPr id="6" name="Text 4"/>
          <p:cNvSpPr txBox="1"/>
          <p:nvPr/>
        </p:nvSpPr>
        <p:spPr>
          <a:xfrm>
            <a:off x="4329684" y="1783080"/>
            <a:ext cx="1682496" cy="274320"/>
          </a:xfrm>
          <a:prstGeom prst="rect">
            <a:avLst/>
          </a:prstGeom>
          <a:noFill/>
          <a:ln/>
        </p:spPr>
        <p:txBody>
          <a:bodyPr wrap="square" lIns="0" tIns="0" rIns="0" bIns="0" rtlCol="0" anchor="t"/>
          <a:lstStyle/>
          <a:p>
            <a:pPr algn="ctr" indent="0" marL="0">
              <a:buNone/>
            </a:pPr>
            <a:r>
              <a:rPr lang="en-US" sz="1200" spc="200" kern="0" dirty="0">
                <a:solidFill>
                  <a:schemeClr val="accent2"/>
                </a:solidFill>
                <a:latin typeface="DM Mono" pitchFamily="34" charset="0"/>
                <a:ea typeface="DM Mono" pitchFamily="34" charset="-122"/>
                <a:cs typeface="DM Mono" pitchFamily="34" charset="-120"/>
              </a:rPr>
              <a:t>ATTRIBUTE</a:t>
            </a:r>
            <a:endParaRPr lang="en-US" sz="1200" dirty="0"/>
          </a:p>
        </p:txBody>
      </p:sp>
      <p:sp>
        <p:nvSpPr>
          <p:cNvPr id="7" name="Shape 5"/>
          <p:cNvSpPr/>
          <p:nvPr/>
        </p:nvSpPr>
        <p:spPr>
          <a:xfrm>
            <a:off x="4375404" y="2130552"/>
            <a:ext cx="1591056" cy="0"/>
          </a:xfrm>
          <a:prstGeom prst="line">
            <a:avLst/>
          </a:prstGeom>
          <a:noFill/>
          <a:ln w="12700">
            <a:solidFill>
              <a:schemeClr val="accent2"/>
            </a:solidFill>
            <a:prstDash val="solid"/>
          </a:ln>
        </p:spPr>
      </p:sp>
      <p:sp>
        <p:nvSpPr>
          <p:cNvPr id="8" name="Text 6"/>
          <p:cNvSpPr txBox="1"/>
          <p:nvPr/>
        </p:nvSpPr>
        <p:spPr>
          <a:xfrm>
            <a:off x="6178601" y="1783080"/>
            <a:ext cx="1682496" cy="274320"/>
          </a:xfrm>
          <a:prstGeom prst="rect">
            <a:avLst/>
          </a:prstGeom>
          <a:noFill/>
          <a:ln/>
        </p:spPr>
        <p:txBody>
          <a:bodyPr wrap="square" lIns="0" tIns="0" rIns="0" bIns="0" rtlCol="0" anchor="t"/>
          <a:lstStyle/>
          <a:p>
            <a:pPr algn="ctr" indent="0" marL="0">
              <a:buNone/>
            </a:pPr>
            <a:r>
              <a:rPr lang="en-US" sz="1200" spc="200" kern="0" dirty="0">
                <a:solidFill>
                  <a:schemeClr val="accent2"/>
                </a:solidFill>
                <a:latin typeface="DM Mono" pitchFamily="34" charset="0"/>
                <a:ea typeface="DM Mono" pitchFamily="34" charset="-122"/>
                <a:cs typeface="DM Mono" pitchFamily="34" charset="-120"/>
              </a:rPr>
              <a:t>PRICE</a:t>
            </a:r>
            <a:endParaRPr lang="en-US" sz="1200" dirty="0"/>
          </a:p>
        </p:txBody>
      </p:sp>
      <p:sp>
        <p:nvSpPr>
          <p:cNvPr id="9" name="Shape 7"/>
          <p:cNvSpPr/>
          <p:nvPr/>
        </p:nvSpPr>
        <p:spPr>
          <a:xfrm>
            <a:off x="6224321" y="2130552"/>
            <a:ext cx="1591056" cy="0"/>
          </a:xfrm>
          <a:prstGeom prst="line">
            <a:avLst/>
          </a:prstGeom>
          <a:noFill/>
          <a:ln w="12700">
            <a:solidFill>
              <a:schemeClr val="accent2"/>
            </a:solidFill>
            <a:prstDash val="solid"/>
          </a:ln>
        </p:spPr>
      </p:sp>
      <p:sp>
        <p:nvSpPr>
          <p:cNvPr id="10" name="Text 8"/>
          <p:cNvSpPr txBox="1"/>
          <p:nvPr/>
        </p:nvSpPr>
        <p:spPr>
          <a:xfrm>
            <a:off x="8027518" y="1783080"/>
            <a:ext cx="3531413" cy="274320"/>
          </a:xfrm>
          <a:prstGeom prst="rect">
            <a:avLst/>
          </a:prstGeom>
          <a:noFill/>
          <a:ln/>
        </p:spPr>
        <p:txBody>
          <a:bodyPr wrap="square" lIns="0" tIns="0" rIns="0" bIns="0" rtlCol="0" anchor="t"/>
          <a:lstStyle/>
          <a:p>
            <a:pPr algn="ctr" indent="0" marL="0">
              <a:buNone/>
            </a:pPr>
            <a:r>
              <a:rPr lang="en-US" sz="1200" spc="200" kern="0" dirty="0">
                <a:solidFill>
                  <a:schemeClr val="accent2"/>
                </a:solidFill>
                <a:latin typeface="DM Mono" pitchFamily="34" charset="0"/>
                <a:ea typeface="DM Mono" pitchFamily="34" charset="-122"/>
                <a:cs typeface="DM Mono" pitchFamily="34" charset="-120"/>
              </a:rPr>
              <a:t>ENFORCE</a:t>
            </a:r>
            <a:endParaRPr lang="en-US" sz="1200" dirty="0"/>
          </a:p>
        </p:txBody>
      </p:sp>
      <p:sp>
        <p:nvSpPr>
          <p:cNvPr id="11" name="Shape 9"/>
          <p:cNvSpPr/>
          <p:nvPr/>
        </p:nvSpPr>
        <p:spPr>
          <a:xfrm>
            <a:off x="8073238" y="2130552"/>
            <a:ext cx="3439973" cy="0"/>
          </a:xfrm>
          <a:prstGeom prst="line">
            <a:avLst/>
          </a:prstGeom>
          <a:noFill/>
          <a:ln w="12700">
            <a:solidFill>
              <a:schemeClr val="accent2"/>
            </a:solidFill>
            <a:prstDash val="solid"/>
          </a:ln>
        </p:spPr>
      </p:sp>
      <p:sp>
        <p:nvSpPr>
          <p:cNvPr id="12" name="Shape 10"/>
          <p:cNvSpPr/>
          <p:nvPr/>
        </p:nvSpPr>
        <p:spPr>
          <a:xfrm>
            <a:off x="1473098" y="2578608"/>
            <a:ext cx="9244584" cy="0"/>
          </a:xfrm>
          <a:prstGeom prst="line">
            <a:avLst/>
          </a:prstGeom>
          <a:noFill/>
          <a:ln w="25400">
            <a:solidFill>
              <a:schemeClr val="accent4"/>
            </a:solidFill>
            <a:prstDash val="solid"/>
          </a:ln>
        </p:spPr>
      </p:sp>
      <p:sp>
        <p:nvSpPr>
          <p:cNvPr id="13" name="Text 11"/>
          <p:cNvSpPr/>
          <p:nvPr/>
        </p:nvSpPr>
        <p:spPr>
          <a:xfrm>
            <a:off x="1189634" y="2295144"/>
            <a:ext cx="566928" cy="566928"/>
          </a:xfrm>
          <a:prstGeom prst="ellipse">
            <a:avLst/>
          </a:prstGeom>
          <a:solidFill>
            <a:schemeClr val="accent1"/>
          </a:solidFill>
          <a:ln w="12700">
            <a:solidFill>
              <a:schemeClr val="accent2"/>
            </a:solidFill>
          </a:ln>
        </p:spPr>
        <p:txBody>
          <a:bodyPr wrap="square" lIns="0" tIns="0" rIns="0" bIns="0" rtlCol="0" anchor="ctr"/>
          <a:lstStyle/>
          <a:p>
            <a:pPr algn="ctr" indent="0" marL="0">
              <a:buNone/>
            </a:pPr>
            <a:r>
              <a:rPr lang="en-US" sz="1700" dirty="0">
                <a:solidFill>
                  <a:schemeClr val="bg1"/>
                </a:solidFill>
                <a:latin typeface="Figtree Medium" pitchFamily="34" charset="0"/>
                <a:ea typeface="Figtree Medium" pitchFamily="34" charset="-122"/>
                <a:cs typeface="Figtree Medium" pitchFamily="34" charset="-120"/>
              </a:rPr>
              <a:t>1</a:t>
            </a:r>
            <a:endParaRPr lang="en-US" sz="1700" dirty="0"/>
          </a:p>
        </p:txBody>
      </p:sp>
      <p:sp>
        <p:nvSpPr>
          <p:cNvPr id="14" name="Text 12"/>
          <p:cNvSpPr txBox="1"/>
          <p:nvPr/>
        </p:nvSpPr>
        <p:spPr>
          <a:xfrm>
            <a:off x="567842" y="2990088"/>
            <a:ext cx="1810512" cy="310896"/>
          </a:xfrm>
          <a:prstGeom prst="rect">
            <a:avLst/>
          </a:prstGeom>
          <a:noFill/>
          <a:ln/>
        </p:spPr>
        <p:txBody>
          <a:bodyPr wrap="square" lIns="0" tIns="0" rIns="0" bIns="0" rtlCol="0" anchor="t"/>
          <a:lstStyle/>
          <a:p>
            <a:pPr algn="ctr" indent="0" marL="0">
              <a:buNone/>
            </a:pPr>
            <a:r>
              <a:rPr lang="en-US" sz="1500" dirty="0">
                <a:solidFill>
                  <a:schemeClr val="bg1"/>
                </a:solidFill>
                <a:latin typeface="Figtree Medium" pitchFamily="34" charset="0"/>
                <a:ea typeface="Figtree Medium" pitchFamily="34" charset="-122"/>
                <a:cs typeface="Figtree Medium" pitchFamily="34" charset="-120"/>
              </a:rPr>
              <a:t>Install</a:t>
            </a:r>
            <a:endParaRPr lang="en-US" sz="1500" dirty="0"/>
          </a:p>
        </p:txBody>
      </p:sp>
      <p:sp>
        <p:nvSpPr>
          <p:cNvPr id="15" name="Text 13"/>
          <p:cNvSpPr txBox="1"/>
          <p:nvPr/>
        </p:nvSpPr>
        <p:spPr>
          <a:xfrm>
            <a:off x="604418" y="3310128"/>
            <a:ext cx="1737360" cy="548640"/>
          </a:xfrm>
          <a:prstGeom prst="rect">
            <a:avLst/>
          </a:prstGeom>
          <a:noFill/>
          <a:ln/>
        </p:spPr>
        <p:txBody>
          <a:bodyPr wrap="square" lIns="0" tIns="0" rIns="0" bIns="0" rtlCol="0" anchor="t"/>
          <a:lstStyle/>
          <a:p>
            <a:pPr algn="ctr" indent="0" marL="0">
              <a:buNone/>
            </a:pPr>
            <a:r>
              <a:rPr lang="en-US" sz="1300" dirty="0">
                <a:solidFill>
                  <a:schemeClr val="bg2"/>
                </a:solidFill>
                <a:latin typeface="DM Sans" pitchFamily="34" charset="0"/>
                <a:ea typeface="DM Sans" pitchFamily="34" charset="-122"/>
                <a:cs typeface="DM Sans" pitchFamily="34" charset="-120"/>
              </a:rPr>
              <a:t>Standalone binary,</a:t>
            </a:r>
            <a:endParaRPr lang="en-US" sz="1300" dirty="0"/>
          </a:p>
          <a:p>
            <a:pPr algn="ctr" indent="0" marL="0">
              <a:buNone/>
            </a:pPr>
            <a:r>
              <a:rPr lang="en-US" sz="1300" dirty="0">
                <a:solidFill>
                  <a:schemeClr val="bg2"/>
                </a:solidFill>
                <a:latin typeface="DM Sans" pitchFamily="34" charset="0"/>
                <a:ea typeface="DM Sans" pitchFamily="34" charset="-122"/>
                <a:cs typeface="DM Sans" pitchFamily="34" charset="-120"/>
              </a:rPr>
              <a:t>one command</a:t>
            </a:r>
            <a:endParaRPr lang="en-US" sz="1300" dirty="0"/>
          </a:p>
        </p:txBody>
      </p:sp>
      <p:sp>
        <p:nvSpPr>
          <p:cNvPr id="16" name="Text 14"/>
          <p:cNvSpPr/>
          <p:nvPr/>
        </p:nvSpPr>
        <p:spPr>
          <a:xfrm>
            <a:off x="3038551" y="2295144"/>
            <a:ext cx="566928" cy="566928"/>
          </a:xfrm>
          <a:prstGeom prst="ellipse">
            <a:avLst/>
          </a:prstGeom>
          <a:solidFill>
            <a:schemeClr val="accent1"/>
          </a:solidFill>
          <a:ln w="12700">
            <a:solidFill>
              <a:schemeClr val="accent2"/>
            </a:solidFill>
          </a:ln>
        </p:spPr>
        <p:txBody>
          <a:bodyPr wrap="square" lIns="0" tIns="0" rIns="0" bIns="0" rtlCol="0" anchor="ctr"/>
          <a:lstStyle/>
          <a:p>
            <a:pPr algn="ctr" indent="0" marL="0">
              <a:buNone/>
            </a:pPr>
            <a:r>
              <a:rPr lang="en-US" sz="1700" dirty="0">
                <a:solidFill>
                  <a:schemeClr val="bg1"/>
                </a:solidFill>
                <a:latin typeface="Figtree Medium" pitchFamily="34" charset="0"/>
                <a:ea typeface="Figtree Medium" pitchFamily="34" charset="-122"/>
                <a:cs typeface="Figtree Medium" pitchFamily="34" charset="-120"/>
              </a:rPr>
              <a:t>2</a:t>
            </a:r>
            <a:endParaRPr lang="en-US" sz="1700" dirty="0"/>
          </a:p>
        </p:txBody>
      </p:sp>
      <p:sp>
        <p:nvSpPr>
          <p:cNvPr id="17" name="Text 15"/>
          <p:cNvSpPr txBox="1"/>
          <p:nvPr/>
        </p:nvSpPr>
        <p:spPr>
          <a:xfrm>
            <a:off x="2416759" y="2990088"/>
            <a:ext cx="1810512" cy="310896"/>
          </a:xfrm>
          <a:prstGeom prst="rect">
            <a:avLst/>
          </a:prstGeom>
          <a:noFill/>
          <a:ln/>
        </p:spPr>
        <p:txBody>
          <a:bodyPr wrap="square" lIns="0" tIns="0" rIns="0" bIns="0" rtlCol="0" anchor="t"/>
          <a:lstStyle/>
          <a:p>
            <a:pPr algn="ctr" indent="0" marL="0">
              <a:buNone/>
            </a:pPr>
            <a:r>
              <a:rPr lang="en-US" sz="1500" dirty="0">
                <a:solidFill>
                  <a:schemeClr val="bg1"/>
                </a:solidFill>
                <a:latin typeface="Figtree Medium" pitchFamily="34" charset="0"/>
                <a:ea typeface="Figtree Medium" pitchFamily="34" charset="-122"/>
                <a:cs typeface="Figtree Medium" pitchFamily="34" charset="-120"/>
              </a:rPr>
              <a:t>Add models</a:t>
            </a:r>
            <a:endParaRPr lang="en-US" sz="1500" dirty="0"/>
          </a:p>
        </p:txBody>
      </p:sp>
      <p:sp>
        <p:nvSpPr>
          <p:cNvPr id="18" name="Text 16"/>
          <p:cNvSpPr txBox="1"/>
          <p:nvPr/>
        </p:nvSpPr>
        <p:spPr>
          <a:xfrm>
            <a:off x="2453335" y="3310128"/>
            <a:ext cx="1737360" cy="548640"/>
          </a:xfrm>
          <a:prstGeom prst="rect">
            <a:avLst/>
          </a:prstGeom>
          <a:noFill/>
          <a:ln/>
        </p:spPr>
        <p:txBody>
          <a:bodyPr wrap="square" lIns="0" tIns="0" rIns="0" bIns="0" rtlCol="0" anchor="t"/>
          <a:lstStyle/>
          <a:p>
            <a:pPr algn="ctr" indent="0" marL="0">
              <a:buNone/>
            </a:pPr>
            <a:r>
              <a:rPr lang="en-US" sz="1300" dirty="0">
                <a:solidFill>
                  <a:schemeClr val="bg2"/>
                </a:solidFill>
                <a:latin typeface="DM Sans" pitchFamily="34" charset="0"/>
                <a:ea typeface="DM Sans" pitchFamily="34" charset="-122"/>
                <a:cs typeface="DM Sans" pitchFamily="34" charset="-120"/>
              </a:rPr>
              <a:t>Multiple providers,</a:t>
            </a:r>
            <a:endParaRPr lang="en-US" sz="1300" dirty="0"/>
          </a:p>
          <a:p>
            <a:pPr algn="ctr" indent="0" marL="0">
              <a:buNone/>
            </a:pPr>
            <a:r>
              <a:rPr lang="en-US" sz="1300" dirty="0">
                <a:solidFill>
                  <a:schemeClr val="bg2"/>
                </a:solidFill>
                <a:latin typeface="DM Sans" pitchFamily="34" charset="0"/>
                <a:ea typeface="DM Sans" pitchFamily="34" charset="-122"/>
                <a:cs typeface="DM Sans" pitchFamily="34" charset="-120"/>
              </a:rPr>
              <a:t>one endpoint</a:t>
            </a:r>
            <a:endParaRPr lang="en-US" sz="1300" dirty="0"/>
          </a:p>
        </p:txBody>
      </p:sp>
      <p:sp>
        <p:nvSpPr>
          <p:cNvPr id="19" name="Text 17"/>
          <p:cNvSpPr/>
          <p:nvPr/>
        </p:nvSpPr>
        <p:spPr>
          <a:xfrm>
            <a:off x="4887468" y="2295144"/>
            <a:ext cx="566928" cy="566928"/>
          </a:xfrm>
          <a:prstGeom prst="ellipse">
            <a:avLst/>
          </a:prstGeom>
          <a:solidFill>
            <a:schemeClr val="accent1"/>
          </a:solidFill>
          <a:ln w="12700">
            <a:solidFill>
              <a:schemeClr val="accent2"/>
            </a:solidFill>
          </a:ln>
        </p:spPr>
        <p:txBody>
          <a:bodyPr wrap="square" lIns="0" tIns="0" rIns="0" bIns="0" rtlCol="0" anchor="ctr"/>
          <a:lstStyle/>
          <a:p>
            <a:pPr algn="ctr" indent="0" marL="0">
              <a:buNone/>
            </a:pPr>
            <a:r>
              <a:rPr lang="en-US" sz="1700" dirty="0">
                <a:solidFill>
                  <a:schemeClr val="bg1"/>
                </a:solidFill>
                <a:latin typeface="Figtree Medium" pitchFamily="34" charset="0"/>
                <a:ea typeface="Figtree Medium" pitchFamily="34" charset="-122"/>
                <a:cs typeface="Figtree Medium" pitchFamily="34" charset="-120"/>
              </a:rPr>
              <a:t>3</a:t>
            </a:r>
            <a:endParaRPr lang="en-US" sz="1700" dirty="0"/>
          </a:p>
        </p:txBody>
      </p:sp>
      <p:sp>
        <p:nvSpPr>
          <p:cNvPr id="20" name="Text 18"/>
          <p:cNvSpPr txBox="1"/>
          <p:nvPr/>
        </p:nvSpPr>
        <p:spPr>
          <a:xfrm>
            <a:off x="4265676" y="2990088"/>
            <a:ext cx="1810512" cy="310896"/>
          </a:xfrm>
          <a:prstGeom prst="rect">
            <a:avLst/>
          </a:prstGeom>
          <a:noFill/>
          <a:ln/>
        </p:spPr>
        <p:txBody>
          <a:bodyPr wrap="square" lIns="0" tIns="0" rIns="0" bIns="0" rtlCol="0" anchor="t"/>
          <a:lstStyle/>
          <a:p>
            <a:pPr algn="ctr" indent="0" marL="0">
              <a:buNone/>
            </a:pPr>
            <a:r>
              <a:rPr lang="en-US" sz="1500" dirty="0">
                <a:solidFill>
                  <a:schemeClr val="bg1"/>
                </a:solidFill>
                <a:latin typeface="Figtree Medium" pitchFamily="34" charset="0"/>
                <a:ea typeface="Figtree Medium" pitchFamily="34" charset="-122"/>
                <a:cs typeface="Figtree Medium" pitchFamily="34" charset="-120"/>
              </a:rPr>
              <a:t>Virtual keys</a:t>
            </a:r>
            <a:endParaRPr lang="en-US" sz="1500" dirty="0"/>
          </a:p>
        </p:txBody>
      </p:sp>
      <p:sp>
        <p:nvSpPr>
          <p:cNvPr id="21" name="Text 19"/>
          <p:cNvSpPr txBox="1"/>
          <p:nvPr/>
        </p:nvSpPr>
        <p:spPr>
          <a:xfrm>
            <a:off x="4302252" y="3310128"/>
            <a:ext cx="1737360" cy="548640"/>
          </a:xfrm>
          <a:prstGeom prst="rect">
            <a:avLst/>
          </a:prstGeom>
          <a:noFill/>
          <a:ln/>
        </p:spPr>
        <p:txBody>
          <a:bodyPr wrap="square" lIns="0" tIns="0" rIns="0" bIns="0" rtlCol="0" anchor="t"/>
          <a:lstStyle/>
          <a:p>
            <a:pPr algn="ctr" indent="0" marL="0">
              <a:buNone/>
            </a:pPr>
            <a:r>
              <a:rPr lang="en-US" sz="1300" dirty="0">
                <a:solidFill>
                  <a:schemeClr val="bg2"/>
                </a:solidFill>
                <a:latin typeface="DM Sans" pitchFamily="34" charset="0"/>
                <a:ea typeface="DM Sans" pitchFamily="34" charset="-122"/>
                <a:cs typeface="DM Sans" pitchFamily="34" charset="-120"/>
              </a:rPr>
              <a:t>One key per user,</a:t>
            </a:r>
            <a:endParaRPr lang="en-US" sz="1300" dirty="0"/>
          </a:p>
          <a:p>
            <a:pPr algn="ctr" indent="0" marL="0">
              <a:buNone/>
            </a:pPr>
            <a:r>
              <a:rPr lang="en-US" sz="1300" dirty="0">
                <a:solidFill>
                  <a:schemeClr val="bg2"/>
                </a:solidFill>
                <a:latin typeface="DM Sans" pitchFamily="34" charset="0"/>
                <a:ea typeface="DM Sans" pitchFamily="34" charset="-122"/>
                <a:cs typeface="DM Sans" pitchFamily="34" charset="-120"/>
              </a:rPr>
              <a:t>every provider</a:t>
            </a:r>
            <a:endParaRPr lang="en-US" sz="1300" dirty="0"/>
          </a:p>
        </p:txBody>
      </p:sp>
      <p:sp>
        <p:nvSpPr>
          <p:cNvPr id="22" name="Text 20"/>
          <p:cNvSpPr/>
          <p:nvPr/>
        </p:nvSpPr>
        <p:spPr>
          <a:xfrm>
            <a:off x="6736385" y="2295144"/>
            <a:ext cx="566928" cy="566928"/>
          </a:xfrm>
          <a:prstGeom prst="ellipse">
            <a:avLst/>
          </a:prstGeom>
          <a:solidFill>
            <a:schemeClr val="accent1"/>
          </a:solidFill>
          <a:ln w="12700">
            <a:solidFill>
              <a:schemeClr val="accent2"/>
            </a:solidFill>
          </a:ln>
        </p:spPr>
        <p:txBody>
          <a:bodyPr wrap="square" lIns="0" tIns="0" rIns="0" bIns="0" rtlCol="0" anchor="ctr"/>
          <a:lstStyle/>
          <a:p>
            <a:pPr algn="ctr" indent="0" marL="0">
              <a:buNone/>
            </a:pPr>
            <a:r>
              <a:rPr lang="en-US" sz="1700" dirty="0">
                <a:solidFill>
                  <a:schemeClr val="bg1"/>
                </a:solidFill>
                <a:latin typeface="Figtree Medium" pitchFamily="34" charset="0"/>
                <a:ea typeface="Figtree Medium" pitchFamily="34" charset="-122"/>
                <a:cs typeface="Figtree Medium" pitchFamily="34" charset="-120"/>
              </a:rPr>
              <a:t>4</a:t>
            </a:r>
            <a:endParaRPr lang="en-US" sz="1700" dirty="0"/>
          </a:p>
        </p:txBody>
      </p:sp>
      <p:sp>
        <p:nvSpPr>
          <p:cNvPr id="23" name="Text 21"/>
          <p:cNvSpPr txBox="1"/>
          <p:nvPr/>
        </p:nvSpPr>
        <p:spPr>
          <a:xfrm>
            <a:off x="6114593" y="2990088"/>
            <a:ext cx="1810512" cy="310896"/>
          </a:xfrm>
          <a:prstGeom prst="rect">
            <a:avLst/>
          </a:prstGeom>
          <a:noFill/>
          <a:ln/>
        </p:spPr>
        <p:txBody>
          <a:bodyPr wrap="square" lIns="0" tIns="0" rIns="0" bIns="0" rtlCol="0" anchor="t"/>
          <a:lstStyle/>
          <a:p>
            <a:pPr algn="ctr" indent="0" marL="0">
              <a:buNone/>
            </a:pPr>
            <a:r>
              <a:rPr lang="en-US" sz="1500" dirty="0">
                <a:solidFill>
                  <a:schemeClr val="bg1"/>
                </a:solidFill>
                <a:latin typeface="Figtree Medium" pitchFamily="34" charset="0"/>
                <a:ea typeface="Figtree Medium" pitchFamily="34" charset="-122"/>
                <a:cs typeface="Figtree Medium" pitchFamily="34" charset="-120"/>
              </a:rPr>
              <a:t>Cost analytics</a:t>
            </a:r>
            <a:endParaRPr lang="en-US" sz="1500" dirty="0"/>
          </a:p>
        </p:txBody>
      </p:sp>
      <p:sp>
        <p:nvSpPr>
          <p:cNvPr id="24" name="Text 22"/>
          <p:cNvSpPr txBox="1"/>
          <p:nvPr/>
        </p:nvSpPr>
        <p:spPr>
          <a:xfrm>
            <a:off x="6151169" y="3310128"/>
            <a:ext cx="1737360" cy="548640"/>
          </a:xfrm>
          <a:prstGeom prst="rect">
            <a:avLst/>
          </a:prstGeom>
          <a:noFill/>
          <a:ln/>
        </p:spPr>
        <p:txBody>
          <a:bodyPr wrap="square" lIns="0" tIns="0" rIns="0" bIns="0" rtlCol="0" anchor="t"/>
          <a:lstStyle/>
          <a:p>
            <a:pPr algn="ctr" indent="0" marL="0">
              <a:buNone/>
            </a:pPr>
            <a:r>
              <a:rPr lang="en-US" sz="1300" dirty="0">
                <a:solidFill>
                  <a:schemeClr val="bg2"/>
                </a:solidFill>
                <a:latin typeface="DM Sans" pitchFamily="34" charset="0"/>
                <a:ea typeface="DM Sans" pitchFamily="34" charset="-122"/>
                <a:cs typeface="DM Sans" pitchFamily="34" charset="-120"/>
              </a:rPr>
              <a:t>Spend by user,</a:t>
            </a:r>
            <a:endParaRPr lang="en-US" sz="1300" dirty="0"/>
          </a:p>
          <a:p>
            <a:pPr algn="ctr" indent="0" marL="0">
              <a:buNone/>
            </a:pPr>
            <a:r>
              <a:rPr lang="en-US" sz="1300" dirty="0">
                <a:solidFill>
                  <a:schemeClr val="bg2"/>
                </a:solidFill>
                <a:latin typeface="DM Sans" pitchFamily="34" charset="0"/>
                <a:ea typeface="DM Sans" pitchFamily="34" charset="-122"/>
                <a:cs typeface="DM Sans" pitchFamily="34" charset="-120"/>
              </a:rPr>
              <a:t>model &amp; provider</a:t>
            </a:r>
            <a:endParaRPr lang="en-US" sz="1300" dirty="0"/>
          </a:p>
        </p:txBody>
      </p:sp>
      <p:sp>
        <p:nvSpPr>
          <p:cNvPr id="25" name="Text 23"/>
          <p:cNvSpPr/>
          <p:nvPr/>
        </p:nvSpPr>
        <p:spPr>
          <a:xfrm>
            <a:off x="8585302" y="2295144"/>
            <a:ext cx="566928" cy="566928"/>
          </a:xfrm>
          <a:prstGeom prst="ellipse">
            <a:avLst/>
          </a:prstGeom>
          <a:solidFill>
            <a:schemeClr val="accent1"/>
          </a:solidFill>
          <a:ln w="12700">
            <a:solidFill>
              <a:schemeClr val="accent2"/>
            </a:solidFill>
          </a:ln>
        </p:spPr>
        <p:txBody>
          <a:bodyPr wrap="square" lIns="0" tIns="0" rIns="0" bIns="0" rtlCol="0" anchor="ctr"/>
          <a:lstStyle/>
          <a:p>
            <a:pPr algn="ctr" indent="0" marL="0">
              <a:buNone/>
            </a:pPr>
            <a:r>
              <a:rPr lang="en-US" sz="1700" dirty="0">
                <a:solidFill>
                  <a:schemeClr val="bg1"/>
                </a:solidFill>
                <a:latin typeface="Figtree Medium" pitchFamily="34" charset="0"/>
                <a:ea typeface="Figtree Medium" pitchFamily="34" charset="-122"/>
                <a:cs typeface="Figtree Medium" pitchFamily="34" charset="-120"/>
              </a:rPr>
              <a:t>5</a:t>
            </a:r>
            <a:endParaRPr lang="en-US" sz="1700" dirty="0"/>
          </a:p>
        </p:txBody>
      </p:sp>
      <p:sp>
        <p:nvSpPr>
          <p:cNvPr id="26" name="Text 24"/>
          <p:cNvSpPr txBox="1"/>
          <p:nvPr/>
        </p:nvSpPr>
        <p:spPr>
          <a:xfrm>
            <a:off x="7963510" y="2990088"/>
            <a:ext cx="1810512" cy="310896"/>
          </a:xfrm>
          <a:prstGeom prst="rect">
            <a:avLst/>
          </a:prstGeom>
          <a:noFill/>
          <a:ln/>
        </p:spPr>
        <p:txBody>
          <a:bodyPr wrap="square" lIns="0" tIns="0" rIns="0" bIns="0" rtlCol="0" anchor="t"/>
          <a:lstStyle/>
          <a:p>
            <a:pPr algn="ctr" indent="0" marL="0">
              <a:buNone/>
            </a:pPr>
            <a:r>
              <a:rPr lang="en-US" sz="1500" dirty="0">
                <a:solidFill>
                  <a:schemeClr val="bg1"/>
                </a:solidFill>
                <a:latin typeface="Figtree Medium" pitchFamily="34" charset="0"/>
                <a:ea typeface="Figtree Medium" pitchFamily="34" charset="-122"/>
                <a:cs typeface="Figtree Medium" pitchFamily="34" charset="-120"/>
              </a:rPr>
              <a:t>Spend windows</a:t>
            </a:r>
            <a:endParaRPr lang="en-US" sz="1500" dirty="0"/>
          </a:p>
        </p:txBody>
      </p:sp>
      <p:sp>
        <p:nvSpPr>
          <p:cNvPr id="27" name="Text 25"/>
          <p:cNvSpPr txBox="1"/>
          <p:nvPr/>
        </p:nvSpPr>
        <p:spPr>
          <a:xfrm>
            <a:off x="8000086" y="3310128"/>
            <a:ext cx="1737360" cy="548640"/>
          </a:xfrm>
          <a:prstGeom prst="rect">
            <a:avLst/>
          </a:prstGeom>
          <a:noFill/>
          <a:ln/>
        </p:spPr>
        <p:txBody>
          <a:bodyPr wrap="square" lIns="0" tIns="0" rIns="0" bIns="0" rtlCol="0" anchor="t"/>
          <a:lstStyle/>
          <a:p>
            <a:pPr algn="ctr" indent="0" marL="0">
              <a:buNone/>
            </a:pPr>
            <a:r>
              <a:rPr lang="en-US" sz="1300" dirty="0">
                <a:solidFill>
                  <a:schemeClr val="bg2"/>
                </a:solidFill>
                <a:latin typeface="DM Sans" pitchFamily="34" charset="0"/>
                <a:ea typeface="DM Sans" pitchFamily="34" charset="-122"/>
                <a:cs typeface="DM Sans" pitchFamily="34" charset="-120"/>
              </a:rPr>
              <a:t>5-hour + weekly</a:t>
            </a:r>
            <a:endParaRPr lang="en-US" sz="1300" dirty="0"/>
          </a:p>
          <a:p>
            <a:pPr algn="ctr" indent="0" marL="0">
              <a:buNone/>
            </a:pPr>
            <a:r>
              <a:rPr lang="en-US" sz="1300" dirty="0">
                <a:solidFill>
                  <a:schemeClr val="bg2"/>
                </a:solidFill>
                <a:latin typeface="DM Sans" pitchFamily="34" charset="0"/>
                <a:ea typeface="DM Sans" pitchFamily="34" charset="-122"/>
                <a:cs typeface="DM Sans" pitchFamily="34" charset="-120"/>
              </a:rPr>
              <a:t>dollar caps</a:t>
            </a:r>
            <a:endParaRPr lang="en-US" sz="1300" dirty="0"/>
          </a:p>
        </p:txBody>
      </p:sp>
      <p:sp>
        <p:nvSpPr>
          <p:cNvPr id="28" name="Text 26"/>
          <p:cNvSpPr/>
          <p:nvPr/>
        </p:nvSpPr>
        <p:spPr>
          <a:xfrm>
            <a:off x="10434218" y="2295144"/>
            <a:ext cx="566928" cy="566928"/>
          </a:xfrm>
          <a:prstGeom prst="ellipse">
            <a:avLst/>
          </a:prstGeom>
          <a:solidFill>
            <a:schemeClr val="accent1"/>
          </a:solidFill>
          <a:ln w="12700">
            <a:solidFill>
              <a:schemeClr val="accent2"/>
            </a:solidFill>
          </a:ln>
        </p:spPr>
        <p:txBody>
          <a:bodyPr wrap="square" lIns="0" tIns="0" rIns="0" bIns="0" rtlCol="0" anchor="ctr"/>
          <a:lstStyle/>
          <a:p>
            <a:pPr algn="ctr" indent="0" marL="0">
              <a:buNone/>
            </a:pPr>
            <a:r>
              <a:rPr lang="en-US" sz="1700" dirty="0">
                <a:solidFill>
                  <a:schemeClr val="bg1"/>
                </a:solidFill>
                <a:latin typeface="Figtree Medium" pitchFamily="34" charset="0"/>
                <a:ea typeface="Figtree Medium" pitchFamily="34" charset="-122"/>
                <a:cs typeface="Figtree Medium" pitchFamily="34" charset="-120"/>
              </a:rPr>
              <a:t>6</a:t>
            </a:r>
            <a:endParaRPr lang="en-US" sz="1700" dirty="0"/>
          </a:p>
        </p:txBody>
      </p:sp>
      <p:sp>
        <p:nvSpPr>
          <p:cNvPr id="29" name="Text 27"/>
          <p:cNvSpPr txBox="1"/>
          <p:nvPr/>
        </p:nvSpPr>
        <p:spPr>
          <a:xfrm>
            <a:off x="9812426" y="2990088"/>
            <a:ext cx="1810512" cy="310896"/>
          </a:xfrm>
          <a:prstGeom prst="rect">
            <a:avLst/>
          </a:prstGeom>
          <a:noFill/>
          <a:ln/>
        </p:spPr>
        <p:txBody>
          <a:bodyPr wrap="square" lIns="0" tIns="0" rIns="0" bIns="0" rtlCol="0" anchor="t"/>
          <a:lstStyle/>
          <a:p>
            <a:pPr algn="ctr" indent="0" marL="0">
              <a:buNone/>
            </a:pPr>
            <a:r>
              <a:rPr lang="en-US" sz="1500" dirty="0">
                <a:solidFill>
                  <a:schemeClr val="bg1"/>
                </a:solidFill>
                <a:latin typeface="Figtree Medium" pitchFamily="34" charset="0"/>
                <a:ea typeface="Figtree Medium" pitchFamily="34" charset="-122"/>
                <a:cs typeface="Figtree Medium" pitchFamily="34" charset="-120"/>
              </a:rPr>
              <a:t>Model allow-lists</a:t>
            </a:r>
            <a:endParaRPr lang="en-US" sz="1500" dirty="0"/>
          </a:p>
        </p:txBody>
      </p:sp>
      <p:sp>
        <p:nvSpPr>
          <p:cNvPr id="30" name="Text 28"/>
          <p:cNvSpPr txBox="1"/>
          <p:nvPr/>
        </p:nvSpPr>
        <p:spPr>
          <a:xfrm>
            <a:off x="9849002" y="3310128"/>
            <a:ext cx="1737360" cy="548640"/>
          </a:xfrm>
          <a:prstGeom prst="rect">
            <a:avLst/>
          </a:prstGeom>
          <a:noFill/>
          <a:ln/>
        </p:spPr>
        <p:txBody>
          <a:bodyPr wrap="square" lIns="0" tIns="0" rIns="0" bIns="0" rtlCol="0" anchor="t"/>
          <a:lstStyle/>
          <a:p>
            <a:pPr algn="ctr" indent="0" marL="0">
              <a:buNone/>
            </a:pPr>
            <a:r>
              <a:rPr lang="en-US" sz="1300" dirty="0">
                <a:solidFill>
                  <a:schemeClr val="bg2"/>
                </a:solidFill>
                <a:latin typeface="DM Sans" pitchFamily="34" charset="0"/>
                <a:ea typeface="DM Sans" pitchFamily="34" charset="-122"/>
                <a:cs typeface="DM Sans" pitchFamily="34" charset="-120"/>
              </a:rPr>
              <a:t>Keys limited to</a:t>
            </a:r>
            <a:endParaRPr lang="en-US" sz="1300" dirty="0"/>
          </a:p>
          <a:p>
            <a:pPr algn="ctr" indent="0" marL="0">
              <a:buNone/>
            </a:pPr>
            <a:r>
              <a:rPr lang="en-US" sz="1300" dirty="0">
                <a:solidFill>
                  <a:schemeClr val="bg2"/>
                </a:solidFill>
                <a:latin typeface="DM Sans" pitchFamily="34" charset="0"/>
                <a:ea typeface="DM Sans" pitchFamily="34" charset="-122"/>
                <a:cs typeface="DM Sans" pitchFamily="34" charset="-120"/>
              </a:rPr>
              <a:t>specific models</a:t>
            </a:r>
            <a:endParaRPr lang="en-US" sz="1300" dirty="0"/>
          </a:p>
        </p:txBody>
      </p:sp>
      <p:sp>
        <p:nvSpPr>
          <p:cNvPr id="31" name="Text 29"/>
          <p:cNvSpPr txBox="1"/>
          <p:nvPr/>
        </p:nvSpPr>
        <p:spPr>
          <a:xfrm>
            <a:off x="548640" y="4526280"/>
            <a:ext cx="5897880" cy="347472"/>
          </a:xfrm>
          <a:prstGeom prst="rect">
            <a:avLst/>
          </a:prstGeom>
          <a:noFill/>
          <a:ln/>
        </p:spPr>
        <p:txBody>
          <a:bodyPr wrap="square" lIns="0" tIns="0" rIns="0" bIns="0" rtlCol="0" anchor="t"/>
          <a:lstStyle/>
          <a:p>
            <a:pPr indent="0" marL="0">
              <a:buNone/>
            </a:pPr>
            <a:r>
              <a:rPr lang="en-US" sz="1800" dirty="0">
                <a:solidFill>
                  <a:schemeClr val="bg1"/>
                </a:solidFill>
                <a:latin typeface="Figtree Medium" pitchFamily="34" charset="0"/>
                <a:ea typeface="Figtree Medium" pitchFamily="34" charset="-122"/>
                <a:cs typeface="Figtree Medium" pitchFamily="34" charset="-120"/>
              </a:rPr>
              <a:t>Follow along on your own machine</a:t>
            </a:r>
            <a:endParaRPr lang="en-US" sz="1800" dirty="0"/>
          </a:p>
        </p:txBody>
      </p:sp>
      <p:sp>
        <p:nvSpPr>
          <p:cNvPr id="32" name="Install command"/>
          <p:cNvSpPr/>
          <p:nvPr/>
        </p:nvSpPr>
        <p:spPr>
          <a:xfrm>
            <a:off x="548640" y="4937760"/>
            <a:ext cx="5989320" cy="566928"/>
          </a:xfrm>
          <a:prstGeom prst="roundRect">
            <a:avLst>
              <a:gd name="adj" fmla="val 16129"/>
            </a:avLst>
          </a:prstGeom>
          <a:solidFill>
            <a:schemeClr val="tx1"/>
          </a:solidFill>
          <a:ln w="9525">
            <a:solidFill>
              <a:schemeClr val="accent4"/>
            </a:solidFill>
            <a:prstDash val="solid"/>
          </a:ln>
        </p:spPr>
      </p:sp>
      <p:pic>
        <p:nvPicPr>
          <p:cNvPr id="33" name="Image 0" descr="assets/icons/terminal_lp.png">    </p:cNvPr>
          <p:cNvPicPr>
            <a:picLocks noChangeAspect="1"/>
          </p:cNvPicPr>
          <p:nvPr/>
        </p:nvPicPr>
        <p:blipFill>
          <a:blip r:embed="rId1"/>
          <a:stretch>
            <a:fillRect/>
          </a:stretch>
        </p:blipFill>
        <p:spPr>
          <a:xfrm>
            <a:off x="731520" y="5084064"/>
            <a:ext cx="274320" cy="274320"/>
          </a:xfrm>
          <a:prstGeom prst="rect">
            <a:avLst/>
          </a:prstGeom>
        </p:spPr>
      </p:pic>
      <p:sp>
        <p:nvSpPr>
          <p:cNvPr id="34" name="Text 31"/>
          <p:cNvSpPr txBox="1"/>
          <p:nvPr/>
        </p:nvSpPr>
        <p:spPr>
          <a:xfrm>
            <a:off x="1143000" y="4937760"/>
            <a:ext cx="5349240" cy="566928"/>
          </a:xfrm>
          <a:prstGeom prst="rect">
            <a:avLst/>
          </a:prstGeom>
          <a:noFill/>
          <a:ln/>
        </p:spPr>
        <p:txBody>
          <a:bodyPr wrap="square" lIns="0" tIns="0" rIns="0" bIns="0" rtlCol="0" anchor="ctr"/>
          <a:lstStyle/>
          <a:p>
            <a:pPr indent="0" marL="0">
              <a:buNone/>
            </a:pPr>
            <a:r>
              <a:rPr lang="en-US" sz="1400" dirty="0">
                <a:solidFill>
                  <a:schemeClr val="bg1"/>
                </a:solidFill>
                <a:latin typeface="DM Mono" pitchFamily="34" charset="0"/>
                <a:ea typeface="DM Mono" pitchFamily="34" charset="-122"/>
                <a:cs typeface="DM Mono" pitchFamily="34" charset="-120"/>
              </a:rPr>
              <a:t>curl -sL https://agentgateway.dev/install | bash</a:t>
            </a:r>
            <a:endParaRPr lang="en-US" sz="1400" dirty="0"/>
          </a:p>
        </p:txBody>
      </p:sp>
      <p:sp>
        <p:nvSpPr>
          <p:cNvPr id="35" name="Text 32"/>
          <p:cNvSpPr txBox="1"/>
          <p:nvPr/>
        </p:nvSpPr>
        <p:spPr>
          <a:xfrm>
            <a:off x="548640" y="5623560"/>
            <a:ext cx="5897880" cy="292608"/>
          </a:xfrm>
          <a:prstGeom prst="rect">
            <a:avLst/>
          </a:prstGeom>
          <a:noFill/>
          <a:ln/>
        </p:spPr>
        <p:txBody>
          <a:bodyPr wrap="square" lIns="0" tIns="0" rIns="0" bIns="0" rtlCol="0" anchor="t"/>
          <a:lstStyle/>
          <a:p>
            <a:pPr indent="0" marL="0">
              <a:buNone/>
            </a:pPr>
            <a:r>
              <a:rPr lang="en-US" sz="1400" dirty="0">
                <a:solidFill>
                  <a:schemeClr val="accent2"/>
                </a:solidFill>
                <a:latin typeface="DM Sans" pitchFamily="34" charset="0"/>
                <a:ea typeface="DM Sans" pitchFamily="34" charset="-122"/>
                <a:cs typeface="DM Sans" pitchFamily="34" charset="-120"/>
              </a:rPr>
              <a:t>Then grab the demo repo  →</a:t>
            </a:r>
            <a:endParaRPr lang="en-US" sz="1400" dirty="0"/>
          </a:p>
        </p:txBody>
      </p:sp>
      <p:sp>
        <p:nvSpPr>
          <p:cNvPr id="36" name="Demo repo QR card"/>
          <p:cNvSpPr/>
          <p:nvPr/>
        </p:nvSpPr>
        <p:spPr>
          <a:xfrm>
            <a:off x="6720840" y="4041648"/>
            <a:ext cx="4922215" cy="2157984"/>
          </a:xfrm>
          <a:prstGeom prst="roundRect">
            <a:avLst>
              <a:gd name="adj" fmla="val 5085"/>
            </a:avLst>
          </a:prstGeom>
          <a:solidFill>
            <a:schemeClr val="bg1"/>
          </a:solidFill>
          <a:ln w="6350">
            <a:solidFill>
              <a:schemeClr val="accent4"/>
            </a:solidFill>
            <a:prstDash val="solid"/>
          </a:ln>
          <a:effectLst>
            <a:outerShdw sx="100000" sy="100000" kx="0" ky="0" algn="bl" rotWithShape="0" blurRad="152400" dist="50800" dir="5400000">
              <a:srgbClr val="05000F">
                <a:alpha val="50000"/>
              </a:srgbClr>
            </a:outerShdw>
          </a:effectLst>
        </p:spPr>
      </p:sp>
      <p:sp>
        <p:nvSpPr>
          <p:cNvPr id="37" name="Text 34"/>
          <p:cNvSpPr txBox="1"/>
          <p:nvPr/>
        </p:nvSpPr>
        <p:spPr>
          <a:xfrm>
            <a:off x="6949440" y="4224528"/>
            <a:ext cx="2468880" cy="384048"/>
          </a:xfrm>
          <a:prstGeom prst="rect">
            <a:avLst/>
          </a:prstGeom>
          <a:noFill/>
          <a:ln/>
        </p:spPr>
        <p:txBody>
          <a:bodyPr wrap="square" lIns="0" tIns="0" rIns="0" bIns="0" rtlCol="0" anchor="t"/>
          <a:lstStyle/>
          <a:p>
            <a:pPr indent="0" marL="0">
              <a:buNone/>
            </a:pPr>
            <a:r>
              <a:rPr lang="en-US" sz="2200" dirty="0">
                <a:solidFill>
                  <a:schemeClr val="tx1"/>
                </a:solidFill>
                <a:latin typeface="Figtree Medium" pitchFamily="34" charset="0"/>
                <a:ea typeface="Figtree Medium" pitchFamily="34" charset="-122"/>
                <a:cs typeface="Figtree Medium" pitchFamily="34" charset="-120"/>
              </a:rPr>
              <a:t>Demo code</a:t>
            </a:r>
            <a:endParaRPr lang="en-US" sz="2200" dirty="0"/>
          </a:p>
        </p:txBody>
      </p:sp>
      <p:sp>
        <p:nvSpPr>
          <p:cNvPr id="38" name="Text 35"/>
          <p:cNvSpPr txBox="1"/>
          <p:nvPr/>
        </p:nvSpPr>
        <p:spPr>
          <a:xfrm>
            <a:off x="6949440" y="4645152"/>
            <a:ext cx="2468880" cy="566928"/>
          </a:xfrm>
          <a:prstGeom prst="rect">
            <a:avLst/>
          </a:prstGeom>
          <a:noFill/>
          <a:ln/>
        </p:spPr>
        <p:txBody>
          <a:bodyPr wrap="square" lIns="0" tIns="0" rIns="0" bIns="0" rtlCol="0" anchor="t"/>
          <a:lstStyle/>
          <a:p>
            <a:pPr indent="0" marL="0">
              <a:buNone/>
            </a:pPr>
            <a:r>
              <a:rPr lang="en-US" sz="1300" dirty="0">
                <a:solidFill>
                  <a:schemeClr val="accent4"/>
                </a:solidFill>
                <a:latin typeface="DM Sans" pitchFamily="34" charset="0"/>
                <a:ea typeface="DM Sans" pitchFamily="34" charset="-122"/>
                <a:cs typeface="DM Sans" pitchFamily="34" charset="-120"/>
              </a:rPr>
              <a:t>Every step from today’s demo, ready to run</a:t>
            </a:r>
            <a:endParaRPr lang="en-US" sz="1300" dirty="0"/>
          </a:p>
        </p:txBody>
      </p:sp>
      <p:sp>
        <p:nvSpPr>
          <p:cNvPr id="39" name="Text 36"/>
          <p:cNvSpPr txBox="1"/>
          <p:nvPr/>
        </p:nvSpPr>
        <p:spPr>
          <a:xfrm>
            <a:off x="6949440" y="5440680"/>
            <a:ext cx="2560320" cy="457200"/>
          </a:xfrm>
          <a:prstGeom prst="rect">
            <a:avLst/>
          </a:prstGeom>
          <a:noFill/>
          <a:ln/>
        </p:spPr>
        <p:txBody>
          <a:bodyPr wrap="square" lIns="0" tIns="0" rIns="0" bIns="0" rtlCol="0" anchor="t"/>
          <a:lstStyle/>
          <a:p>
            <a:pPr indent="0" marL="0">
              <a:buNone/>
            </a:pPr>
            <a:r>
              <a:rPr lang="en-US" sz="1050" dirty="0">
                <a:solidFill>
                  <a:schemeClr val="tx2"/>
                </a:solidFill>
                <a:latin typeface="DM Mono" pitchFamily="34" charset="0"/>
                <a:ea typeface="DM Mono" pitchFamily="34" charset="-122"/>
                <a:cs typeface="DM Mono" pitchFamily="34" charset="-120"/>
              </a:rPr>
              <a:t>github.com/sodman/</a:t>
            </a:r>
            <a:endParaRPr lang="en-US" sz="1050" dirty="0"/>
          </a:p>
          <a:p>
            <a:pPr indent="0" marL="0">
              <a:buNone/>
            </a:pPr>
            <a:r>
              <a:rPr lang="en-US" sz="1050" dirty="0">
                <a:solidFill>
                  <a:schemeClr val="tx2"/>
                </a:solidFill>
                <a:latin typeface="DM Mono" pitchFamily="34" charset="0"/>
                <a:ea typeface="DM Mono" pitchFamily="34" charset="-122"/>
                <a:cs typeface="DM Mono" pitchFamily="34" charset="-120"/>
              </a:rPr>
              <a:t>agentgateway-agntcon-demo-2026</a:t>
            </a:r>
            <a:endParaRPr lang="en-US" sz="1050" dirty="0"/>
          </a:p>
        </p:txBody>
      </p:sp>
      <p:pic>
        <p:nvPicPr>
          <p:cNvPr id="40" name="QR code: demo repo" descr="QR code: demo repo">    </p:cNvPr>
          <p:cNvPicPr>
            <a:picLocks noChangeAspect="1"/>
          </p:cNvPicPr>
          <p:nvPr/>
        </p:nvPicPr>
        <p:blipFill>
          <a:blip r:embed="rId2"/>
          <a:stretch>
            <a:fillRect/>
          </a:stretch>
        </p:blipFill>
        <p:spPr>
          <a:xfrm>
            <a:off x="9582912" y="4160520"/>
            <a:ext cx="1920240" cy="192024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1" type="body" hasCustomPrompt="1"/>
          </p:nvPr>
        </p:nvSpPr>
        <p:spPr>
          <a:xfrm>
            <a:off x="548640" y="777240"/>
            <a:ext cx="7680960" cy="310896"/>
          </a:xfrm>
          <a:prstGeom prst="rect">
            <a:avLst/>
          </a:prstGeom>
          <a:noFill/>
          <a:ln/>
        </p:spPr>
        <p:txBody>
          <a:bodyPr wrap="square" lIns="0" tIns="0" rIns="0" bIns="0" rtlCol="0" anchor="ctr"/>
          <a:lstStyle/>
          <a:p>
            <a:pPr indent="0" marL="0">
              <a:buNone/>
            </a:pPr>
            <a:r>
              <a:rPr lang="en-US" sz="1200" dirty="0">
                <a:solidFill>
                  <a:schemeClr val="accent2"/>
                </a:solidFill>
                <a:latin typeface="DM Mono" pitchFamily="34" charset="0"/>
                <a:ea typeface="DM Mono" pitchFamily="34" charset="-122"/>
                <a:cs typeface="DM Mono" pitchFamily="34" charset="-120"/>
              </a:rPr>
              <a:t>AGENTGATEWAY  ·  PART OF THE AGENTIC AI FOUNDATION</a:t>
            </a:r>
            <a:endParaRPr lang="en-US" sz="1200" dirty="0"/>
          </a:p>
        </p:txBody>
      </p:sp>
      <p:sp>
        <p:nvSpPr>
          <p:cNvPr id="3" name="Text 0"/>
          <p:cNvSpPr/>
          <p:nvPr>
            <p:ph idx="102" type="title" hasCustomPrompt="1"/>
          </p:nvPr>
        </p:nvSpPr>
        <p:spPr>
          <a:xfrm>
            <a:off x="548640" y="1188720"/>
            <a:ext cx="7589520" cy="1234440"/>
          </a:xfrm>
          <a:prstGeom prst="rect">
            <a:avLst/>
          </a:prstGeom>
          <a:noFill/>
          <a:ln/>
        </p:spPr>
        <p:txBody>
          <a:bodyPr wrap="square" lIns="0" tIns="0" rIns="0" bIns="0" rtlCol="0" anchor="t"/>
          <a:lstStyle/>
          <a:p>
            <a:pPr algn="l" indent="0" marL="0">
              <a:buNone/>
            </a:pPr>
            <a:r>
              <a:rPr lang="en-US" sz="3600" dirty="0">
                <a:solidFill>
                  <a:schemeClr val="bg1"/>
                </a:solidFill>
                <a:latin typeface="Figtree Medium" pitchFamily="34" charset="0"/>
                <a:ea typeface="Figtree Medium" pitchFamily="34" charset="-122"/>
                <a:cs typeface="Figtree Medium" pitchFamily="34" charset="-120"/>
              </a:rPr>
              <a:t>Your gateway should know your bill before your CFO does</a:t>
            </a:r>
            <a:endParaRPr lang="en-US" sz="3600" dirty="0"/>
          </a:p>
        </p:txBody>
      </p:sp>
      <p:sp>
        <p:nvSpPr>
          <p:cNvPr id="4" name="Text 2"/>
          <p:cNvSpPr txBox="1"/>
          <p:nvPr/>
        </p:nvSpPr>
        <p:spPr>
          <a:xfrm>
            <a:off x="548640" y="2606040"/>
            <a:ext cx="7315200" cy="411480"/>
          </a:xfrm>
          <a:prstGeom prst="rect">
            <a:avLst/>
          </a:prstGeom>
          <a:noFill/>
          <a:ln/>
        </p:spPr>
        <p:txBody>
          <a:bodyPr wrap="square" lIns="0" tIns="0" rIns="0" bIns="0" rtlCol="0" anchor="t"/>
          <a:lstStyle/>
          <a:p>
            <a:pPr indent="0" marL="0">
              <a:buNone/>
            </a:pPr>
            <a:r>
              <a:rPr lang="en-US" sz="2200" dirty="0">
                <a:solidFill>
                  <a:schemeClr val="accent2"/>
                </a:solidFill>
                <a:latin typeface="Figtree Medium" pitchFamily="34" charset="0"/>
                <a:ea typeface="Figtree Medium" pitchFamily="34" charset="-122"/>
                <a:cs typeface="Figtree Medium" pitchFamily="34" charset="-120"/>
              </a:rPr>
              <a:t>Thank you. Questions?</a:t>
            </a:r>
            <a:endParaRPr lang="en-US" sz="2200" dirty="0"/>
          </a:p>
        </p:txBody>
      </p:sp>
      <p:pic>
        <p:nvPicPr>
          <p:cNvPr id="5" name="Image 0" descr="assets/icons/code_lp.png">    </p:cNvPr>
          <p:cNvPicPr>
            <a:picLocks noChangeAspect="1"/>
          </p:cNvPicPr>
          <p:nvPr/>
        </p:nvPicPr>
        <p:blipFill>
          <a:blip r:embed="rId1"/>
          <a:stretch>
            <a:fillRect/>
          </a:stretch>
        </p:blipFill>
        <p:spPr>
          <a:xfrm>
            <a:off x="548640" y="3255264"/>
            <a:ext cx="274320" cy="274320"/>
          </a:xfrm>
          <a:prstGeom prst="rect">
            <a:avLst/>
          </a:prstGeom>
        </p:spPr>
      </p:pic>
      <p:sp>
        <p:nvSpPr>
          <p:cNvPr id="6" name="Text 3"/>
          <p:cNvSpPr txBox="1"/>
          <p:nvPr/>
        </p:nvSpPr>
        <p:spPr>
          <a:xfrm>
            <a:off x="960120" y="3200400"/>
            <a:ext cx="7315200" cy="384048"/>
          </a:xfrm>
          <a:prstGeom prst="rect">
            <a:avLst/>
          </a:prstGeom>
          <a:noFill/>
          <a:ln/>
        </p:spPr>
        <p:txBody>
          <a:bodyPr wrap="square" lIns="0" tIns="0" rIns="0" bIns="0" rtlCol="0" anchor="ctr"/>
          <a:lstStyle/>
          <a:p>
            <a:pPr indent="0" marL="0">
              <a:buNone/>
            </a:pPr>
            <a:r>
              <a:rPr lang="en-US" sz="1600" dirty="0">
                <a:solidFill>
                  <a:schemeClr val="bg1"/>
                </a:solidFill>
                <a:latin typeface="DM Sans" pitchFamily="34" charset="0"/>
                <a:ea typeface="DM Sans" pitchFamily="34" charset="-122"/>
                <a:cs typeface="DM Sans" pitchFamily="34" charset="-120"/>
              </a:rPr>
              <a:t>Demo code  ·  github.com/sodman/agentgateway-agntcon-demo-2026</a:t>
            </a:r>
            <a:endParaRPr lang="en-US" sz="1600" dirty="0"/>
          </a:p>
        </p:txBody>
      </p:sp>
      <p:pic>
        <p:nvPicPr>
          <p:cNvPr id="7" name="Image 1" descr="assets/icons/globe_lp.png">    </p:cNvPr>
          <p:cNvPicPr>
            <a:picLocks noChangeAspect="1"/>
          </p:cNvPicPr>
          <p:nvPr/>
        </p:nvPicPr>
        <p:blipFill>
          <a:blip r:embed="rId2"/>
          <a:stretch>
            <a:fillRect/>
          </a:stretch>
        </p:blipFill>
        <p:spPr>
          <a:xfrm>
            <a:off x="548640" y="3675888"/>
            <a:ext cx="274320" cy="274320"/>
          </a:xfrm>
          <a:prstGeom prst="rect">
            <a:avLst/>
          </a:prstGeom>
        </p:spPr>
      </p:pic>
      <p:sp>
        <p:nvSpPr>
          <p:cNvPr id="8" name="Text 4"/>
          <p:cNvSpPr txBox="1"/>
          <p:nvPr/>
        </p:nvSpPr>
        <p:spPr>
          <a:xfrm>
            <a:off x="960120" y="3621024"/>
            <a:ext cx="7315200" cy="384048"/>
          </a:xfrm>
          <a:prstGeom prst="rect">
            <a:avLst/>
          </a:prstGeom>
          <a:noFill/>
          <a:ln/>
        </p:spPr>
        <p:txBody>
          <a:bodyPr wrap="square" lIns="0" tIns="0" rIns="0" bIns="0" rtlCol="0" anchor="ctr"/>
          <a:lstStyle/>
          <a:p>
            <a:pPr indent="0" marL="0">
              <a:buNone/>
            </a:pPr>
            <a:r>
              <a:rPr lang="en-US" sz="1600" dirty="0">
                <a:solidFill>
                  <a:schemeClr val="bg1"/>
                </a:solidFill>
                <a:latin typeface="DM Sans" pitchFamily="34" charset="0"/>
                <a:ea typeface="DM Sans" pitchFamily="34" charset="-122"/>
                <a:cs typeface="DM Sans" pitchFamily="34" charset="-120"/>
              </a:rPr>
              <a:t>agentgateway.dev  ·  docs &amp; quickstart</a:t>
            </a:r>
            <a:endParaRPr lang="en-US" sz="1600" dirty="0"/>
          </a:p>
        </p:txBody>
      </p:sp>
      <p:pic>
        <p:nvPicPr>
          <p:cNvPr id="9" name="Image 2" descr="assets/icons/github_lp.png">    </p:cNvPr>
          <p:cNvPicPr>
            <a:picLocks noChangeAspect="1"/>
          </p:cNvPicPr>
          <p:nvPr/>
        </p:nvPicPr>
        <p:blipFill>
          <a:blip r:embed="rId3"/>
          <a:stretch>
            <a:fillRect/>
          </a:stretch>
        </p:blipFill>
        <p:spPr>
          <a:xfrm>
            <a:off x="548640" y="4096512"/>
            <a:ext cx="274320" cy="274320"/>
          </a:xfrm>
          <a:prstGeom prst="rect">
            <a:avLst/>
          </a:prstGeom>
        </p:spPr>
      </p:pic>
      <p:sp>
        <p:nvSpPr>
          <p:cNvPr id="10" name="Text 5"/>
          <p:cNvSpPr txBox="1"/>
          <p:nvPr/>
        </p:nvSpPr>
        <p:spPr>
          <a:xfrm>
            <a:off x="960120" y="4041648"/>
            <a:ext cx="7315200" cy="384048"/>
          </a:xfrm>
          <a:prstGeom prst="rect">
            <a:avLst/>
          </a:prstGeom>
          <a:noFill/>
          <a:ln/>
        </p:spPr>
        <p:txBody>
          <a:bodyPr wrap="square" lIns="0" tIns="0" rIns="0" bIns="0" rtlCol="0" anchor="ctr"/>
          <a:lstStyle/>
          <a:p>
            <a:pPr indent="0" marL="0">
              <a:buNone/>
            </a:pPr>
            <a:r>
              <a:rPr lang="en-US" sz="1600" dirty="0">
                <a:solidFill>
                  <a:schemeClr val="bg1"/>
                </a:solidFill>
                <a:latin typeface="DM Sans" pitchFamily="34" charset="0"/>
                <a:ea typeface="DM Sans" pitchFamily="34" charset="-122"/>
                <a:cs typeface="DM Sans" pitchFamily="34" charset="-120"/>
              </a:rPr>
              <a:t>github.com/agentgateway/agentgateway</a:t>
            </a:r>
            <a:endParaRPr lang="en-US" sz="1600" dirty="0"/>
          </a:p>
        </p:txBody>
      </p:sp>
      <p:pic>
        <p:nvPicPr>
          <p:cNvPr id="11" name="Image 3" descr="assets/icons/discord_lp.png">    </p:cNvPr>
          <p:cNvPicPr>
            <a:picLocks noChangeAspect="1"/>
          </p:cNvPicPr>
          <p:nvPr/>
        </p:nvPicPr>
        <p:blipFill>
          <a:blip r:embed="rId4"/>
          <a:stretch>
            <a:fillRect/>
          </a:stretch>
        </p:blipFill>
        <p:spPr>
          <a:xfrm>
            <a:off x="548640" y="4517136"/>
            <a:ext cx="274320" cy="274320"/>
          </a:xfrm>
          <a:prstGeom prst="rect">
            <a:avLst/>
          </a:prstGeom>
        </p:spPr>
      </p:pic>
      <p:sp>
        <p:nvSpPr>
          <p:cNvPr id="12" name="Text 6"/>
          <p:cNvSpPr txBox="1"/>
          <p:nvPr/>
        </p:nvSpPr>
        <p:spPr>
          <a:xfrm>
            <a:off x="960120" y="4462272"/>
            <a:ext cx="7315200" cy="384048"/>
          </a:xfrm>
          <a:prstGeom prst="rect">
            <a:avLst/>
          </a:prstGeom>
          <a:noFill/>
          <a:ln/>
        </p:spPr>
        <p:txBody>
          <a:bodyPr wrap="square" lIns="0" tIns="0" rIns="0" bIns="0" rtlCol="0" anchor="ctr"/>
          <a:lstStyle/>
          <a:p>
            <a:pPr indent="0" marL="0">
              <a:buNone/>
            </a:pPr>
            <a:r>
              <a:rPr lang="en-US" sz="1600" dirty="0">
                <a:solidFill>
                  <a:schemeClr val="bg1"/>
                </a:solidFill>
                <a:latin typeface="DM Sans" pitchFamily="34" charset="0"/>
                <a:ea typeface="DM Sans" pitchFamily="34" charset="-122"/>
                <a:cs typeface="DM Sans" pitchFamily="34" charset="-120"/>
              </a:rPr>
              <a:t>discord.gg/y9efgEmppm</a:t>
            </a:r>
            <a:endParaRPr lang="en-US" sz="1600" dirty="0"/>
          </a:p>
        </p:txBody>
      </p:sp>
      <p:pic>
        <p:nvPicPr>
          <p:cNvPr id="13" name="Image 4" descr="assets/icons/calendar_lp.png">    </p:cNvPr>
          <p:cNvPicPr>
            <a:picLocks noChangeAspect="1"/>
          </p:cNvPicPr>
          <p:nvPr/>
        </p:nvPicPr>
        <p:blipFill>
          <a:blip r:embed="rId5"/>
          <a:stretch>
            <a:fillRect/>
          </a:stretch>
        </p:blipFill>
        <p:spPr>
          <a:xfrm>
            <a:off x="548640" y="4937760"/>
            <a:ext cx="274320" cy="274320"/>
          </a:xfrm>
          <a:prstGeom prst="rect">
            <a:avLst/>
          </a:prstGeom>
        </p:spPr>
      </p:pic>
      <p:sp>
        <p:nvSpPr>
          <p:cNvPr id="14" name="Text 7"/>
          <p:cNvSpPr txBox="1"/>
          <p:nvPr/>
        </p:nvSpPr>
        <p:spPr>
          <a:xfrm>
            <a:off x="960120" y="4882896"/>
            <a:ext cx="7315200" cy="384048"/>
          </a:xfrm>
          <a:prstGeom prst="rect">
            <a:avLst/>
          </a:prstGeom>
          <a:noFill/>
          <a:ln/>
        </p:spPr>
        <p:txBody>
          <a:bodyPr wrap="square" lIns="0" tIns="0" rIns="0" bIns="0" rtlCol="0" anchor="ctr"/>
          <a:lstStyle/>
          <a:p>
            <a:pPr indent="0" marL="0">
              <a:buNone/>
            </a:pPr>
            <a:r>
              <a:rPr lang="en-US" sz="1600" dirty="0">
                <a:solidFill>
                  <a:schemeClr val="bg1"/>
                </a:solidFill>
                <a:latin typeface="DM Sans" pitchFamily="34" charset="0"/>
                <a:ea typeface="DM Sans" pitchFamily="34" charset="-122"/>
                <a:cs typeface="DM Sans" pitchFamily="34" charset="-120"/>
              </a:rPr>
              <a:t>Community meeting  ·  Wednesdays, 1pm ET (details in Discord)</a:t>
            </a:r>
            <a:endParaRPr lang="en-US" sz="1600" dirty="0"/>
          </a:p>
        </p:txBody>
      </p:sp>
      <p:sp>
        <p:nvSpPr>
          <p:cNvPr id="15" name="Workshop plug"/>
          <p:cNvSpPr/>
          <p:nvPr/>
        </p:nvSpPr>
        <p:spPr>
          <a:xfrm>
            <a:off x="8503920" y="1188720"/>
            <a:ext cx="3139135" cy="4078224"/>
          </a:xfrm>
          <a:prstGeom prst="roundRect">
            <a:avLst>
              <a:gd name="adj" fmla="val 3495"/>
            </a:avLst>
          </a:prstGeom>
          <a:solidFill>
            <a:schemeClr val="accent1">
              <a:alpha val="28000"/>
            </a:schemeClr>
          </a:solidFill>
          <a:ln w="9525">
            <a:solidFill>
              <a:schemeClr val="accent2"/>
            </a:solidFill>
            <a:prstDash val="solid"/>
          </a:ln>
        </p:spPr>
      </p:sp>
      <p:sp>
        <p:nvSpPr>
          <p:cNvPr id="16" name="Text 9"/>
          <p:cNvSpPr txBox="1"/>
          <p:nvPr/>
        </p:nvSpPr>
        <p:spPr>
          <a:xfrm>
            <a:off x="8778240" y="1444752"/>
            <a:ext cx="2681935" cy="256032"/>
          </a:xfrm>
          <a:prstGeom prst="rect">
            <a:avLst/>
          </a:prstGeom>
          <a:noFill/>
          <a:ln/>
        </p:spPr>
        <p:txBody>
          <a:bodyPr wrap="square" lIns="0" tIns="0" rIns="0" bIns="0" rtlCol="0" anchor="t"/>
          <a:lstStyle/>
          <a:p>
            <a:pPr indent="0" marL="0">
              <a:buNone/>
            </a:pPr>
            <a:r>
              <a:rPr lang="en-US" sz="1100" dirty="0">
                <a:solidFill>
                  <a:schemeClr val="accent2"/>
                </a:solidFill>
                <a:latin typeface="DM Mono" pitchFamily="34" charset="0"/>
                <a:ea typeface="DM Mono" pitchFamily="34" charset="-122"/>
                <a:cs typeface="DM Mono" pitchFamily="34" charset="-120"/>
              </a:rPr>
              <a:t>UP NEXT  ·  HANDS-ON WORKSHOP</a:t>
            </a:r>
            <a:endParaRPr lang="en-US" sz="1100" dirty="0"/>
          </a:p>
        </p:txBody>
      </p:sp>
      <p:sp>
        <p:nvSpPr>
          <p:cNvPr id="17" name="Shape 10"/>
          <p:cNvSpPr/>
          <p:nvPr/>
        </p:nvSpPr>
        <p:spPr>
          <a:xfrm>
            <a:off x="8778240" y="1847088"/>
            <a:ext cx="566928" cy="566928"/>
          </a:xfrm>
          <a:prstGeom prst="ellipse">
            <a:avLst/>
          </a:prstGeom>
          <a:solidFill>
            <a:schemeClr val="tx1"/>
          </a:solidFill>
          <a:ln w="12700">
            <a:solidFill>
              <a:schemeClr val="accent2"/>
            </a:solidFill>
            <a:prstDash val="solid"/>
          </a:ln>
        </p:spPr>
      </p:sp>
      <p:pic>
        <p:nvPicPr>
          <p:cNvPr id="18" name="Image 5" descr="assets/icons/laptop_lp.png">    </p:cNvPr>
          <p:cNvPicPr>
            <a:picLocks noChangeAspect="1"/>
          </p:cNvPicPr>
          <p:nvPr/>
        </p:nvPicPr>
        <p:blipFill>
          <a:blip r:embed="rId6"/>
          <a:stretch>
            <a:fillRect/>
          </a:stretch>
        </p:blipFill>
        <p:spPr>
          <a:xfrm>
            <a:off x="8924544" y="1993392"/>
            <a:ext cx="274320" cy="274320"/>
          </a:xfrm>
          <a:prstGeom prst="rect">
            <a:avLst/>
          </a:prstGeom>
        </p:spPr>
      </p:pic>
      <p:sp>
        <p:nvSpPr>
          <p:cNvPr id="19" name="Text 11"/>
          <p:cNvSpPr txBox="1"/>
          <p:nvPr/>
        </p:nvSpPr>
        <p:spPr>
          <a:xfrm>
            <a:off x="8778240" y="2560320"/>
            <a:ext cx="2636215" cy="1051560"/>
          </a:xfrm>
          <a:prstGeom prst="rect">
            <a:avLst/>
          </a:prstGeom>
          <a:noFill/>
          <a:ln/>
        </p:spPr>
        <p:txBody>
          <a:bodyPr wrap="square" lIns="0" tIns="0" rIns="0" bIns="0" rtlCol="0" anchor="t"/>
          <a:lstStyle/>
          <a:p>
            <a:pPr indent="0" marL="0">
              <a:buNone/>
            </a:pPr>
            <a:r>
              <a:rPr lang="en-US" sz="2000" dirty="0">
                <a:solidFill>
                  <a:schemeClr val="bg1"/>
                </a:solidFill>
                <a:latin typeface="Figtree Medium" pitchFamily="34" charset="0"/>
                <a:ea typeface="Figtree Medium" pitchFamily="34" charset="-122"/>
                <a:cs typeface="Figtree Medium" pitchFamily="34" charset="-120"/>
              </a:rPr>
              <a:t>Keep Infrastructure Out of Your AI Agents and MCP Servers</a:t>
            </a:r>
            <a:endParaRPr lang="en-US" sz="2000" dirty="0"/>
          </a:p>
        </p:txBody>
      </p:sp>
      <p:sp>
        <p:nvSpPr>
          <p:cNvPr id="20" name="Shape 12"/>
          <p:cNvSpPr/>
          <p:nvPr/>
        </p:nvSpPr>
        <p:spPr>
          <a:xfrm>
            <a:off x="8778240" y="3749040"/>
            <a:ext cx="2590495" cy="0"/>
          </a:xfrm>
          <a:prstGeom prst="line">
            <a:avLst/>
          </a:prstGeom>
          <a:noFill/>
          <a:ln w="9525">
            <a:solidFill>
              <a:schemeClr val="accent2"/>
            </a:solidFill>
            <a:prstDash val="solid"/>
          </a:ln>
        </p:spPr>
      </p:sp>
      <p:pic>
        <p:nvPicPr>
          <p:cNvPr id="21" name="Image 6" descr="assets/icons/calendar_lp.png">    </p:cNvPr>
          <p:cNvPicPr>
            <a:picLocks noChangeAspect="1"/>
          </p:cNvPicPr>
          <p:nvPr/>
        </p:nvPicPr>
        <p:blipFill>
          <a:blip r:embed="rId7"/>
          <a:stretch>
            <a:fillRect/>
          </a:stretch>
        </p:blipFill>
        <p:spPr>
          <a:xfrm>
            <a:off x="8778240" y="3959352"/>
            <a:ext cx="237744" cy="237744"/>
          </a:xfrm>
          <a:prstGeom prst="rect">
            <a:avLst/>
          </a:prstGeom>
        </p:spPr>
      </p:pic>
      <p:sp>
        <p:nvSpPr>
          <p:cNvPr id="22" name="Text 13"/>
          <p:cNvSpPr txBox="1"/>
          <p:nvPr/>
        </p:nvSpPr>
        <p:spPr>
          <a:xfrm>
            <a:off x="9144000" y="3913632"/>
            <a:ext cx="2224735" cy="329184"/>
          </a:xfrm>
          <a:prstGeom prst="rect">
            <a:avLst/>
          </a:prstGeom>
          <a:noFill/>
          <a:ln/>
        </p:spPr>
        <p:txBody>
          <a:bodyPr wrap="square" lIns="0" tIns="0" rIns="0" bIns="0" rtlCol="0" anchor="ctr"/>
          <a:lstStyle/>
          <a:p>
            <a:pPr indent="0" marL="0">
              <a:buNone/>
            </a:pPr>
            <a:r>
              <a:rPr lang="en-US" sz="1500" dirty="0">
                <a:solidFill>
                  <a:schemeClr val="bg1"/>
                </a:solidFill>
                <a:latin typeface="DM Sans" pitchFamily="34" charset="0"/>
                <a:ea typeface="DM Sans" pitchFamily="34" charset="-122"/>
                <a:cs typeface="DM Sans" pitchFamily="34" charset="-120"/>
              </a:rPr>
              <a:t>Thu, Oct 22</a:t>
            </a:r>
            <a:endParaRPr lang="en-US" sz="1500" dirty="0"/>
          </a:p>
        </p:txBody>
      </p:sp>
      <p:pic>
        <p:nvPicPr>
          <p:cNvPr id="23" name="Image 7" descr="assets/icons/clock_lp.png">    </p:cNvPr>
          <p:cNvPicPr>
            <a:picLocks noChangeAspect="1"/>
          </p:cNvPicPr>
          <p:nvPr/>
        </p:nvPicPr>
        <p:blipFill>
          <a:blip r:embed="rId8"/>
          <a:stretch>
            <a:fillRect/>
          </a:stretch>
        </p:blipFill>
        <p:spPr>
          <a:xfrm>
            <a:off x="8778240" y="4361688"/>
            <a:ext cx="237744" cy="237744"/>
          </a:xfrm>
          <a:prstGeom prst="rect">
            <a:avLst/>
          </a:prstGeom>
        </p:spPr>
      </p:pic>
      <p:sp>
        <p:nvSpPr>
          <p:cNvPr id="24" name="Text 14"/>
          <p:cNvSpPr txBox="1"/>
          <p:nvPr/>
        </p:nvSpPr>
        <p:spPr>
          <a:xfrm>
            <a:off x="9144000" y="4315968"/>
            <a:ext cx="2224735" cy="329184"/>
          </a:xfrm>
          <a:prstGeom prst="rect">
            <a:avLst/>
          </a:prstGeom>
          <a:noFill/>
          <a:ln/>
        </p:spPr>
        <p:txBody>
          <a:bodyPr wrap="square" lIns="0" tIns="0" rIns="0" bIns="0" rtlCol="0" anchor="ctr"/>
          <a:lstStyle/>
          <a:p>
            <a:pPr indent="0" marL="0">
              <a:buNone/>
            </a:pPr>
            <a:r>
              <a:rPr lang="en-US" sz="1500" dirty="0">
                <a:solidFill>
                  <a:schemeClr val="bg1"/>
                </a:solidFill>
                <a:latin typeface="DM Sans" pitchFamily="34" charset="0"/>
                <a:ea typeface="DM Sans" pitchFamily="34" charset="-122"/>
                <a:cs typeface="DM Sans" pitchFamily="34" charset="-120"/>
              </a:rPr>
              <a:t>4:05–5:40 PM</a:t>
            </a:r>
            <a:endParaRPr lang="en-US" sz="1500" dirty="0"/>
          </a:p>
        </p:txBody>
      </p:sp>
      <p:pic>
        <p:nvPicPr>
          <p:cNvPr id="25" name="Image 8" descr="assets/icons/mappin_lp.png">    </p:cNvPr>
          <p:cNvPicPr>
            <a:picLocks noChangeAspect="1"/>
          </p:cNvPicPr>
          <p:nvPr/>
        </p:nvPicPr>
        <p:blipFill>
          <a:blip r:embed="rId9"/>
          <a:stretch>
            <a:fillRect/>
          </a:stretch>
        </p:blipFill>
        <p:spPr>
          <a:xfrm>
            <a:off x="8778240" y="4764024"/>
            <a:ext cx="237744" cy="237744"/>
          </a:xfrm>
          <a:prstGeom prst="rect">
            <a:avLst/>
          </a:prstGeom>
        </p:spPr>
      </p:pic>
      <p:sp>
        <p:nvSpPr>
          <p:cNvPr id="26" name="Text 15"/>
          <p:cNvSpPr txBox="1"/>
          <p:nvPr/>
        </p:nvSpPr>
        <p:spPr>
          <a:xfrm>
            <a:off x="9144000" y="4718304"/>
            <a:ext cx="2224735" cy="329184"/>
          </a:xfrm>
          <a:prstGeom prst="rect">
            <a:avLst/>
          </a:prstGeom>
          <a:noFill/>
          <a:ln/>
        </p:spPr>
        <p:txBody>
          <a:bodyPr wrap="square" lIns="0" tIns="0" rIns="0" bIns="0" rtlCol="0" anchor="ctr"/>
          <a:lstStyle/>
          <a:p>
            <a:pPr indent="0" marL="0">
              <a:buNone/>
            </a:pPr>
            <a:r>
              <a:rPr lang="en-US" sz="1500" dirty="0">
                <a:solidFill>
                  <a:schemeClr val="bg1"/>
                </a:solidFill>
                <a:latin typeface="DM Sans" pitchFamily="34" charset="0"/>
                <a:ea typeface="DM Sans" pitchFamily="34" charset="-122"/>
                <a:cs typeface="DM Sans" pitchFamily="34" charset="-120"/>
              </a:rPr>
              <a:t>LL21D · Lower Level</a:t>
            </a:r>
            <a:endParaRPr lang="en-US" sz="1500" dirty="0"/>
          </a:p>
        </p:txBody>
      </p:sp>
      <p:sp>
        <p:nvSpPr>
          <p:cNvPr id="27" name="Text 16"/>
          <p:cNvSpPr txBox="1"/>
          <p:nvPr/>
        </p:nvSpPr>
        <p:spPr>
          <a:xfrm>
            <a:off x="548640" y="5760720"/>
            <a:ext cx="11091672" cy="274320"/>
          </a:xfrm>
          <a:prstGeom prst="rect">
            <a:avLst/>
          </a:prstGeom>
          <a:noFill/>
          <a:ln/>
        </p:spPr>
        <p:txBody>
          <a:bodyPr wrap="square" lIns="0" tIns="0" rIns="0" bIns="0" rtlCol="0" anchor="t"/>
          <a:lstStyle/>
          <a:p>
            <a:pPr indent="0" marL="0">
              <a:buNone/>
            </a:pPr>
            <a:r>
              <a:rPr lang="en-US" sz="1200" dirty="0">
                <a:solidFill>
                  <a:schemeClr val="bg2"/>
                </a:solidFill>
                <a:latin typeface="DM Sans" pitchFamily="34" charset="0"/>
                <a:ea typeface="DM Sans" pitchFamily="34" charset="-122"/>
                <a:cs typeface="DM Sans" pitchFamily="34" charset="-120"/>
              </a:rPr>
              <a:t>Contributors include Solo.io, Microsoft, AWS, Cisco, Salesforce, Adobe, Alibaba, Huawei, Amdocs, and iFlytek</a:t>
            </a:r>
            <a:endParaRPr lang="en-US" sz="1200" dirty="0"/>
          </a:p>
        </p:txBody>
      </p:sp>
    </p:spTree>
  </p:cSld>
  <p:clrMapOvr>
    <a:masterClrMapping/>
  </p:clrMapOvr>
</p:sld>
</file>

<file path=ppt/theme/theme1.xml><?xml version="1.0" encoding="utf-8"?>
<a:theme xmlns:a="http://schemas.openxmlformats.org/drawingml/2006/main" name="Solo.io Agentic">
  <a:themeElements>
    <a:clrScheme name="Solo.io Agentic">
      <a:dk1>
        <a:srgbClr val="12012A"/>
      </a:dk1>
      <a:lt1>
        <a:srgbClr val="FFFFFF"/>
      </a:lt1>
      <a:dk2>
        <a:srgbClr val="27243D"/>
      </a:dk2>
      <a:lt2>
        <a:srgbClr val="EDEEF7"/>
      </a:lt2>
      <a:accent1>
        <a:srgbClr val="7B33EA"/>
      </a:accent1>
      <a:accent2>
        <a:srgbClr val="B082FB"/>
      </a:accent2>
      <a:accent3>
        <a:srgbClr val="5044E9"/>
      </a:accent3>
      <a:accent4>
        <a:srgbClr val="4F556B"/>
      </a:accent4>
      <a:accent5>
        <a:srgbClr val="DDDFED"/>
      </a:accent5>
      <a:accent6>
        <a:srgbClr val="F5587B"/>
      </a:accent6>
      <a:hlink>
        <a:srgbClr val="B082FB"/>
      </a:hlink>
      <a:folHlink>
        <a:srgbClr val="942DE7"/>
      </a:folHlink>
    </a:clrScheme>
    <a:fontScheme name="Solo.io Agentic">
      <a:majorFont>
        <a:latin typeface="Figtree Medium"/>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DM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Solo.io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Where Did All My Tokens Go? Using agentgateway to Keep Your AI Usage Under Control</dc:title>
  <dc:subject>PptxGenJS Presentation</dc:subject>
  <dc:creator>Shane O’Donnell</dc:creator>
  <cp:lastModifiedBy>Shane O’Donnell</cp:lastModifiedBy>
  <cp:revision>1</cp:revision>
  <dcterms:created xsi:type="dcterms:W3CDTF">2026-10-15T22:23:33Z</dcterms:created>
  <dcterms:modified xsi:type="dcterms:W3CDTF">2026-10-15T22:23:33Z</dcterms:modified>
</cp:coreProperties>
</file>