
<file path=[Content_Types].xml><?xml version="1.0" encoding="utf-8"?>
<Types xmlns="http://schemas.openxmlformats.org/package/2006/content-types">
  <Default Extension="gif" ContentType="image/gif"/>
  <Default Extension="jpg" ContentType="image/jpeg"/>
  <Default Extension="org&amp;utm_campaign=index&amp;utm_content=original"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6" r:id="rId1"/>
  </p:sldMasterIdLst>
  <p:notesMasterIdLst>
    <p:notesMasterId r:id="rId49"/>
  </p:notesMasterIdLst>
  <p:sldIdLst>
    <p:sldId id="357" r:id="rId2"/>
    <p:sldId id="371" r:id="rId3"/>
    <p:sldId id="311" r:id="rId4"/>
    <p:sldId id="295" r:id="rId5"/>
    <p:sldId id="312" r:id="rId6"/>
    <p:sldId id="313" r:id="rId7"/>
    <p:sldId id="258" r:id="rId8"/>
    <p:sldId id="259" r:id="rId9"/>
    <p:sldId id="271" r:id="rId10"/>
    <p:sldId id="356" r:id="rId11"/>
    <p:sldId id="346" r:id="rId12"/>
    <p:sldId id="290" r:id="rId13"/>
    <p:sldId id="291" r:id="rId14"/>
    <p:sldId id="292" r:id="rId15"/>
    <p:sldId id="304" r:id="rId16"/>
    <p:sldId id="309" r:id="rId17"/>
    <p:sldId id="372" r:id="rId18"/>
    <p:sldId id="373" r:id="rId19"/>
    <p:sldId id="374" r:id="rId20"/>
    <p:sldId id="377" r:id="rId21"/>
    <p:sldId id="378" r:id="rId22"/>
    <p:sldId id="379" r:id="rId23"/>
    <p:sldId id="380" r:id="rId24"/>
    <p:sldId id="265" r:id="rId25"/>
    <p:sldId id="319" r:id="rId26"/>
    <p:sldId id="358" r:id="rId27"/>
    <p:sldId id="336" r:id="rId28"/>
    <p:sldId id="320" r:id="rId29"/>
    <p:sldId id="359" r:id="rId30"/>
    <p:sldId id="321" r:id="rId31"/>
    <p:sldId id="360" r:id="rId32"/>
    <p:sldId id="322" r:id="rId33"/>
    <p:sldId id="314" r:id="rId34"/>
    <p:sldId id="323" r:id="rId35"/>
    <p:sldId id="324" r:id="rId36"/>
    <p:sldId id="325" r:id="rId37"/>
    <p:sldId id="327" r:id="rId38"/>
    <p:sldId id="328" r:id="rId39"/>
    <p:sldId id="332" r:id="rId40"/>
    <p:sldId id="344" r:id="rId41"/>
    <p:sldId id="367" r:id="rId42"/>
    <p:sldId id="368" r:id="rId43"/>
    <p:sldId id="369" r:id="rId44"/>
    <p:sldId id="370" r:id="rId45"/>
    <p:sldId id="318" r:id="rId46"/>
    <p:sldId id="330" r:id="rId47"/>
    <p:sldId id="333" r:id="rId4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 id="{8D2394F4-82C5-2A4A-8431-F42E7E9C5C63}">
          <p14:sldIdLst>
            <p14:sldId id="357"/>
            <p14:sldId id="371"/>
            <p14:sldId id="311"/>
          </p14:sldIdLst>
        </p14:section>
        <p14:section name="Whats Triton" id="{DA13E24A-5C2B-D142-BCEC-255DB1E537AE}">
          <p14:sldIdLst>
            <p14:sldId id="295"/>
            <p14:sldId id="312"/>
            <p14:sldId id="313"/>
          </p14:sldIdLst>
        </p14:section>
        <p14:section name="GPU Anatomy" id="{4981C17D-4C19-8F40-96FB-F4790758B17B}">
          <p14:sldIdLst>
            <p14:sldId id="258"/>
            <p14:sldId id="259"/>
            <p14:sldId id="271"/>
            <p14:sldId id="356"/>
            <p14:sldId id="346"/>
            <p14:sldId id="290"/>
            <p14:sldId id="291"/>
            <p14:sldId id="292"/>
            <p14:sldId id="304"/>
          </p14:sldIdLst>
        </p14:section>
        <p14:section name="Triton Block level execution" id="{32132440-14CC-1E4C-9176-AF885FA834E8}">
          <p14:sldIdLst>
            <p14:sldId id="309"/>
            <p14:sldId id="372"/>
            <p14:sldId id="373"/>
            <p14:sldId id="374"/>
            <p14:sldId id="377"/>
            <p14:sldId id="378"/>
            <p14:sldId id="379"/>
            <p14:sldId id="380"/>
          </p14:sldIdLst>
        </p14:section>
        <p14:section name="Demo" id="{52AB8E49-D974-C449-BF36-A3F4DB3C5EE3}">
          <p14:sldIdLst>
            <p14:sldId id="265"/>
            <p14:sldId id="319"/>
            <p14:sldId id="358"/>
            <p14:sldId id="336"/>
            <p14:sldId id="320"/>
            <p14:sldId id="359"/>
            <p14:sldId id="321"/>
            <p14:sldId id="360"/>
            <p14:sldId id="322"/>
            <p14:sldId id="314"/>
            <p14:sldId id="323"/>
            <p14:sldId id="324"/>
            <p14:sldId id="325"/>
            <p14:sldId id="327"/>
            <p14:sldId id="328"/>
            <p14:sldId id="332"/>
            <p14:sldId id="344"/>
            <p14:sldId id="367"/>
            <p14:sldId id="368"/>
            <p14:sldId id="369"/>
            <p14:sldId id="370"/>
          </p14:sldIdLst>
        </p14:section>
        <p14:section name="Wrap up and Thank you" id="{9066A507-C052-B549-A333-E0790818CA66}">
          <p14:sldIdLst>
            <p14:sldId id="318"/>
            <p14:sldId id="330"/>
            <p14:sldId id="333"/>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17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18"/>
    <p:restoredTop sz="95959"/>
  </p:normalViewPr>
  <p:slideViewPr>
    <p:cSldViewPr snapToGrid="0">
      <p:cViewPr varScale="1">
        <p:scale>
          <a:sx n="162" d="100"/>
          <a:sy n="162" d="100"/>
        </p:scale>
        <p:origin x="984"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 name="Google Shape;36;p1:notes"/>
          <p:cNvSpPr txBox="1">
            <a:spLocks noGrp="1"/>
          </p:cNvSpPr>
          <p:nvPr>
            <p:ph type="body" idx="1"/>
          </p:nvPr>
        </p:nvSpPr>
        <p:spPr>
          <a:xfrm>
            <a:off x="914400" y="3257550"/>
            <a:ext cx="7315200" cy="3086100"/>
          </a:xfrm>
          <a:prstGeom prst="rect">
            <a:avLst/>
          </a:prstGeom>
          <a:noFill/>
          <a:ln>
            <a:noFill/>
          </a:ln>
        </p:spPr>
        <p:txBody>
          <a:bodyPr/>
          <a:lstStyle/>
          <a:p>
            <a:r>
              <a:rPr lang="en-US" dirty="0"/>
              <a:t>Time 0:00 (1 min)</a:t>
            </a:r>
          </a:p>
          <a:p>
            <a:r>
              <a:rPr lang="en-US" dirty="0"/>
              <a:t>If you have used PyTorch, you have already launched thousands of GPU kernels. You just never had to write one. torch.compile and Triton do it for you.</a:t>
            </a:r>
          </a:p>
          <a:p>
            <a:r>
              <a:rPr lang="en-US" dirty="0"/>
              <a:t>Today we open that box. First what the GPU actually runs when you write one line of PyTorch, then how the GPU is built, then we write a vector add in Triton together, let the autotuner pick its block size, and finish with why fusion is the next step. No CUDA, no C++: plain Python.</a:t>
            </a:r>
          </a:p>
          <a:p>
            <a:r>
              <a:rPr lang="en-US" dirty="0"/>
              <a:t>Introduce Janaki and yourself in one sentence each. Everything measured today ran on one NVIDIA L40S on Crusoe; the code and the blog are linked at the end.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1:00 (1 min)</a:t>
            </a:r>
          </a:p>
          <a:p>
            <a:r>
              <a:rPr lang="en-US" dirty="0"/>
              <a:t>Why should a PyTorch developer care what runs under a line of Python? This is figure 1.3.26 from the Stanford 2025 AI Index, data from Epoch AI: estimated training compute on the x axis in petaFLOP, estimated training cost in US dollars on the y axis, both log scale.</a:t>
            </a:r>
          </a:p>
          <a:p>
            <a:r>
              <a:rPr lang="en-US" dirty="0"/>
              <a:t>Read the trend, not the points: RoBERTa Large at the bottom left cost well under a million dollars; GPT-4, Llama 3.1-405B and Gemini 1.0 Ultra at the top right are estimated above a hundred million. Cost tracks compute almost linearly on a log-log plot.</a:t>
            </a:r>
          </a:p>
          <a:p>
            <a:r>
              <a:rPr lang="en-US" dirty="0"/>
              <a:t>At that scale every percent of GPU efficiency is real money, and efficiency is decided inside kernels: how many you launch and how many bytes each one moves. That is the level this talk works at.</a:t>
            </a:r>
          </a:p>
          <a:p>
            <a:r>
              <a:rPr lang="en-US" dirty="0"/>
              <a:t>Source on the slide: hai.stanford.edu, AI Index Report 2025, chapter 1.</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243422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9589DBFB-B6CB-43A9-DE3C-32A0259F2827}"/>
            </a:ext>
          </a:extLst>
        </p:cNvPr>
        <p:cNvGrpSpPr/>
        <p:nvPr/>
      </p:nvGrpSpPr>
      <p:grpSpPr>
        <a:xfrm>
          <a:off x="0" y="0"/>
          <a:ext cx="0" cy="0"/>
          <a:chOff x="0" y="0"/>
          <a:chExt cx="0" cy="0"/>
        </a:xfrm>
      </p:grpSpPr>
      <p:sp>
        <p:nvSpPr>
          <p:cNvPr id="58" name="Google Shape;58;p14:notes">
            <a:extLst>
              <a:ext uri="{FF2B5EF4-FFF2-40B4-BE49-F238E27FC236}">
                <a16:creationId xmlns:a16="http://schemas.microsoft.com/office/drawing/2014/main" id="{2359DE31-C14C-A6E6-524E-CB5FA11101DB}"/>
              </a:ext>
            </a:extLst>
          </p:cNvPr>
          <p:cNvSpPr txBox="1">
            <a:spLocks noGrp="1"/>
          </p:cNvSpPr>
          <p:nvPr>
            <p:ph type="body" idx="1"/>
          </p:nvPr>
        </p:nvSpPr>
        <p:spPr>
          <a:xfrm>
            <a:off x="685800" y="4343400"/>
            <a:ext cx="5486400" cy="4114800"/>
          </a:xfrm>
          <a:prstGeom prst="rect">
            <a:avLst/>
          </a:prstGeom>
        </p:spPr>
        <p:txBody>
          <a:bodyPr/>
          <a:lstStyle/>
          <a:p>
            <a:r>
              <a:rPr lang="en-US" dirty="0"/>
              <a:t>Time 2:00 (15 s)</a:t>
            </a:r>
          </a:p>
          <a:p>
            <a:r>
              <a:rPr lang="en-US" dirty="0"/>
              <a:t>Section one. Two words we need before the hardware: kernel, and Triton. We define both with the same program written twice, once in CUDA and once in Triton.</a:t>
            </a:r>
          </a:p>
        </p:txBody>
      </p:sp>
      <p:sp>
        <p:nvSpPr>
          <p:cNvPr id="59" name="Google Shape;59;p14:notes">
            <a:extLst>
              <a:ext uri="{FF2B5EF4-FFF2-40B4-BE49-F238E27FC236}">
                <a16:creationId xmlns:a16="http://schemas.microsoft.com/office/drawing/2014/main" id="{4752BBE2-F3B7-E0E2-53DA-44C0BE384E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413495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2:15 (1.5 min)</a:t>
            </a:r>
          </a:p>
          <a:p>
            <a:r>
              <a:rPr lang="en-US" dirty="0"/>
              <a:t>A kernel is a function that runs on the GPU, in parallel, across thousands of threads. Eager PyTorch launches one kernel per operation; (a + b).relu() is two launches. We will see that number again at the end.</a:t>
            </a:r>
          </a:p>
          <a:p>
            <a:r>
              <a:rPr lang="en-US" dirty="0"/>
              <a:t>This is vector addition in CUDA C++, the way most of us first met GPU programming. Point at the pieces, do not read every line:</a:t>
            </a:r>
          </a:p>
          <a:p>
            <a:r>
              <a:rPr lang="en-US" dirty="0"/>
              <a:t>Line 9: __global__ marks the function as a kernel, launched by the host and executed by the device.</a:t>
            </a:r>
          </a:p>
          <a:p>
            <a:r>
              <a:rPr lang="en-US" dirty="0"/>
              <a:t>Line 10: every thread computes its own element index from blockIdx.x, blockDim.x and threadIdx.x. One thread, one element.</a:t>
            </a:r>
          </a:p>
          <a:p>
            <a:r>
              <a:rPr lang="en-US" dirty="0"/>
              <a:t>Line 11: the guard. The last block almost always runs past the end of the array, so every thread checks before it touches memory.</a:t>
            </a:r>
          </a:p>
          <a:p>
            <a:r>
              <a:rPr lang="en-US" dirty="0"/>
              <a:t>Lines 22 to 25: the host allocates device memory and copies the inputs across PCIe by hand. Lines 27 to 29: ceiling division for the grid, the triple-chevron launch, and the copy back.</a:t>
            </a:r>
          </a:p>
          <a:p>
            <a:r>
              <a:rPr lang="en-US" dirty="0"/>
              <a:t>CUDA is a C++ extension with its own compiler, nvcc, and this is the simplest kernel there is. Everything about threads, indices and memory is yours to manage, which is why CUDA kernels are considered deep-expertise work.</a:t>
            </a:r>
          </a:p>
          <a:p>
            <a:r>
              <a:rPr lang="en-US" dirty="0"/>
              <a:t>Source: part 1 of our blog walks this exact file (https://www.crusoe.ai/resources/blog/gpu-programming-with-triton-part-1).</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3:45 (1.5 min)</a:t>
            </a:r>
          </a:p>
          <a:p>
            <a:r>
              <a:rPr lang="en-US" dirty="0"/>
              <a:t>Same vector addition in Triton. Triton is a domain-specific language embedded in Python: a normal Python function with the @triton.jit decorator on line 12, plus a compiler and a runtime that turn it into GPU machine code and launch it.</a:t>
            </a:r>
          </a:p>
          <a:p>
            <a:r>
              <a:rPr lang="en-US" dirty="0"/>
              <a:t>Compare with the CUDA version. There is no thread index anywhere. Line 21: pid = tl.program_id(0) names a program instance, not a thread. Line 23: offsets is a whole vector of indices built once with tl.arange. Line 24: the mask replaces the if (i &lt; n) guard. Lines 26 to 30: load, load, store, each one acting on a block of values at a time.</a:t>
            </a:r>
          </a:p>
          <a:p>
            <a:r>
              <a:rPr lang="en-US" dirty="0"/>
              <a:t>Line 18: BLOCK_SIZE is a tl.constexpr, known at compile time, unlike n_elements which is a runtime argument. The compiler uses it to decide how the threads inside the block share the work, how loads coalesce and when shared memory is worth it. In CUDA those decisions were ours.</a:t>
            </a:r>
          </a:p>
          <a:p>
            <a:r>
              <a:rPr lang="en-US" dirty="0"/>
              <a:t>Hardware: Triton targets NVIDIA GPUs (compute capability 8.0 and up) and AMD GPUs (ROCm), per the project README (https://github.com/triton-lang/triton#compatibility).</a:t>
            </a:r>
          </a:p>
          <a:p>
            <a:r>
              <a:rPr lang="en-US" dirty="0"/>
              <a:t>Hand-off: Triton writes for 'one block of data'. To see why the block is the right unit we need to look at the machine.</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4:notes"/>
          <p:cNvSpPr txBox="1">
            <a:spLocks noGrp="1"/>
          </p:cNvSpPr>
          <p:nvPr>
            <p:ph type="body" idx="1"/>
          </p:nvPr>
        </p:nvSpPr>
        <p:spPr>
          <a:xfrm>
            <a:off x="685800" y="4343400"/>
            <a:ext cx="5486400" cy="4114800"/>
          </a:xfrm>
          <a:prstGeom prst="rect">
            <a:avLst/>
          </a:prstGeom>
        </p:spPr>
        <p:txBody>
          <a:bodyPr/>
          <a:lstStyle/>
          <a:p>
            <a:r>
              <a:rPr lang="en-US" dirty="0"/>
              <a:t>Time 5:15 (15 s)</a:t>
            </a:r>
          </a:p>
          <a:p>
            <a:r>
              <a:rPr lang="en-US" dirty="0"/>
              <a:t>Section two: GPU anatomy. The words grid, block, warp, thread and SM, and where data lives. Book chapter 1.3 and 1.4.</a:t>
            </a:r>
          </a:p>
        </p:txBody>
      </p:sp>
      <p:sp>
        <p:nvSpPr>
          <p:cNvPr id="59" name="Google Shape;5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5:30 (1 min)</a:t>
            </a:r>
          </a:p>
          <a:p>
            <a:r>
              <a:rPr lang="en-US" dirty="0"/>
              <a:t>Left, a CPU: a few large cores, big caches, sophisticated control logic, branch prediction, out-of-order execution. All of it aimed at making one thread finish fast. Latency optimised.</a:t>
            </a:r>
          </a:p>
          <a:p>
            <a:r>
              <a:rPr lang="en-US" dirty="0"/>
              <a:t>Right, a GPU: the control logic is small and the silicon goes to thousands of simple arithmetic units, grouped into SMs, in front of an L2 cache and a very wide global memory, HBM. Throughput optimised.</a:t>
            </a:r>
          </a:p>
          <a:p>
            <a:r>
              <a:rPr lang="en-US" dirty="0"/>
              <a:t>Any single GPU thread is slower than a CPU thread; together they finish far more work per second. Elementwise ops, matmul, convolution and attention all apply the same instruction to many independent elements, exactly the shape this machine is built for.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6:30 (30 s)</a:t>
            </a:r>
          </a:p>
          <a:p>
            <a:r>
              <a:rPr lang="en-US" dirty="0"/>
              <a:t>Two machines, two memories. The CPU uses system memory; the GPU has its own global memory. Neither can read the other's memory directly, so data crosses the PCIe bus: .to('cuda') one way, .cpu() back.</a:t>
            </a:r>
          </a:p>
          <a:p>
            <a:r>
              <a:rPr lang="en-US" dirty="0"/>
              <a:t>The Triton kernel we just saw runs entirely on the right, on data that already lives in HBM.</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97079-04E8-E2C4-6869-E4567D83F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30894-4610-4058-4D0C-27C15A216760}"/>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E56917E6-8351-467E-AA69-F6A9107DA5FD}"/>
              </a:ext>
            </a:extLst>
          </p:cNvPr>
          <p:cNvSpPr>
            <a:spLocks noGrp="1"/>
          </p:cNvSpPr>
          <p:nvPr>
            <p:ph type="body" idx="1"/>
          </p:nvPr>
        </p:nvSpPr>
        <p:spPr/>
        <p:txBody>
          <a:bodyPr/>
          <a:lstStyle/>
          <a:p>
            <a:r>
              <a:rPr lang="en-US" dirty="0"/>
              <a:t>Time 7:00 (30 s)</a:t>
            </a:r>
          </a:p>
          <a:p>
            <a:r>
              <a:rPr lang="en-US" dirty="0"/>
              <a:t>But it is always launched from the left. Python runs on the CPU; the kernel call is a short message across PCIe that names the compiled binary, the grid, and the tensor pointers. Keep this in mind; it is why timing GPU code has a trap, which we get to in a few slides.</a:t>
            </a:r>
          </a:p>
        </p:txBody>
      </p:sp>
      <p:sp>
        <p:nvSpPr>
          <p:cNvPr id="4" name="Slide Number Placeholder 3">
            <a:extLst>
              <a:ext uri="{FF2B5EF4-FFF2-40B4-BE49-F238E27FC236}">
                <a16:creationId xmlns:a16="http://schemas.microsoft.com/office/drawing/2014/main" id="{40B09B0C-17FC-CA2C-0FF9-AC8BCE7B4F8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180510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CBE65-8873-6BB1-9923-2AFC15829F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093A1-CA41-849C-35AF-2DCDE2F3B14F}"/>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9430607E-5569-6B99-6E0D-DAE564553BBE}"/>
              </a:ext>
            </a:extLst>
          </p:cNvPr>
          <p:cNvSpPr>
            <a:spLocks noGrp="1"/>
          </p:cNvSpPr>
          <p:nvPr>
            <p:ph type="body" idx="1"/>
          </p:nvPr>
        </p:nvSpPr>
        <p:spPr/>
        <p:txBody>
          <a:bodyPr/>
          <a:lstStyle/>
          <a:p>
            <a:r>
              <a:rPr lang="en-US" dirty="0"/>
              <a:t>Time 7:30 (30 s)</a:t>
            </a:r>
          </a:p>
          <a:p>
            <a:r>
              <a:rPr lang="en-US" dirty="0"/>
              <a:t>CUDA's vocabulary for this split: the CPU is the host, the GPU is the device. We use those two words from here on. The host organises and launches; the device executes.</a:t>
            </a:r>
          </a:p>
          <a:p>
            <a:r>
              <a:rPr lang="en-US" dirty="0"/>
              <a:t>Source: CUDA C++ Programming Guide, Programming Model; blog part 1, 'Squaring an array: two memories'.</a:t>
            </a:r>
          </a:p>
        </p:txBody>
      </p:sp>
      <p:sp>
        <p:nvSpPr>
          <p:cNvPr id="4" name="Slide Number Placeholder 3">
            <a:extLst>
              <a:ext uri="{FF2B5EF4-FFF2-40B4-BE49-F238E27FC236}">
                <a16:creationId xmlns:a16="http://schemas.microsoft.com/office/drawing/2014/main" id="{37045435-1FA6-E701-0583-D73B727342FF}"/>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744158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8:00 (30 s)</a:t>
            </a:r>
          </a:p>
          <a:p>
            <a:r>
              <a:rPr lang="en-US" dirty="0"/>
              <a:t>Zoom into the device. The arithmetic units are grouped into streaming multiprocessors, SMs. The L40S we use has 142 of them, sharing a 96 MiB L2 cache in front of 44 GiB of HBM. For comparison an A100 has 108 SMs, an H100 SXM 132.</a:t>
            </a:r>
          </a:p>
          <a:p>
            <a:r>
              <a:rPr lang="en-US" dirty="0"/>
              <a:t>Every piece of work we launch ends up on one of these.</a:t>
            </a:r>
          </a:p>
          <a:p>
            <a:r>
              <a:rPr lang="en-US" dirty="0"/>
              <a:t>Source: torch.cuda.get_device_properties on the L40S, printed in the blog.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8:30 (30 s)</a:t>
            </a:r>
          </a:p>
          <a:p>
            <a:r>
              <a:rPr lang="en-US" dirty="0"/>
              <a:t>Pick one SM. Whatever the GPU is, 40 SMs or 142, the unit of execution looks the same, and the same kernel runs unchanged on all of them. The smaller GPU just takes more rounds. Let us open one.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9:00 (1 min)</a:t>
            </a:r>
          </a:p>
          <a:p>
            <a:r>
              <a:rPr lang="en-US" dirty="0"/>
              <a:t>Inside a single SM. Top: warp schedulers. Middle: the arithmetic units, drawn as four rows of 32. Each row is one warp: 32 threads that receive the same instruction at the same time, each applying it to its own data. NVIDIA calls this SIMT.</a:t>
            </a:r>
          </a:p>
          <a:p>
            <a:r>
              <a:rPr lang="en-US" dirty="0"/>
              <a:t>That is why block sizes are multiples of 32. A block of 8 threads still occupies a whole warp, with 24 lanes idle. A block of 256 threads is eight warps, and the scheduler interleaves them.</a:t>
            </a:r>
          </a:p>
          <a:p>
            <a:r>
              <a:rPr lang="en-US" dirty="0"/>
              <a:t>Bottom: a register file, private per thread, where arithmetic happens; and shared memory with L1, on-chip, shared by the threads of a block. Below the SM, the path to L2 and HBM. Keep the words registers and shared memory; the next slide prices them.</a:t>
            </a:r>
          </a:p>
          <a:p>
            <a:r>
              <a:rPr lang="en-US" dirty="0"/>
              <a:t>Note: the four labels on the slide read 'wrap'; say 'warp'.</a:t>
            </a:r>
          </a:p>
          <a:p>
            <a:r>
              <a:rPr lang="en-US" dirty="0"/>
              <a:t>Source: CUDA C++ Programming Guide, SIMT Architecture and Hardware Implementation.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10:00 (1.5 min)</a:t>
            </a:r>
          </a:p>
          <a:p>
            <a:r>
              <a:rPr lang="en-US" dirty="0"/>
              <a:t>The single most important picture in GPU performance. Arithmetic happens in registers, about one cycle. Shared memory and L1 sit on the SM, tens of cycles. L2 is shared by the whole chip, a few hundred cycles. Global memory, the HBM where your tensors live, several hundred cycles for any single access. Host memory is on the other side of PCIe, microseconds.</a:t>
            </a:r>
          </a:p>
          <a:p>
            <a:r>
              <a:rPr lang="en-US" dirty="0"/>
              <a:t>The ratio of a few hundred to one between a load and an add is the cost model for everything we write today. A kernel that moves bytes it did not need to move is slow no matter how clever its arithmetic.</a:t>
            </a:r>
          </a:p>
          <a:p>
            <a:r>
              <a:rPr lang="en-US" dirty="0"/>
              <a:t>How does a GPU get anything done if every load takes hundreds of cycles? It keeps many warps resident on each SM and, while one warp waits for memory, the scheduler runs another. The fraction of warp slots in use is called occupancy, and it is capped by registers and shared memory per block.</a:t>
            </a:r>
          </a:p>
          <a:p>
            <a:r>
              <a:rPr lang="en-US" dirty="0"/>
              <a:t>Hand-off: we now have the machine and its cost model. Back to Triton, and the word block.</a:t>
            </a:r>
          </a:p>
          <a:p>
            <a:r>
              <a:rPr lang="en-US" dirty="0"/>
              <a:t>Source: CUDA C++ Programming Guide, Memory Hierarchy; CUDA Best Practices Guide, Occupancy; book 1.4.</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05680AD5-E747-5327-0A36-576EEE8B21B5}"/>
            </a:ext>
          </a:extLst>
        </p:cNvPr>
        <p:cNvGrpSpPr/>
        <p:nvPr/>
      </p:nvGrpSpPr>
      <p:grpSpPr>
        <a:xfrm>
          <a:off x="0" y="0"/>
          <a:ext cx="0" cy="0"/>
          <a:chOff x="0" y="0"/>
          <a:chExt cx="0" cy="0"/>
        </a:xfrm>
      </p:grpSpPr>
      <p:sp>
        <p:nvSpPr>
          <p:cNvPr id="58" name="Google Shape;58;p14:notes">
            <a:extLst>
              <a:ext uri="{FF2B5EF4-FFF2-40B4-BE49-F238E27FC236}">
                <a16:creationId xmlns:a16="http://schemas.microsoft.com/office/drawing/2014/main" id="{C36673F1-5174-2361-0A31-6C09DB43F8DF}"/>
              </a:ext>
            </a:extLst>
          </p:cNvPr>
          <p:cNvSpPr txBox="1">
            <a:spLocks noGrp="1"/>
          </p:cNvSpPr>
          <p:nvPr>
            <p:ph type="body" idx="1"/>
          </p:nvPr>
        </p:nvSpPr>
        <p:spPr>
          <a:xfrm>
            <a:off x="685800" y="4343400"/>
            <a:ext cx="5486400" cy="4114800"/>
          </a:xfrm>
          <a:prstGeom prst="rect">
            <a:avLst/>
          </a:prstGeom>
        </p:spPr>
        <p:txBody>
          <a:bodyPr/>
          <a:lstStyle/>
          <a:p>
            <a:r>
              <a:rPr lang="en-US" dirty="0"/>
              <a:t>Time 11:30 (15 s)</a:t>
            </a:r>
          </a:p>
          <a:p>
            <a:r>
              <a:rPr lang="en-US" dirty="0"/>
              <a:t>Section three: Triton's block-level execution model. One conceptual shift and four pictures. Book chapter 2.1.</a:t>
            </a:r>
          </a:p>
        </p:txBody>
      </p:sp>
      <p:sp>
        <p:nvSpPr>
          <p:cNvPr id="59" name="Google Shape;59;p14:notes">
            <a:extLst>
              <a:ext uri="{FF2B5EF4-FFF2-40B4-BE49-F238E27FC236}">
                <a16:creationId xmlns:a16="http://schemas.microsoft.com/office/drawing/2014/main" id="{E21A1C47-659F-C082-84BB-EF847A393F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872745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19:25 (15 s)</a:t>
            </a:r>
          </a:p>
          <a:p>
            <a:r>
              <a:rPr lang="en-US" dirty="0"/>
              <a:t>Section four: the vector add, start to finish, in Triton. The hello world of parallel computing. We read the whole file first, then zoom into each part.</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00DE3-369F-BC8D-48CF-78D5501C7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231D9-74A4-DECE-38BC-DF65E50E79FD}"/>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FE07C2B1-2376-3C90-EAC6-9A9E272BD221}"/>
              </a:ext>
            </a:extLst>
          </p:cNvPr>
          <p:cNvSpPr>
            <a:spLocks noGrp="1"/>
          </p:cNvSpPr>
          <p:nvPr>
            <p:ph type="body" idx="1"/>
          </p:nvPr>
        </p:nvSpPr>
        <p:spPr/>
        <p:txBody>
          <a:bodyPr/>
          <a:lstStyle/>
          <a:p>
            <a:r>
              <a:rPr lang="en-US" dirty="0"/>
              <a:t>Time 19:40 (30 s)</a:t>
            </a:r>
          </a:p>
          <a:p>
            <a:r>
              <a:rPr lang="en-US" dirty="0"/>
              <a:t>Fifty lines, three parts, numbered bottom-up because that is how we will read them. 1, the test harness at the bottom: make two tensors, add them twice, compare. 2, the Python wrapper add(): allocate the output, compute the grid, launch. 3, the kernel at the top: the only code that runs on the GPU.</a:t>
            </a:r>
          </a:p>
          <a:p>
            <a:r>
              <a:rPr lang="en-US" dirty="0"/>
              <a:t>Let the room take it in for a few seconds before zooming.</a:t>
            </a:r>
          </a:p>
        </p:txBody>
      </p:sp>
      <p:sp>
        <p:nvSpPr>
          <p:cNvPr id="4" name="Slide Number Placeholder 3">
            <a:extLst>
              <a:ext uri="{FF2B5EF4-FFF2-40B4-BE49-F238E27FC236}">
                <a16:creationId xmlns:a16="http://schemas.microsoft.com/office/drawing/2014/main" id="{472F2699-69BC-5C69-E5C8-EA44B58DED56}"/>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7754507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55815-9DD9-5113-22B1-2B5675B13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22214-B156-26D2-7848-1529EAE7FB1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0A8DDD45-F5D1-B8E2-38FF-5FB4536E48CD}"/>
              </a:ext>
            </a:extLst>
          </p:cNvPr>
          <p:cNvSpPr>
            <a:spLocks noGrp="1"/>
          </p:cNvSpPr>
          <p:nvPr>
            <p:ph type="body" idx="1"/>
          </p:nvPr>
        </p:nvSpPr>
        <p:spPr/>
        <p:txBody>
          <a:bodyPr/>
          <a:lstStyle/>
          <a:p>
            <a:r>
              <a:rPr lang="en-US" dirty="0"/>
              <a:t>Time 19:40 (30 s)</a:t>
            </a:r>
          </a:p>
          <a:p>
            <a:r>
              <a:rPr lang="en-US" dirty="0"/>
              <a:t>Fifty lines, three parts, numbered bottom-up because that is how we will read them. 1, the test harness at the bottom: make two tensors, add them twice, compare. 2, the Python wrapper add(): allocate the output, compute the grid, launch. 3, the kernel at the top: the only code that runs on the GPU.</a:t>
            </a:r>
          </a:p>
          <a:p>
            <a:r>
              <a:rPr lang="en-US" dirty="0"/>
              <a:t>Let the room take it in for a few seconds before zooming.</a:t>
            </a:r>
          </a:p>
        </p:txBody>
      </p:sp>
      <p:sp>
        <p:nvSpPr>
          <p:cNvPr id="4" name="Slide Number Placeholder 3">
            <a:extLst>
              <a:ext uri="{FF2B5EF4-FFF2-40B4-BE49-F238E27FC236}">
                <a16:creationId xmlns:a16="http://schemas.microsoft.com/office/drawing/2014/main" id="{8C98E1FA-7F33-47DD-A840-81263999EB3A}"/>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320864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1C4F3-4232-67A8-C0CB-B2A3310E1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29CF2-4F47-34EB-F05C-EAFFB01548C4}"/>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7425230A-4FA1-B2D4-BD1A-FFCF7455F67B}"/>
              </a:ext>
            </a:extLst>
          </p:cNvPr>
          <p:cNvSpPr>
            <a:spLocks noGrp="1"/>
          </p:cNvSpPr>
          <p:nvPr>
            <p:ph type="body" idx="1"/>
          </p:nvPr>
        </p:nvSpPr>
        <p:spPr/>
        <p:txBody>
          <a:bodyPr/>
          <a:lstStyle/>
          <a:p>
            <a:r>
              <a:rPr lang="en-US" dirty="0"/>
              <a:t>Time 20:10 (15 s)</a:t>
            </a:r>
          </a:p>
          <a:p>
            <a:r>
              <a:rPr lang="en-US" dirty="0"/>
              <a:t>We start at the bottom, part 1: the harness. Correctness before anything else.</a:t>
            </a:r>
          </a:p>
        </p:txBody>
      </p:sp>
      <p:sp>
        <p:nvSpPr>
          <p:cNvPr id="4" name="Slide Number Placeholder 3">
            <a:extLst>
              <a:ext uri="{FF2B5EF4-FFF2-40B4-BE49-F238E27FC236}">
                <a16:creationId xmlns:a16="http://schemas.microsoft.com/office/drawing/2014/main" id="{74186E52-0BB7-F313-84D1-CA90CD23A601}"/>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4200976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20:25 (30 s)</a:t>
            </a:r>
          </a:p>
          <a:p>
            <a:r>
              <a:rPr lang="en-US" dirty="0"/>
              <a:t>Lines 3 to 7: pick the GPU, 100,000 elements, two random float32 tensors created directly on the device, no copies. Lines 9 and 10: the same addition twice, once with PyTorch, once with our wrapper. Line 12: triton.testing.assert_close compares the two within a tolerance, because the GPU may round differently. Line 13: print OK.</a:t>
            </a:r>
          </a:p>
          <a:p>
            <a:r>
              <a:rPr lang="en-US" dirty="0"/>
              <a:t>100,000 is not a multiple of 32, so the mask is exercised on the last block. A fast wrong kernel is worthless; every number after this belongs to a kernel that passed this check.</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28</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6DC6E-877E-034F-010F-13995FB57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69287-9160-C09D-E487-E2F05B1EF43C}"/>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EB870B36-1D4C-8142-D058-C731DDDB1AAC}"/>
              </a:ext>
            </a:extLst>
          </p:cNvPr>
          <p:cNvSpPr>
            <a:spLocks noGrp="1"/>
          </p:cNvSpPr>
          <p:nvPr>
            <p:ph type="body" idx="1"/>
          </p:nvPr>
        </p:nvSpPr>
        <p:spPr/>
        <p:txBody>
          <a:bodyPr/>
          <a:lstStyle/>
          <a:p>
            <a:r>
              <a:rPr lang="en-US" dirty="0"/>
              <a:t>Time 20:25 (30 s)</a:t>
            </a:r>
          </a:p>
          <a:p>
            <a:r>
              <a:rPr lang="en-US" dirty="0"/>
              <a:t>Lines 3 to 7: pick the GPU, 100,000 elements, two random float32 tensors created directly on the device, no copies. Lines 9 and 10: the same addition twice, once with PyTorch, once with our wrapper. Line 12: triton.testing.assert_close compares the two within a tolerance, because the GPU may round differently. Line 13: print OK.</a:t>
            </a:r>
          </a:p>
          <a:p>
            <a:r>
              <a:rPr lang="en-US" dirty="0"/>
              <a:t>100,000 is not a multiple of 32, so the mask is exercised on the last block. A fast wrong kernel is worthless; every number after this belongs to a kernel that passed this check.</a:t>
            </a:r>
          </a:p>
        </p:txBody>
      </p:sp>
      <p:sp>
        <p:nvSpPr>
          <p:cNvPr id="4" name="Slide Number Placeholder 3">
            <a:extLst>
              <a:ext uri="{FF2B5EF4-FFF2-40B4-BE49-F238E27FC236}">
                <a16:creationId xmlns:a16="http://schemas.microsoft.com/office/drawing/2014/main" id="{A46EBED5-D0CC-0A55-9A77-2BEA2BCD7339}"/>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4277321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20:55 (45 s)</a:t>
            </a:r>
          </a:p>
          <a:p>
            <a:r>
              <a:rPr lang="en-US" dirty="0"/>
              <a:t>Part 2, the wrapper, plain Python on the host. Lines 5 and 6: both inputs must be on the GPU and the same shape. Line 8: allocate the output with empty_like; PyTorch owns the memory. Line 9: n_elements.</a:t>
            </a:r>
          </a:p>
          <a:p>
            <a:r>
              <a:rPr lang="en-US" dirty="0"/>
              <a:t>Line 10: the grid is a lambda over meta, the dictionary of compile-time constants, returning a one-element tuple: cdiv(n_elements, BLOCK_SIZE) program instances. Line 11: the launch, square brackets for the grid, round brackets for the arguments, BLOCK_SIZE passed as a keyword because it is a constexpr. Tensors are passed as tensors; Triton hands the kernel their data pointers.</a:t>
            </a:r>
          </a:p>
          <a:p>
            <a:r>
              <a:rPr lang="en-US" dirty="0"/>
              <a:t>BLOCK_SIZE defaults to 32 here, deliberately small. Keep that in mind for the autotuner section.</a:t>
            </a:r>
          </a:p>
          <a:p>
            <a:r>
              <a:rPr lang="en-US" dirty="0"/>
              <a:t>Source: tutorial 01 uses the same wrapper shape (https://triton-lang.org/main/getting-started/tutorials/01-vector-add.html).</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8DD5E-93A0-AF69-C165-AE3A346625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54DC8B-EA92-3DA3-F53A-D1D8F8730269}"/>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D2D6FCA6-6145-0BDD-645A-35D3F120035E}"/>
              </a:ext>
            </a:extLst>
          </p:cNvPr>
          <p:cNvSpPr>
            <a:spLocks noGrp="1"/>
          </p:cNvSpPr>
          <p:nvPr>
            <p:ph type="body" idx="1"/>
          </p:nvPr>
        </p:nvSpPr>
        <p:spPr/>
        <p:txBody>
          <a:bodyPr/>
          <a:lstStyle/>
          <a:p>
            <a:r>
              <a:rPr lang="en-US" dirty="0"/>
              <a:t>Time 20:55 (45 s)</a:t>
            </a:r>
          </a:p>
          <a:p>
            <a:r>
              <a:rPr lang="en-US" dirty="0"/>
              <a:t>Part 2, the wrapper, plain Python on the host. Lines 5 and 6: both inputs must be on the GPU and the same shape. Line 8: allocate the output with empty_like; PyTorch owns the memory. Line 9: n_elements.</a:t>
            </a:r>
          </a:p>
          <a:p>
            <a:r>
              <a:rPr lang="en-US" dirty="0"/>
              <a:t>Line 10: the grid is a lambda over meta, the dictionary of compile-time constants, returning a one-element tuple: cdiv(n_elements, BLOCK_SIZE) program instances. Line 11: the launch, square brackets for the grid, round brackets for the arguments, BLOCK_SIZE passed as a keyword because it is a constexpr. Tensors are passed as tensors; Triton hands the kernel their data pointers.</a:t>
            </a:r>
          </a:p>
          <a:p>
            <a:r>
              <a:rPr lang="en-US" dirty="0"/>
              <a:t>BLOCK_SIZE defaults to 32 here, deliberately small. Keep that in mind for the autotuner section.</a:t>
            </a:r>
          </a:p>
          <a:p>
            <a:r>
              <a:rPr lang="en-US" dirty="0"/>
              <a:t>Source: tutorial 01 uses the same wrapper shape (https://triton-lang.org/main/getting-started/tutorials/01-vector-add.html).</a:t>
            </a:r>
          </a:p>
        </p:txBody>
      </p:sp>
      <p:sp>
        <p:nvSpPr>
          <p:cNvPr id="4" name="Slide Number Placeholder 3">
            <a:extLst>
              <a:ext uri="{FF2B5EF4-FFF2-40B4-BE49-F238E27FC236}">
                <a16:creationId xmlns:a16="http://schemas.microsoft.com/office/drawing/2014/main" id="{EABA1C44-E6E2-A3EC-4E35-0DA5BFA9ED8A}"/>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3477732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21:40 (1.5 min)</a:t>
            </a:r>
          </a:p>
          <a:p>
            <a:r>
              <a:rPr lang="en-US" dirty="0"/>
              <a:t>Part 3, the kernel. Six moves; every kernel we write has them.</a:t>
            </a:r>
          </a:p>
          <a:p>
            <a:r>
              <a:rPr lang="en-US" dirty="0"/>
              <a:t>Line 10: pid = tl.program_id(axis=0). Which block am I? Line 11: block_start = pid * BLOCK_SIZE, where my tile begins. Line 12: offsets = block_start + tl.arange(0, BLOCK_SIZE), the indices of my whole tile as one vector. This is CUDA's blockIdx.x * blockDim.x + threadIdx.x written once for the block instead of once per thread.</a:t>
            </a:r>
          </a:p>
          <a:p>
            <a:r>
              <a:rPr lang="en-US" dirty="0"/>
              <a:t>Line 13: mask = offsets &lt; n_elements. The grid over-covers on purpose; the lanes past the end are masked, and masked lanes never touch memory. No branch, so no warp divergence.</a:t>
            </a:r>
          </a:p>
          <a:p>
            <a:r>
              <a:rPr lang="en-US" dirty="0"/>
              <a:t>Lines 15 and 16: tl.load brings x and y from HBM into registers, several hundred cycles each. Line 18: x + y runs in registers, about one cycle, and tl.store writes the result back, masked.</a:t>
            </a:r>
          </a:p>
          <a:p>
            <a:r>
              <a:rPr lang="en-US" dirty="0"/>
              <a:t>Two loads and one store, twelve bytes per element, for one addition. By the cost model from the memory pyramid this kernel is memory-bound, like almost everything elementwise. On the L40S it reaches about 630 GB/s, the same as torch.add, against a rated 864.</a:t>
            </a:r>
          </a:p>
          <a:p>
            <a:r>
              <a:rPr lang="en-US" dirty="0"/>
              <a:t>Hand-off: the kernel has one number we picked by hand, BLOCK_SIZE. Let the machine pick it.</a:t>
            </a:r>
          </a:p>
          <a:p>
            <a:r>
              <a:rPr lang="en-US" dirty="0"/>
              <a:t>Source: tutorial 01; CUDA to Triton mapping table in blog part 1.</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23:10 (15 s)</a:t>
            </a:r>
          </a:p>
          <a:p>
            <a:r>
              <a:rPr lang="en-US" dirty="0"/>
              <a:t>Section five: the autotuner. One decorator and the kernel tunes itself.</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23:25 (20 s)</a:t>
            </a:r>
          </a:p>
          <a:p>
            <a:r>
              <a:rPr lang="en-US" dirty="0"/>
              <a:t>Start with what did not change: the kernel. Lines 13 to 20 are the same @triton.jit add_kernel with the same arguments, BLOCK_SIZE still a constexpr. The small image on the right is the original for reference.</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23:45 (30 s)</a:t>
            </a:r>
          </a:p>
          <a:p>
            <a:r>
              <a:rPr lang="en-US" dirty="0"/>
              <a:t>Now the list of candidates. Lines 1 to 9: seven triton.Config objects. Each one is a value for BLOCK_SIZE, 128 up to 4096, plus num_warps, how many warps of 32 threads run one program instance, 4 or 8. These are exactly the knobs we would otherwise turn by hand, written down as candidates.</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24:15 (45 s)</a:t>
            </a:r>
          </a:p>
          <a:p>
            <a:r>
              <a:rPr lang="en-US" dirty="0"/>
              <a:t>Lines 11 and 12 tie them together: @triton.autotune(configs=configs, key=['n_elements']) above @triton.jit.</a:t>
            </a:r>
          </a:p>
          <a:p>
            <a:r>
              <a:rPr lang="en-US" dirty="0"/>
              <a:t>configs is the list of candidates. key is the list of argument names whose change triggers a new search: the first call with a new n_elements benchmarks every config, keeps the fastest, and caches it for that value; later calls with the same n_elements launch the winner directly. The search cost is paid once per distinct key, which is why keys should be shapes, not data.</a:t>
            </a:r>
          </a:p>
          <a:p>
            <a:r>
              <a:rPr lang="en-US" dirty="0"/>
              <a:t>Source: triton.autotune docs: 'Decorator for auto-tuning a triton.jit'd function'; configs is 'a list of triton.Config objects'; key is 'a list of argument names whose change in value will trigger the evaluation of all provided configs' (https://triton-lang.org/main/python-api/generated/triton.autotune.html).</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25:00 (20 s)</a:t>
            </a:r>
          </a:p>
          <a:p>
            <a:r>
              <a:rPr lang="en-US" dirty="0"/>
              <a:t>Two things in the wrapper are now not needed: the BLOCK_SIZE parameter on line 3 and passing BLOCK_SIZE=BLOCK_SIZE on line 11. The autotuner supplies it.</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25:20 (20 s)</a:t>
            </a:r>
          </a:p>
          <a:p>
            <a:r>
              <a:rPr lang="en-US" dirty="0"/>
              <a:t>The new wrapper. Same asserts, same allocation. Line 10 still reads meta['BLOCK_SIZE'] in the grid lambda; that is the point of the lambda, the autotuner fills meta with the chosen config, and the number of programs follows the block size it picked. Line 11: the launch passes no block size at all.</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38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r>
              <a:rPr lang="en-US" dirty="0"/>
              <a:t>Time 25:40 (45 s)</a:t>
            </a:r>
          </a:p>
          <a:p>
            <a:r>
              <a:rPr lang="en-US" dirty="0"/>
              <a:t>What the L40S picked. 100,000 elements: BLOCK_SIZE 1024 with 4 warps. 1 million and 10 million: BLOCK_SIZE 128 with 4 warps. All three correct.</a:t>
            </a:r>
          </a:p>
          <a:p>
            <a:r>
              <a:rPr lang="en-US" dirty="0"/>
              <a:t>Two lessons. The winner depends on the problem size, which is why the search is per key. And the differences between good configs on a memory-bound kernel are small; the autotuner is a cheap way to avoid a bad choice, like our hand-picked 32, not a way to beat the memory ceiling. To go faster than the ceiling there is exactly one way: move fewer bytes.</a:t>
            </a:r>
          </a:p>
          <a:p>
            <a:r>
              <a:rPr lang="en-US" dirty="0"/>
              <a:t>Hand-off: that is fusion.</a:t>
            </a:r>
          </a:p>
        </p:txBody>
      </p:sp>
    </p:spTree>
    <p:extLst>
      <p:ext uri="{BB962C8B-B14F-4D97-AF65-F5344CB8AC3E}">
        <p14:creationId xmlns:p14="http://schemas.microsoft.com/office/powerpoint/2010/main" val="485620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5E86C-13A3-C676-3330-FEF690313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452D1-0A7C-1ECB-E400-938AEE7AE2C3}"/>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94EB6B4-6EE9-4D4F-9430-8114DF86FB6F}"/>
              </a:ext>
            </a:extLst>
          </p:cNvPr>
          <p:cNvSpPr>
            <a:spLocks noGrp="1"/>
          </p:cNvSpPr>
          <p:nvPr>
            <p:ph type="body" idx="1"/>
          </p:nvPr>
        </p:nvSpPr>
        <p:spPr/>
        <p:txBody>
          <a:bodyPr/>
          <a:lstStyle/>
          <a:p>
            <a:r>
              <a:rPr lang="en-US" dirty="0"/>
              <a:t>Time 26:25 (1.25 min)</a:t>
            </a:r>
          </a:p>
          <a:p>
            <a:r>
              <a:rPr lang="en-US" dirty="0"/>
              <a:t>The GIF is the fusion dance from Dragon Ball: two fighters, one stronger fighter. Let it land, then make the real point.</a:t>
            </a:r>
          </a:p>
          <a:p>
            <a:r>
              <a:rPr lang="en-US" dirty="0"/>
              <a:t>Softmax in eager PyTorch is five kernels: max, subtract, exp, sum, divide. Each reads the whole matrix from HBM and writes an intermediate back, so the same bytes make several hundred-cycle round trips. A fused Triton kernel reads each row once, keeps the max, the exponentials and the sum in registers, and writes once. Same arithmetic, roughly a quarter of the traffic; on the L40S the fused kernel matches torch.softmax at the memory ceiling.</a:t>
            </a:r>
          </a:p>
          <a:p>
            <a:r>
              <a:rPr lang="en-US" dirty="0"/>
              <a:t>You have already seen the small version: (a + b).relu() is two kernels and five array-sized trips in eager mode, 6.656 microseconds on our L40S. Under torch.compile it becomes one kernel named triton_poi_fused_add_relu_0, three trips, 3.392 microseconds, about half. Inductor wrote that kernel in Triton. The compiler fuses what it can see; for your own fused block you write it, and now you know how.</a:t>
            </a:r>
          </a:p>
          <a:p>
            <a:r>
              <a:rPr lang="en-US" dirty="0"/>
              <a:t>Note: the slide title reads 'Kernal'; it should be 'Kernel'.</a:t>
            </a:r>
          </a:p>
          <a:p>
            <a:r>
              <a:rPr lang="en-US" dirty="0"/>
              <a:t>Source: Triton tutorial 02, Fused Softmax (https://triton-lang.org/main/getting-started/tutorials/02-fused-softmax.html); blog part 1, final section; book chapter 3.1 and 4.2.</a:t>
            </a:r>
          </a:p>
        </p:txBody>
      </p:sp>
      <p:sp>
        <p:nvSpPr>
          <p:cNvPr id="4" name="Slide Number Placeholder 3">
            <a:extLst>
              <a:ext uri="{FF2B5EF4-FFF2-40B4-BE49-F238E27FC236}">
                <a16:creationId xmlns:a16="http://schemas.microsoft.com/office/drawing/2014/main" id="{5540AF90-CE88-1BE8-77DD-65E30D675F25}"/>
              </a:ext>
            </a:extLst>
          </p:cNvPr>
          <p:cNvSpPr>
            <a:spLocks noGrp="1"/>
          </p:cNvSpPr>
          <p:nvPr>
            <p:ph type="sldNum" sz="quarter" idx="10"/>
          </p:nvPr>
        </p:nvSpPr>
        <p:spPr/>
        <p:txBody>
          <a:bodyPr/>
          <a:lstStyle/>
          <a:p>
            <a:fld id="{F7021451-1387-4CA6-816F-3879F97B5CBC}" type="slidenum">
              <a:rPr lang="en-US"/>
              <a:t>40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3A963-4952-6E21-5A65-6590B5344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824301-5D45-B4D0-834C-F2ABC5B71718}"/>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70BFD555-98AF-4C76-8B5D-9063FA9ECD1E}"/>
              </a:ext>
            </a:extLst>
          </p:cNvPr>
          <p:cNvSpPr>
            <a:spLocks noGrp="1"/>
          </p:cNvSpPr>
          <p:nvPr>
            <p:ph type="body" idx="1"/>
          </p:nvPr>
        </p:nvSpPr>
        <p:spPr/>
        <p:txBody>
          <a:bodyPr/>
          <a:lstStyle/>
          <a:p>
            <a:r>
              <a:rPr lang="en-US" dirty="0"/>
              <a:t>Time 27:50 (20 s)</a:t>
            </a:r>
          </a:p>
          <a:p>
            <a:r>
              <a:rPr lang="en-US" dirty="0"/>
              <a:t>All the code is in the Crusoe Developer Hub repo, foundations/gpu-engineering: 00_gpu_basics has the CUDA and profiler scripts from today, 01_vector_add the kernel and the autotuned version, then SiLU, SwiGLU fusion, masking with tl.where, and RoPE. One GPU is enough to run everything. Blog part 1 is live and part 2 takes the vector add apart line by line, with benchmarking.</a:t>
            </a:r>
          </a:p>
          <a:p>
            <a:r>
              <a:rPr lang="en-US" dirty="0"/>
              <a:t>Suggested first exercise: fuse relu(x + y) by hand and compare with the kernel torch.compile wrote.</a:t>
            </a:r>
          </a:p>
        </p:txBody>
      </p:sp>
      <p:sp>
        <p:nvSpPr>
          <p:cNvPr id="4" name="Slide Number Placeholder 3">
            <a:extLst>
              <a:ext uri="{FF2B5EF4-FFF2-40B4-BE49-F238E27FC236}">
                <a16:creationId xmlns:a16="http://schemas.microsoft.com/office/drawing/2014/main" id="{A2C931B2-633C-5989-C431-C2BE8C28A623}"/>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867466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5BC39-0166-539A-C119-E52A2C757D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08CA8-0590-C877-2585-A4EEBDE71564}"/>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2C4D1D80-D80B-CA76-E8DF-C3B927E4C1F8}"/>
              </a:ext>
            </a:extLst>
          </p:cNvPr>
          <p:cNvSpPr>
            <a:spLocks noGrp="1"/>
          </p:cNvSpPr>
          <p:nvPr>
            <p:ph type="body" idx="1"/>
          </p:nvPr>
        </p:nvSpPr>
        <p:spPr/>
        <p:txBody>
          <a:bodyPr/>
          <a:lstStyle/>
          <a:p>
            <a:r>
              <a:rPr lang="en-US" dirty="0"/>
              <a:t>Time 28:10 (15 s)</a:t>
            </a:r>
          </a:p>
          <a:p>
            <a:r>
              <a:rPr lang="en-US" dirty="0"/>
              <a:t>Questions after today go to the Crusoe For Developers Discord, discord.gg/tRKs5bMyry: tutorials-and-cookbooks and learning-roadmaps channels. Scan the code.</a:t>
            </a:r>
          </a:p>
        </p:txBody>
      </p:sp>
      <p:sp>
        <p:nvSpPr>
          <p:cNvPr id="4" name="Slide Number Placeholder 3">
            <a:extLst>
              <a:ext uri="{FF2B5EF4-FFF2-40B4-BE49-F238E27FC236}">
                <a16:creationId xmlns:a16="http://schemas.microsoft.com/office/drawing/2014/main" id="{C732AFBF-5CC2-3D0A-9341-53D149EE58DD}"/>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25528003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70" name="Google Shape;70;p6:notes"/>
          <p:cNvSpPr txBox="1">
            <a:spLocks noGrp="1"/>
          </p:cNvSpPr>
          <p:nvPr>
            <p:ph type="body" idx="1"/>
          </p:nvPr>
        </p:nvSpPr>
        <p:spPr>
          <a:xfrm>
            <a:off x="685800" y="4343400"/>
            <a:ext cx="5486400" cy="4114800"/>
          </a:xfrm>
          <a:prstGeom prst="rect">
            <a:avLst/>
          </a:prstGeom>
          <a:noFill/>
          <a:ln>
            <a:noFill/>
          </a:ln>
        </p:spPr>
        <p:txBody>
          <a:bodyPr/>
          <a:lstStyle/>
          <a:p>
            <a:r>
              <a:rPr lang="en-US" dirty="0"/>
              <a:t>Time 28:25, then questions</a:t>
            </a:r>
          </a:p>
          <a:p>
            <a:r>
              <a:rPr lang="en-US" dirty="0"/>
              <a:t>Thank you. Our emails are on the slide, and Crusoe is hiring: distributed training, applied research, product, software engineering. Open the floor for questions.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09000" y="2563775"/>
            <a:ext cx="7926000" cy="10860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a:endParaRPr/>
          </a:p>
        </p:txBody>
      </p:sp>
      <p:sp>
        <p:nvSpPr>
          <p:cNvPr id="11" name="Google Shape;11;p2"/>
          <p:cNvSpPr txBox="1">
            <a:spLocks noGrp="1"/>
          </p:cNvSpPr>
          <p:nvPr>
            <p:ph type="subTitle" idx="1"/>
          </p:nvPr>
        </p:nvSpPr>
        <p:spPr>
          <a:xfrm>
            <a:off x="609000" y="3649625"/>
            <a:ext cx="79260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a:endParaRPr/>
          </a:p>
        </p:txBody>
      </p:sp>
      <p:pic>
        <p:nvPicPr>
          <p:cNvPr id="12" name="Google Shape;12;p2"/>
          <p:cNvPicPr preferRelativeResize="0"/>
          <p:nvPr/>
        </p:nvPicPr>
        <p:blipFill rotWithShape="1">
          <a:blip r:embed="rId3">
            <a:alphaModFix/>
          </a:blip>
          <a:srcRect/>
          <a:stretch/>
        </p:blipFill>
        <p:spPr>
          <a:xfrm>
            <a:off x="3720136" y="114337"/>
            <a:ext cx="3810000" cy="2333625"/>
          </a:xfrm>
          <a:prstGeom prst="rect">
            <a:avLst/>
          </a:prstGeom>
          <a:noFill/>
          <a:ln>
            <a:noFill/>
          </a:ln>
        </p:spPr>
      </p:pic>
      <p:pic>
        <p:nvPicPr>
          <p:cNvPr id="13" name="Google Shape;13;p2"/>
          <p:cNvPicPr preferRelativeResize="0"/>
          <p:nvPr/>
        </p:nvPicPr>
        <p:blipFill rotWithShape="1">
          <a:blip r:embed="rId4">
            <a:alphaModFix/>
          </a:blip>
          <a:srcRect/>
          <a:stretch/>
        </p:blipFill>
        <p:spPr>
          <a:xfrm>
            <a:off x="2667000" y="114336"/>
            <a:ext cx="3810000" cy="23336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Blank)">
  <p:cSld name="TITLE_AND_BODY_1">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4"/>
          <p:cNvSpPr/>
          <p:nvPr/>
        </p:nvSpPr>
        <p:spPr>
          <a:xfrm>
            <a:off x="0" y="0"/>
            <a:ext cx="9144000" cy="44458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 name="Google Shape;18;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311700" y="1152474"/>
            <a:ext cx="8520600" cy="3224033"/>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SzPts val="1800"/>
              <a:buFont typeface="Avenir"/>
              <a:buChar char="●"/>
              <a:defRPr sz="1800" i="0" u="none" strike="noStrike" cap="none">
                <a:latin typeface="Avenir"/>
                <a:ea typeface="Avenir"/>
                <a:cs typeface="Avenir"/>
                <a:sym typeface="Avenir"/>
              </a:defRPr>
            </a:lvl1pPr>
            <a:lvl2pPr marL="914400" marR="0" lvl="1"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2pPr>
            <a:lvl3pPr marL="1371600" marR="0" lvl="2"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3pPr>
            <a:lvl4pPr marL="1828800" marR="0" lvl="3"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4pPr>
            <a:lvl5pPr marL="2286000" marR="0" lvl="4"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5pPr>
            <a:lvl6pPr marL="2743200" marR="0" lvl="5"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6pPr>
            <a:lvl7pPr marL="3200400" marR="0" lvl="6"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7pPr>
            <a:lvl8pPr marL="3657600" marR="0" lvl="7"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8pPr>
            <a:lvl9pPr marL="4114800" marR="0" lvl="8"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9pPr>
          </a:lstStyle>
          <a:p>
            <a:endParaRPr/>
          </a:p>
        </p:txBody>
      </p:sp>
      <p:sp>
        <p:nvSpPr>
          <p:cNvPr id="20" name="Google Shape;20;p4"/>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21" name="Google Shape;21;p4"/>
          <p:cNvPicPr preferRelativeResize="0"/>
          <p:nvPr/>
        </p:nvPicPr>
        <p:blipFill rotWithShape="1">
          <a:blip r:embed="rId3">
            <a:alphaModFix/>
          </a:blip>
          <a:srcRect/>
          <a:stretch/>
        </p:blipFill>
        <p:spPr>
          <a:xfrm>
            <a:off x="311700" y="4478744"/>
            <a:ext cx="978681" cy="59944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3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Blank)">
  <p:cSld name="1_Title and Body (Blank)">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8"/>
          <p:cNvSpPr/>
          <p:nvPr/>
        </p:nvSpPr>
        <p:spPr>
          <a:xfrm>
            <a:off x="0" y="0"/>
            <a:ext cx="9144000" cy="44458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5" name="Google Shape;35;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6" name="Google Shape;36;p8"/>
          <p:cNvSpPr txBox="1">
            <a:spLocks noGrp="1"/>
          </p:cNvSpPr>
          <p:nvPr>
            <p:ph type="body" idx="1"/>
          </p:nvPr>
        </p:nvSpPr>
        <p:spPr>
          <a:xfrm>
            <a:off x="311700" y="1152474"/>
            <a:ext cx="8520600" cy="3224033"/>
          </a:xfrm>
          <a:prstGeom prst="rect">
            <a:avLst/>
          </a:prstGeom>
          <a:noFill/>
          <a:ln>
            <a:noFill/>
          </a:ln>
        </p:spPr>
        <p:txBody>
          <a:bodyPr spcFirstLastPara="1" wrap="square" lIns="91425" tIns="91425" rIns="91425" bIns="91425" anchor="t" anchorCtr="0">
            <a:normAutofit/>
          </a:bodyPr>
          <a:lstStyle>
            <a:lvl1pPr marL="457200" marR="0" lvl="0" indent="-342900" algn="l">
              <a:lnSpc>
                <a:spcPct val="115000"/>
              </a:lnSpc>
              <a:spcBef>
                <a:spcPts val="0"/>
              </a:spcBef>
              <a:spcAft>
                <a:spcPts val="0"/>
              </a:spcAft>
              <a:buSzPts val="1800"/>
              <a:buFont typeface="Avenir"/>
              <a:buChar char="●"/>
              <a:defRPr sz="1800" i="0" u="none" strike="noStrike" cap="none">
                <a:latin typeface="Avenir"/>
                <a:ea typeface="Avenir"/>
                <a:cs typeface="Avenir"/>
                <a:sym typeface="Avenir"/>
              </a:defRPr>
            </a:lvl1pPr>
            <a:lvl2pPr marL="914400" marR="0" lvl="1"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2pPr>
            <a:lvl3pPr marL="1371600" marR="0" lvl="2"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3pPr>
            <a:lvl4pPr marL="1828800" marR="0" lvl="3"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4pPr>
            <a:lvl5pPr marL="2286000" marR="0" lvl="4"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5pPr>
            <a:lvl6pPr marL="2743200" marR="0" lvl="5"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6pPr>
            <a:lvl7pPr marL="3200400" marR="0" lvl="6"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7pPr>
            <a:lvl8pPr marL="3657600" marR="0" lvl="7"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8pPr>
            <a:lvl9pPr marL="4114800" marR="0" lvl="8" indent="-317500" algn="l">
              <a:lnSpc>
                <a:spcPct val="115000"/>
              </a:lnSpc>
              <a:spcBef>
                <a:spcPts val="0"/>
              </a:spcBef>
              <a:spcAft>
                <a:spcPts val="0"/>
              </a:spcAft>
              <a:buSzPts val="1400"/>
              <a:buFont typeface="Avenir"/>
              <a:buChar char="■"/>
              <a:defRPr sz="1400" i="0" u="none" strike="noStrike" cap="none">
                <a:latin typeface="Avenir"/>
                <a:ea typeface="Avenir"/>
                <a:cs typeface="Avenir"/>
                <a:sym typeface="Avenir"/>
              </a:defRPr>
            </a:lvl9pPr>
          </a:lstStyle>
          <a:p>
            <a:endParaRPr/>
          </a:p>
        </p:txBody>
      </p:sp>
      <p:sp>
        <p:nvSpPr>
          <p:cNvPr id="37" name="Google Shape;37;p8"/>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38" name="Google Shape;38;p8"/>
          <p:cNvPicPr preferRelativeResize="0"/>
          <p:nvPr/>
        </p:nvPicPr>
        <p:blipFill rotWithShape="1">
          <a:blip r:embed="rId3">
            <a:alphaModFix/>
          </a:blip>
          <a:srcRect/>
          <a:stretch/>
        </p:blipFill>
        <p:spPr>
          <a:xfrm>
            <a:off x="311700" y="4478744"/>
            <a:ext cx="978681" cy="59944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p:cSld name="1_Title and Two Columns">
    <p:bg>
      <p:bgPr>
        <a:blipFill>
          <a:blip r:embed="rId2">
            <a:alphaModFix/>
          </a:blip>
          <a:stretch>
            <a:fillRect/>
          </a:stretch>
        </a:blipFill>
        <a:effectLst/>
      </p:bgPr>
    </p:bg>
    <p:spTree>
      <p:nvGrpSpPr>
        <p:cNvPr id="1" name="Shape 39"/>
        <p:cNvGrpSpPr/>
        <p:nvPr/>
      </p:nvGrpSpPr>
      <p:grpSpPr>
        <a:xfrm>
          <a:off x="0" y="0"/>
          <a:ext cx="0" cy="0"/>
          <a:chOff x="0" y="0"/>
          <a:chExt cx="0" cy="0"/>
        </a:xfrm>
      </p:grpSpPr>
      <p:sp>
        <p:nvSpPr>
          <p:cNvPr id="40" name="Google Shape;40;p9"/>
          <p:cNvSpPr/>
          <p:nvPr/>
        </p:nvSpPr>
        <p:spPr>
          <a:xfrm>
            <a:off x="0" y="0"/>
            <a:ext cx="9144000" cy="444587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 name="Google Shape;41;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2" name="Google Shape;42;p9"/>
          <p:cNvSpPr txBox="1">
            <a:spLocks noGrp="1"/>
          </p:cNvSpPr>
          <p:nvPr>
            <p:ph type="body" idx="1"/>
          </p:nvPr>
        </p:nvSpPr>
        <p:spPr>
          <a:xfrm>
            <a:off x="3117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3" name="Google Shape;43;p9"/>
          <p:cNvSpPr txBox="1">
            <a:spLocks noGrp="1"/>
          </p:cNvSpPr>
          <p:nvPr>
            <p:ph type="body" idx="2"/>
          </p:nvPr>
        </p:nvSpPr>
        <p:spPr>
          <a:xfrm>
            <a:off x="4832400" y="1152475"/>
            <a:ext cx="3999900" cy="3217726"/>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44" name="Google Shape;44;p9"/>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pic>
        <p:nvPicPr>
          <p:cNvPr id="45" name="Google Shape;45;p9"/>
          <p:cNvPicPr preferRelativeResize="0"/>
          <p:nvPr/>
        </p:nvPicPr>
        <p:blipFill rotWithShape="1">
          <a:blip r:embed="rId3">
            <a:alphaModFix/>
          </a:blip>
          <a:srcRect/>
          <a:stretch/>
        </p:blipFill>
        <p:spPr>
          <a:xfrm>
            <a:off x="311700" y="4478744"/>
            <a:ext cx="978681" cy="59944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499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8">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chemeClr val="dk1"/>
              </a:buClr>
              <a:buSzPts val="2800"/>
              <a:buFont typeface="Avenir"/>
              <a:buNone/>
              <a:defRPr sz="2800" b="1" i="0" u="none" strike="noStrike" cap="none">
                <a:solidFill>
                  <a:schemeClr val="dk1"/>
                </a:solidFill>
                <a:latin typeface="Avenir"/>
                <a:ea typeface="Avenir"/>
                <a:cs typeface="Avenir"/>
                <a:sym typeface="Avenir"/>
              </a:defRPr>
            </a:lvl9pPr>
          </a:lstStyle>
          <a:p>
            <a:endParaRPr/>
          </a:p>
        </p:txBody>
      </p:sp>
      <p:sp>
        <p:nvSpPr>
          <p:cNvPr id="7" name="Google Shape;7;p1"/>
          <p:cNvSpPr txBox="1">
            <a:spLocks noGrp="1"/>
          </p:cNvSpPr>
          <p:nvPr>
            <p:ph type="body" idx="1"/>
          </p:nvPr>
        </p:nvSpPr>
        <p:spPr>
          <a:xfrm>
            <a:off x="311700" y="1152475"/>
            <a:ext cx="8520600" cy="31287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1"/>
              </a:buClr>
              <a:buSzPts val="1800"/>
              <a:buFont typeface="Avenir"/>
              <a:buChar char="●"/>
              <a:defRPr sz="1800" b="0" i="0" u="none" strike="noStrike" cap="none">
                <a:solidFill>
                  <a:schemeClr val="dk1"/>
                </a:solidFill>
                <a:latin typeface="Avenir"/>
                <a:ea typeface="Avenir"/>
                <a:cs typeface="Avenir"/>
                <a:sym typeface="Avenir"/>
              </a:defRPr>
            </a:lvl1pPr>
            <a:lvl2pPr marL="914400" marR="0" lvl="1"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2pPr>
            <a:lvl3pPr marL="1371600" marR="0" lvl="2"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3pPr>
            <a:lvl4pPr marL="1828800" marR="0" lvl="3"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4pPr>
            <a:lvl5pPr marL="2286000" marR="0" lvl="4"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5pPr>
            <a:lvl6pPr marL="2743200" marR="0" lvl="5"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6pPr>
            <a:lvl7pPr marL="3200400" marR="0" lvl="6"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7pPr>
            <a:lvl8pPr marL="3657600" marR="0" lvl="7"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8pPr>
            <a:lvl9pPr marL="4114800" marR="0" lvl="8" indent="-317500" algn="l" rtl="0">
              <a:lnSpc>
                <a:spcPct val="115000"/>
              </a:lnSpc>
              <a:spcBef>
                <a:spcPts val="0"/>
              </a:spcBef>
              <a:spcAft>
                <a:spcPts val="0"/>
              </a:spcAft>
              <a:buClr>
                <a:schemeClr val="dk1"/>
              </a:buClr>
              <a:buSzPts val="1400"/>
              <a:buFont typeface="Avenir"/>
              <a:buChar char="■"/>
              <a:defRPr sz="1400" b="0" i="0" u="none" strike="noStrike" cap="none">
                <a:solidFill>
                  <a:schemeClr val="dk1"/>
                </a:solidFill>
                <a:latin typeface="Avenir"/>
                <a:ea typeface="Avenir"/>
                <a:cs typeface="Avenir"/>
                <a:sym typeface="Avenir"/>
              </a:defRPr>
            </a:lvl9pPr>
          </a:lstStyle>
          <a:p>
            <a:endParaRPr/>
          </a:p>
        </p:txBody>
      </p:sp>
      <p:sp>
        <p:nvSpPr>
          <p:cNvPr id="8" name="Google Shape;8;p1"/>
          <p:cNvSpPr txBox="1">
            <a:spLocks noGrp="1"/>
          </p:cNvSpPr>
          <p:nvPr>
            <p:ph type="sldNum" idx="12"/>
          </p:nvPr>
        </p:nvSpPr>
        <p:spPr>
          <a:xfrm>
            <a:off x="8320058" y="4590005"/>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1pPr>
            <a:lvl2pPr marL="0" marR="0" lvl="1"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2pPr>
            <a:lvl3pPr marL="0" marR="0" lvl="2"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3pPr>
            <a:lvl4pPr marL="0" marR="0" lvl="3"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4pPr>
            <a:lvl5pPr marL="0" marR="0" lvl="4"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5pPr>
            <a:lvl6pPr marL="0" marR="0" lvl="5"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6pPr>
            <a:lvl7pPr marL="0" marR="0" lvl="6"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7pPr>
            <a:lvl8pPr marL="0" marR="0" lvl="7"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8pPr>
            <a:lvl9pPr marL="0" marR="0" lvl="8" indent="0" algn="r" rtl="0">
              <a:lnSpc>
                <a:spcPct val="100000"/>
              </a:lnSpc>
              <a:spcBef>
                <a:spcPts val="0"/>
              </a:spcBef>
              <a:spcAft>
                <a:spcPts val="0"/>
              </a:spcAft>
              <a:buClr>
                <a:srgbClr val="000000"/>
              </a:buClr>
              <a:buSzPts val="1000"/>
              <a:buFont typeface="Arial"/>
              <a:buNone/>
              <a:defRPr sz="1300" b="1" i="0" u="none" strike="noStrike" cap="none">
                <a:solidFill>
                  <a:schemeClr val="lt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7"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org&amp;utm_campaign=index&amp;utm_content=origi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hyperlink" Target="https://info.orcid.org/coding-with-the-github-octocat/" TargetMode="External"/><Relationship Id="rId4" Type="http://schemas.openxmlformats.org/officeDocument/2006/relationships/image" Target="../media/image34.jp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hyperlink" Target="https://orinocotribune.com/will-the-us-attack-venezuela/" TargetMode="External"/><Relationship Id="rId4" Type="http://schemas.openxmlformats.org/officeDocument/2006/relationships/image" Target="../media/image38.png"/></Relationships>
</file>

<file path=ppt/slides/_rels/slide47.xml.rels><?xml version="1.0" encoding="UTF-8" standalone="yes"?>
<Relationships xmlns="http://schemas.openxmlformats.org/package/2006/relationships"><Relationship Id="rId3" Type="http://schemas.openxmlformats.org/officeDocument/2006/relationships/hyperlink" Target="mailto:jgoteti@crusoe.ai"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
          <p:cNvSpPr txBox="1">
            <a:spLocks noGrp="1"/>
          </p:cNvSpPr>
          <p:nvPr>
            <p:ph type="ctrTitle"/>
          </p:nvPr>
        </p:nvSpPr>
        <p:spPr>
          <a:xfrm>
            <a:off x="609000" y="2563775"/>
            <a:ext cx="7926000" cy="1086000"/>
          </a:xfrm>
          <a:prstGeom prst="rect">
            <a:avLst/>
          </a:prstGeom>
        </p:spPr>
        <p:txBody>
          <a:bodyPr spcFirstLastPara="1" wrap="square" lIns="91425" tIns="91425" rIns="91425" bIns="91425" anchor="t" anchorCtr="0">
            <a:normAutofit fontScale="90000"/>
          </a:bodyPr>
          <a:lstStyle/>
          <a:p>
            <a:pPr lvl="0"/>
            <a:r>
              <a:rPr lang="en-US" sz="3200" dirty="0"/>
              <a:t>Practical GPU Programming with Triton for </a:t>
            </a:r>
            <a:r>
              <a:rPr lang="en-US" sz="3200" dirty="0" err="1"/>
              <a:t>PyTorch</a:t>
            </a:r>
            <a:r>
              <a:rPr lang="en-US" sz="3200" dirty="0"/>
              <a:t> Developers</a:t>
            </a:r>
            <a:endParaRPr lang="en-US" sz="3000" dirty="0"/>
          </a:p>
        </p:txBody>
      </p:sp>
      <p:sp>
        <p:nvSpPr>
          <p:cNvPr id="39" name="Google Shape;39;p1"/>
          <p:cNvSpPr txBox="1">
            <a:spLocks noGrp="1"/>
          </p:cNvSpPr>
          <p:nvPr>
            <p:ph type="subTitle" idx="1"/>
          </p:nvPr>
        </p:nvSpPr>
        <p:spPr>
          <a:xfrm>
            <a:off x="0" y="4057499"/>
            <a:ext cx="9144000" cy="1086001"/>
          </a:xfrm>
          <a:prstGeom prst="rect">
            <a:avLst/>
          </a:prstGeom>
        </p:spPr>
        <p:txBody>
          <a:bodyPr spcFirstLastPara="1" wrap="square" lIns="91425" tIns="91425" rIns="91425" bIns="91425" anchor="t" anchorCtr="0">
            <a:normAutofit/>
          </a:bodyPr>
          <a:lstStyle/>
          <a:p>
            <a:pPr marL="0" indent="0"/>
            <a:r>
              <a:rPr lang="en-US" sz="1800" dirty="0"/>
              <a:t>Suman Debnath, Janaki Ram </a:t>
            </a:r>
            <a:r>
              <a:rPr lang="en-US" sz="1800" dirty="0" err="1"/>
              <a:t>Goteti</a:t>
            </a:r>
            <a:endParaRPr lang="en-US" sz="1800" dirty="0"/>
          </a:p>
          <a:p>
            <a:pPr marL="0" lvl="0" indent="0"/>
            <a:r>
              <a:rPr lang="en-US" sz="1800" dirty="0"/>
              <a:t> </a:t>
            </a:r>
          </a:p>
        </p:txBody>
      </p:sp>
      <p:pic>
        <p:nvPicPr>
          <p:cNvPr id="2" name="Graphic 1">
            <a:extLst>
              <a:ext uri="{FF2B5EF4-FFF2-40B4-BE49-F238E27FC236}">
                <a16:creationId xmlns:a16="http://schemas.microsoft.com/office/drawing/2014/main" id="{88E912A2-8994-DC42-7046-E7D676B333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30579" y="4471160"/>
            <a:ext cx="1082841" cy="2586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4D4E85-A6B5-4BE1-DA5B-A4B30A3DE1B7}"/>
              </a:ext>
            </a:extLst>
          </p:cNvPr>
          <p:cNvSpPr txBox="1"/>
          <p:nvPr/>
        </p:nvSpPr>
        <p:spPr>
          <a:xfrm>
            <a:off x="594360" y="1688068"/>
            <a:ext cx="7955280" cy="1200329"/>
          </a:xfrm>
          <a:prstGeom prst="rect">
            <a:avLst/>
          </a:prstGeom>
          <a:noFill/>
        </p:spPr>
        <p:txBody>
          <a:bodyPr wrap="square">
            <a:spAutoFit/>
          </a:bodyPr>
          <a:lstStyle/>
          <a:p>
            <a:pPr algn="ctr"/>
            <a:r>
              <a:rPr lang="en-US" sz="2400" dirty="0">
                <a:solidFill>
                  <a:schemeClr val="tx1"/>
                </a:solidFill>
                <a:latin typeface="Courier New" panose="02070309020205020404" pitchFamily="49" charset="0"/>
                <a:cs typeface="Courier New" panose="02070309020205020404" pitchFamily="49" charset="0"/>
              </a:rPr>
              <a:t>Write some code. </a:t>
            </a:r>
            <a:r>
              <a:rPr lang="en-US" sz="2400" b="1" dirty="0">
                <a:solidFill>
                  <a:schemeClr val="tx1"/>
                </a:solidFill>
                <a:latin typeface="Courier New" panose="02070309020205020404" pitchFamily="49" charset="0"/>
                <a:cs typeface="Courier New" panose="02070309020205020404" pitchFamily="49" charset="0"/>
              </a:rPr>
              <a:t>Wait a year.</a:t>
            </a:r>
          </a:p>
          <a:p>
            <a:pPr algn="ctr"/>
            <a:r>
              <a:rPr lang="en-US" sz="2400" dirty="0">
                <a:solidFill>
                  <a:schemeClr val="tx1"/>
                </a:solidFill>
                <a:latin typeface="Courier New" panose="02070309020205020404" pitchFamily="49" charset="0"/>
                <a:cs typeface="Courier New" panose="02070309020205020404" pitchFamily="49" charset="0"/>
              </a:rPr>
              <a:t> It runs twice as </a:t>
            </a:r>
            <a:r>
              <a:rPr lang="en-US" sz="2400" b="1" dirty="0">
                <a:solidFill>
                  <a:schemeClr val="tx1"/>
                </a:solidFill>
                <a:latin typeface="Courier New" panose="02070309020205020404" pitchFamily="49" charset="0"/>
                <a:cs typeface="Courier New" panose="02070309020205020404" pitchFamily="49" charset="0"/>
              </a:rPr>
              <a:t>fast</a:t>
            </a:r>
            <a:r>
              <a:rPr lang="en-US" sz="2400" dirty="0">
                <a:solidFill>
                  <a:schemeClr val="tx1"/>
                </a:solidFill>
                <a:latin typeface="Courier New" panose="02070309020205020404" pitchFamily="49" charset="0"/>
                <a:cs typeface="Courier New" panose="02070309020205020404" pitchFamily="49" charset="0"/>
              </a:rPr>
              <a:t> on </a:t>
            </a:r>
            <a:r>
              <a:rPr lang="en-US" sz="2400" b="1" dirty="0">
                <a:solidFill>
                  <a:schemeClr val="tx1"/>
                </a:solidFill>
                <a:latin typeface="Courier New" panose="02070309020205020404" pitchFamily="49" charset="0"/>
                <a:cs typeface="Courier New" panose="02070309020205020404" pitchFamily="49" charset="0"/>
              </a:rPr>
              <a:t>new hardware</a:t>
            </a:r>
            <a:r>
              <a:rPr lang="en-US" sz="2400" dirty="0">
                <a:solidFill>
                  <a:schemeClr val="tx1"/>
                </a:solidFill>
                <a:latin typeface="Courier New" panose="02070309020205020404" pitchFamily="49" charset="0"/>
                <a:cs typeface="Courier New" panose="02070309020205020404" pitchFamily="49" charset="0"/>
              </a:rPr>
              <a:t>. Those days existed. And then they </a:t>
            </a:r>
            <a:r>
              <a:rPr lang="en-US" sz="2400" b="1" dirty="0">
                <a:solidFill>
                  <a:schemeClr val="tx1"/>
                </a:solidFill>
                <a:latin typeface="Courier New" panose="02070309020205020404" pitchFamily="49" charset="0"/>
                <a:cs typeface="Courier New" panose="02070309020205020404" pitchFamily="49" charset="0"/>
              </a:rPr>
              <a:t>ended</a:t>
            </a:r>
            <a:r>
              <a:rPr lang="en-US" sz="2400" dirty="0">
                <a:solidFill>
                  <a:schemeClr val="tx1"/>
                </a:solidFill>
                <a:latin typeface="Courier New" panose="02070309020205020404" pitchFamily="49" charset="0"/>
                <a:cs typeface="Courier New" panose="02070309020205020404" pitchFamily="49" charset="0"/>
              </a:rPr>
              <a:t>.</a:t>
            </a:r>
          </a:p>
        </p:txBody>
      </p:sp>
      <p:sp>
        <p:nvSpPr>
          <p:cNvPr id="5" name="TextBox 4">
            <a:extLst>
              <a:ext uri="{FF2B5EF4-FFF2-40B4-BE49-F238E27FC236}">
                <a16:creationId xmlns:a16="http://schemas.microsoft.com/office/drawing/2014/main" id="{EB430DE7-3C18-4268-33D6-069CAE82C20A}"/>
              </a:ext>
            </a:extLst>
          </p:cNvPr>
          <p:cNvSpPr txBox="1"/>
          <p:nvPr/>
        </p:nvSpPr>
        <p:spPr>
          <a:xfrm>
            <a:off x="3436836" y="3169701"/>
            <a:ext cx="4806124" cy="307777"/>
          </a:xfrm>
          <a:prstGeom prst="rect">
            <a:avLst/>
          </a:prstGeom>
          <a:noFill/>
        </p:spPr>
        <p:txBody>
          <a:bodyPr wrap="none" rtlCol="0">
            <a:spAutoFit/>
          </a:bodyPr>
          <a:lstStyle/>
          <a:p>
            <a:pPr algn="r"/>
            <a:r>
              <a:rPr lang="en-US" i="1" dirty="0"/>
              <a:t>- Inspired by Herb Sutter, </a:t>
            </a:r>
            <a:r>
              <a:rPr lang="en-US" i="1" dirty="0">
                <a:solidFill>
                  <a:srgbClr val="00B050"/>
                </a:solidFill>
              </a:rPr>
              <a:t>“The Free Lunch Is Over” (2005)</a:t>
            </a:r>
          </a:p>
        </p:txBody>
      </p:sp>
    </p:spTree>
    <p:extLst>
      <p:ext uri="{BB962C8B-B14F-4D97-AF65-F5344CB8AC3E}">
        <p14:creationId xmlns:p14="http://schemas.microsoft.com/office/powerpoint/2010/main" val="1593952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31A2-BAC0-695B-2085-E1B8976F46A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FFEEC5-3189-3BFD-4EA8-52916E0F8853}"/>
              </a:ext>
            </a:extLst>
          </p:cNvPr>
          <p:cNvPicPr>
            <a:picLocks noChangeAspect="1"/>
          </p:cNvPicPr>
          <p:nvPr/>
        </p:nvPicPr>
        <p:blipFill>
          <a:blip r:embed="rId3"/>
          <a:stretch>
            <a:fillRect/>
          </a:stretch>
        </p:blipFill>
        <p:spPr>
          <a:xfrm>
            <a:off x="1380958" y="2325771"/>
            <a:ext cx="6712284" cy="1727200"/>
          </a:xfrm>
          <a:prstGeom prst="rect">
            <a:avLst/>
          </a:prstGeom>
        </p:spPr>
      </p:pic>
      <p:pic>
        <p:nvPicPr>
          <p:cNvPr id="4" name="Picture 3">
            <a:extLst>
              <a:ext uri="{FF2B5EF4-FFF2-40B4-BE49-F238E27FC236}">
                <a16:creationId xmlns:a16="http://schemas.microsoft.com/office/drawing/2014/main" id="{2FA850C4-FA91-C451-6C88-B4FB7414388D}"/>
              </a:ext>
            </a:extLst>
          </p:cNvPr>
          <p:cNvPicPr>
            <a:picLocks noChangeAspect="1"/>
          </p:cNvPicPr>
          <p:nvPr/>
        </p:nvPicPr>
        <p:blipFill>
          <a:blip r:embed="rId4"/>
          <a:stretch>
            <a:fillRect/>
          </a:stretch>
        </p:blipFill>
        <p:spPr>
          <a:xfrm>
            <a:off x="685800" y="511552"/>
            <a:ext cx="7772400" cy="4120396"/>
          </a:xfrm>
          <a:prstGeom prst="rect">
            <a:avLst/>
          </a:prstGeom>
        </p:spPr>
      </p:pic>
      <p:sp>
        <p:nvSpPr>
          <p:cNvPr id="5" name="TextBox 4">
            <a:extLst>
              <a:ext uri="{FF2B5EF4-FFF2-40B4-BE49-F238E27FC236}">
                <a16:creationId xmlns:a16="http://schemas.microsoft.com/office/drawing/2014/main" id="{CE179E89-E387-D754-7527-AB7F088BADDC}"/>
              </a:ext>
            </a:extLst>
          </p:cNvPr>
          <p:cNvSpPr txBox="1"/>
          <p:nvPr/>
        </p:nvSpPr>
        <p:spPr>
          <a:xfrm>
            <a:off x="5149515" y="4958834"/>
            <a:ext cx="3163045" cy="184666"/>
          </a:xfrm>
          <a:prstGeom prst="rect">
            <a:avLst/>
          </a:prstGeom>
          <a:noFill/>
        </p:spPr>
        <p:txBody>
          <a:bodyPr wrap="none" rtlCol="0">
            <a:spAutoFit/>
          </a:bodyPr>
          <a:lstStyle/>
          <a:p>
            <a:r>
              <a:rPr lang="en-US" sz="600" i="1" dirty="0">
                <a:solidFill>
                  <a:schemeClr val="bg1">
                    <a:lumMod val="65000"/>
                  </a:schemeClr>
                </a:solidFill>
              </a:rPr>
              <a:t>source: https://hai.stanford.edu/assets/files/hai_ai-index-report-2025_chapter1_final.pdf</a:t>
            </a:r>
          </a:p>
        </p:txBody>
      </p:sp>
    </p:spTree>
    <p:extLst>
      <p:ext uri="{BB962C8B-B14F-4D97-AF65-F5344CB8AC3E}">
        <p14:creationId xmlns:p14="http://schemas.microsoft.com/office/powerpoint/2010/main" val="2684531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a:extLst>
            <a:ext uri="{FF2B5EF4-FFF2-40B4-BE49-F238E27FC236}">
              <a16:creationId xmlns:a16="http://schemas.microsoft.com/office/drawing/2014/main" id="{735D972C-0EDB-0C5B-99A3-67DC0F17F178}"/>
            </a:ext>
          </a:extLst>
        </p:cNvPr>
        <p:cNvGrpSpPr/>
        <p:nvPr/>
      </p:nvGrpSpPr>
      <p:grpSpPr>
        <a:xfrm>
          <a:off x="0" y="0"/>
          <a:ext cx="0" cy="0"/>
          <a:chOff x="0" y="0"/>
          <a:chExt cx="0" cy="0"/>
        </a:xfrm>
      </p:grpSpPr>
      <p:sp>
        <p:nvSpPr>
          <p:cNvPr id="61" name="Google Shape;61;p12">
            <a:extLst>
              <a:ext uri="{FF2B5EF4-FFF2-40B4-BE49-F238E27FC236}">
                <a16:creationId xmlns:a16="http://schemas.microsoft.com/office/drawing/2014/main" id="{E2E5EA25-32F2-7D82-2705-FB81E17F7273}"/>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ts val="2800"/>
              <a:buNone/>
            </a:pPr>
            <a:r>
              <a:rPr lang="en-US" dirty="0"/>
              <a:t>What’s a Kernel ?</a:t>
            </a:r>
            <a:endParaRPr dirty="0"/>
          </a:p>
        </p:txBody>
      </p:sp>
    </p:spTree>
    <p:extLst>
      <p:ext uri="{BB962C8B-B14F-4D97-AF65-F5344CB8AC3E}">
        <p14:creationId xmlns:p14="http://schemas.microsoft.com/office/powerpoint/2010/main" val="243473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AC3F79-C783-A734-CA43-4AD4161385D4}"/>
              </a:ext>
            </a:extLst>
          </p:cNvPr>
          <p:cNvPicPr>
            <a:picLocks noChangeAspect="1"/>
          </p:cNvPicPr>
          <p:nvPr/>
        </p:nvPicPr>
        <p:blipFill>
          <a:blip r:embed="rId3"/>
          <a:stretch>
            <a:fillRect/>
          </a:stretch>
        </p:blipFill>
        <p:spPr>
          <a:xfrm>
            <a:off x="621630" y="2571750"/>
            <a:ext cx="4084764" cy="2535509"/>
          </a:xfrm>
          <a:prstGeom prst="rect">
            <a:avLst/>
          </a:prstGeom>
          <a:ln>
            <a:noFill/>
          </a:ln>
          <a:effectLst>
            <a:outerShdw blurRad="292100" dist="139700" dir="2700000" algn="tl" rotWithShape="0">
              <a:srgbClr val="92D050">
                <a:alpha val="65000"/>
              </a:srgbClr>
            </a:outerShdw>
          </a:effectLst>
        </p:spPr>
      </p:pic>
      <p:sp>
        <p:nvSpPr>
          <p:cNvPr id="6" name="TextBox 5">
            <a:extLst>
              <a:ext uri="{FF2B5EF4-FFF2-40B4-BE49-F238E27FC236}">
                <a16:creationId xmlns:a16="http://schemas.microsoft.com/office/drawing/2014/main" id="{DAC3D1B5-1DCD-C616-DB13-9E950FDBD6D6}"/>
              </a:ext>
            </a:extLst>
          </p:cNvPr>
          <p:cNvSpPr txBox="1"/>
          <p:nvPr/>
        </p:nvSpPr>
        <p:spPr>
          <a:xfrm>
            <a:off x="516376" y="962526"/>
            <a:ext cx="6895077"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t>Function designed to </a:t>
            </a:r>
            <a:r>
              <a:rPr lang="en-US" sz="1600" dirty="0">
                <a:solidFill>
                  <a:srgbClr val="92D050"/>
                </a:solidFill>
              </a:rPr>
              <a:t>execute in parallel </a:t>
            </a:r>
            <a:r>
              <a:rPr lang="en-US" sz="1600" dirty="0"/>
              <a:t>on GPU</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CUDA is a </a:t>
            </a:r>
            <a:r>
              <a:rPr lang="en-US" sz="1600" dirty="0">
                <a:solidFill>
                  <a:srgbClr val="92D050"/>
                </a:solidFill>
              </a:rPr>
              <a:t>C++ extension </a:t>
            </a:r>
            <a:r>
              <a:rPr lang="en-US" sz="1600" dirty="0"/>
              <a:t>to run on CPU/GPU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CUDA </a:t>
            </a:r>
            <a:r>
              <a:rPr lang="en-US" sz="1600" dirty="0">
                <a:solidFill>
                  <a:srgbClr val="92D050"/>
                </a:solidFill>
              </a:rPr>
              <a:t>kernels</a:t>
            </a:r>
            <a:r>
              <a:rPr lang="en-US" sz="1600" dirty="0"/>
              <a:t> require deep expertise</a:t>
            </a:r>
          </a:p>
        </p:txBody>
      </p:sp>
      <p:pic>
        <p:nvPicPr>
          <p:cNvPr id="7" name="Picture 6" descr="CUDA - Wikipedia">
            <a:extLst>
              <a:ext uri="{FF2B5EF4-FFF2-40B4-BE49-F238E27FC236}">
                <a16:creationId xmlns:a16="http://schemas.microsoft.com/office/drawing/2014/main" id="{BEE7456B-E227-7E65-33A8-2A137C1E5BD4}"/>
              </a:ext>
            </a:extLst>
          </p:cNvPr>
          <p:cNvPicPr>
            <a:picLocks noChangeAspect="1"/>
          </p:cNvPicPr>
          <p:nvPr/>
        </p:nvPicPr>
        <p:blipFill>
          <a:blip r:embed="rId4"/>
          <a:stretch>
            <a:fillRect/>
          </a:stretch>
        </p:blipFill>
        <p:spPr>
          <a:xfrm>
            <a:off x="7789466" y="962526"/>
            <a:ext cx="1265280" cy="766647"/>
          </a:xfrm>
          <a:prstGeom prst="rect">
            <a:avLst/>
          </a:prstGeom>
        </p:spPr>
      </p:pic>
    </p:spTree>
    <p:extLst>
      <p:ext uri="{BB962C8B-B14F-4D97-AF65-F5344CB8AC3E}">
        <p14:creationId xmlns:p14="http://schemas.microsoft.com/office/powerpoint/2010/main" val="409778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FE69D-8FAC-35CB-CF47-D358DAFCA2D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2F431F6-70BD-6BD2-BCF3-ADF1EAB5C257}"/>
              </a:ext>
            </a:extLst>
          </p:cNvPr>
          <p:cNvSpPr txBox="1"/>
          <p:nvPr/>
        </p:nvSpPr>
        <p:spPr>
          <a:xfrm>
            <a:off x="516376" y="962526"/>
            <a:ext cx="6895077" cy="132343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rgbClr val="00B0F0"/>
                </a:solidFill>
              </a:rPr>
              <a:t>Python-like DSL</a:t>
            </a:r>
            <a:r>
              <a:rPr lang="en-US" sz="1600" dirty="0">
                <a:solidFill>
                  <a:srgbClr val="92D050"/>
                </a:solidFill>
              </a:rPr>
              <a:t> </a:t>
            </a:r>
            <a:r>
              <a:rPr lang="en-US" sz="1600" dirty="0"/>
              <a:t>for GPU kernels/programming</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 </a:t>
            </a:r>
            <a:r>
              <a:rPr lang="en-US" sz="1600" dirty="0">
                <a:solidFill>
                  <a:srgbClr val="00B0F0"/>
                </a:solidFill>
              </a:rPr>
              <a:t>compiler</a:t>
            </a:r>
            <a:r>
              <a:rPr lang="en-US" sz="1600" dirty="0"/>
              <a:t> that transforms that DSL into </a:t>
            </a:r>
            <a:r>
              <a:rPr lang="en-US" sz="1600" dirty="0">
                <a:solidFill>
                  <a:srgbClr val="00B0F0"/>
                </a:solidFill>
              </a:rPr>
              <a:t>optimized</a:t>
            </a:r>
            <a:r>
              <a:rPr lang="en-US" sz="1600" dirty="0"/>
              <a:t> GPU kernels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Triton supports both </a:t>
            </a:r>
            <a:r>
              <a:rPr lang="en-US" sz="1600" dirty="0">
                <a:solidFill>
                  <a:srgbClr val="00B0F0"/>
                </a:solidFill>
              </a:rPr>
              <a:t>NVIDIA</a:t>
            </a:r>
            <a:r>
              <a:rPr lang="en-US" sz="1600" dirty="0"/>
              <a:t> and </a:t>
            </a:r>
            <a:r>
              <a:rPr lang="en-US" sz="1600" dirty="0">
                <a:solidFill>
                  <a:srgbClr val="00B0F0"/>
                </a:solidFill>
              </a:rPr>
              <a:t>AMD</a:t>
            </a:r>
            <a:r>
              <a:rPr lang="en-US" sz="1600" dirty="0"/>
              <a:t> GPUs </a:t>
            </a:r>
          </a:p>
        </p:txBody>
      </p:sp>
      <p:pic>
        <p:nvPicPr>
          <p:cNvPr id="5" name="Picture 4">
            <a:extLst>
              <a:ext uri="{FF2B5EF4-FFF2-40B4-BE49-F238E27FC236}">
                <a16:creationId xmlns:a16="http://schemas.microsoft.com/office/drawing/2014/main" id="{EC4BAA88-C018-A103-1DC4-9B10D4B4519F}"/>
              </a:ext>
            </a:extLst>
          </p:cNvPr>
          <p:cNvPicPr>
            <a:picLocks noChangeAspect="1"/>
          </p:cNvPicPr>
          <p:nvPr/>
        </p:nvPicPr>
        <p:blipFill>
          <a:blip r:embed="rId3"/>
          <a:stretch>
            <a:fillRect/>
          </a:stretch>
        </p:blipFill>
        <p:spPr>
          <a:xfrm>
            <a:off x="628670" y="2571750"/>
            <a:ext cx="4077724" cy="2535508"/>
          </a:xfrm>
          <a:prstGeom prst="rect">
            <a:avLst/>
          </a:prstGeom>
          <a:ln>
            <a:noFill/>
          </a:ln>
          <a:effectLst>
            <a:outerShdw blurRad="292100" dist="139700" dir="2700000" algn="tl" rotWithShape="0">
              <a:srgbClr val="00B0F0">
                <a:alpha val="65000"/>
              </a:srgbClr>
            </a:outerShdw>
          </a:effectLst>
        </p:spPr>
      </p:pic>
      <p:pic>
        <p:nvPicPr>
          <p:cNvPr id="10" name="Picture 9" descr="Welcome to Triton's documentation! — Triton documentation">
            <a:extLst>
              <a:ext uri="{FF2B5EF4-FFF2-40B4-BE49-F238E27FC236}">
                <a16:creationId xmlns:a16="http://schemas.microsoft.com/office/drawing/2014/main" id="{2A35B012-9039-26A5-A613-502C63E28043}"/>
              </a:ext>
            </a:extLst>
          </p:cNvPr>
          <p:cNvPicPr>
            <a:picLocks noChangeAspect="1"/>
          </p:cNvPicPr>
          <p:nvPr/>
        </p:nvPicPr>
        <p:blipFill>
          <a:blip r:embed="rId4"/>
          <a:stretch>
            <a:fillRect/>
          </a:stretch>
        </p:blipFill>
        <p:spPr>
          <a:xfrm>
            <a:off x="7959276" y="818799"/>
            <a:ext cx="925659" cy="1054100"/>
          </a:xfrm>
          <a:prstGeom prst="rect">
            <a:avLst/>
          </a:prstGeom>
        </p:spPr>
      </p:pic>
    </p:spTree>
    <p:extLst>
      <p:ext uri="{BB962C8B-B14F-4D97-AF65-F5344CB8AC3E}">
        <p14:creationId xmlns:p14="http://schemas.microsoft.com/office/powerpoint/2010/main" val="166704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ts val="2800"/>
              <a:buNone/>
            </a:pPr>
            <a:r>
              <a:rPr lang="en-US" dirty="0"/>
              <a:t>GPU Anatomy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pic>
        <p:nvPicPr>
          <p:cNvPr id="3" name="Picture 2">
            <a:extLst>
              <a:ext uri="{FF2B5EF4-FFF2-40B4-BE49-F238E27FC236}">
                <a16:creationId xmlns:a16="http://schemas.microsoft.com/office/drawing/2014/main" id="{E4A07A4E-E1E8-7341-CFB3-D80ABC049B39}"/>
              </a:ext>
            </a:extLst>
          </p:cNvPr>
          <p:cNvPicPr>
            <a:picLocks noChangeAspect="1"/>
          </p:cNvPicPr>
          <p:nvPr/>
        </p:nvPicPr>
        <p:blipFill>
          <a:blip r:embed="rId4"/>
          <a:stretch>
            <a:fillRect/>
          </a:stretch>
        </p:blipFill>
        <p:spPr>
          <a:xfrm>
            <a:off x="4044365" y="3063707"/>
            <a:ext cx="1055270" cy="840016"/>
          </a:xfrm>
          <a:prstGeom prst="rect">
            <a:avLst/>
          </a:prstGeom>
        </p:spPr>
      </p:pic>
      <p:sp>
        <p:nvSpPr>
          <p:cNvPr id="7" name="TextBox 6">
            <a:extLst>
              <a:ext uri="{FF2B5EF4-FFF2-40B4-BE49-F238E27FC236}">
                <a16:creationId xmlns:a16="http://schemas.microsoft.com/office/drawing/2014/main" id="{3B682057-FA18-BF92-4BD4-C7E4AF75D0CE}"/>
              </a:ext>
            </a:extLst>
          </p:cNvPr>
          <p:cNvSpPr txBox="1"/>
          <p:nvPr/>
        </p:nvSpPr>
        <p:spPr>
          <a:xfrm>
            <a:off x="932649" y="524767"/>
            <a:ext cx="7278701" cy="307777"/>
          </a:xfrm>
          <a:prstGeom prst="rect">
            <a:avLst/>
          </a:prstGeom>
          <a:noFill/>
        </p:spPr>
        <p:txBody>
          <a:bodyPr wrap="square" rtlCol="0">
            <a:spAutoFit/>
          </a:bodyPr>
          <a:lstStyle>
            <a:defPPr marR="0" lvl="0" algn="l" rtl="0">
              <a:lnSpc>
                <a:spcPct val="100000"/>
              </a:lnSpc>
              <a:spcBef>
                <a:spcPts val="0"/>
              </a:spcBef>
              <a:spcAft>
                <a:spcPts val="0"/>
              </a:spcAft>
            </a:defPPr>
            <a:lvl1pPr algn="ctr">
              <a:defRPr b="1">
                <a:latin typeface="Courier New" panose="02070309020205020404" pitchFamily="49" charset="0"/>
                <a:cs typeface="Courier New" panose="02070309020205020404" pitchFamily="49" charset="0"/>
              </a:defRPr>
            </a:lvl1pPr>
          </a:lstStyle>
          <a:p>
            <a:r>
              <a:rPr lang="en-US" dirty="0">
                <a:solidFill>
                  <a:schemeClr val="tx1"/>
                </a:solidFill>
              </a:rPr>
              <a:t>Triton kernel code </a:t>
            </a:r>
            <a:r>
              <a:rPr lang="en-US" i="1" dirty="0">
                <a:solidFill>
                  <a:srgbClr val="C00000"/>
                </a:solidFill>
              </a:rPr>
              <a:t>runs</a:t>
            </a:r>
            <a:r>
              <a:rPr lang="en-US" dirty="0">
                <a:solidFill>
                  <a:schemeClr val="tx1"/>
                </a:solidFill>
              </a:rPr>
              <a:t> </a:t>
            </a:r>
            <a:r>
              <a:rPr lang="en-US" b="0" dirty="0">
                <a:solidFill>
                  <a:schemeClr val="tx1"/>
                </a:solidFill>
              </a:rPr>
              <a:t>on the </a:t>
            </a:r>
            <a:r>
              <a:rPr lang="en-US" i="1" dirty="0">
                <a:solidFill>
                  <a:srgbClr val="C00000"/>
                </a:solidFill>
              </a:rPr>
              <a:t>GPU</a:t>
            </a:r>
            <a:endParaRPr lang="en-US"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7640-D70B-E22F-0081-4022F5F04E58}"/>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A1C126A6-74F1-6E38-650A-CD03C5D2F5C3}"/>
              </a:ext>
            </a:extLst>
          </p:cNvPr>
          <p:cNvPicPr>
            <a:picLocks noChangeAspect="1"/>
          </p:cNvPicPr>
          <p:nvPr/>
        </p:nvPicPr>
        <p:blipFill>
          <a:blip r:embed="rId3"/>
          <a:stretch>
            <a:fillRect/>
          </a:stretch>
        </p:blipFill>
        <p:spPr>
          <a:xfrm>
            <a:off x="932650" y="524768"/>
            <a:ext cx="7278701" cy="4093965"/>
          </a:xfrm>
          <a:prstGeom prst="rect">
            <a:avLst/>
          </a:prstGeom>
        </p:spPr>
      </p:pic>
      <p:pic>
        <p:nvPicPr>
          <p:cNvPr id="3" name="Picture 2">
            <a:extLst>
              <a:ext uri="{FF2B5EF4-FFF2-40B4-BE49-F238E27FC236}">
                <a16:creationId xmlns:a16="http://schemas.microsoft.com/office/drawing/2014/main" id="{22F0491A-170D-20EF-B0A7-93D996F4FAF2}"/>
              </a:ext>
            </a:extLst>
          </p:cNvPr>
          <p:cNvPicPr>
            <a:picLocks noChangeAspect="1"/>
          </p:cNvPicPr>
          <p:nvPr/>
        </p:nvPicPr>
        <p:blipFill>
          <a:blip r:embed="rId4"/>
          <a:stretch>
            <a:fillRect/>
          </a:stretch>
        </p:blipFill>
        <p:spPr>
          <a:xfrm>
            <a:off x="4044365" y="3063707"/>
            <a:ext cx="1055270" cy="840016"/>
          </a:xfrm>
          <a:prstGeom prst="rect">
            <a:avLst/>
          </a:prstGeom>
        </p:spPr>
      </p:pic>
      <p:sp>
        <p:nvSpPr>
          <p:cNvPr id="7" name="TextBox 6">
            <a:extLst>
              <a:ext uri="{FF2B5EF4-FFF2-40B4-BE49-F238E27FC236}">
                <a16:creationId xmlns:a16="http://schemas.microsoft.com/office/drawing/2014/main" id="{FF799904-FC20-CDDD-5B77-E6882CC746EC}"/>
              </a:ext>
            </a:extLst>
          </p:cNvPr>
          <p:cNvSpPr txBox="1"/>
          <p:nvPr/>
        </p:nvSpPr>
        <p:spPr>
          <a:xfrm>
            <a:off x="932649" y="524767"/>
            <a:ext cx="7278701" cy="523220"/>
          </a:xfrm>
          <a:prstGeom prst="rect">
            <a:avLst/>
          </a:prstGeom>
          <a:noFill/>
        </p:spPr>
        <p:txBody>
          <a:bodyPr wrap="square" rtlCol="0">
            <a:spAutoFit/>
          </a:bodyPr>
          <a:lstStyle>
            <a:defPPr marR="0" lvl="0" algn="l" rtl="0">
              <a:lnSpc>
                <a:spcPct val="100000"/>
              </a:lnSpc>
              <a:spcBef>
                <a:spcPts val="0"/>
              </a:spcBef>
              <a:spcAft>
                <a:spcPts val="0"/>
              </a:spcAft>
            </a:defPPr>
            <a:lvl1pPr algn="ctr">
              <a:defRPr b="1">
                <a:latin typeface="Courier New" panose="02070309020205020404" pitchFamily="49" charset="0"/>
                <a:cs typeface="Courier New" panose="02070309020205020404" pitchFamily="49" charset="0"/>
              </a:defRPr>
            </a:lvl1pPr>
          </a:lstStyle>
          <a:p>
            <a:r>
              <a:rPr lang="en-US" dirty="0">
                <a:solidFill>
                  <a:schemeClr val="tx1"/>
                </a:solidFill>
              </a:rPr>
              <a:t>Triton kernel code </a:t>
            </a:r>
            <a:r>
              <a:rPr lang="en-US" i="1" dirty="0">
                <a:solidFill>
                  <a:srgbClr val="C00000"/>
                </a:solidFill>
              </a:rPr>
              <a:t>runs</a:t>
            </a:r>
            <a:r>
              <a:rPr lang="en-US" dirty="0">
                <a:solidFill>
                  <a:schemeClr val="tx1"/>
                </a:solidFill>
              </a:rPr>
              <a:t> </a:t>
            </a:r>
            <a:r>
              <a:rPr lang="en-US" b="0" dirty="0">
                <a:solidFill>
                  <a:schemeClr val="tx1"/>
                </a:solidFill>
              </a:rPr>
              <a:t>on the </a:t>
            </a:r>
            <a:r>
              <a:rPr lang="en-US" i="1" dirty="0">
                <a:solidFill>
                  <a:srgbClr val="C00000"/>
                </a:solidFill>
              </a:rPr>
              <a:t>GPU</a:t>
            </a:r>
            <a:r>
              <a:rPr lang="en-US" dirty="0">
                <a:solidFill>
                  <a:srgbClr val="C00000"/>
                </a:solidFill>
              </a:rPr>
              <a:t> </a:t>
            </a:r>
          </a:p>
          <a:p>
            <a:r>
              <a:rPr lang="en-US" b="0" dirty="0"/>
              <a:t>but</a:t>
            </a:r>
            <a:r>
              <a:rPr lang="en-US" dirty="0"/>
              <a:t> </a:t>
            </a:r>
            <a:r>
              <a:rPr lang="en-US" b="0" dirty="0"/>
              <a:t>it is always </a:t>
            </a:r>
            <a:r>
              <a:rPr lang="en-US" i="1" dirty="0">
                <a:solidFill>
                  <a:srgbClr val="92D050"/>
                </a:solidFill>
              </a:rPr>
              <a:t>launched</a:t>
            </a:r>
            <a:r>
              <a:rPr lang="en-US" dirty="0"/>
              <a:t> </a:t>
            </a:r>
            <a:r>
              <a:rPr lang="en-US" b="0" dirty="0"/>
              <a:t>from the </a:t>
            </a:r>
            <a:r>
              <a:rPr lang="en-US" i="1" dirty="0">
                <a:solidFill>
                  <a:srgbClr val="92D050"/>
                </a:solidFill>
              </a:rPr>
              <a:t>CPU</a:t>
            </a:r>
            <a:endParaRPr lang="en-US" dirty="0"/>
          </a:p>
        </p:txBody>
      </p:sp>
    </p:spTree>
    <p:extLst>
      <p:ext uri="{BB962C8B-B14F-4D97-AF65-F5344CB8AC3E}">
        <p14:creationId xmlns:p14="http://schemas.microsoft.com/office/powerpoint/2010/main" val="2909492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AF42F-A2BE-6681-468C-4409A2F425A0}"/>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591515BE-B55D-018B-AD76-CA39CD29C1B4}"/>
              </a:ext>
            </a:extLst>
          </p:cNvPr>
          <p:cNvPicPr>
            <a:picLocks noChangeAspect="1"/>
          </p:cNvPicPr>
          <p:nvPr/>
        </p:nvPicPr>
        <p:blipFill>
          <a:blip r:embed="rId3"/>
          <a:stretch>
            <a:fillRect/>
          </a:stretch>
        </p:blipFill>
        <p:spPr>
          <a:xfrm>
            <a:off x="932650" y="524768"/>
            <a:ext cx="7278701" cy="4093965"/>
          </a:xfrm>
          <a:prstGeom prst="rect">
            <a:avLst/>
          </a:prstGeom>
        </p:spPr>
      </p:pic>
      <p:pic>
        <p:nvPicPr>
          <p:cNvPr id="3" name="Picture 2">
            <a:extLst>
              <a:ext uri="{FF2B5EF4-FFF2-40B4-BE49-F238E27FC236}">
                <a16:creationId xmlns:a16="http://schemas.microsoft.com/office/drawing/2014/main" id="{CAC52C98-167E-73AE-D20A-2A2CACE4522D}"/>
              </a:ext>
            </a:extLst>
          </p:cNvPr>
          <p:cNvPicPr>
            <a:picLocks noChangeAspect="1"/>
          </p:cNvPicPr>
          <p:nvPr/>
        </p:nvPicPr>
        <p:blipFill>
          <a:blip r:embed="rId4"/>
          <a:stretch>
            <a:fillRect/>
          </a:stretch>
        </p:blipFill>
        <p:spPr>
          <a:xfrm>
            <a:off x="4044365" y="3063707"/>
            <a:ext cx="1055270" cy="840016"/>
          </a:xfrm>
          <a:prstGeom prst="rect">
            <a:avLst/>
          </a:prstGeom>
        </p:spPr>
      </p:pic>
      <p:sp>
        <p:nvSpPr>
          <p:cNvPr id="4" name="TextBox 3">
            <a:extLst>
              <a:ext uri="{FF2B5EF4-FFF2-40B4-BE49-F238E27FC236}">
                <a16:creationId xmlns:a16="http://schemas.microsoft.com/office/drawing/2014/main" id="{7FDB77FD-848E-54AE-E407-64B3AE2D95AC}"/>
              </a:ext>
            </a:extLst>
          </p:cNvPr>
          <p:cNvSpPr txBox="1"/>
          <p:nvPr/>
        </p:nvSpPr>
        <p:spPr>
          <a:xfrm>
            <a:off x="539015" y="4357122"/>
            <a:ext cx="8065970" cy="523220"/>
          </a:xfrm>
          <a:prstGeom prst="rect">
            <a:avLst/>
          </a:prstGeom>
          <a:noFill/>
        </p:spPr>
        <p:txBody>
          <a:bodyPr wrap="square" rtlCol="0">
            <a:spAutoFit/>
          </a:bodyPr>
          <a:lstStyle/>
          <a:p>
            <a:pPr algn="ctr"/>
            <a:r>
              <a:rPr lang="en-US" b="1" dirty="0">
                <a:latin typeface="Courier New" panose="02070309020205020404" pitchFamily="49" charset="0"/>
                <a:cs typeface="Courier New" panose="02070309020205020404" pitchFamily="49" charset="0"/>
              </a:rPr>
              <a:t>CUDA </a:t>
            </a:r>
            <a:r>
              <a:rPr lang="en-US" dirty="0">
                <a:latin typeface="Courier New" panose="02070309020205020404" pitchFamily="49" charset="0"/>
                <a:cs typeface="Courier New" panose="02070309020205020404" pitchFamily="49" charset="0"/>
              </a:rPr>
              <a:t>uses</a:t>
            </a:r>
            <a:r>
              <a:rPr lang="en-US" b="1" dirty="0">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the term </a:t>
            </a:r>
            <a:r>
              <a:rPr lang="en-US" b="1" i="1" dirty="0">
                <a:solidFill>
                  <a:srgbClr val="92D050"/>
                </a:solidFill>
                <a:latin typeface="Courier New" panose="02070309020205020404" pitchFamily="49" charset="0"/>
                <a:cs typeface="Courier New" panose="02070309020205020404" pitchFamily="49" charset="0"/>
              </a:rPr>
              <a:t>host</a:t>
            </a:r>
            <a:r>
              <a:rPr lang="en-US" b="1" dirty="0">
                <a:solidFill>
                  <a:srgbClr val="92D050"/>
                </a:solidFill>
                <a:latin typeface="Courier New" panose="02070309020205020404" pitchFamily="49" charset="0"/>
                <a:cs typeface="Courier New" panose="02070309020205020404" pitchFamily="49" charset="0"/>
              </a:rPr>
              <a:t> </a:t>
            </a:r>
            <a:r>
              <a:rPr lang="en-US" dirty="0">
                <a:solidFill>
                  <a:schemeClr val="tx1"/>
                </a:solidFill>
                <a:latin typeface="Courier New" panose="02070309020205020404" pitchFamily="49" charset="0"/>
                <a:cs typeface="Courier New" panose="02070309020205020404" pitchFamily="49" charset="0"/>
              </a:rPr>
              <a:t>for the </a:t>
            </a:r>
            <a:r>
              <a:rPr lang="en-US" b="1" i="1" dirty="0">
                <a:solidFill>
                  <a:srgbClr val="92D050"/>
                </a:solidFill>
                <a:latin typeface="Courier New" panose="02070309020205020404" pitchFamily="49" charset="0"/>
                <a:cs typeface="Courier New" panose="02070309020205020404" pitchFamily="49" charset="0"/>
              </a:rPr>
              <a:t>CPU</a:t>
            </a:r>
            <a:r>
              <a:rPr lang="en-US" b="1" dirty="0">
                <a:solidFill>
                  <a:srgbClr val="92D050"/>
                </a:solidFill>
                <a:latin typeface="Courier New" panose="02070309020205020404" pitchFamily="49" charset="0"/>
                <a:cs typeface="Courier New" panose="02070309020205020404" pitchFamily="49" charset="0"/>
              </a:rPr>
              <a:t> </a:t>
            </a:r>
            <a:r>
              <a:rPr lang="en-US" dirty="0">
                <a:latin typeface="Courier New" panose="02070309020205020404" pitchFamily="49" charset="0"/>
                <a:cs typeface="Courier New" panose="02070309020205020404" pitchFamily="49" charset="0"/>
              </a:rPr>
              <a:t>and </a:t>
            </a:r>
            <a:r>
              <a:rPr lang="en-US" b="1" i="1" dirty="0">
                <a:solidFill>
                  <a:srgbClr val="C00000"/>
                </a:solidFill>
                <a:latin typeface="Courier New" panose="02070309020205020404" pitchFamily="49" charset="0"/>
                <a:cs typeface="Courier New" panose="02070309020205020404" pitchFamily="49" charset="0"/>
              </a:rPr>
              <a:t>device</a:t>
            </a:r>
            <a:r>
              <a:rPr lang="en-US" b="1" dirty="0">
                <a:solidFill>
                  <a:srgbClr val="C00000"/>
                </a:solidFill>
                <a:latin typeface="Courier New" panose="02070309020205020404" pitchFamily="49" charset="0"/>
                <a:cs typeface="Courier New" panose="02070309020205020404" pitchFamily="49" charset="0"/>
              </a:rPr>
              <a:t> </a:t>
            </a:r>
            <a:r>
              <a:rPr lang="en-US" dirty="0">
                <a:solidFill>
                  <a:schemeClr val="tx1"/>
                </a:solidFill>
                <a:latin typeface="Courier New" panose="02070309020205020404" pitchFamily="49" charset="0"/>
                <a:cs typeface="Courier New" panose="02070309020205020404" pitchFamily="49" charset="0"/>
              </a:rPr>
              <a:t>for the </a:t>
            </a:r>
            <a:r>
              <a:rPr lang="en-US" b="1" i="1" dirty="0">
                <a:solidFill>
                  <a:srgbClr val="C00000"/>
                </a:solidFill>
                <a:latin typeface="Courier New" panose="02070309020205020404" pitchFamily="49" charset="0"/>
                <a:cs typeface="Courier New" panose="02070309020205020404" pitchFamily="49" charset="0"/>
              </a:rPr>
              <a:t>GPU</a:t>
            </a:r>
            <a:r>
              <a:rPr lang="en-US" dirty="0">
                <a:solidFill>
                  <a:srgbClr val="C00000"/>
                </a:solidFill>
                <a:latin typeface="Courier New" panose="02070309020205020404" pitchFamily="49" charset="0"/>
                <a:cs typeface="Courier New" panose="02070309020205020404" pitchFamily="49" charset="0"/>
              </a:rPr>
              <a:t> </a:t>
            </a:r>
          </a:p>
          <a:p>
            <a:pPr algn="ctr"/>
            <a:r>
              <a:rPr lang="en-US" dirty="0">
                <a:latin typeface="Courier New" panose="02070309020205020404" pitchFamily="49" charset="0"/>
                <a:cs typeface="Courier New" panose="02070309020205020404" pitchFamily="49" charset="0"/>
              </a:rPr>
              <a:t>(to reflect the </a:t>
            </a:r>
            <a:r>
              <a:rPr lang="en-US" b="1" i="1" dirty="0">
                <a:solidFill>
                  <a:srgbClr val="00B0F0"/>
                </a:solidFill>
                <a:latin typeface="Courier New" panose="02070309020205020404" pitchFamily="49" charset="0"/>
                <a:cs typeface="Courier New" panose="02070309020205020404" pitchFamily="49" charset="0"/>
              </a:rPr>
              <a:t>division of responsibility</a:t>
            </a:r>
            <a:r>
              <a:rPr lang="en-US" dirty="0">
                <a:solidFill>
                  <a:schemeClr val="tx1"/>
                </a:solidFill>
                <a:latin typeface="Courier New" panose="02070309020205020404" pitchFamily="49" charset="0"/>
                <a:cs typeface="Courier New" panose="02070309020205020404" pitchFamily="49" charset="0"/>
              </a:rPr>
              <a:t>)</a:t>
            </a:r>
          </a:p>
        </p:txBody>
      </p:sp>
      <p:sp>
        <p:nvSpPr>
          <p:cNvPr id="6" name="TextBox 5">
            <a:extLst>
              <a:ext uri="{FF2B5EF4-FFF2-40B4-BE49-F238E27FC236}">
                <a16:creationId xmlns:a16="http://schemas.microsoft.com/office/drawing/2014/main" id="{AD68B076-271D-1ECD-7620-CFA53A2EFA0D}"/>
              </a:ext>
            </a:extLst>
          </p:cNvPr>
          <p:cNvSpPr txBox="1"/>
          <p:nvPr/>
        </p:nvSpPr>
        <p:spPr>
          <a:xfrm>
            <a:off x="932649" y="524767"/>
            <a:ext cx="7278701" cy="523220"/>
          </a:xfrm>
          <a:prstGeom prst="rect">
            <a:avLst/>
          </a:prstGeom>
          <a:noFill/>
        </p:spPr>
        <p:txBody>
          <a:bodyPr wrap="square" rtlCol="0">
            <a:spAutoFit/>
          </a:bodyPr>
          <a:lstStyle>
            <a:defPPr marR="0" lvl="0" algn="l" rtl="0">
              <a:lnSpc>
                <a:spcPct val="100000"/>
              </a:lnSpc>
              <a:spcBef>
                <a:spcPts val="0"/>
              </a:spcBef>
              <a:spcAft>
                <a:spcPts val="0"/>
              </a:spcAft>
            </a:defPPr>
            <a:lvl1pPr algn="ctr">
              <a:defRPr b="1">
                <a:latin typeface="Courier New" panose="02070309020205020404" pitchFamily="49" charset="0"/>
                <a:cs typeface="Courier New" panose="02070309020205020404" pitchFamily="49" charset="0"/>
              </a:defRPr>
            </a:lvl1pPr>
          </a:lstStyle>
          <a:p>
            <a:r>
              <a:rPr lang="en-US" dirty="0">
                <a:solidFill>
                  <a:schemeClr val="tx1"/>
                </a:solidFill>
              </a:rPr>
              <a:t>Triton kernel code </a:t>
            </a:r>
            <a:r>
              <a:rPr lang="en-US" i="1" dirty="0">
                <a:solidFill>
                  <a:srgbClr val="C00000"/>
                </a:solidFill>
              </a:rPr>
              <a:t>runs</a:t>
            </a:r>
            <a:r>
              <a:rPr lang="en-US" dirty="0">
                <a:solidFill>
                  <a:schemeClr val="tx1"/>
                </a:solidFill>
              </a:rPr>
              <a:t> </a:t>
            </a:r>
            <a:r>
              <a:rPr lang="en-US" b="0" dirty="0">
                <a:solidFill>
                  <a:schemeClr val="tx1"/>
                </a:solidFill>
              </a:rPr>
              <a:t>on the </a:t>
            </a:r>
            <a:r>
              <a:rPr lang="en-US" i="1" dirty="0">
                <a:solidFill>
                  <a:srgbClr val="C00000"/>
                </a:solidFill>
              </a:rPr>
              <a:t>GPU</a:t>
            </a:r>
            <a:r>
              <a:rPr lang="en-US" dirty="0">
                <a:solidFill>
                  <a:srgbClr val="C00000"/>
                </a:solidFill>
              </a:rPr>
              <a:t> </a:t>
            </a:r>
          </a:p>
          <a:p>
            <a:r>
              <a:rPr lang="en-US" b="0" dirty="0"/>
              <a:t>but</a:t>
            </a:r>
            <a:r>
              <a:rPr lang="en-US" dirty="0"/>
              <a:t> </a:t>
            </a:r>
            <a:r>
              <a:rPr lang="en-US" b="0" dirty="0"/>
              <a:t>it is always </a:t>
            </a:r>
            <a:r>
              <a:rPr lang="en-US" i="1" dirty="0">
                <a:solidFill>
                  <a:srgbClr val="92D050"/>
                </a:solidFill>
              </a:rPr>
              <a:t>launched</a:t>
            </a:r>
            <a:r>
              <a:rPr lang="en-US" dirty="0"/>
              <a:t> </a:t>
            </a:r>
            <a:r>
              <a:rPr lang="en-US" b="0" dirty="0"/>
              <a:t>from the </a:t>
            </a:r>
            <a:r>
              <a:rPr lang="en-US" i="1" dirty="0">
                <a:solidFill>
                  <a:srgbClr val="92D050"/>
                </a:solidFill>
              </a:rPr>
              <a:t>CPU</a:t>
            </a:r>
            <a:endParaRPr lang="en-US" dirty="0"/>
          </a:p>
        </p:txBody>
      </p:sp>
    </p:spTree>
    <p:extLst>
      <p:ext uri="{BB962C8B-B14F-4D97-AF65-F5344CB8AC3E}">
        <p14:creationId xmlns:p14="http://schemas.microsoft.com/office/powerpoint/2010/main" val="204514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sp>
        <p:nvSpPr>
          <p:cNvPr id="3" name="TextBox 2">
            <a:extLst>
              <a:ext uri="{FF2B5EF4-FFF2-40B4-BE49-F238E27FC236}">
                <a16:creationId xmlns:a16="http://schemas.microsoft.com/office/drawing/2014/main" id="{0ECE2636-6E07-6E2E-6A98-AEB629EA293B}"/>
              </a:ext>
            </a:extLst>
          </p:cNvPr>
          <p:cNvSpPr txBox="1"/>
          <p:nvPr/>
        </p:nvSpPr>
        <p:spPr>
          <a:xfrm>
            <a:off x="1540042" y="1852864"/>
            <a:ext cx="550151" cy="215444"/>
          </a:xfrm>
          <a:prstGeom prst="rect">
            <a:avLst/>
          </a:prstGeom>
          <a:noFill/>
        </p:spPr>
        <p:txBody>
          <a:bodyPr wrap="none" rtlCol="0">
            <a:spAutoFit/>
          </a:bodyPr>
          <a:lstStyle/>
          <a:p>
            <a:r>
              <a:rPr lang="en-US" sz="800" b="1" dirty="0">
                <a:solidFill>
                  <a:schemeClr val="accent6">
                    <a:lumMod val="75000"/>
                  </a:schemeClr>
                </a:solidFill>
                <a:latin typeface="Courier New" panose="02070309020205020404" pitchFamily="49" charset="0"/>
                <a:cs typeface="Courier New" panose="02070309020205020404" pitchFamily="49" charset="0"/>
              </a:rPr>
              <a:t>wrap 1</a:t>
            </a:r>
          </a:p>
        </p:txBody>
      </p:sp>
      <p:sp>
        <p:nvSpPr>
          <p:cNvPr id="4" name="TextBox 3">
            <a:extLst>
              <a:ext uri="{FF2B5EF4-FFF2-40B4-BE49-F238E27FC236}">
                <a16:creationId xmlns:a16="http://schemas.microsoft.com/office/drawing/2014/main" id="{D259AA2E-EC6D-88F9-BE57-9240920D7F57}"/>
              </a:ext>
            </a:extLst>
          </p:cNvPr>
          <p:cNvSpPr txBox="1"/>
          <p:nvPr/>
        </p:nvSpPr>
        <p:spPr>
          <a:xfrm>
            <a:off x="1540042" y="2036224"/>
            <a:ext cx="550151" cy="215444"/>
          </a:xfrm>
          <a:prstGeom prst="rect">
            <a:avLst/>
          </a:prstGeom>
          <a:noFill/>
        </p:spPr>
        <p:txBody>
          <a:bodyPr wrap="none" rtlCol="0">
            <a:spAutoFit/>
          </a:bodyPr>
          <a:lstStyle/>
          <a:p>
            <a:r>
              <a:rPr lang="en-US" sz="800" b="1" dirty="0">
                <a:solidFill>
                  <a:schemeClr val="accent6">
                    <a:lumMod val="75000"/>
                  </a:schemeClr>
                </a:solidFill>
                <a:latin typeface="Courier New" panose="02070309020205020404" pitchFamily="49" charset="0"/>
                <a:cs typeface="Courier New" panose="02070309020205020404" pitchFamily="49" charset="0"/>
              </a:rPr>
              <a:t>wrap 2</a:t>
            </a:r>
          </a:p>
        </p:txBody>
      </p:sp>
      <p:sp>
        <p:nvSpPr>
          <p:cNvPr id="5" name="TextBox 4">
            <a:extLst>
              <a:ext uri="{FF2B5EF4-FFF2-40B4-BE49-F238E27FC236}">
                <a16:creationId xmlns:a16="http://schemas.microsoft.com/office/drawing/2014/main" id="{F22A7615-708F-F92F-FFA0-ABE898B77EA7}"/>
              </a:ext>
            </a:extLst>
          </p:cNvPr>
          <p:cNvSpPr txBox="1"/>
          <p:nvPr/>
        </p:nvSpPr>
        <p:spPr>
          <a:xfrm>
            <a:off x="1540042" y="2213888"/>
            <a:ext cx="550151" cy="215444"/>
          </a:xfrm>
          <a:prstGeom prst="rect">
            <a:avLst/>
          </a:prstGeom>
          <a:noFill/>
        </p:spPr>
        <p:txBody>
          <a:bodyPr wrap="none" rtlCol="0">
            <a:spAutoFit/>
          </a:bodyPr>
          <a:lstStyle/>
          <a:p>
            <a:r>
              <a:rPr lang="en-US" sz="800" b="1" dirty="0">
                <a:solidFill>
                  <a:schemeClr val="accent6">
                    <a:lumMod val="75000"/>
                  </a:schemeClr>
                </a:solidFill>
                <a:latin typeface="Courier New" panose="02070309020205020404" pitchFamily="49" charset="0"/>
                <a:cs typeface="Courier New" panose="02070309020205020404" pitchFamily="49" charset="0"/>
              </a:rPr>
              <a:t>wrap 3</a:t>
            </a:r>
          </a:p>
        </p:txBody>
      </p:sp>
      <p:sp>
        <p:nvSpPr>
          <p:cNvPr id="6" name="TextBox 5">
            <a:extLst>
              <a:ext uri="{FF2B5EF4-FFF2-40B4-BE49-F238E27FC236}">
                <a16:creationId xmlns:a16="http://schemas.microsoft.com/office/drawing/2014/main" id="{9D29AFCB-12E7-D3A6-17E0-F50D8BADD577}"/>
              </a:ext>
            </a:extLst>
          </p:cNvPr>
          <p:cNvSpPr txBox="1"/>
          <p:nvPr/>
        </p:nvSpPr>
        <p:spPr>
          <a:xfrm>
            <a:off x="1540042" y="2397248"/>
            <a:ext cx="550151" cy="215444"/>
          </a:xfrm>
          <a:prstGeom prst="rect">
            <a:avLst/>
          </a:prstGeom>
          <a:noFill/>
        </p:spPr>
        <p:txBody>
          <a:bodyPr wrap="none" rtlCol="0">
            <a:spAutoFit/>
          </a:bodyPr>
          <a:lstStyle/>
          <a:p>
            <a:r>
              <a:rPr lang="en-US" sz="800" b="1" dirty="0">
                <a:solidFill>
                  <a:schemeClr val="accent6">
                    <a:lumMod val="75000"/>
                  </a:schemeClr>
                </a:solidFill>
                <a:latin typeface="Courier New" panose="02070309020205020404" pitchFamily="49" charset="0"/>
                <a:cs typeface="Courier New" panose="02070309020205020404" pitchFamily="49" charset="0"/>
              </a:rPr>
              <a:t>wrap 4</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32650" y="524768"/>
            <a:ext cx="7278701" cy="40939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a:extLst>
            <a:ext uri="{FF2B5EF4-FFF2-40B4-BE49-F238E27FC236}">
              <a16:creationId xmlns:a16="http://schemas.microsoft.com/office/drawing/2014/main" id="{FCA99A00-269B-2BDA-D8FB-D00121FF80E7}"/>
            </a:ext>
          </a:extLst>
        </p:cNvPr>
        <p:cNvGrpSpPr/>
        <p:nvPr/>
      </p:nvGrpSpPr>
      <p:grpSpPr>
        <a:xfrm>
          <a:off x="0" y="0"/>
          <a:ext cx="0" cy="0"/>
          <a:chOff x="0" y="0"/>
          <a:chExt cx="0" cy="0"/>
        </a:xfrm>
      </p:grpSpPr>
      <p:sp>
        <p:nvSpPr>
          <p:cNvPr id="61" name="Google Shape;61;p12">
            <a:extLst>
              <a:ext uri="{FF2B5EF4-FFF2-40B4-BE49-F238E27FC236}">
                <a16:creationId xmlns:a16="http://schemas.microsoft.com/office/drawing/2014/main" id="{B3D88C91-37C6-EAFF-C5A5-C08A9888938D}"/>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ts val="2800"/>
              <a:buNone/>
            </a:pPr>
            <a:r>
              <a:rPr lang="en-US" dirty="0"/>
              <a:t>Triton Block level execution</a:t>
            </a:r>
            <a:endParaRPr dirty="0"/>
          </a:p>
        </p:txBody>
      </p:sp>
    </p:spTree>
    <p:extLst>
      <p:ext uri="{BB962C8B-B14F-4D97-AF65-F5344CB8AC3E}">
        <p14:creationId xmlns:p14="http://schemas.microsoft.com/office/powerpoint/2010/main" val="268706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70C6C91-84D8-07FF-7D8E-8ADA2A01EA5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5800" y="670847"/>
            <a:ext cx="7772400" cy="3317895"/>
          </a:xfrm>
          <a:prstGeom prst="rect">
            <a:avLst/>
          </a:prstGeom>
        </p:spPr>
      </p:pic>
      <p:pic>
        <p:nvPicPr>
          <p:cNvPr id="4" name="Picture 3">
            <a:extLst>
              <a:ext uri="{FF2B5EF4-FFF2-40B4-BE49-F238E27FC236}">
                <a16:creationId xmlns:a16="http://schemas.microsoft.com/office/drawing/2014/main" id="{BFE63078-794A-EC83-6BEE-18F9E24A29C6}"/>
              </a:ext>
            </a:extLst>
          </p:cNvPr>
          <p:cNvPicPr>
            <a:picLocks noChangeAspect="1"/>
          </p:cNvPicPr>
          <p:nvPr/>
        </p:nvPicPr>
        <p:blipFill>
          <a:blip r:embed="rId3"/>
          <a:stretch>
            <a:fillRect/>
          </a:stretch>
        </p:blipFill>
        <p:spPr>
          <a:xfrm>
            <a:off x="792480" y="1869440"/>
            <a:ext cx="7772400" cy="2377440"/>
          </a:xfrm>
          <a:prstGeom prst="rect">
            <a:avLst/>
          </a:prstGeom>
        </p:spPr>
      </p:pic>
    </p:spTree>
    <p:extLst>
      <p:ext uri="{BB962C8B-B14F-4D97-AF65-F5344CB8AC3E}">
        <p14:creationId xmlns:p14="http://schemas.microsoft.com/office/powerpoint/2010/main" val="3478416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8D836-40E0-103C-CAA8-0C2ED968EF94}"/>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85D566AE-8268-923F-109E-0E14B1B67F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5800" y="670847"/>
            <a:ext cx="7772400" cy="3317895"/>
          </a:xfrm>
          <a:prstGeom prst="rect">
            <a:avLst/>
          </a:prstGeom>
        </p:spPr>
      </p:pic>
      <p:pic>
        <p:nvPicPr>
          <p:cNvPr id="4" name="Picture 3">
            <a:extLst>
              <a:ext uri="{FF2B5EF4-FFF2-40B4-BE49-F238E27FC236}">
                <a16:creationId xmlns:a16="http://schemas.microsoft.com/office/drawing/2014/main" id="{49AD87EA-A3C6-41BC-8281-EB50B66A19FD}"/>
              </a:ext>
            </a:extLst>
          </p:cNvPr>
          <p:cNvPicPr>
            <a:picLocks noChangeAspect="1"/>
          </p:cNvPicPr>
          <p:nvPr/>
        </p:nvPicPr>
        <p:blipFill>
          <a:blip r:embed="rId3"/>
          <a:stretch>
            <a:fillRect/>
          </a:stretch>
        </p:blipFill>
        <p:spPr>
          <a:xfrm>
            <a:off x="4653280" y="1931670"/>
            <a:ext cx="4064000" cy="2057072"/>
          </a:xfrm>
          <a:prstGeom prst="rect">
            <a:avLst/>
          </a:prstGeom>
        </p:spPr>
      </p:pic>
    </p:spTree>
    <p:extLst>
      <p:ext uri="{BB962C8B-B14F-4D97-AF65-F5344CB8AC3E}">
        <p14:creationId xmlns:p14="http://schemas.microsoft.com/office/powerpoint/2010/main" val="3795789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6450C-F44B-3DCE-2638-CCE9E9D1CDE5}"/>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BA5317A9-96E0-A6B3-8990-D80DCC9E1A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5800" y="670847"/>
            <a:ext cx="7772400" cy="3317895"/>
          </a:xfrm>
          <a:prstGeom prst="rect">
            <a:avLst/>
          </a:prstGeom>
        </p:spPr>
      </p:pic>
    </p:spTree>
    <p:extLst>
      <p:ext uri="{BB962C8B-B14F-4D97-AF65-F5344CB8AC3E}">
        <p14:creationId xmlns:p14="http://schemas.microsoft.com/office/powerpoint/2010/main" val="42849548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BDAB-5877-9086-7662-9C3F6565198C}"/>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04FBEE4D-B6E4-45B8-294C-85070A52FE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551" y="268967"/>
            <a:ext cx="8387255" cy="4166571"/>
          </a:xfrm>
          <a:prstGeom prst="rect">
            <a:avLst/>
          </a:prstGeom>
        </p:spPr>
      </p:pic>
      <p:pic>
        <p:nvPicPr>
          <p:cNvPr id="2" name="Picture 1">
            <a:extLst>
              <a:ext uri="{FF2B5EF4-FFF2-40B4-BE49-F238E27FC236}">
                <a16:creationId xmlns:a16="http://schemas.microsoft.com/office/drawing/2014/main" id="{7FB87AFD-1CFA-7DC0-A8FE-9CB24AD58984}"/>
              </a:ext>
            </a:extLst>
          </p:cNvPr>
          <p:cNvPicPr>
            <a:picLocks noChangeAspect="1"/>
          </p:cNvPicPr>
          <p:nvPr/>
        </p:nvPicPr>
        <p:blipFill>
          <a:blip r:embed="rId3"/>
          <a:stretch>
            <a:fillRect/>
          </a:stretch>
        </p:blipFill>
        <p:spPr>
          <a:xfrm>
            <a:off x="598432" y="1213944"/>
            <a:ext cx="8009539" cy="3221593"/>
          </a:xfrm>
          <a:prstGeom prst="rect">
            <a:avLst/>
          </a:prstGeom>
        </p:spPr>
      </p:pic>
      <p:sp>
        <p:nvSpPr>
          <p:cNvPr id="4" name="TextBox 3">
            <a:extLst>
              <a:ext uri="{FF2B5EF4-FFF2-40B4-BE49-F238E27FC236}">
                <a16:creationId xmlns:a16="http://schemas.microsoft.com/office/drawing/2014/main" id="{38C238E4-FDAE-EBA1-6D01-0B613C217F2B}"/>
              </a:ext>
            </a:extLst>
          </p:cNvPr>
          <p:cNvSpPr txBox="1"/>
          <p:nvPr/>
        </p:nvSpPr>
        <p:spPr>
          <a:xfrm>
            <a:off x="1744319" y="4435537"/>
            <a:ext cx="6801249" cy="276999"/>
          </a:xfrm>
          <a:prstGeom prst="rect">
            <a:avLst/>
          </a:prstGeom>
          <a:noFill/>
        </p:spPr>
        <p:txBody>
          <a:bodyPr wrap="square">
            <a:spAutoFit/>
          </a:bodyPr>
          <a:lstStyle/>
          <a:p>
            <a:r>
              <a:rPr lang="en-US" sz="1200" b="1" dirty="0">
                <a:solidFill>
                  <a:schemeClr val="tx1"/>
                </a:solidFill>
                <a:latin typeface="Courier New" panose="02070309020205020404" pitchFamily="49" charset="0"/>
                <a:cs typeface="Courier New" panose="02070309020205020404" pitchFamily="49" charset="0"/>
              </a:rPr>
              <a:t>Each block corresponds to a tile/grid, a small portion of your tensor</a:t>
            </a:r>
          </a:p>
        </p:txBody>
      </p:sp>
    </p:spTree>
    <p:extLst>
      <p:ext uri="{BB962C8B-B14F-4D97-AF65-F5344CB8AC3E}">
        <p14:creationId xmlns:p14="http://schemas.microsoft.com/office/powerpoint/2010/main" val="17098061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1A241-E660-3F13-FCA1-BC23FF51764A}"/>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ACBCFE38-13F8-8341-B7E1-457340E44D1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551" y="268967"/>
            <a:ext cx="8387255" cy="4166571"/>
          </a:xfrm>
          <a:prstGeom prst="rect">
            <a:avLst/>
          </a:prstGeom>
        </p:spPr>
      </p:pic>
      <p:pic>
        <p:nvPicPr>
          <p:cNvPr id="2" name="Picture 1">
            <a:extLst>
              <a:ext uri="{FF2B5EF4-FFF2-40B4-BE49-F238E27FC236}">
                <a16:creationId xmlns:a16="http://schemas.microsoft.com/office/drawing/2014/main" id="{BDEA0CA9-118C-185C-13A4-E32E5A155C89}"/>
              </a:ext>
            </a:extLst>
          </p:cNvPr>
          <p:cNvPicPr>
            <a:picLocks noChangeAspect="1"/>
          </p:cNvPicPr>
          <p:nvPr/>
        </p:nvPicPr>
        <p:blipFill>
          <a:blip r:embed="rId3"/>
          <a:stretch>
            <a:fillRect/>
          </a:stretch>
        </p:blipFill>
        <p:spPr>
          <a:xfrm>
            <a:off x="598432" y="2632841"/>
            <a:ext cx="8009539" cy="1802696"/>
          </a:xfrm>
          <a:prstGeom prst="rect">
            <a:avLst/>
          </a:prstGeom>
        </p:spPr>
      </p:pic>
      <p:sp>
        <p:nvSpPr>
          <p:cNvPr id="4" name="TextBox 3">
            <a:extLst>
              <a:ext uri="{FF2B5EF4-FFF2-40B4-BE49-F238E27FC236}">
                <a16:creationId xmlns:a16="http://schemas.microsoft.com/office/drawing/2014/main" id="{7336254D-EB94-FB19-0670-631E687B3E58}"/>
              </a:ext>
            </a:extLst>
          </p:cNvPr>
          <p:cNvSpPr txBox="1"/>
          <p:nvPr/>
        </p:nvSpPr>
        <p:spPr>
          <a:xfrm>
            <a:off x="1508760" y="4373257"/>
            <a:ext cx="6126480" cy="276999"/>
          </a:xfrm>
          <a:prstGeom prst="rect">
            <a:avLst/>
          </a:prstGeom>
          <a:noFill/>
        </p:spPr>
        <p:txBody>
          <a:bodyPr wrap="square">
            <a:spAutoFit/>
          </a:bodyPr>
          <a:lstStyle/>
          <a:p>
            <a:pPr algn="ctr"/>
            <a:r>
              <a:rPr lang="en-US" sz="1200" b="1" dirty="0">
                <a:solidFill>
                  <a:schemeClr val="tx1"/>
                </a:solidFill>
                <a:latin typeface="Courier New" panose="02070309020205020404" pitchFamily="49" charset="0"/>
                <a:cs typeface="Courier New" panose="02070309020205020404" pitchFamily="49" charset="0"/>
              </a:rPr>
              <a:t>We describe the work for one block at a time </a:t>
            </a:r>
          </a:p>
        </p:txBody>
      </p:sp>
      <p:sp>
        <p:nvSpPr>
          <p:cNvPr id="5" name="TextBox 4">
            <a:extLst>
              <a:ext uri="{FF2B5EF4-FFF2-40B4-BE49-F238E27FC236}">
                <a16:creationId xmlns:a16="http://schemas.microsoft.com/office/drawing/2014/main" id="{8173E56E-AE03-D42F-65A2-D0A6432E4463}"/>
              </a:ext>
            </a:extLst>
          </p:cNvPr>
          <p:cNvSpPr txBox="1"/>
          <p:nvPr/>
        </p:nvSpPr>
        <p:spPr>
          <a:xfrm>
            <a:off x="987828" y="4597534"/>
            <a:ext cx="7278700" cy="276999"/>
          </a:xfrm>
          <a:prstGeom prst="rect">
            <a:avLst/>
          </a:prstGeom>
          <a:noFill/>
        </p:spPr>
        <p:txBody>
          <a:bodyPr wrap="square">
            <a:spAutoFit/>
          </a:bodyPr>
          <a:lstStyle/>
          <a:p>
            <a:pPr algn="ctr"/>
            <a:r>
              <a:rPr lang="en-US" sz="1200" b="1" dirty="0">
                <a:solidFill>
                  <a:schemeClr val="tx1"/>
                </a:solidFill>
                <a:latin typeface="Courier New" panose="02070309020205020404" pitchFamily="49" charset="0"/>
                <a:cs typeface="Courier New" panose="02070309020205020404" pitchFamily="49" charset="0"/>
              </a:rPr>
              <a:t>We then specify the grid (the total number of blocks) when calling the kernel</a:t>
            </a:r>
          </a:p>
        </p:txBody>
      </p:sp>
    </p:spTree>
    <p:extLst>
      <p:ext uri="{BB962C8B-B14F-4D97-AF65-F5344CB8AC3E}">
        <p14:creationId xmlns:p14="http://schemas.microsoft.com/office/powerpoint/2010/main" val="320630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383F2-62BB-6466-23F3-FBC563FFFB1F}"/>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C085CEF0-ABEB-AD34-DB6F-AF8FD54D2FF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551" y="268967"/>
            <a:ext cx="8387255" cy="4166571"/>
          </a:xfrm>
          <a:prstGeom prst="rect">
            <a:avLst/>
          </a:prstGeom>
        </p:spPr>
      </p:pic>
      <p:sp>
        <p:nvSpPr>
          <p:cNvPr id="4" name="TextBox 3">
            <a:extLst>
              <a:ext uri="{FF2B5EF4-FFF2-40B4-BE49-F238E27FC236}">
                <a16:creationId xmlns:a16="http://schemas.microsoft.com/office/drawing/2014/main" id="{82BF030E-EB20-15E7-2A85-5112C2406D4E}"/>
              </a:ext>
            </a:extLst>
          </p:cNvPr>
          <p:cNvSpPr txBox="1"/>
          <p:nvPr/>
        </p:nvSpPr>
        <p:spPr>
          <a:xfrm>
            <a:off x="1410101" y="4387900"/>
            <a:ext cx="6126480" cy="276999"/>
          </a:xfrm>
          <a:prstGeom prst="rect">
            <a:avLst/>
          </a:prstGeom>
          <a:noFill/>
        </p:spPr>
        <p:txBody>
          <a:bodyPr wrap="square">
            <a:spAutoFit/>
          </a:bodyPr>
          <a:lstStyle/>
          <a:p>
            <a:pPr algn="ctr"/>
            <a:r>
              <a:rPr lang="en-US" sz="1200" b="1" dirty="0">
                <a:solidFill>
                  <a:schemeClr val="tx1"/>
                </a:solidFill>
                <a:latin typeface="Courier New" panose="02070309020205020404" pitchFamily="49" charset="0"/>
                <a:cs typeface="Courier New" panose="02070309020205020404" pitchFamily="49" charset="0"/>
              </a:rPr>
              <a:t>The GPU runtime dispatches those blocks across its SMs.</a:t>
            </a:r>
          </a:p>
        </p:txBody>
      </p:sp>
    </p:spTree>
    <p:extLst>
      <p:ext uri="{BB962C8B-B14F-4D97-AF65-F5344CB8AC3E}">
        <p14:creationId xmlns:p14="http://schemas.microsoft.com/office/powerpoint/2010/main" val="3617676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5BA06A-2595-15EB-2E26-5AB9C04B4E4C}"/>
              </a:ext>
            </a:extLst>
          </p:cNvPr>
          <p:cNvPicPr>
            <a:picLocks noChangeAspect="1"/>
          </p:cNvPicPr>
          <p:nvPr/>
        </p:nvPicPr>
        <p:blipFill>
          <a:blip r:embed="rId2"/>
          <a:stretch>
            <a:fillRect/>
          </a:stretch>
        </p:blipFill>
        <p:spPr>
          <a:xfrm>
            <a:off x="1781113" y="0"/>
            <a:ext cx="5581773" cy="5143500"/>
          </a:xfrm>
          <a:prstGeom prst="rect">
            <a:avLst/>
          </a:prstGeom>
        </p:spPr>
      </p:pic>
    </p:spTree>
    <p:extLst>
      <p:ext uri="{BB962C8B-B14F-4D97-AF65-F5344CB8AC3E}">
        <p14:creationId xmlns:p14="http://schemas.microsoft.com/office/powerpoint/2010/main" val="4093398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B0BFF-EA2F-3241-0B20-5E026C09CA3B}"/>
              </a:ext>
            </a:extLst>
          </p:cNvPr>
          <p:cNvSpPr>
            <a:spLocks noGrp="1"/>
          </p:cNvSpPr>
          <p:nvPr>
            <p:ph type="title"/>
          </p:nvPr>
        </p:nvSpPr>
        <p:spPr/>
        <p:txBody>
          <a:bodyPr>
            <a:normAutofit fontScale="90000"/>
          </a:bodyPr>
          <a:lstStyle/>
          <a:p>
            <a:r>
              <a:rPr lang="en-US" dirty="0"/>
              <a:t>Example : Vector Addition </a:t>
            </a:r>
          </a:p>
        </p:txBody>
      </p:sp>
      <p:pic>
        <p:nvPicPr>
          <p:cNvPr id="3" name="Picture 2" descr="Waiting For You GIFs - Find &amp; Share on GIPHY">
            <a:extLst>
              <a:ext uri="{FF2B5EF4-FFF2-40B4-BE49-F238E27FC236}">
                <a16:creationId xmlns:a16="http://schemas.microsoft.com/office/drawing/2014/main" id="{119A76AF-5350-96DE-FCB3-4525714B534B}"/>
              </a:ext>
            </a:extLst>
          </p:cNvPr>
          <p:cNvPicPr>
            <a:picLocks noChangeAspect="1"/>
          </p:cNvPicPr>
          <p:nvPr/>
        </p:nvPicPr>
        <p:blipFill>
          <a:blip r:embed="rId3"/>
          <a:stretch>
            <a:fillRect/>
          </a:stretch>
        </p:blipFill>
        <p:spPr>
          <a:xfrm>
            <a:off x="3409013" y="1288113"/>
            <a:ext cx="2325974" cy="2306591"/>
          </a:xfrm>
          <a:prstGeom prst="rect">
            <a:avLst/>
          </a:prstGeom>
          <a:ln>
            <a:noFill/>
          </a:ln>
          <a:effectLst>
            <a:softEdge rad="112500"/>
          </a:effectLst>
        </p:spPr>
      </p:pic>
    </p:spTree>
    <p:extLst>
      <p:ext uri="{BB962C8B-B14F-4D97-AF65-F5344CB8AC3E}">
        <p14:creationId xmlns:p14="http://schemas.microsoft.com/office/powerpoint/2010/main" val="83055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B84BB-EDB5-05C2-1AFF-53819B35C8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406AF7A-0D41-63CD-9CDD-B30260B15091}"/>
              </a:ext>
            </a:extLst>
          </p:cNvPr>
          <p:cNvPicPr>
            <a:picLocks noChangeAspect="1"/>
          </p:cNvPicPr>
          <p:nvPr/>
        </p:nvPicPr>
        <p:blipFill>
          <a:blip r:embed="rId3"/>
          <a:stretch>
            <a:fillRect/>
          </a:stretch>
        </p:blipFill>
        <p:spPr>
          <a:xfrm>
            <a:off x="2647903" y="0"/>
            <a:ext cx="3848193" cy="5143500"/>
          </a:xfrm>
          <a:prstGeom prst="rect">
            <a:avLst/>
          </a:prstGeom>
        </p:spPr>
      </p:pic>
      <p:sp>
        <p:nvSpPr>
          <p:cNvPr id="11" name="Oval 10">
            <a:extLst>
              <a:ext uri="{FF2B5EF4-FFF2-40B4-BE49-F238E27FC236}">
                <a16:creationId xmlns:a16="http://schemas.microsoft.com/office/drawing/2014/main" id="{03D51FB6-A2B5-06CD-42CA-5616A06242B1}"/>
              </a:ext>
            </a:extLst>
          </p:cNvPr>
          <p:cNvSpPr/>
          <p:nvPr/>
        </p:nvSpPr>
        <p:spPr>
          <a:xfrm>
            <a:off x="2032000" y="2954041"/>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
        <p:nvSpPr>
          <p:cNvPr id="12" name="Oval 11">
            <a:extLst>
              <a:ext uri="{FF2B5EF4-FFF2-40B4-BE49-F238E27FC236}">
                <a16:creationId xmlns:a16="http://schemas.microsoft.com/office/drawing/2014/main" id="{D9B0EE26-0BB0-05B4-8485-3CD296D48C6D}"/>
              </a:ext>
            </a:extLst>
          </p:cNvPr>
          <p:cNvSpPr/>
          <p:nvPr/>
        </p:nvSpPr>
        <p:spPr>
          <a:xfrm>
            <a:off x="2032000" y="1850417"/>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2</a:t>
            </a:r>
          </a:p>
        </p:txBody>
      </p:sp>
    </p:spTree>
    <p:extLst>
      <p:ext uri="{BB962C8B-B14F-4D97-AF65-F5344CB8AC3E}">
        <p14:creationId xmlns:p14="http://schemas.microsoft.com/office/powerpoint/2010/main" val="2163732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CEE0A-075C-9B18-4C61-91ADE279874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9FE7FA6-2DAA-A8F6-E5A6-BB5785063C08}"/>
              </a:ext>
            </a:extLst>
          </p:cNvPr>
          <p:cNvPicPr>
            <a:picLocks noChangeAspect="1"/>
          </p:cNvPicPr>
          <p:nvPr/>
        </p:nvPicPr>
        <p:blipFill>
          <a:blip r:embed="rId3"/>
          <a:stretch>
            <a:fillRect/>
          </a:stretch>
        </p:blipFill>
        <p:spPr>
          <a:xfrm>
            <a:off x="2647903" y="0"/>
            <a:ext cx="3848193" cy="5143500"/>
          </a:xfrm>
          <a:prstGeom prst="rect">
            <a:avLst/>
          </a:prstGeom>
        </p:spPr>
      </p:pic>
      <p:sp>
        <p:nvSpPr>
          <p:cNvPr id="11" name="Oval 10">
            <a:extLst>
              <a:ext uri="{FF2B5EF4-FFF2-40B4-BE49-F238E27FC236}">
                <a16:creationId xmlns:a16="http://schemas.microsoft.com/office/drawing/2014/main" id="{0E3BB24E-C547-DFCF-9A1A-03641E45E4FC}"/>
              </a:ext>
            </a:extLst>
          </p:cNvPr>
          <p:cNvSpPr/>
          <p:nvPr/>
        </p:nvSpPr>
        <p:spPr>
          <a:xfrm>
            <a:off x="2032000" y="2954041"/>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
        <p:nvSpPr>
          <p:cNvPr id="12" name="Oval 11">
            <a:extLst>
              <a:ext uri="{FF2B5EF4-FFF2-40B4-BE49-F238E27FC236}">
                <a16:creationId xmlns:a16="http://schemas.microsoft.com/office/drawing/2014/main" id="{B2EA7466-33E1-D2F2-846A-13418EFEE58E}"/>
              </a:ext>
            </a:extLst>
          </p:cNvPr>
          <p:cNvSpPr/>
          <p:nvPr/>
        </p:nvSpPr>
        <p:spPr>
          <a:xfrm>
            <a:off x="2032000" y="1850417"/>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2</a:t>
            </a:r>
          </a:p>
        </p:txBody>
      </p:sp>
      <p:sp>
        <p:nvSpPr>
          <p:cNvPr id="2" name="TextBox 1">
            <a:extLst>
              <a:ext uri="{FF2B5EF4-FFF2-40B4-BE49-F238E27FC236}">
                <a16:creationId xmlns:a16="http://schemas.microsoft.com/office/drawing/2014/main" id="{807012C7-05CE-0CEA-F6C8-62F9217B2D04}"/>
              </a:ext>
            </a:extLst>
          </p:cNvPr>
          <p:cNvSpPr txBox="1"/>
          <p:nvPr/>
        </p:nvSpPr>
        <p:spPr>
          <a:xfrm>
            <a:off x="1350382" y="1850417"/>
            <a:ext cx="574196" cy="307777"/>
          </a:xfrm>
          <a:prstGeom prst="rect">
            <a:avLst/>
          </a:prstGeom>
          <a:noFill/>
        </p:spPr>
        <p:txBody>
          <a:bodyPr wrap="none" rtlCol="0">
            <a:spAutoFit/>
          </a:bodyPr>
          <a:lstStyle/>
          <a:p>
            <a:r>
              <a:rPr lang="en-US" b="1" dirty="0">
                <a:solidFill>
                  <a:srgbClr val="00B050"/>
                </a:solidFill>
              </a:rPr>
              <a:t>GPU</a:t>
            </a:r>
          </a:p>
        </p:txBody>
      </p:sp>
      <p:sp>
        <p:nvSpPr>
          <p:cNvPr id="3" name="TextBox 2">
            <a:extLst>
              <a:ext uri="{FF2B5EF4-FFF2-40B4-BE49-F238E27FC236}">
                <a16:creationId xmlns:a16="http://schemas.microsoft.com/office/drawing/2014/main" id="{1CE80D90-FF45-AC2F-06A3-8F5F334727A0}"/>
              </a:ext>
            </a:extLst>
          </p:cNvPr>
          <p:cNvSpPr txBox="1"/>
          <p:nvPr/>
        </p:nvSpPr>
        <p:spPr>
          <a:xfrm>
            <a:off x="1356235" y="2930957"/>
            <a:ext cx="564578" cy="307777"/>
          </a:xfrm>
          <a:prstGeom prst="rect">
            <a:avLst/>
          </a:prstGeom>
          <a:noFill/>
        </p:spPr>
        <p:txBody>
          <a:bodyPr wrap="none" rtlCol="0">
            <a:spAutoFit/>
          </a:bodyPr>
          <a:lstStyle/>
          <a:p>
            <a:r>
              <a:rPr lang="en-US" b="1" dirty="0">
                <a:solidFill>
                  <a:srgbClr val="0070C0"/>
                </a:solidFill>
              </a:rPr>
              <a:t>CPU</a:t>
            </a:r>
          </a:p>
        </p:txBody>
      </p:sp>
      <p:sp>
        <p:nvSpPr>
          <p:cNvPr id="7" name="TextBox 6">
            <a:extLst>
              <a:ext uri="{FF2B5EF4-FFF2-40B4-BE49-F238E27FC236}">
                <a16:creationId xmlns:a16="http://schemas.microsoft.com/office/drawing/2014/main" id="{165D2FD9-C84F-3D1B-6E47-43F2CE2694E6}"/>
              </a:ext>
            </a:extLst>
          </p:cNvPr>
          <p:cNvSpPr txBox="1"/>
          <p:nvPr/>
        </p:nvSpPr>
        <p:spPr>
          <a:xfrm>
            <a:off x="6583382" y="1719612"/>
            <a:ext cx="2420472" cy="523220"/>
          </a:xfrm>
          <a:prstGeom prst="rect">
            <a:avLst/>
          </a:prstGeom>
          <a:noFill/>
        </p:spPr>
        <p:txBody>
          <a:bodyPr wrap="square" rtlCol="0">
            <a:spAutoFit/>
          </a:bodyPr>
          <a:lstStyle/>
          <a:p>
            <a:pPr algn="ctr"/>
            <a:r>
              <a:rPr lang="en-US" b="1" dirty="0">
                <a:solidFill>
                  <a:srgbClr val="00B050"/>
                </a:solidFill>
                <a:latin typeface="Courier New" panose="02070309020205020404" pitchFamily="49" charset="0"/>
                <a:cs typeface="Courier New" panose="02070309020205020404" pitchFamily="49" charset="0"/>
              </a:rPr>
              <a:t>Device</a:t>
            </a:r>
            <a:r>
              <a:rPr lang="en-US" b="1" dirty="0">
                <a:solidFill>
                  <a:srgbClr val="0070C0"/>
                </a:solidFill>
                <a:latin typeface="Courier New" panose="02070309020205020404" pitchFamily="49" charset="0"/>
                <a:cs typeface="Courier New" panose="02070309020205020404" pitchFamily="49" charset="0"/>
              </a:rPr>
              <a:t> </a:t>
            </a:r>
            <a:r>
              <a:rPr lang="en-US" b="1" dirty="0">
                <a:solidFill>
                  <a:schemeClr val="tx1"/>
                </a:solidFill>
                <a:latin typeface="Courier New" panose="02070309020205020404" pitchFamily="49" charset="0"/>
                <a:cs typeface="Courier New" panose="02070309020205020404" pitchFamily="49" charset="0"/>
              </a:rPr>
              <a:t>on which the kernel </a:t>
            </a:r>
            <a:r>
              <a:rPr lang="en-US" b="1" i="1" u="sng" dirty="0">
                <a:solidFill>
                  <a:schemeClr val="tx1"/>
                </a:solidFill>
                <a:latin typeface="Courier New" panose="02070309020205020404" pitchFamily="49" charset="0"/>
                <a:cs typeface="Courier New" panose="02070309020205020404" pitchFamily="49" charset="0"/>
              </a:rPr>
              <a:t>runs</a:t>
            </a:r>
          </a:p>
        </p:txBody>
      </p:sp>
      <p:sp>
        <p:nvSpPr>
          <p:cNvPr id="8" name="TextBox 7">
            <a:extLst>
              <a:ext uri="{FF2B5EF4-FFF2-40B4-BE49-F238E27FC236}">
                <a16:creationId xmlns:a16="http://schemas.microsoft.com/office/drawing/2014/main" id="{30F57D79-8539-CCE6-EDD3-A893467AD458}"/>
              </a:ext>
            </a:extLst>
          </p:cNvPr>
          <p:cNvSpPr txBox="1"/>
          <p:nvPr/>
        </p:nvSpPr>
        <p:spPr>
          <a:xfrm>
            <a:off x="6583382" y="2823235"/>
            <a:ext cx="2420472" cy="523220"/>
          </a:xfrm>
          <a:prstGeom prst="rect">
            <a:avLst/>
          </a:prstGeom>
          <a:noFill/>
        </p:spPr>
        <p:txBody>
          <a:bodyPr wrap="square" rtlCol="0">
            <a:spAutoFit/>
          </a:bodyPr>
          <a:lstStyle/>
          <a:p>
            <a:pPr algn="ctr"/>
            <a:r>
              <a:rPr lang="en-US" b="1" dirty="0">
                <a:solidFill>
                  <a:srgbClr val="0070C0"/>
                </a:solidFill>
                <a:latin typeface="Courier New" panose="02070309020205020404" pitchFamily="49" charset="0"/>
                <a:cs typeface="Courier New" panose="02070309020205020404" pitchFamily="49" charset="0"/>
              </a:rPr>
              <a:t>Host-side</a:t>
            </a:r>
            <a:r>
              <a:rPr lang="en-US" b="1" dirty="0">
                <a:latin typeface="Courier New" panose="02070309020205020404" pitchFamily="49" charset="0"/>
                <a:cs typeface="Courier New" panose="02070309020205020404" pitchFamily="49" charset="0"/>
              </a:rPr>
              <a:t> wrapper to </a:t>
            </a:r>
            <a:r>
              <a:rPr lang="en-US" b="1" i="1" u="sng" dirty="0">
                <a:latin typeface="Courier New" panose="02070309020205020404" pitchFamily="49" charset="0"/>
                <a:cs typeface="Courier New" panose="02070309020205020404" pitchFamily="49" charset="0"/>
              </a:rPr>
              <a:t>launch</a:t>
            </a:r>
            <a:r>
              <a:rPr lang="en-US" b="1" dirty="0">
                <a:latin typeface="Courier New" panose="02070309020205020404" pitchFamily="49" charset="0"/>
                <a:cs typeface="Courier New" panose="02070309020205020404" pitchFamily="49" charset="0"/>
              </a:rPr>
              <a:t> the kernel </a:t>
            </a:r>
          </a:p>
        </p:txBody>
      </p:sp>
    </p:spTree>
    <p:extLst>
      <p:ext uri="{BB962C8B-B14F-4D97-AF65-F5344CB8AC3E}">
        <p14:creationId xmlns:p14="http://schemas.microsoft.com/office/powerpoint/2010/main" val="1668713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9FBD-6FA9-7015-3A9C-FA78D99658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31D00DA-6514-F2A7-9F13-D57AF9C7424C}"/>
              </a:ext>
            </a:extLst>
          </p:cNvPr>
          <p:cNvPicPr>
            <a:picLocks noChangeAspect="1"/>
          </p:cNvPicPr>
          <p:nvPr/>
        </p:nvPicPr>
        <p:blipFill>
          <a:blip r:embed="rId3"/>
          <a:stretch>
            <a:fillRect/>
          </a:stretch>
        </p:blipFill>
        <p:spPr>
          <a:xfrm>
            <a:off x="2647903" y="0"/>
            <a:ext cx="3848193" cy="5143500"/>
          </a:xfrm>
          <a:prstGeom prst="rect">
            <a:avLst/>
          </a:prstGeom>
        </p:spPr>
      </p:pic>
      <p:sp>
        <p:nvSpPr>
          <p:cNvPr id="6" name="Rectangle 5">
            <a:extLst>
              <a:ext uri="{FF2B5EF4-FFF2-40B4-BE49-F238E27FC236}">
                <a16:creationId xmlns:a16="http://schemas.microsoft.com/office/drawing/2014/main" id="{785A06BF-EF50-B97B-B1D9-ACB48D323EE8}"/>
              </a:ext>
            </a:extLst>
          </p:cNvPr>
          <p:cNvSpPr/>
          <p:nvPr/>
        </p:nvSpPr>
        <p:spPr>
          <a:xfrm>
            <a:off x="2682239" y="3769360"/>
            <a:ext cx="3763057" cy="1219200"/>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9FADF4B5-CB65-E25D-F74C-471AFB9A1148}"/>
              </a:ext>
            </a:extLst>
          </p:cNvPr>
          <p:cNvSpPr/>
          <p:nvPr/>
        </p:nvSpPr>
        <p:spPr>
          <a:xfrm>
            <a:off x="2032000" y="2954041"/>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
        <p:nvSpPr>
          <p:cNvPr id="9" name="Oval 8">
            <a:extLst>
              <a:ext uri="{FF2B5EF4-FFF2-40B4-BE49-F238E27FC236}">
                <a16:creationId xmlns:a16="http://schemas.microsoft.com/office/drawing/2014/main" id="{4FF6BEFC-C88A-86F3-3DE3-33F9D894E8EF}"/>
              </a:ext>
            </a:extLst>
          </p:cNvPr>
          <p:cNvSpPr/>
          <p:nvPr/>
        </p:nvSpPr>
        <p:spPr>
          <a:xfrm>
            <a:off x="2032000" y="1850417"/>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2</a:t>
            </a:r>
          </a:p>
        </p:txBody>
      </p:sp>
      <p:sp>
        <p:nvSpPr>
          <p:cNvPr id="2" name="TextBox 1">
            <a:extLst>
              <a:ext uri="{FF2B5EF4-FFF2-40B4-BE49-F238E27FC236}">
                <a16:creationId xmlns:a16="http://schemas.microsoft.com/office/drawing/2014/main" id="{876ECA75-3A96-E225-71D9-359078E50D06}"/>
              </a:ext>
            </a:extLst>
          </p:cNvPr>
          <p:cNvSpPr txBox="1"/>
          <p:nvPr/>
        </p:nvSpPr>
        <p:spPr>
          <a:xfrm>
            <a:off x="1350382" y="1850417"/>
            <a:ext cx="574196" cy="307777"/>
          </a:xfrm>
          <a:prstGeom prst="rect">
            <a:avLst/>
          </a:prstGeom>
          <a:noFill/>
        </p:spPr>
        <p:txBody>
          <a:bodyPr wrap="none" rtlCol="0">
            <a:spAutoFit/>
          </a:bodyPr>
          <a:lstStyle/>
          <a:p>
            <a:r>
              <a:rPr lang="en-US" b="1" dirty="0">
                <a:solidFill>
                  <a:srgbClr val="00B050"/>
                </a:solidFill>
              </a:rPr>
              <a:t>GPU</a:t>
            </a:r>
          </a:p>
        </p:txBody>
      </p:sp>
      <p:sp>
        <p:nvSpPr>
          <p:cNvPr id="3" name="TextBox 2">
            <a:extLst>
              <a:ext uri="{FF2B5EF4-FFF2-40B4-BE49-F238E27FC236}">
                <a16:creationId xmlns:a16="http://schemas.microsoft.com/office/drawing/2014/main" id="{54D043CB-DFC9-0FB7-D0E8-DDE502499F02}"/>
              </a:ext>
            </a:extLst>
          </p:cNvPr>
          <p:cNvSpPr txBox="1"/>
          <p:nvPr/>
        </p:nvSpPr>
        <p:spPr>
          <a:xfrm>
            <a:off x="1356235" y="2930957"/>
            <a:ext cx="564578" cy="307777"/>
          </a:xfrm>
          <a:prstGeom prst="rect">
            <a:avLst/>
          </a:prstGeom>
          <a:noFill/>
        </p:spPr>
        <p:txBody>
          <a:bodyPr wrap="none" rtlCol="0">
            <a:spAutoFit/>
          </a:bodyPr>
          <a:lstStyle/>
          <a:p>
            <a:r>
              <a:rPr lang="en-US" b="1" dirty="0">
                <a:solidFill>
                  <a:srgbClr val="0070C0"/>
                </a:solidFill>
              </a:rPr>
              <a:t>CPU</a:t>
            </a:r>
          </a:p>
        </p:txBody>
      </p:sp>
      <p:sp>
        <p:nvSpPr>
          <p:cNvPr id="10" name="TextBox 9">
            <a:extLst>
              <a:ext uri="{FF2B5EF4-FFF2-40B4-BE49-F238E27FC236}">
                <a16:creationId xmlns:a16="http://schemas.microsoft.com/office/drawing/2014/main" id="{85B8BA5F-227C-2ABE-062B-E0820D580C95}"/>
              </a:ext>
            </a:extLst>
          </p:cNvPr>
          <p:cNvSpPr txBox="1"/>
          <p:nvPr/>
        </p:nvSpPr>
        <p:spPr>
          <a:xfrm>
            <a:off x="6583382" y="2823235"/>
            <a:ext cx="2420472" cy="523220"/>
          </a:xfrm>
          <a:prstGeom prst="rect">
            <a:avLst/>
          </a:prstGeom>
          <a:noFill/>
        </p:spPr>
        <p:txBody>
          <a:bodyPr wrap="square" rtlCol="0">
            <a:spAutoFit/>
          </a:bodyPr>
          <a:lstStyle/>
          <a:p>
            <a:pPr algn="ctr"/>
            <a:r>
              <a:rPr lang="en-US" b="1" dirty="0">
                <a:solidFill>
                  <a:srgbClr val="0070C0"/>
                </a:solidFill>
                <a:latin typeface="Courier New" panose="02070309020205020404" pitchFamily="49" charset="0"/>
                <a:cs typeface="Courier New" panose="02070309020205020404" pitchFamily="49" charset="0"/>
              </a:rPr>
              <a:t>Host-side</a:t>
            </a:r>
            <a:r>
              <a:rPr lang="en-US" b="1" dirty="0">
                <a:latin typeface="Courier New" panose="02070309020205020404" pitchFamily="49" charset="0"/>
                <a:cs typeface="Courier New" panose="02070309020205020404" pitchFamily="49" charset="0"/>
              </a:rPr>
              <a:t> wrapper to </a:t>
            </a:r>
            <a:r>
              <a:rPr lang="en-US" b="1" i="1" u="sng" dirty="0">
                <a:latin typeface="Courier New" panose="02070309020205020404" pitchFamily="49" charset="0"/>
                <a:cs typeface="Courier New" panose="02070309020205020404" pitchFamily="49" charset="0"/>
              </a:rPr>
              <a:t>launch</a:t>
            </a:r>
            <a:r>
              <a:rPr lang="en-US" b="1" dirty="0">
                <a:latin typeface="Courier New" panose="02070309020205020404" pitchFamily="49" charset="0"/>
                <a:cs typeface="Courier New" panose="02070309020205020404" pitchFamily="49" charset="0"/>
              </a:rPr>
              <a:t> the kernel </a:t>
            </a:r>
          </a:p>
        </p:txBody>
      </p:sp>
      <p:sp>
        <p:nvSpPr>
          <p:cNvPr id="11" name="TextBox 10">
            <a:extLst>
              <a:ext uri="{FF2B5EF4-FFF2-40B4-BE49-F238E27FC236}">
                <a16:creationId xmlns:a16="http://schemas.microsoft.com/office/drawing/2014/main" id="{6E3A5261-659B-C115-ADEF-3415D6D84DC3}"/>
              </a:ext>
            </a:extLst>
          </p:cNvPr>
          <p:cNvSpPr txBox="1"/>
          <p:nvPr/>
        </p:nvSpPr>
        <p:spPr>
          <a:xfrm>
            <a:off x="6583382" y="1719612"/>
            <a:ext cx="2420472" cy="523220"/>
          </a:xfrm>
          <a:prstGeom prst="rect">
            <a:avLst/>
          </a:prstGeom>
          <a:noFill/>
        </p:spPr>
        <p:txBody>
          <a:bodyPr wrap="square" rtlCol="0">
            <a:spAutoFit/>
          </a:bodyPr>
          <a:lstStyle/>
          <a:p>
            <a:pPr algn="ctr"/>
            <a:r>
              <a:rPr lang="en-US" b="1" dirty="0">
                <a:solidFill>
                  <a:srgbClr val="00B050"/>
                </a:solidFill>
                <a:latin typeface="Courier New" panose="02070309020205020404" pitchFamily="49" charset="0"/>
                <a:cs typeface="Courier New" panose="02070309020205020404" pitchFamily="49" charset="0"/>
              </a:rPr>
              <a:t>Device</a:t>
            </a:r>
            <a:r>
              <a:rPr lang="en-US" b="1" dirty="0">
                <a:solidFill>
                  <a:srgbClr val="0070C0"/>
                </a:solidFill>
                <a:latin typeface="Courier New" panose="02070309020205020404" pitchFamily="49" charset="0"/>
                <a:cs typeface="Courier New" panose="02070309020205020404" pitchFamily="49" charset="0"/>
              </a:rPr>
              <a:t> </a:t>
            </a:r>
            <a:r>
              <a:rPr lang="en-US" b="1" dirty="0">
                <a:solidFill>
                  <a:schemeClr val="tx1"/>
                </a:solidFill>
                <a:latin typeface="Courier New" panose="02070309020205020404" pitchFamily="49" charset="0"/>
                <a:cs typeface="Courier New" panose="02070309020205020404" pitchFamily="49" charset="0"/>
              </a:rPr>
              <a:t>on which the kernel </a:t>
            </a:r>
            <a:r>
              <a:rPr lang="en-US" b="1" i="1" u="sng" dirty="0">
                <a:solidFill>
                  <a:schemeClr val="tx1"/>
                </a:solidFill>
                <a:latin typeface="Courier New" panose="02070309020205020404" pitchFamily="49" charset="0"/>
                <a:cs typeface="Courier New" panose="02070309020205020404" pitchFamily="49" charset="0"/>
              </a:rPr>
              <a:t>runs</a:t>
            </a:r>
          </a:p>
        </p:txBody>
      </p:sp>
    </p:spTree>
    <p:extLst>
      <p:ext uri="{BB962C8B-B14F-4D97-AF65-F5344CB8AC3E}">
        <p14:creationId xmlns:p14="http://schemas.microsoft.com/office/powerpoint/2010/main" val="1595190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419475-9ABE-E52B-6A53-343CB9B6ADC8}"/>
              </a:ext>
            </a:extLst>
          </p:cNvPr>
          <p:cNvPicPr>
            <a:picLocks noChangeAspect="1"/>
          </p:cNvPicPr>
          <p:nvPr/>
        </p:nvPicPr>
        <p:blipFill>
          <a:blip r:embed="rId3"/>
          <a:stretch>
            <a:fillRect/>
          </a:stretch>
        </p:blipFill>
        <p:spPr>
          <a:xfrm>
            <a:off x="68179" y="1132806"/>
            <a:ext cx="6722395" cy="2877887"/>
          </a:xfrm>
          <a:prstGeom prst="rect">
            <a:avLst/>
          </a:prstGeom>
        </p:spPr>
      </p:pic>
      <p:pic>
        <p:nvPicPr>
          <p:cNvPr id="5" name="Picture 4">
            <a:extLst>
              <a:ext uri="{FF2B5EF4-FFF2-40B4-BE49-F238E27FC236}">
                <a16:creationId xmlns:a16="http://schemas.microsoft.com/office/drawing/2014/main" id="{C46BF360-2D85-1600-7B62-058A668009DE}"/>
              </a:ext>
            </a:extLst>
          </p:cNvPr>
          <p:cNvPicPr>
            <a:picLocks noChangeAspect="1"/>
          </p:cNvPicPr>
          <p:nvPr/>
        </p:nvPicPr>
        <p:blipFill>
          <a:blip r:embed="rId4"/>
          <a:stretch>
            <a:fillRect/>
          </a:stretch>
        </p:blipFill>
        <p:spPr>
          <a:xfrm>
            <a:off x="7199152" y="1317571"/>
            <a:ext cx="1876669" cy="2508358"/>
          </a:xfrm>
          <a:prstGeom prst="rect">
            <a:avLst/>
          </a:prstGeom>
        </p:spPr>
      </p:pic>
      <p:sp>
        <p:nvSpPr>
          <p:cNvPr id="6" name="Rectangle 5">
            <a:extLst>
              <a:ext uri="{FF2B5EF4-FFF2-40B4-BE49-F238E27FC236}">
                <a16:creationId xmlns:a16="http://schemas.microsoft.com/office/drawing/2014/main" id="{4097016A-8E27-83F6-D8E6-6B7F881F5953}"/>
              </a:ext>
            </a:extLst>
          </p:cNvPr>
          <p:cNvSpPr/>
          <p:nvPr/>
        </p:nvSpPr>
        <p:spPr>
          <a:xfrm>
            <a:off x="7199152" y="3129280"/>
            <a:ext cx="1876669" cy="696649"/>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435594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41E08-73D3-3D95-F73F-B68D3DC20C0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55FDA4-6163-1658-D495-6424365EFAA0}"/>
              </a:ext>
            </a:extLst>
          </p:cNvPr>
          <p:cNvPicPr>
            <a:picLocks noChangeAspect="1"/>
          </p:cNvPicPr>
          <p:nvPr/>
        </p:nvPicPr>
        <p:blipFill>
          <a:blip r:embed="rId3"/>
          <a:stretch>
            <a:fillRect/>
          </a:stretch>
        </p:blipFill>
        <p:spPr>
          <a:xfrm>
            <a:off x="68179" y="1132806"/>
            <a:ext cx="6722395" cy="2877887"/>
          </a:xfrm>
          <a:prstGeom prst="rect">
            <a:avLst/>
          </a:prstGeom>
        </p:spPr>
      </p:pic>
      <p:pic>
        <p:nvPicPr>
          <p:cNvPr id="5" name="Picture 4">
            <a:extLst>
              <a:ext uri="{FF2B5EF4-FFF2-40B4-BE49-F238E27FC236}">
                <a16:creationId xmlns:a16="http://schemas.microsoft.com/office/drawing/2014/main" id="{687A1EEE-4395-FC2C-F420-7FD7ED311C21}"/>
              </a:ext>
            </a:extLst>
          </p:cNvPr>
          <p:cNvPicPr>
            <a:picLocks noChangeAspect="1"/>
          </p:cNvPicPr>
          <p:nvPr/>
        </p:nvPicPr>
        <p:blipFill>
          <a:blip r:embed="rId4"/>
          <a:stretch>
            <a:fillRect/>
          </a:stretch>
        </p:blipFill>
        <p:spPr>
          <a:xfrm>
            <a:off x="7199152" y="1317571"/>
            <a:ext cx="1876669" cy="2508358"/>
          </a:xfrm>
          <a:prstGeom prst="rect">
            <a:avLst/>
          </a:prstGeom>
        </p:spPr>
      </p:pic>
      <p:sp>
        <p:nvSpPr>
          <p:cNvPr id="6" name="Rectangle 5">
            <a:extLst>
              <a:ext uri="{FF2B5EF4-FFF2-40B4-BE49-F238E27FC236}">
                <a16:creationId xmlns:a16="http://schemas.microsoft.com/office/drawing/2014/main" id="{ABC83216-9737-DDD7-BDC1-600408A5CA21}"/>
              </a:ext>
            </a:extLst>
          </p:cNvPr>
          <p:cNvSpPr/>
          <p:nvPr/>
        </p:nvSpPr>
        <p:spPr>
          <a:xfrm>
            <a:off x="7199152" y="3129280"/>
            <a:ext cx="1876669" cy="696649"/>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a:extLst>
              <a:ext uri="{FF2B5EF4-FFF2-40B4-BE49-F238E27FC236}">
                <a16:creationId xmlns:a16="http://schemas.microsoft.com/office/drawing/2014/main" id="{C3337346-6084-5B8C-D627-094B8DD78F6D}"/>
              </a:ext>
            </a:extLst>
          </p:cNvPr>
          <p:cNvSpPr/>
          <p:nvPr/>
        </p:nvSpPr>
        <p:spPr>
          <a:xfrm>
            <a:off x="6860050" y="3346799"/>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
        <p:nvSpPr>
          <p:cNvPr id="2" name="Rectangle 1">
            <a:extLst>
              <a:ext uri="{FF2B5EF4-FFF2-40B4-BE49-F238E27FC236}">
                <a16:creationId xmlns:a16="http://schemas.microsoft.com/office/drawing/2014/main" id="{7C55474B-63D8-09E8-CCF1-CB4E930CC66C}"/>
              </a:ext>
            </a:extLst>
          </p:cNvPr>
          <p:cNvSpPr/>
          <p:nvPr/>
        </p:nvSpPr>
        <p:spPr>
          <a:xfrm>
            <a:off x="68179" y="3063947"/>
            <a:ext cx="6722395" cy="188539"/>
          </a:xfrm>
          <a:prstGeom prst="rect">
            <a:avLst/>
          </a:prstGeom>
          <a:solidFill>
            <a:srgbClr val="FFFF00">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632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C83C3-6E73-FA69-7E07-79FB43706EE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9BE38D4-98BE-5292-7006-D7E5EACDF3E6}"/>
              </a:ext>
            </a:extLst>
          </p:cNvPr>
          <p:cNvPicPr>
            <a:picLocks noChangeAspect="1"/>
          </p:cNvPicPr>
          <p:nvPr/>
        </p:nvPicPr>
        <p:blipFill>
          <a:blip r:embed="rId3"/>
          <a:stretch>
            <a:fillRect/>
          </a:stretch>
        </p:blipFill>
        <p:spPr>
          <a:xfrm>
            <a:off x="7199152" y="1317571"/>
            <a:ext cx="1876669" cy="2508358"/>
          </a:xfrm>
          <a:prstGeom prst="rect">
            <a:avLst/>
          </a:prstGeom>
        </p:spPr>
      </p:pic>
      <p:pic>
        <p:nvPicPr>
          <p:cNvPr id="3" name="Picture 2">
            <a:extLst>
              <a:ext uri="{FF2B5EF4-FFF2-40B4-BE49-F238E27FC236}">
                <a16:creationId xmlns:a16="http://schemas.microsoft.com/office/drawing/2014/main" id="{9876DA9C-4C1C-3BF6-F904-CEE7249B9867}"/>
              </a:ext>
            </a:extLst>
          </p:cNvPr>
          <p:cNvPicPr>
            <a:picLocks noChangeAspect="1"/>
          </p:cNvPicPr>
          <p:nvPr/>
        </p:nvPicPr>
        <p:blipFill>
          <a:blip r:embed="rId4"/>
          <a:stretch>
            <a:fillRect/>
          </a:stretch>
        </p:blipFill>
        <p:spPr>
          <a:xfrm>
            <a:off x="68179" y="1132806"/>
            <a:ext cx="6722395" cy="2877887"/>
          </a:xfrm>
          <a:prstGeom prst="rect">
            <a:avLst/>
          </a:prstGeom>
        </p:spPr>
      </p:pic>
      <p:sp>
        <p:nvSpPr>
          <p:cNvPr id="6" name="Rectangle 5">
            <a:extLst>
              <a:ext uri="{FF2B5EF4-FFF2-40B4-BE49-F238E27FC236}">
                <a16:creationId xmlns:a16="http://schemas.microsoft.com/office/drawing/2014/main" id="{08219E69-512C-E54A-8B22-D78EE405DA15}"/>
              </a:ext>
            </a:extLst>
          </p:cNvPr>
          <p:cNvSpPr/>
          <p:nvPr/>
        </p:nvSpPr>
        <p:spPr>
          <a:xfrm>
            <a:off x="7199151" y="2499361"/>
            <a:ext cx="1876669" cy="640080"/>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73C718D0-5B2B-560E-5A3C-2C085CD3292F}"/>
              </a:ext>
            </a:extLst>
          </p:cNvPr>
          <p:cNvSpPr/>
          <p:nvPr/>
        </p:nvSpPr>
        <p:spPr>
          <a:xfrm>
            <a:off x="6860050" y="2706719"/>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Tree>
    <p:extLst>
      <p:ext uri="{BB962C8B-B14F-4D97-AF65-F5344CB8AC3E}">
        <p14:creationId xmlns:p14="http://schemas.microsoft.com/office/powerpoint/2010/main" val="186695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474D5-825A-521C-A6D9-D3D4B52BA07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4AF5EB5-3797-561C-2A91-8D790C11C421}"/>
              </a:ext>
            </a:extLst>
          </p:cNvPr>
          <p:cNvPicPr>
            <a:picLocks noChangeAspect="1"/>
          </p:cNvPicPr>
          <p:nvPr/>
        </p:nvPicPr>
        <p:blipFill>
          <a:blip r:embed="rId3"/>
          <a:stretch>
            <a:fillRect/>
          </a:stretch>
        </p:blipFill>
        <p:spPr>
          <a:xfrm>
            <a:off x="7199152" y="1317571"/>
            <a:ext cx="1876669" cy="2508358"/>
          </a:xfrm>
          <a:prstGeom prst="rect">
            <a:avLst/>
          </a:prstGeom>
        </p:spPr>
      </p:pic>
      <p:pic>
        <p:nvPicPr>
          <p:cNvPr id="3" name="Picture 2">
            <a:extLst>
              <a:ext uri="{FF2B5EF4-FFF2-40B4-BE49-F238E27FC236}">
                <a16:creationId xmlns:a16="http://schemas.microsoft.com/office/drawing/2014/main" id="{9F1F5236-2BD5-31AF-4E5F-931524B3B580}"/>
              </a:ext>
            </a:extLst>
          </p:cNvPr>
          <p:cNvPicPr>
            <a:picLocks noChangeAspect="1"/>
          </p:cNvPicPr>
          <p:nvPr/>
        </p:nvPicPr>
        <p:blipFill>
          <a:blip r:embed="rId4"/>
          <a:stretch>
            <a:fillRect/>
          </a:stretch>
        </p:blipFill>
        <p:spPr>
          <a:xfrm>
            <a:off x="68179" y="1132806"/>
            <a:ext cx="6722395" cy="2877887"/>
          </a:xfrm>
          <a:prstGeom prst="rect">
            <a:avLst/>
          </a:prstGeom>
        </p:spPr>
      </p:pic>
      <p:sp>
        <p:nvSpPr>
          <p:cNvPr id="6" name="Rectangle 5">
            <a:extLst>
              <a:ext uri="{FF2B5EF4-FFF2-40B4-BE49-F238E27FC236}">
                <a16:creationId xmlns:a16="http://schemas.microsoft.com/office/drawing/2014/main" id="{F3ED4623-DAF8-025A-9524-139750010BB1}"/>
              </a:ext>
            </a:extLst>
          </p:cNvPr>
          <p:cNvSpPr/>
          <p:nvPr/>
        </p:nvSpPr>
        <p:spPr>
          <a:xfrm>
            <a:off x="7199151" y="2499361"/>
            <a:ext cx="1876669" cy="640080"/>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60CA3453-6C69-A489-88AF-F0096AE1C6A0}"/>
              </a:ext>
            </a:extLst>
          </p:cNvPr>
          <p:cNvSpPr/>
          <p:nvPr/>
        </p:nvSpPr>
        <p:spPr>
          <a:xfrm>
            <a:off x="6860050" y="2706719"/>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1</a:t>
            </a:r>
          </a:p>
        </p:txBody>
      </p:sp>
      <p:sp>
        <p:nvSpPr>
          <p:cNvPr id="2" name="Rectangle 1">
            <a:extLst>
              <a:ext uri="{FF2B5EF4-FFF2-40B4-BE49-F238E27FC236}">
                <a16:creationId xmlns:a16="http://schemas.microsoft.com/office/drawing/2014/main" id="{444E4697-AB3A-2EBA-24C7-7BA856C90D03}"/>
              </a:ext>
            </a:extLst>
          </p:cNvPr>
          <p:cNvSpPr/>
          <p:nvPr/>
        </p:nvSpPr>
        <p:spPr>
          <a:xfrm>
            <a:off x="68179" y="3225993"/>
            <a:ext cx="6722395" cy="188539"/>
          </a:xfrm>
          <a:prstGeom prst="rect">
            <a:avLst/>
          </a:prstGeom>
          <a:solidFill>
            <a:srgbClr val="FFFF00">
              <a:alpha val="5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955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EE70F-CFA4-DAA7-F0CE-403FCA919BD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0014134-1341-4CD1-B26B-67CC832D6EE1}"/>
              </a:ext>
            </a:extLst>
          </p:cNvPr>
          <p:cNvPicPr>
            <a:picLocks noChangeAspect="1"/>
          </p:cNvPicPr>
          <p:nvPr/>
        </p:nvPicPr>
        <p:blipFill>
          <a:blip r:embed="rId3"/>
          <a:stretch>
            <a:fillRect/>
          </a:stretch>
        </p:blipFill>
        <p:spPr>
          <a:xfrm>
            <a:off x="7199152" y="1317571"/>
            <a:ext cx="1876669" cy="2508358"/>
          </a:xfrm>
          <a:prstGeom prst="rect">
            <a:avLst/>
          </a:prstGeom>
        </p:spPr>
      </p:pic>
      <p:pic>
        <p:nvPicPr>
          <p:cNvPr id="4" name="Picture 3">
            <a:extLst>
              <a:ext uri="{FF2B5EF4-FFF2-40B4-BE49-F238E27FC236}">
                <a16:creationId xmlns:a16="http://schemas.microsoft.com/office/drawing/2014/main" id="{A2D81E6E-B859-BC9F-1637-DE1ED9135F55}"/>
              </a:ext>
            </a:extLst>
          </p:cNvPr>
          <p:cNvPicPr>
            <a:picLocks noChangeAspect="1"/>
          </p:cNvPicPr>
          <p:nvPr/>
        </p:nvPicPr>
        <p:blipFill>
          <a:blip r:embed="rId4"/>
          <a:stretch>
            <a:fillRect/>
          </a:stretch>
        </p:blipFill>
        <p:spPr>
          <a:xfrm>
            <a:off x="68179" y="711477"/>
            <a:ext cx="6723593" cy="3684060"/>
          </a:xfrm>
          <a:prstGeom prst="rect">
            <a:avLst/>
          </a:prstGeom>
        </p:spPr>
      </p:pic>
      <p:sp>
        <p:nvSpPr>
          <p:cNvPr id="6" name="Rectangle 5">
            <a:extLst>
              <a:ext uri="{FF2B5EF4-FFF2-40B4-BE49-F238E27FC236}">
                <a16:creationId xmlns:a16="http://schemas.microsoft.com/office/drawing/2014/main" id="{B5DBEB91-98DE-19F9-DE45-9B03DBB1FEA6}"/>
              </a:ext>
            </a:extLst>
          </p:cNvPr>
          <p:cNvSpPr/>
          <p:nvPr/>
        </p:nvSpPr>
        <p:spPr>
          <a:xfrm>
            <a:off x="7199151" y="1676400"/>
            <a:ext cx="1876669" cy="833120"/>
          </a:xfrm>
          <a:prstGeom prst="rect">
            <a:avLst/>
          </a:prstGeom>
          <a:solidFill>
            <a:schemeClr val="lt1">
              <a:alpha val="53747"/>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a:extLst>
              <a:ext uri="{FF2B5EF4-FFF2-40B4-BE49-F238E27FC236}">
                <a16:creationId xmlns:a16="http://schemas.microsoft.com/office/drawing/2014/main" id="{FE1656E8-E01B-72D7-223E-84DB6FCB210A}"/>
              </a:ext>
            </a:extLst>
          </p:cNvPr>
          <p:cNvSpPr/>
          <p:nvPr/>
        </p:nvSpPr>
        <p:spPr>
          <a:xfrm>
            <a:off x="6860050" y="1995519"/>
            <a:ext cx="269626" cy="26161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200" dirty="0">
                <a:latin typeface="+mj-lt"/>
              </a:rPr>
              <a:t>2</a:t>
            </a:r>
          </a:p>
        </p:txBody>
      </p:sp>
    </p:spTree>
    <p:extLst>
      <p:ext uri="{BB962C8B-B14F-4D97-AF65-F5344CB8AC3E}">
        <p14:creationId xmlns:p14="http://schemas.microsoft.com/office/powerpoint/2010/main" val="2935503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EFD1C-8D2F-4D2B-0891-5A0CCA5D7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335A9-EE57-85BE-319A-234C2D368D51}"/>
              </a:ext>
            </a:extLst>
          </p:cNvPr>
          <p:cNvSpPr>
            <a:spLocks noGrp="1"/>
          </p:cNvSpPr>
          <p:nvPr>
            <p:ph type="title"/>
          </p:nvPr>
        </p:nvSpPr>
        <p:spPr/>
        <p:txBody>
          <a:bodyPr>
            <a:normAutofit fontScale="90000"/>
          </a:bodyPr>
          <a:lstStyle/>
          <a:p>
            <a:r>
              <a:rPr lang="en-US" dirty="0" err="1"/>
              <a:t>Autotuner</a:t>
            </a:r>
            <a:endParaRPr lang="en-US" dirty="0"/>
          </a:p>
        </p:txBody>
      </p:sp>
      <p:pic>
        <p:nvPicPr>
          <p:cNvPr id="3" name="Picture 2">
            <a:extLst>
              <a:ext uri="{FF2B5EF4-FFF2-40B4-BE49-F238E27FC236}">
                <a16:creationId xmlns:a16="http://schemas.microsoft.com/office/drawing/2014/main" id="{70E255AA-DCA6-39C8-0A59-159BE40E84C7}"/>
              </a:ext>
            </a:extLst>
          </p:cNvPr>
          <p:cNvPicPr>
            <a:picLocks noChangeAspect="1"/>
          </p:cNvPicPr>
          <p:nvPr/>
        </p:nvPicPr>
        <p:blipFill>
          <a:blip r:embed="rId3"/>
          <a:stretch>
            <a:fillRect/>
          </a:stretch>
        </p:blipFill>
        <p:spPr>
          <a:xfrm>
            <a:off x="7202412" y="1909207"/>
            <a:ext cx="1873409" cy="1026498"/>
          </a:xfrm>
          <a:prstGeom prst="rect">
            <a:avLst/>
          </a:prstGeom>
        </p:spPr>
      </p:pic>
    </p:spTree>
    <p:extLst>
      <p:ext uri="{BB962C8B-B14F-4D97-AF65-F5344CB8AC3E}">
        <p14:creationId xmlns:p14="http://schemas.microsoft.com/office/powerpoint/2010/main" val="32813624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2D9C7-90DC-9F32-54B7-C604363C26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01BC13D-68AC-B9CC-4AB4-A95C403FABEA}"/>
              </a:ext>
            </a:extLst>
          </p:cNvPr>
          <p:cNvPicPr>
            <a:picLocks noChangeAspect="1"/>
          </p:cNvPicPr>
          <p:nvPr/>
        </p:nvPicPr>
        <p:blipFill>
          <a:blip r:embed="rId3"/>
          <a:stretch>
            <a:fillRect/>
          </a:stretch>
        </p:blipFill>
        <p:spPr>
          <a:xfrm>
            <a:off x="68179" y="569118"/>
            <a:ext cx="6721813" cy="4005263"/>
          </a:xfrm>
          <a:prstGeom prst="rect">
            <a:avLst/>
          </a:prstGeom>
        </p:spPr>
      </p:pic>
      <p:pic>
        <p:nvPicPr>
          <p:cNvPr id="6" name="Picture 5">
            <a:extLst>
              <a:ext uri="{FF2B5EF4-FFF2-40B4-BE49-F238E27FC236}">
                <a16:creationId xmlns:a16="http://schemas.microsoft.com/office/drawing/2014/main" id="{68250209-8046-B0DC-7C2E-45B336DFE716}"/>
              </a:ext>
            </a:extLst>
          </p:cNvPr>
          <p:cNvPicPr>
            <a:picLocks noChangeAspect="1"/>
          </p:cNvPicPr>
          <p:nvPr/>
        </p:nvPicPr>
        <p:blipFill>
          <a:blip r:embed="rId4"/>
          <a:stretch>
            <a:fillRect/>
          </a:stretch>
        </p:blipFill>
        <p:spPr>
          <a:xfrm>
            <a:off x="7202412" y="1909207"/>
            <a:ext cx="1873409" cy="1026498"/>
          </a:xfrm>
          <a:prstGeom prst="rect">
            <a:avLst/>
          </a:prstGeom>
        </p:spPr>
      </p:pic>
      <p:pic>
        <p:nvPicPr>
          <p:cNvPr id="7" name="Picture 6">
            <a:extLst>
              <a:ext uri="{FF2B5EF4-FFF2-40B4-BE49-F238E27FC236}">
                <a16:creationId xmlns:a16="http://schemas.microsoft.com/office/drawing/2014/main" id="{2A0929D2-4F60-07FE-8FF8-094A63149B7C}"/>
              </a:ext>
            </a:extLst>
          </p:cNvPr>
          <p:cNvPicPr>
            <a:picLocks noChangeAspect="1"/>
          </p:cNvPicPr>
          <p:nvPr/>
        </p:nvPicPr>
        <p:blipFill>
          <a:blip r:embed="rId5"/>
          <a:stretch>
            <a:fillRect/>
          </a:stretch>
        </p:blipFill>
        <p:spPr>
          <a:xfrm>
            <a:off x="442494" y="1075488"/>
            <a:ext cx="4129506" cy="1950023"/>
          </a:xfrm>
          <a:prstGeom prst="rect">
            <a:avLst/>
          </a:prstGeom>
        </p:spPr>
      </p:pic>
    </p:spTree>
    <p:extLst>
      <p:ext uri="{BB962C8B-B14F-4D97-AF65-F5344CB8AC3E}">
        <p14:creationId xmlns:p14="http://schemas.microsoft.com/office/powerpoint/2010/main" val="261321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EB33D-A53B-1780-934D-F73BD31F63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AD077B-165B-D08A-D6D8-812405808DED}"/>
              </a:ext>
            </a:extLst>
          </p:cNvPr>
          <p:cNvPicPr>
            <a:picLocks noChangeAspect="1"/>
          </p:cNvPicPr>
          <p:nvPr/>
        </p:nvPicPr>
        <p:blipFill>
          <a:blip r:embed="rId3"/>
          <a:stretch>
            <a:fillRect/>
          </a:stretch>
        </p:blipFill>
        <p:spPr>
          <a:xfrm>
            <a:off x="68179" y="569118"/>
            <a:ext cx="6721813" cy="4005263"/>
          </a:xfrm>
          <a:prstGeom prst="rect">
            <a:avLst/>
          </a:prstGeom>
        </p:spPr>
      </p:pic>
      <p:pic>
        <p:nvPicPr>
          <p:cNvPr id="6" name="Picture 5">
            <a:extLst>
              <a:ext uri="{FF2B5EF4-FFF2-40B4-BE49-F238E27FC236}">
                <a16:creationId xmlns:a16="http://schemas.microsoft.com/office/drawing/2014/main" id="{174924BC-B50C-26E2-FD29-C0DAD514381C}"/>
              </a:ext>
            </a:extLst>
          </p:cNvPr>
          <p:cNvPicPr>
            <a:picLocks noChangeAspect="1"/>
          </p:cNvPicPr>
          <p:nvPr/>
        </p:nvPicPr>
        <p:blipFill>
          <a:blip r:embed="rId4"/>
          <a:stretch>
            <a:fillRect/>
          </a:stretch>
        </p:blipFill>
        <p:spPr>
          <a:xfrm>
            <a:off x="7202412" y="1909207"/>
            <a:ext cx="1873409" cy="1026498"/>
          </a:xfrm>
          <a:prstGeom prst="rect">
            <a:avLst/>
          </a:prstGeom>
        </p:spPr>
      </p:pic>
      <p:pic>
        <p:nvPicPr>
          <p:cNvPr id="2" name="Picture 1">
            <a:extLst>
              <a:ext uri="{FF2B5EF4-FFF2-40B4-BE49-F238E27FC236}">
                <a16:creationId xmlns:a16="http://schemas.microsoft.com/office/drawing/2014/main" id="{D7DACAA1-0D1D-2ECF-2696-6A40A4836319}"/>
              </a:ext>
            </a:extLst>
          </p:cNvPr>
          <p:cNvPicPr>
            <a:picLocks noChangeAspect="1"/>
          </p:cNvPicPr>
          <p:nvPr/>
        </p:nvPicPr>
        <p:blipFill>
          <a:blip r:embed="rId5"/>
          <a:stretch>
            <a:fillRect/>
          </a:stretch>
        </p:blipFill>
        <p:spPr>
          <a:xfrm>
            <a:off x="442494" y="2571750"/>
            <a:ext cx="4129506" cy="453761"/>
          </a:xfrm>
          <a:prstGeom prst="rect">
            <a:avLst/>
          </a:prstGeom>
        </p:spPr>
      </p:pic>
    </p:spTree>
    <p:extLst>
      <p:ext uri="{BB962C8B-B14F-4D97-AF65-F5344CB8AC3E}">
        <p14:creationId xmlns:p14="http://schemas.microsoft.com/office/powerpoint/2010/main" val="82392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AEF72-08F6-345C-800E-2F2DE5B4192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8B9EF0-B46B-6B96-A19C-0E66C4B2691A}"/>
              </a:ext>
            </a:extLst>
          </p:cNvPr>
          <p:cNvPicPr>
            <a:picLocks noChangeAspect="1"/>
          </p:cNvPicPr>
          <p:nvPr/>
        </p:nvPicPr>
        <p:blipFill>
          <a:blip r:embed="rId3"/>
          <a:stretch>
            <a:fillRect/>
          </a:stretch>
        </p:blipFill>
        <p:spPr>
          <a:xfrm>
            <a:off x="68179" y="569118"/>
            <a:ext cx="6721813" cy="4005263"/>
          </a:xfrm>
          <a:prstGeom prst="rect">
            <a:avLst/>
          </a:prstGeom>
        </p:spPr>
      </p:pic>
      <p:pic>
        <p:nvPicPr>
          <p:cNvPr id="6" name="Picture 5">
            <a:extLst>
              <a:ext uri="{FF2B5EF4-FFF2-40B4-BE49-F238E27FC236}">
                <a16:creationId xmlns:a16="http://schemas.microsoft.com/office/drawing/2014/main" id="{577C7D27-E758-560F-7435-44BD9BC6A438}"/>
              </a:ext>
            </a:extLst>
          </p:cNvPr>
          <p:cNvPicPr>
            <a:picLocks noChangeAspect="1"/>
          </p:cNvPicPr>
          <p:nvPr/>
        </p:nvPicPr>
        <p:blipFill>
          <a:blip r:embed="rId4"/>
          <a:stretch>
            <a:fillRect/>
          </a:stretch>
        </p:blipFill>
        <p:spPr>
          <a:xfrm>
            <a:off x="7202412" y="1909207"/>
            <a:ext cx="1873409" cy="1026498"/>
          </a:xfrm>
          <a:prstGeom prst="rect">
            <a:avLst/>
          </a:prstGeom>
        </p:spPr>
      </p:pic>
    </p:spTree>
    <p:extLst>
      <p:ext uri="{BB962C8B-B14F-4D97-AF65-F5344CB8AC3E}">
        <p14:creationId xmlns:p14="http://schemas.microsoft.com/office/powerpoint/2010/main" val="176991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57206-BF97-4C75-A046-CF47097794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085EA2-CC87-9931-EF47-1D5F29BCF2A6}"/>
              </a:ext>
            </a:extLst>
          </p:cNvPr>
          <p:cNvPicPr>
            <a:picLocks noChangeAspect="1"/>
          </p:cNvPicPr>
          <p:nvPr/>
        </p:nvPicPr>
        <p:blipFill>
          <a:blip r:embed="rId3"/>
          <a:stretch>
            <a:fillRect/>
          </a:stretch>
        </p:blipFill>
        <p:spPr>
          <a:xfrm>
            <a:off x="68179" y="1132806"/>
            <a:ext cx="6722395" cy="2877887"/>
          </a:xfrm>
          <a:prstGeom prst="rect">
            <a:avLst/>
          </a:prstGeom>
        </p:spPr>
      </p:pic>
      <p:pic>
        <p:nvPicPr>
          <p:cNvPr id="2" name="Picture 1">
            <a:extLst>
              <a:ext uri="{FF2B5EF4-FFF2-40B4-BE49-F238E27FC236}">
                <a16:creationId xmlns:a16="http://schemas.microsoft.com/office/drawing/2014/main" id="{AD45CCB1-66AA-4E3A-2107-169098260B76}"/>
              </a:ext>
            </a:extLst>
          </p:cNvPr>
          <p:cNvPicPr>
            <a:picLocks noChangeAspect="1"/>
          </p:cNvPicPr>
          <p:nvPr/>
        </p:nvPicPr>
        <p:blipFill>
          <a:blip r:embed="rId4"/>
          <a:stretch>
            <a:fillRect/>
          </a:stretch>
        </p:blipFill>
        <p:spPr>
          <a:xfrm>
            <a:off x="7202412" y="1909207"/>
            <a:ext cx="1873409" cy="1026498"/>
          </a:xfrm>
          <a:prstGeom prst="rect">
            <a:avLst/>
          </a:prstGeom>
        </p:spPr>
      </p:pic>
      <p:sp>
        <p:nvSpPr>
          <p:cNvPr id="7" name="Rectangle 6">
            <a:extLst>
              <a:ext uri="{FF2B5EF4-FFF2-40B4-BE49-F238E27FC236}">
                <a16:creationId xmlns:a16="http://schemas.microsoft.com/office/drawing/2014/main" id="{ED604435-98FB-761D-0CEE-ADB600B84298}"/>
              </a:ext>
            </a:extLst>
          </p:cNvPr>
          <p:cNvSpPr/>
          <p:nvPr/>
        </p:nvSpPr>
        <p:spPr>
          <a:xfrm>
            <a:off x="68179" y="1960880"/>
            <a:ext cx="6722395" cy="132080"/>
          </a:xfrm>
          <a:prstGeom prst="rect">
            <a:avLst/>
          </a:prstGeom>
          <a:solidFill>
            <a:schemeClr val="accent6">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b="1" dirty="0">
                <a:latin typeface="Courier New" panose="02070309020205020404" pitchFamily="49" charset="0"/>
                <a:cs typeface="Courier New" panose="02070309020205020404" pitchFamily="49" charset="0"/>
              </a:rPr>
              <a:t>not needed</a:t>
            </a:r>
          </a:p>
        </p:txBody>
      </p:sp>
      <p:sp>
        <p:nvSpPr>
          <p:cNvPr id="8" name="Rectangle 7">
            <a:extLst>
              <a:ext uri="{FF2B5EF4-FFF2-40B4-BE49-F238E27FC236}">
                <a16:creationId xmlns:a16="http://schemas.microsoft.com/office/drawing/2014/main" id="{32DB666C-12AF-EEBE-1B5C-B585F309CBE5}"/>
              </a:ext>
            </a:extLst>
          </p:cNvPr>
          <p:cNvSpPr/>
          <p:nvPr/>
        </p:nvSpPr>
        <p:spPr>
          <a:xfrm>
            <a:off x="3830320" y="3251200"/>
            <a:ext cx="2960254" cy="132080"/>
          </a:xfrm>
          <a:prstGeom prst="rect">
            <a:avLst/>
          </a:prstGeom>
          <a:solidFill>
            <a:schemeClr val="accent6">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050" b="1" dirty="0">
                <a:latin typeface="Courier New" panose="02070309020205020404" pitchFamily="49" charset="0"/>
                <a:cs typeface="Courier New" panose="02070309020205020404" pitchFamily="49" charset="0"/>
              </a:rPr>
              <a:t>not needed  </a:t>
            </a:r>
          </a:p>
        </p:txBody>
      </p:sp>
    </p:spTree>
    <p:extLst>
      <p:ext uri="{BB962C8B-B14F-4D97-AF65-F5344CB8AC3E}">
        <p14:creationId xmlns:p14="http://schemas.microsoft.com/office/powerpoint/2010/main" val="257820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915C1-FB25-F5BC-AA70-2F4636BF365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1CD056D-75DA-DF45-D582-399459B960BC}"/>
              </a:ext>
            </a:extLst>
          </p:cNvPr>
          <p:cNvPicPr>
            <a:picLocks noChangeAspect="1"/>
          </p:cNvPicPr>
          <p:nvPr/>
        </p:nvPicPr>
        <p:blipFill>
          <a:blip r:embed="rId3"/>
          <a:stretch>
            <a:fillRect/>
          </a:stretch>
        </p:blipFill>
        <p:spPr>
          <a:xfrm>
            <a:off x="7202412" y="1909207"/>
            <a:ext cx="1873409" cy="1026498"/>
          </a:xfrm>
          <a:prstGeom prst="rect">
            <a:avLst/>
          </a:prstGeom>
        </p:spPr>
      </p:pic>
      <p:pic>
        <p:nvPicPr>
          <p:cNvPr id="6" name="Picture 5">
            <a:extLst>
              <a:ext uri="{FF2B5EF4-FFF2-40B4-BE49-F238E27FC236}">
                <a16:creationId xmlns:a16="http://schemas.microsoft.com/office/drawing/2014/main" id="{D19CC278-6D02-5126-6A3C-F3C95CEA300E}"/>
              </a:ext>
            </a:extLst>
          </p:cNvPr>
          <p:cNvPicPr>
            <a:picLocks noChangeAspect="1"/>
          </p:cNvPicPr>
          <p:nvPr/>
        </p:nvPicPr>
        <p:blipFill>
          <a:blip r:embed="rId4"/>
          <a:stretch>
            <a:fillRect/>
          </a:stretch>
        </p:blipFill>
        <p:spPr>
          <a:xfrm>
            <a:off x="68178" y="1132805"/>
            <a:ext cx="6722395" cy="2877887"/>
          </a:xfrm>
          <a:prstGeom prst="rect">
            <a:avLst/>
          </a:prstGeom>
        </p:spPr>
      </p:pic>
    </p:spTree>
    <p:extLst>
      <p:ext uri="{BB962C8B-B14F-4D97-AF65-F5344CB8AC3E}">
        <p14:creationId xmlns:p14="http://schemas.microsoft.com/office/powerpoint/2010/main" val="357476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20118-2339-DDBA-6A49-59012BC9175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091AE66-3A40-8111-2627-26AF4DB32CCD}"/>
              </a:ext>
            </a:extLst>
          </p:cNvPr>
          <p:cNvPicPr>
            <a:picLocks noChangeAspect="1"/>
          </p:cNvPicPr>
          <p:nvPr/>
        </p:nvPicPr>
        <p:blipFill>
          <a:blip r:embed="rId3">
            <a:alphaModFix amt="20000"/>
          </a:blip>
          <a:stretch>
            <a:fillRect/>
          </a:stretch>
        </p:blipFill>
        <p:spPr>
          <a:xfrm>
            <a:off x="7202412" y="1909207"/>
            <a:ext cx="1873409" cy="1026498"/>
          </a:xfrm>
          <a:prstGeom prst="rect">
            <a:avLst/>
          </a:prstGeom>
        </p:spPr>
      </p:pic>
      <p:pic>
        <p:nvPicPr>
          <p:cNvPr id="6" name="Picture 5">
            <a:extLst>
              <a:ext uri="{FF2B5EF4-FFF2-40B4-BE49-F238E27FC236}">
                <a16:creationId xmlns:a16="http://schemas.microsoft.com/office/drawing/2014/main" id="{D390D6A2-799E-04D4-CD74-18FB59D6A4DE}"/>
              </a:ext>
            </a:extLst>
          </p:cNvPr>
          <p:cNvPicPr>
            <a:picLocks noChangeAspect="1"/>
          </p:cNvPicPr>
          <p:nvPr/>
        </p:nvPicPr>
        <p:blipFill>
          <a:blip r:embed="rId4">
            <a:alphaModFix amt="20000"/>
          </a:blip>
          <a:stretch>
            <a:fillRect/>
          </a:stretch>
        </p:blipFill>
        <p:spPr>
          <a:xfrm>
            <a:off x="68178" y="1132805"/>
            <a:ext cx="6722395" cy="2877887"/>
          </a:xfrm>
          <a:prstGeom prst="rect">
            <a:avLst/>
          </a:prstGeom>
        </p:spPr>
      </p:pic>
      <p:pic>
        <p:nvPicPr>
          <p:cNvPr id="4" name="Picture 3">
            <a:extLst>
              <a:ext uri="{FF2B5EF4-FFF2-40B4-BE49-F238E27FC236}">
                <a16:creationId xmlns:a16="http://schemas.microsoft.com/office/drawing/2014/main" id="{D729D603-E02D-09C7-1FE4-36AB48F55512}"/>
              </a:ext>
            </a:extLst>
          </p:cNvPr>
          <p:cNvPicPr>
            <a:picLocks noChangeAspect="1"/>
          </p:cNvPicPr>
          <p:nvPr/>
        </p:nvPicPr>
        <p:blipFill>
          <a:blip r:embed="rId5"/>
          <a:stretch>
            <a:fillRect/>
          </a:stretch>
        </p:blipFill>
        <p:spPr>
          <a:xfrm>
            <a:off x="579273" y="1685405"/>
            <a:ext cx="7559843" cy="1474101"/>
          </a:xfrm>
          <a:prstGeom prst="rect">
            <a:avLst/>
          </a:prstGeom>
        </p:spPr>
      </p:pic>
    </p:spTree>
    <p:extLst>
      <p:ext uri="{BB962C8B-B14F-4D97-AF65-F5344CB8AC3E}">
        <p14:creationId xmlns:p14="http://schemas.microsoft.com/office/powerpoint/2010/main" val="764542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AB386-A2CE-1B68-F535-43446CBFFA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85C7A-E659-5121-0F63-31051F2E30D4}"/>
              </a:ext>
            </a:extLst>
          </p:cNvPr>
          <p:cNvSpPr>
            <a:spLocks noGrp="1"/>
          </p:cNvSpPr>
          <p:nvPr>
            <p:ph type="title"/>
          </p:nvPr>
        </p:nvSpPr>
        <p:spPr/>
        <p:txBody>
          <a:bodyPr>
            <a:normAutofit fontScale="90000"/>
          </a:bodyPr>
          <a:lstStyle/>
          <a:p>
            <a:r>
              <a:rPr lang="en-US" dirty="0"/>
              <a:t>Kernal Fusion : </a:t>
            </a:r>
            <a:r>
              <a:rPr lang="en-US" dirty="0">
                <a:solidFill>
                  <a:srgbClr val="00B0F0"/>
                </a:solidFill>
                <a:latin typeface="Courier New" panose="02070309020205020404" pitchFamily="49" charset="0"/>
                <a:cs typeface="Courier New" panose="02070309020205020404" pitchFamily="49" charset="0"/>
              </a:rPr>
              <a:t>softmax()</a:t>
            </a:r>
          </a:p>
        </p:txBody>
      </p:sp>
      <p:pic>
        <p:nvPicPr>
          <p:cNvPr id="4" name="Picture 3">
            <a:extLst>
              <a:ext uri="{FF2B5EF4-FFF2-40B4-BE49-F238E27FC236}">
                <a16:creationId xmlns:a16="http://schemas.microsoft.com/office/drawing/2014/main" id="{DAE828E7-5537-CED5-055B-686A5E81B0B4}"/>
              </a:ext>
            </a:extLst>
          </p:cNvPr>
          <p:cNvPicPr>
            <a:picLocks noChangeAspect="1"/>
          </p:cNvPicPr>
          <p:nvPr/>
        </p:nvPicPr>
        <p:blipFill>
          <a:blip r:embed="rId3"/>
          <a:stretch>
            <a:fillRect/>
          </a:stretch>
        </p:blipFill>
        <p:spPr>
          <a:xfrm>
            <a:off x="3048000" y="1428750"/>
            <a:ext cx="3048000" cy="2286000"/>
          </a:xfrm>
          <a:prstGeom prst="rect">
            <a:avLst/>
          </a:prstGeom>
          <a:ln>
            <a:solidFill>
              <a:schemeClr val="dk1">
                <a:shade val="15000"/>
              </a:schemeClr>
            </a:solidFill>
          </a:ln>
        </p:spPr>
      </p:pic>
    </p:spTree>
    <p:extLst>
      <p:ext uri="{BB962C8B-B14F-4D97-AF65-F5344CB8AC3E}">
        <p14:creationId xmlns:p14="http://schemas.microsoft.com/office/powerpoint/2010/main" val="71590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F41E4D5-3CB4-66D6-D936-9986FF478982}"/>
              </a:ext>
            </a:extLst>
          </p:cNvPr>
          <p:cNvPicPr>
            <a:picLocks noChangeAspect="1"/>
          </p:cNvPicPr>
          <p:nvPr/>
        </p:nvPicPr>
        <p:blipFill>
          <a:blip r:embed="rId2"/>
          <a:stretch>
            <a:fillRect/>
          </a:stretch>
        </p:blipFill>
        <p:spPr>
          <a:xfrm>
            <a:off x="685800" y="291644"/>
            <a:ext cx="7772400" cy="4560212"/>
          </a:xfrm>
          <a:prstGeom prst="rect">
            <a:avLst/>
          </a:prstGeom>
        </p:spPr>
      </p:pic>
      <p:sp>
        <p:nvSpPr>
          <p:cNvPr id="3" name="Rectangle 2">
            <a:extLst>
              <a:ext uri="{FF2B5EF4-FFF2-40B4-BE49-F238E27FC236}">
                <a16:creationId xmlns:a16="http://schemas.microsoft.com/office/drawing/2014/main" id="{262A46BE-B631-950E-679E-A7EED671F034}"/>
              </a:ext>
            </a:extLst>
          </p:cNvPr>
          <p:cNvSpPr/>
          <p:nvPr/>
        </p:nvSpPr>
        <p:spPr>
          <a:xfrm>
            <a:off x="828880" y="709372"/>
            <a:ext cx="7565179" cy="3717903"/>
          </a:xfrm>
          <a:prstGeom prst="rect">
            <a:avLst/>
          </a:prstGeom>
          <a:solidFill>
            <a:srgbClr val="14171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92358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5B9EF-9B22-02F2-52BD-A39665CD4A5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0A43EAF-611E-4A1E-F52D-199C78CEADF2}"/>
              </a:ext>
            </a:extLst>
          </p:cNvPr>
          <p:cNvPicPr>
            <a:picLocks noChangeAspect="1"/>
          </p:cNvPicPr>
          <p:nvPr/>
        </p:nvPicPr>
        <p:blipFill>
          <a:blip r:embed="rId2"/>
          <a:stretch>
            <a:fillRect/>
          </a:stretch>
        </p:blipFill>
        <p:spPr>
          <a:xfrm>
            <a:off x="685800" y="291644"/>
            <a:ext cx="7772400" cy="4560212"/>
          </a:xfrm>
          <a:prstGeom prst="rect">
            <a:avLst/>
          </a:prstGeom>
        </p:spPr>
      </p:pic>
      <p:sp>
        <p:nvSpPr>
          <p:cNvPr id="3" name="Rectangle 2">
            <a:extLst>
              <a:ext uri="{FF2B5EF4-FFF2-40B4-BE49-F238E27FC236}">
                <a16:creationId xmlns:a16="http://schemas.microsoft.com/office/drawing/2014/main" id="{CD967BCB-95C8-88A2-A36C-646D1E790780}"/>
              </a:ext>
            </a:extLst>
          </p:cNvPr>
          <p:cNvSpPr/>
          <p:nvPr/>
        </p:nvSpPr>
        <p:spPr>
          <a:xfrm>
            <a:off x="828880" y="709373"/>
            <a:ext cx="7565179" cy="2514052"/>
          </a:xfrm>
          <a:prstGeom prst="rect">
            <a:avLst/>
          </a:prstGeom>
          <a:solidFill>
            <a:srgbClr val="141718"/>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60170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0792E-2944-1F21-60ED-761F2E66285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CF8E4FE-4DB2-3CC9-3F13-DCD2EE5045CE}"/>
              </a:ext>
            </a:extLst>
          </p:cNvPr>
          <p:cNvPicPr>
            <a:picLocks noChangeAspect="1"/>
          </p:cNvPicPr>
          <p:nvPr/>
        </p:nvPicPr>
        <p:blipFill>
          <a:blip r:embed="rId2"/>
          <a:stretch>
            <a:fillRect/>
          </a:stretch>
        </p:blipFill>
        <p:spPr>
          <a:xfrm>
            <a:off x="685800" y="291644"/>
            <a:ext cx="7772400" cy="4560212"/>
          </a:xfrm>
          <a:prstGeom prst="rect">
            <a:avLst/>
          </a:prstGeom>
        </p:spPr>
      </p:pic>
    </p:spTree>
    <p:extLst>
      <p:ext uri="{BB962C8B-B14F-4D97-AF65-F5344CB8AC3E}">
        <p14:creationId xmlns:p14="http://schemas.microsoft.com/office/powerpoint/2010/main" val="4079816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4839D-89E4-D495-732F-FEC9AD6286B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1A88E8C-0A89-3FDC-C747-531C903C0F30}"/>
              </a:ext>
            </a:extLst>
          </p:cNvPr>
          <p:cNvPicPr>
            <a:picLocks noChangeAspect="1"/>
          </p:cNvPicPr>
          <p:nvPr/>
        </p:nvPicPr>
        <p:blipFill>
          <a:blip r:embed="rId2"/>
          <a:stretch>
            <a:fillRect/>
          </a:stretch>
        </p:blipFill>
        <p:spPr>
          <a:xfrm>
            <a:off x="685800" y="291644"/>
            <a:ext cx="7772400" cy="4560212"/>
          </a:xfrm>
          <a:prstGeom prst="rect">
            <a:avLst/>
          </a:prstGeom>
        </p:spPr>
      </p:pic>
      <p:sp>
        <p:nvSpPr>
          <p:cNvPr id="3" name="Rectangle 2">
            <a:extLst>
              <a:ext uri="{FF2B5EF4-FFF2-40B4-BE49-F238E27FC236}">
                <a16:creationId xmlns:a16="http://schemas.microsoft.com/office/drawing/2014/main" id="{B28882DB-6875-92A1-F9EC-AFF873D9934F}"/>
              </a:ext>
            </a:extLst>
          </p:cNvPr>
          <p:cNvSpPr/>
          <p:nvPr/>
        </p:nvSpPr>
        <p:spPr>
          <a:xfrm>
            <a:off x="1151223" y="1868271"/>
            <a:ext cx="6150820" cy="1184115"/>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8A6727-5698-2DA2-7F72-A39A8A306785}"/>
              </a:ext>
            </a:extLst>
          </p:cNvPr>
          <p:cNvPicPr>
            <a:picLocks noChangeAspect="1"/>
          </p:cNvPicPr>
          <p:nvPr/>
        </p:nvPicPr>
        <p:blipFill>
          <a:blip r:embed="rId3"/>
          <a:stretch>
            <a:fillRect/>
          </a:stretch>
        </p:blipFill>
        <p:spPr>
          <a:xfrm>
            <a:off x="6684286" y="1868271"/>
            <a:ext cx="1229860" cy="922395"/>
          </a:xfrm>
          <a:prstGeom prst="rect">
            <a:avLst/>
          </a:prstGeom>
          <a:ln>
            <a:noFill/>
          </a:ln>
          <a:effectLst>
            <a:softEdge rad="112500"/>
          </a:effectLst>
        </p:spPr>
      </p:pic>
    </p:spTree>
    <p:extLst>
      <p:ext uri="{BB962C8B-B14F-4D97-AF65-F5344CB8AC3E}">
        <p14:creationId xmlns:p14="http://schemas.microsoft.com/office/powerpoint/2010/main" val="2971997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7EF0E-C9A4-5F95-30D4-14A56DF50A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ACFE669-E0EB-4C16-9727-D4F1A19A3A84}"/>
              </a:ext>
            </a:extLst>
          </p:cNvPr>
          <p:cNvPicPr>
            <a:picLocks noChangeAspect="1"/>
          </p:cNvPicPr>
          <p:nvPr/>
        </p:nvPicPr>
        <p:blipFill>
          <a:blip r:embed="rId3"/>
          <a:stretch>
            <a:fillRect/>
          </a:stretch>
        </p:blipFill>
        <p:spPr>
          <a:xfrm>
            <a:off x="625476" y="776603"/>
            <a:ext cx="3590290" cy="3590290"/>
          </a:xfrm>
          <a:prstGeom prst="rect">
            <a:avLst/>
          </a:prstGeom>
        </p:spPr>
      </p:pic>
      <p:pic>
        <p:nvPicPr>
          <p:cNvPr id="9" name="Picture 8" descr="Coding with the GitHub Octocat - ORCID">
            <a:extLst>
              <a:ext uri="{FF2B5EF4-FFF2-40B4-BE49-F238E27FC236}">
                <a16:creationId xmlns:a16="http://schemas.microsoft.com/office/drawing/2014/main" id="{E582D334-3292-CE01-979A-12E9E2F44442}"/>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033202" y="2081310"/>
            <a:ext cx="1179194" cy="786130"/>
          </a:xfrm>
          <a:prstGeom prst="rect">
            <a:avLst/>
          </a:prstGeom>
        </p:spPr>
      </p:pic>
      <p:sp>
        <p:nvSpPr>
          <p:cNvPr id="10" name="TextBox 9">
            <a:extLst>
              <a:ext uri="{FF2B5EF4-FFF2-40B4-BE49-F238E27FC236}">
                <a16:creationId xmlns:a16="http://schemas.microsoft.com/office/drawing/2014/main" id="{37A1F279-B305-39F6-8827-7A0D75696B1E}"/>
              </a:ext>
            </a:extLst>
          </p:cNvPr>
          <p:cNvSpPr txBox="1"/>
          <p:nvPr/>
        </p:nvSpPr>
        <p:spPr>
          <a:xfrm>
            <a:off x="5039360" y="2417860"/>
            <a:ext cx="3728906" cy="307777"/>
          </a:xfrm>
          <a:prstGeom prst="rect">
            <a:avLst/>
          </a:prstGeom>
          <a:noFill/>
        </p:spPr>
        <p:txBody>
          <a:bodyPr wrap="none" rtlCol="0">
            <a:spAutoFit/>
          </a:bodyPr>
          <a:lstStyle/>
          <a:p>
            <a:r>
              <a:rPr lang="en-US" b="1" dirty="0">
                <a:solidFill>
                  <a:srgbClr val="0070C0"/>
                </a:solidFill>
                <a:latin typeface="Courier New" panose="02070309020205020404" pitchFamily="49" charset="0"/>
                <a:cs typeface="Courier New" panose="02070309020205020404" pitchFamily="49" charset="0"/>
              </a:rPr>
              <a:t>/</a:t>
            </a:r>
            <a:r>
              <a:rPr lang="en-US" b="1" dirty="0" err="1">
                <a:solidFill>
                  <a:srgbClr val="0070C0"/>
                </a:solidFill>
                <a:latin typeface="Courier New" panose="02070309020205020404" pitchFamily="49" charset="0"/>
                <a:cs typeface="Courier New" panose="02070309020205020404" pitchFamily="49" charset="0"/>
              </a:rPr>
              <a:t>crusoecloud</a:t>
            </a:r>
            <a:r>
              <a:rPr lang="en-US" b="1" dirty="0">
                <a:solidFill>
                  <a:srgbClr val="0070C0"/>
                </a:solidFill>
                <a:latin typeface="Courier New" panose="02070309020205020404" pitchFamily="49" charset="0"/>
                <a:cs typeface="Courier New" panose="02070309020205020404" pitchFamily="49" charset="0"/>
              </a:rPr>
              <a:t>/</a:t>
            </a:r>
            <a:r>
              <a:rPr lang="en-US" b="1" dirty="0" err="1">
                <a:solidFill>
                  <a:srgbClr val="92D050"/>
                </a:solidFill>
                <a:latin typeface="Courier New" panose="02070309020205020404" pitchFamily="49" charset="0"/>
                <a:cs typeface="Courier New" panose="02070309020205020404" pitchFamily="49" charset="0"/>
              </a:rPr>
              <a:t>crusoe</a:t>
            </a:r>
            <a:r>
              <a:rPr lang="en-US" b="1" dirty="0">
                <a:solidFill>
                  <a:srgbClr val="92D050"/>
                </a:solidFill>
                <a:latin typeface="Courier New" panose="02070309020205020404" pitchFamily="49" charset="0"/>
                <a:cs typeface="Courier New" panose="02070309020205020404" pitchFamily="49" charset="0"/>
              </a:rPr>
              <a:t>-developer-hub</a:t>
            </a:r>
          </a:p>
        </p:txBody>
      </p:sp>
      <p:pic>
        <p:nvPicPr>
          <p:cNvPr id="11" name="Picture 10">
            <a:extLst>
              <a:ext uri="{FF2B5EF4-FFF2-40B4-BE49-F238E27FC236}">
                <a16:creationId xmlns:a16="http://schemas.microsoft.com/office/drawing/2014/main" id="{4E0EFD3B-F407-DD79-F37F-0E0539D4398A}"/>
              </a:ext>
            </a:extLst>
          </p:cNvPr>
          <p:cNvPicPr>
            <a:picLocks noChangeAspect="1"/>
          </p:cNvPicPr>
          <p:nvPr/>
        </p:nvPicPr>
        <p:blipFill>
          <a:blip r:embed="rId6"/>
          <a:stretch>
            <a:fillRect/>
          </a:stretch>
        </p:blipFill>
        <p:spPr>
          <a:xfrm>
            <a:off x="4104640" y="1622840"/>
            <a:ext cx="1036319" cy="673100"/>
          </a:xfrm>
          <a:prstGeom prst="rect">
            <a:avLst/>
          </a:prstGeom>
        </p:spPr>
      </p:pic>
      <p:pic>
        <p:nvPicPr>
          <p:cNvPr id="12" name="Picture 11">
            <a:extLst>
              <a:ext uri="{FF2B5EF4-FFF2-40B4-BE49-F238E27FC236}">
                <a16:creationId xmlns:a16="http://schemas.microsoft.com/office/drawing/2014/main" id="{E8E9BA11-E73E-9E49-0508-AAAAC3F20D69}"/>
              </a:ext>
            </a:extLst>
          </p:cNvPr>
          <p:cNvPicPr>
            <a:picLocks noChangeAspect="1"/>
          </p:cNvPicPr>
          <p:nvPr/>
        </p:nvPicPr>
        <p:blipFill>
          <a:blip r:embed="rId7"/>
          <a:stretch>
            <a:fillRect/>
          </a:stretch>
        </p:blipFill>
        <p:spPr>
          <a:xfrm>
            <a:off x="5212396" y="2834700"/>
            <a:ext cx="3127886" cy="2308800"/>
          </a:xfrm>
          <a:prstGeom prst="rect">
            <a:avLst/>
          </a:prstGeom>
        </p:spPr>
      </p:pic>
    </p:spTree>
    <p:extLst>
      <p:ext uri="{BB962C8B-B14F-4D97-AF65-F5344CB8AC3E}">
        <p14:creationId xmlns:p14="http://schemas.microsoft.com/office/powerpoint/2010/main" val="173913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A07D9-6B8F-F854-6F6F-CDF729FBBC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0841B39-D59C-1D27-6CAA-B390F2D727A7}"/>
              </a:ext>
            </a:extLst>
          </p:cNvPr>
          <p:cNvPicPr>
            <a:picLocks noChangeAspect="1"/>
          </p:cNvPicPr>
          <p:nvPr/>
        </p:nvPicPr>
        <p:blipFill>
          <a:blip r:embed="rId3"/>
          <a:srcRect/>
          <a:stretch/>
        </p:blipFill>
        <p:spPr>
          <a:xfrm>
            <a:off x="625476" y="776603"/>
            <a:ext cx="3590290" cy="3590290"/>
          </a:xfrm>
          <a:prstGeom prst="rect">
            <a:avLst/>
          </a:prstGeom>
        </p:spPr>
      </p:pic>
      <p:sp>
        <p:nvSpPr>
          <p:cNvPr id="10" name="TextBox 9">
            <a:extLst>
              <a:ext uri="{FF2B5EF4-FFF2-40B4-BE49-F238E27FC236}">
                <a16:creationId xmlns:a16="http://schemas.microsoft.com/office/drawing/2014/main" id="{473A4045-40B7-8982-15F3-656639BBDE5F}"/>
              </a:ext>
            </a:extLst>
          </p:cNvPr>
          <p:cNvSpPr txBox="1"/>
          <p:nvPr/>
        </p:nvSpPr>
        <p:spPr>
          <a:xfrm>
            <a:off x="5039360" y="2417860"/>
            <a:ext cx="2547492" cy="307777"/>
          </a:xfrm>
          <a:prstGeom prst="rect">
            <a:avLst/>
          </a:prstGeom>
          <a:noFill/>
        </p:spPr>
        <p:txBody>
          <a:bodyPr wrap="none" rtlCol="0">
            <a:spAutoFit/>
          </a:bodyPr>
          <a:lstStyle/>
          <a:p>
            <a:r>
              <a:rPr lang="en-US" b="1" dirty="0" err="1">
                <a:solidFill>
                  <a:srgbClr val="0070C0"/>
                </a:solidFill>
                <a:latin typeface="Courier New" panose="02070309020205020404" pitchFamily="49" charset="0"/>
                <a:cs typeface="Courier New" panose="02070309020205020404" pitchFamily="49" charset="0"/>
              </a:rPr>
              <a:t>discord.gg</a:t>
            </a:r>
            <a:r>
              <a:rPr lang="en-US" b="1" dirty="0">
                <a:solidFill>
                  <a:srgbClr val="0070C0"/>
                </a:solidFill>
                <a:latin typeface="Courier New" panose="02070309020205020404" pitchFamily="49" charset="0"/>
                <a:cs typeface="Courier New" panose="02070309020205020404" pitchFamily="49" charset="0"/>
              </a:rPr>
              <a:t>/</a:t>
            </a:r>
            <a:r>
              <a:rPr lang="en-US" b="1" dirty="0">
                <a:solidFill>
                  <a:srgbClr val="92D050"/>
                </a:solidFill>
                <a:latin typeface="Courier New" panose="02070309020205020404" pitchFamily="49" charset="0"/>
                <a:cs typeface="Courier New" panose="02070309020205020404" pitchFamily="49" charset="0"/>
              </a:rPr>
              <a:t>tRKs5bMyry </a:t>
            </a:r>
          </a:p>
        </p:txBody>
      </p:sp>
      <p:pic>
        <p:nvPicPr>
          <p:cNvPr id="3" name="Picture 2" descr="Join our Discord server to check our content without algorithms and to interact directly with ...">
            <a:extLst>
              <a:ext uri="{FF2B5EF4-FFF2-40B4-BE49-F238E27FC236}">
                <a16:creationId xmlns:a16="http://schemas.microsoft.com/office/drawing/2014/main" id="{3CC8A0C6-8E4B-4CBF-C5F0-A2D8103CD15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4215766" y="2373628"/>
            <a:ext cx="704427" cy="396240"/>
          </a:xfrm>
          <a:prstGeom prst="rect">
            <a:avLst/>
          </a:prstGeom>
        </p:spPr>
      </p:pic>
      <p:pic>
        <p:nvPicPr>
          <p:cNvPr id="8" name="Picture 7">
            <a:extLst>
              <a:ext uri="{FF2B5EF4-FFF2-40B4-BE49-F238E27FC236}">
                <a16:creationId xmlns:a16="http://schemas.microsoft.com/office/drawing/2014/main" id="{2D7BFA10-61F6-6D29-0372-AAAB9B4F43EC}"/>
              </a:ext>
            </a:extLst>
          </p:cNvPr>
          <p:cNvPicPr>
            <a:picLocks noChangeAspect="1"/>
          </p:cNvPicPr>
          <p:nvPr/>
        </p:nvPicPr>
        <p:blipFill>
          <a:blip r:embed="rId6"/>
          <a:stretch>
            <a:fillRect/>
          </a:stretch>
        </p:blipFill>
        <p:spPr>
          <a:xfrm>
            <a:off x="5252646" y="2912108"/>
            <a:ext cx="2120919" cy="3190240"/>
          </a:xfrm>
          <a:prstGeom prst="rect">
            <a:avLst/>
          </a:prstGeom>
        </p:spPr>
      </p:pic>
    </p:spTree>
    <p:extLst>
      <p:ext uri="{BB962C8B-B14F-4D97-AF65-F5344CB8AC3E}">
        <p14:creationId xmlns:p14="http://schemas.microsoft.com/office/powerpoint/2010/main" val="2346420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56" name="Closing Title"/>
          <p:cNvSpPr txBox="1"/>
          <p:nvPr/>
        </p:nvSpPr>
        <p:spPr>
          <a:xfrm>
            <a:off x="457200" y="685800"/>
            <a:ext cx="8229600" cy="731520"/>
          </a:xfrm>
          <a:prstGeom prst="rect">
            <a:avLst/>
          </a:prstGeom>
          <a:noFill/>
          <a:ln>
            <a:noFill/>
          </a:ln>
        </p:spPr>
        <p:txBody>
          <a:bodyPr wrap="square" lIns="45720" tIns="0" rIns="45720" bIns="0" rtlCol="0" anchor="ctr">
            <a:noAutofit/>
          </a:bodyPr>
          <a:lstStyle/>
          <a:p>
            <a:pPr algn="ctr">
              <a:spcBef>
                <a:spcPts val="0"/>
              </a:spcBef>
              <a:spcAft>
                <a:spcPts val="0"/>
              </a:spcAft>
              <a:buNone/>
            </a:pPr>
            <a:r>
              <a:rPr lang="en-US" sz="4000" b="1" i="0" spc="0" dirty="0">
                <a:solidFill>
                  <a:srgbClr val="FFFFFF"/>
                </a:solidFill>
                <a:latin typeface="Avenir"/>
                <a:ea typeface="Avenir"/>
                <a:cs typeface="Avenir"/>
                <a:sym typeface="Avenir"/>
              </a:rPr>
              <a:t>Thank You</a:t>
            </a:r>
          </a:p>
        </p:txBody>
      </p:sp>
      <p:sp>
        <p:nvSpPr>
          <p:cNvPr id="57" name="Closing Card 1"/>
          <p:cNvSpPr/>
          <p:nvPr/>
        </p:nvSpPr>
        <p:spPr>
          <a:xfrm>
            <a:off x="1016000" y="1722120"/>
            <a:ext cx="3520440" cy="2545080"/>
          </a:xfrm>
          <a:prstGeom prst="roundRect">
            <a:avLst>
              <a:gd name="adj" fmla="val 3873"/>
            </a:avLst>
          </a:prstGeom>
          <a:solidFill>
            <a:srgbClr val="FFFFFF"/>
          </a:solidFill>
          <a:ln>
            <a:noFill/>
          </a:ln>
        </p:spPr>
        <p:txBody>
          <a:bodyPr wrap="square" lIns="228600" tIns="0" rIns="228600" bIns="0" rtlCol="0" anchor="ctr">
            <a:noAutofit/>
          </a:bodyPr>
          <a:lstStyle/>
          <a:p>
            <a:pPr algn="ctr">
              <a:spcBef>
                <a:spcPts val="0"/>
              </a:spcBef>
              <a:buNone/>
            </a:pPr>
            <a:r>
              <a:rPr lang="en-US" sz="2200" b="1" i="0" spc="0" dirty="0">
                <a:solidFill>
                  <a:srgbClr val="262626"/>
                </a:solidFill>
                <a:latin typeface="Avenir"/>
                <a:ea typeface="Avenir"/>
                <a:cs typeface="Avenir"/>
                <a:sym typeface="Avenir"/>
              </a:rPr>
              <a:t>JanakiRam </a:t>
            </a:r>
            <a:r>
              <a:rPr lang="en-US" sz="2200" b="1" i="0" spc="0" dirty="0" err="1">
                <a:solidFill>
                  <a:srgbClr val="262626"/>
                </a:solidFill>
                <a:latin typeface="Avenir"/>
                <a:ea typeface="Avenir"/>
                <a:cs typeface="Avenir"/>
                <a:sym typeface="Avenir"/>
              </a:rPr>
              <a:t>Goteti</a:t>
            </a:r>
            <a:endParaRPr lang="en-US" sz="2200" b="1" i="0" spc="0" dirty="0">
              <a:solidFill>
                <a:srgbClr val="262626"/>
              </a:solidFill>
              <a:latin typeface="Avenir"/>
              <a:ea typeface="Avenir"/>
              <a:cs typeface="Avenir"/>
              <a:sym typeface="Avenir"/>
            </a:endParaRPr>
          </a:p>
          <a:p>
            <a:pPr algn="ctr"/>
            <a:r>
              <a:rPr lang="en-US" sz="1500" b="1" dirty="0">
                <a:solidFill>
                  <a:srgbClr val="262626"/>
                </a:solidFill>
                <a:latin typeface="Avenir"/>
                <a:ea typeface="Avenir"/>
                <a:cs typeface="Avenir"/>
                <a:sym typeface="Avenir"/>
                <a:hlinkClick r:id="rId3"/>
              </a:rPr>
              <a:t>jgoteti@crusoe.ai</a:t>
            </a:r>
            <a:endParaRPr lang="en-US" sz="1500" b="1" dirty="0">
              <a:solidFill>
                <a:srgbClr val="262626"/>
              </a:solidFill>
              <a:latin typeface="Avenir"/>
              <a:ea typeface="Avenir"/>
              <a:cs typeface="Avenir"/>
              <a:sym typeface="Avenir"/>
            </a:endParaRPr>
          </a:p>
          <a:p>
            <a:pPr algn="ctr"/>
            <a:endParaRPr lang="en-US" sz="1500" b="1" dirty="0">
              <a:solidFill>
                <a:srgbClr val="262626"/>
              </a:solidFill>
              <a:latin typeface="Avenir"/>
              <a:ea typeface="Avenir"/>
              <a:cs typeface="Avenir"/>
              <a:sym typeface="Avenir"/>
            </a:endParaRPr>
          </a:p>
          <a:p>
            <a:pPr algn="ctr"/>
            <a:r>
              <a:rPr lang="en-US" sz="2200" b="1" dirty="0">
                <a:solidFill>
                  <a:srgbClr val="262626"/>
                </a:solidFill>
                <a:latin typeface="Avenir"/>
                <a:ea typeface="Avenir"/>
                <a:cs typeface="Avenir"/>
                <a:sym typeface="Avenir"/>
              </a:rPr>
              <a:t>Suman Debnath</a:t>
            </a:r>
          </a:p>
          <a:p>
            <a:pPr algn="ctr"/>
            <a:r>
              <a:rPr lang="en-US" sz="1500" b="1" dirty="0">
                <a:solidFill>
                  <a:srgbClr val="262626"/>
                </a:solidFill>
                <a:latin typeface="Avenir"/>
                <a:ea typeface="Avenir"/>
                <a:cs typeface="Avenir"/>
                <a:sym typeface="Avenir"/>
                <a:hlinkClick r:id="rId3"/>
              </a:rPr>
              <a:t>sdebnath@crusoe.ai</a:t>
            </a:r>
            <a:endParaRPr lang="en-US" sz="1500" b="1" dirty="0">
              <a:solidFill>
                <a:srgbClr val="262626"/>
              </a:solidFill>
              <a:latin typeface="Avenir"/>
              <a:ea typeface="Avenir"/>
              <a:cs typeface="Avenir"/>
              <a:sym typeface="Avenir"/>
            </a:endParaRPr>
          </a:p>
          <a:p>
            <a:pPr algn="ctr"/>
            <a:endParaRPr lang="en-US" sz="1500" b="1" dirty="0">
              <a:solidFill>
                <a:srgbClr val="262626"/>
              </a:solidFill>
              <a:latin typeface="Avenir"/>
              <a:ea typeface="Avenir"/>
              <a:cs typeface="Avenir"/>
              <a:sym typeface="Avenir"/>
            </a:endParaRPr>
          </a:p>
        </p:txBody>
      </p:sp>
      <p:sp>
        <p:nvSpPr>
          <p:cNvPr id="58" name="Closing Card 2"/>
          <p:cNvSpPr/>
          <p:nvPr/>
        </p:nvSpPr>
        <p:spPr>
          <a:xfrm>
            <a:off x="4810760" y="1722120"/>
            <a:ext cx="3520440" cy="2545080"/>
          </a:xfrm>
          <a:prstGeom prst="roundRect">
            <a:avLst>
              <a:gd name="adj" fmla="val 3111"/>
            </a:avLst>
          </a:prstGeom>
          <a:solidFill>
            <a:srgbClr val="FFFFFF"/>
          </a:solidFill>
          <a:ln>
            <a:noFill/>
          </a:ln>
        </p:spPr>
        <p:txBody>
          <a:bodyPr wrap="square" lIns="228600" tIns="0" rIns="228600" bIns="0" rtlCol="0" anchor="ctr">
            <a:noAutofit/>
          </a:bodyPr>
          <a:lstStyle/>
          <a:p>
            <a:pPr algn="l">
              <a:spcBef>
                <a:spcPts val="0"/>
              </a:spcBef>
              <a:spcAft>
                <a:spcPts val="600"/>
              </a:spcAft>
              <a:buNone/>
            </a:pPr>
            <a:r>
              <a:rPr lang="en-US" sz="1000" b="1" i="0" spc="100" dirty="0">
                <a:solidFill>
                  <a:srgbClr val="3532A8"/>
                </a:solidFill>
                <a:latin typeface="Avenir"/>
                <a:ea typeface="Avenir"/>
                <a:cs typeface="Avenir"/>
                <a:sym typeface="Avenir"/>
              </a:rPr>
              <a:t>JOIN US</a:t>
            </a:r>
          </a:p>
          <a:p>
            <a:pPr algn="l">
              <a:spcBef>
                <a:spcPts val="0"/>
              </a:spcBef>
              <a:spcAft>
                <a:spcPts val="1400"/>
              </a:spcAft>
              <a:buNone/>
            </a:pPr>
            <a:r>
              <a:rPr lang="en-US" sz="2200" b="1" i="0" spc="0" dirty="0">
                <a:solidFill>
                  <a:srgbClr val="262626"/>
                </a:solidFill>
                <a:latin typeface="Avenir"/>
                <a:ea typeface="Avenir"/>
                <a:cs typeface="Avenir"/>
                <a:sym typeface="Avenir"/>
              </a:rPr>
              <a:t>We’re Hiring</a:t>
            </a:r>
          </a:p>
          <a:p>
            <a:r>
              <a:rPr lang="en-US" sz="1500" b="1" dirty="0">
                <a:solidFill>
                  <a:srgbClr val="262626"/>
                </a:solidFill>
                <a:latin typeface="Avenir"/>
                <a:ea typeface="Avenir"/>
                <a:cs typeface="Avenir"/>
                <a:sym typeface="Avenir"/>
              </a:rPr>
              <a:t>Distributed Training Experts</a:t>
            </a:r>
          </a:p>
          <a:p>
            <a:r>
              <a:rPr lang="en-US" sz="1500" b="1" dirty="0">
                <a:solidFill>
                  <a:srgbClr val="262626"/>
                </a:solidFill>
                <a:latin typeface="Avenir"/>
                <a:ea typeface="Avenir"/>
                <a:cs typeface="Avenir"/>
                <a:sym typeface="Avenir"/>
              </a:rPr>
              <a:t>Applied Researchers</a:t>
            </a:r>
          </a:p>
          <a:p>
            <a:pPr>
              <a:spcAft>
                <a:spcPts val="0"/>
              </a:spcAft>
              <a:buNone/>
            </a:pPr>
            <a:r>
              <a:rPr lang="en-US" sz="1500" b="1" dirty="0">
                <a:solidFill>
                  <a:srgbClr val="262626"/>
                </a:solidFill>
                <a:latin typeface="Avenir"/>
                <a:ea typeface="Avenir"/>
                <a:cs typeface="Avenir"/>
                <a:sym typeface="Avenir"/>
              </a:rPr>
              <a:t>Product Managers</a:t>
            </a:r>
          </a:p>
          <a:p>
            <a:pPr>
              <a:spcAft>
                <a:spcPts val="0"/>
              </a:spcAft>
              <a:buNone/>
            </a:pPr>
            <a:r>
              <a:rPr lang="en-US" sz="1500" b="1" i="0" spc="0" dirty="0">
                <a:solidFill>
                  <a:srgbClr val="262626"/>
                </a:solidFill>
                <a:latin typeface="Avenir"/>
                <a:ea typeface="Avenir"/>
                <a:cs typeface="Avenir"/>
                <a:sym typeface="Avenir"/>
              </a:rPr>
              <a:t>Software Engine</a:t>
            </a:r>
            <a:r>
              <a:rPr lang="en-US" sz="1500" b="1" dirty="0">
                <a:solidFill>
                  <a:srgbClr val="262626"/>
                </a:solidFill>
                <a:latin typeface="Avenir"/>
                <a:ea typeface="Avenir"/>
                <a:cs typeface="Avenir"/>
                <a:sym typeface="Avenir"/>
              </a:rPr>
              <a:t>ers</a:t>
            </a:r>
            <a:endParaRPr lang="en-US" sz="1500" b="1" i="0" spc="0" dirty="0">
              <a:solidFill>
                <a:srgbClr val="262626"/>
              </a:solidFill>
              <a:latin typeface="Avenir"/>
              <a:ea typeface="Avenir"/>
              <a:cs typeface="Avenir"/>
              <a:sym typeface="Avenir"/>
            </a:endParaRPr>
          </a:p>
        </p:txBody>
      </p:sp>
      <p:pic>
        <p:nvPicPr>
          <p:cNvPr id="4" name="Graphic 3">
            <a:extLst>
              <a:ext uri="{FF2B5EF4-FFF2-40B4-BE49-F238E27FC236}">
                <a16:creationId xmlns:a16="http://schemas.microsoft.com/office/drawing/2014/main" id="{90A5ED76-9897-08CC-79C9-08970AF5847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0100" y="4406956"/>
            <a:ext cx="1381760" cy="3300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2797</TotalTime>
  <Words>4363</Words>
  <Application>Microsoft Macintosh PowerPoint</Application>
  <PresentationFormat>On-screen Show (16:9)</PresentationFormat>
  <Paragraphs>226</Paragraphs>
  <Slides>47</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Avenir</vt:lpstr>
      <vt:lpstr>Courier New</vt:lpstr>
      <vt:lpstr>PyTorch Conference 2025</vt:lpstr>
      <vt:lpstr>Practical GPU Programming with Triton for PyTorch Developers</vt:lpstr>
      <vt:lpstr>PowerPoint Presentation</vt:lpstr>
      <vt:lpstr>PowerPoint Presentation</vt:lpstr>
      <vt:lpstr>What’s a Kernel ?</vt:lpstr>
      <vt:lpstr>PowerPoint Presentation</vt:lpstr>
      <vt:lpstr>PowerPoint Presentation</vt:lpstr>
      <vt:lpstr>GPU Anatomy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Triton Block level execution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 Vector Addition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Autotuner</vt:lpstr>
      <vt:lpstr>PowerPoint Presentation</vt:lpstr>
      <vt:lpstr>PowerPoint Presentation</vt:lpstr>
      <vt:lpstr>PowerPoint Presentation</vt:lpstr>
      <vt:lpstr>PowerPoint Presentation</vt:lpstr>
      <vt:lpstr>PowerPoint Presentation</vt:lpstr>
      <vt:lpstr>PowerPoint Presentation</vt:lpstr>
      <vt:lpstr>Kernal Fusion : softmax()</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Suman Debnath</cp:lastModifiedBy>
  <cp:revision>36</cp:revision>
  <dcterms:modified xsi:type="dcterms:W3CDTF">2026-10-20T04:43:33Z</dcterms:modified>
</cp:coreProperties>
</file>