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ed Hat Display Black"/>
      <p:bold r:id="rId26"/>
      <p:boldItalic r:id="rId27"/>
    </p:embeddedFont>
    <p:embeddedFont>
      <p:font typeface="Red Hat Display Medium"/>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E201FB-46FE-4281-96E3-267F0BB7D057}">
  <a:tblStyle styleId="{DBE201FB-46FE-4281-96E3-267F0BB7D057}"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F4F8"/>
          </a:solidFill>
        </a:fill>
      </a:tcStyle>
    </a:wholeTbl>
    <a:band1H>
      <a:tcTxStyle/>
      <a:tcStyle>
        <a:fill>
          <a:solidFill>
            <a:srgbClr val="CAE9F1"/>
          </a:solidFill>
        </a:fill>
      </a:tcStyle>
    </a:band1H>
    <a:band2H>
      <a:tcTxStyle/>
    </a:band2H>
    <a:band1V>
      <a:tcTxStyle/>
      <a:tcStyle>
        <a:fill>
          <a:solidFill>
            <a:srgbClr val="CAE9F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edHatDisplayBlack-bold.fntdata"/><Relationship Id="rId25" Type="http://schemas.openxmlformats.org/officeDocument/2006/relationships/slide" Target="slides/slide19.xml"/><Relationship Id="rId28" Type="http://schemas.openxmlformats.org/officeDocument/2006/relationships/font" Target="fonts/RedHatDisplayMedium-regular.fntdata"/><Relationship Id="rId27" Type="http://schemas.openxmlformats.org/officeDocument/2006/relationships/font" Target="fonts/RedHatDisplayBlack-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edHatDisplayMedium-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edHatDisplayMedium-boldItalic.fntdata"/><Relationship Id="rId30" Type="http://schemas.openxmlformats.org/officeDocument/2006/relationships/font" Target="fonts/RedHatDisplayMedium-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Introduce yourself and the one-line thesis: on the edge, MCP mattered less as a way to give a model more tools and more as a stable contract between a local agent and a device layer that never stops changing.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Five stops: why the edge needs MCP, the architecture, the implementation, what the numbers show, and the lessons and open questions for the MCP ecosystem.</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MCP is moving into production, but nearly all public examples assume an always-connected client and a remote server. At the edge, small language models can reason locally on KubeEdge nodes, yet the wiring to device data, metrics and management tools has been ad hoc. We framed MCP as the integration boundary between the agent and the device layer.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headline lesson. MCP's value at the edge was not giving the model more tools. It was giving a local agent a stable, versioned contract against a device layer that keeps changing: firmware updates, sensor swaps, schema migrations. MCP became a decoupling boundary more than an AI-enablement layer, and that contract holds even when the cloud link is down.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Now the build: how the pieces fit on a KubeEdge node, which language models can run there, and the code behind the MCP server, the data contract and the deployment.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Walk the data path left to right. The KubeEdge cloud core syncs policy and node management down to the edge node, and that link can drop. Everything inside the dashed boundary runs locally: the SLM inference agent is an MCP client; it calls a local MCP server, which fans out to a GraphQL gateway backed by PostgreSQL (telemetry plus a tool-call audit log) and to a device twin mapper that reads and writes physical devices.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paper describes a generic SLM inference agent. These are the African-language options we can run in that slot. N-ATLaS or a quantised Sunflower model can act as the reasoning agent; NLLB-200 fits better as an MCP tool for translation; WAXAL is a speech dataset for fine-tuning on-device speech recognition and text-to-speech, not a model. The chart estimates weight memory at 4-bit precision, so treat it as a sizing guide, not a measurement.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whole agent-facing surface is a tool name, a description and a JSON input schema. The handler runs a parameterised query and returns MCP text content. Because the server is a stateless shim, firmware or schema changes are absorbed behind it, and the agent never sees SQL.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GraphQL sits between PostgreSQL and its consumers, so the dashboard and the MCP server share one data contract and no query logic is duplicated. PostgreSQL holds the telemetry and an audit log of every MCP tool call, which is where the latency and success-rate numbers come from.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One Kubernetes Deployment, scheduled by KubeEdge onto edge nodes only. The SLM agent and the MCP server run as two containers in the same pod, so tool calls go over localhost, and the telemetry store is reached locally too. Nothing in the call path depends on the cloud link.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What the logs showed: latency by node and tool, the overall success rate, and the constraints that only appear on real, resource-constrained hardware.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Every tool call writes a row to mcp_tool_calls: node, tool, latency and whether it succeeded. Mean latency is averaged per node and tool type over the collection window; the success rate is calls succeeded over calls attempted. Resource use was also logged, but the paper does not report those figures.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Read across each row: actuate_device is the slowest tool on every node, peaking at 210 milliseconds on node-edge-03, the least-cached node. The pattern tracks cold starts and the physical device round trip, not MCP protocol overhead. Note the paper presents these values as illustrative.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Averaging the heatmap shows the spread. Reads are cheap, about 21 ms on average; actuation averages 135 ms and alone accounts for about half of the summed mean latency. Across nodes, node-edge-03 is the outlier at roughly 98 ms. These are derived from the paper's Figure 2 values, so they inherit its illustrative status.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About 97 percent of tool calls succeeded across nodes. MCP reduced coupling and simplified multi-tool orchestration. But three constraints only showed up on real hardware: intermittent connectivity to the cloud core; schema drift between the GraphQL gateway and updated MCP tool definitions; and cold-start latency on resource-constrained nodes, up to about 210 ms for actuate_device.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Each design choice bought simplicity or resilience and created something to watch. The thin shim and the GraphQL layer keep the agent-facing surface small, but they create two contracts that must stay in step, which is exactly where schema drift appeared. Running fully local survives outages, at the price of cold starts on small nodes.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Four contributions: a validated non-cloud deployment pattern; failure-mode data the community can use to discuss timeouts, retries and caching; a worked integration with GraphQL, PostgreSQL and KubeEdge that lowers the adoption barrier; and early evidence of spec gaps before wider production use.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Where we would like the community's help. First, shared conventions for timeouts, retries and caching on slow or flaky links. Second, tool versioning and negotiation, so a server can evolve its tools without silently breaking a deployed agent. Third, connection-lifecycle guidance for hosts with little memory and slow cold starts.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Thank the audience and invite questions, especially from people running MCP outside the always-connected cloud setting.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11" name="Google Shape;11;p2"/>
          <p:cNvSpPr txBox="1"/>
          <p:nvPr>
            <p:ph type="ctrTitle"/>
          </p:nvPr>
        </p:nvSpPr>
        <p:spPr>
          <a:xfrm>
            <a:off x="311215" y="1251446"/>
            <a:ext cx="8010201" cy="2024438"/>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311214" y="3275884"/>
            <a:ext cx="8010201" cy="60925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13" name="Google Shape;13;p2" title="mcp_devsummit_nairobi_color_reversed.png"/>
          <p:cNvPicPr preferRelativeResize="0"/>
          <p:nvPr/>
        </p:nvPicPr>
        <p:blipFill rotWithShape="1">
          <a:blip r:embed="rId3">
            <a:alphaModFix/>
          </a:blip>
          <a:srcRect b="0" l="0" r="0" t="0"/>
          <a:stretch/>
        </p:blipFill>
        <p:spPr>
          <a:xfrm>
            <a:off x="348975" y="0"/>
            <a:ext cx="1925475" cy="11812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051932">
            <a:alpha val="0"/>
          </a:srgbClr>
        </a:solidFill>
      </p:bgPr>
    </p:bg>
    <p:spTree>
      <p:nvGrpSpPr>
        <p:cNvPr id="14" name="Shape 14"/>
        <p:cNvGrpSpPr/>
        <p:nvPr/>
      </p:nvGrpSpPr>
      <p:grpSpPr>
        <a:xfrm>
          <a:off x="0" y="0"/>
          <a:ext cx="0" cy="0"/>
          <a:chOff x="0" y="0"/>
          <a:chExt cx="0" cy="0"/>
        </a:xfrm>
      </p:grpSpPr>
      <p:sp>
        <p:nvSpPr>
          <p:cNvPr id="15" name="Google Shape;15;p3"/>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 name="Google Shape;16;p3"/>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3"/>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18" name="Google Shape;18;p3" title="mcp_devsummit_nairobi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pic>
        <p:nvPicPr>
          <p:cNvPr id="20" name="Google Shape;20;p4"/>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21" name="Google Shape;21;p4"/>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22" name="Google Shape;22;p4" title="mcp_devsummit_nairobi_color_reversed.png"/>
          <p:cNvPicPr preferRelativeResize="0"/>
          <p:nvPr/>
        </p:nvPicPr>
        <p:blipFill rotWithShape="1">
          <a:blip r:embed="rId3">
            <a:alphaModFix/>
          </a:blip>
          <a:srcRect b="0" l="0" r="0" t="0"/>
          <a:stretch/>
        </p:blipFill>
        <p:spPr>
          <a:xfrm>
            <a:off x="115175" y="4374000"/>
            <a:ext cx="1254325" cy="769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spTree>
      <p:nvGrpSpPr>
        <p:cNvPr id="23" name="Shape 23"/>
        <p:cNvGrpSpPr/>
        <p:nvPr/>
      </p:nvGrpSpPr>
      <p:grpSpPr>
        <a:xfrm>
          <a:off x="0" y="0"/>
          <a:ext cx="0" cy="0"/>
          <a:chOff x="0" y="0"/>
          <a:chExt cx="0" cy="0"/>
        </a:xfrm>
      </p:grpSpPr>
      <p:pic>
        <p:nvPicPr>
          <p:cNvPr id="24" name="Google Shape;24;p5"/>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pic>
        <p:nvPicPr>
          <p:cNvPr id="25" name="Google Shape;25;p5" title="mcp_devsummit_nairobi_color_reversed.png"/>
          <p:cNvPicPr preferRelativeResize="0"/>
          <p:nvPr/>
        </p:nvPicPr>
        <p:blipFill rotWithShape="1">
          <a:blip r:embed="rId3">
            <a:alphaModFix/>
          </a:blip>
          <a:srcRect b="0" l="0" r="0" t="0"/>
          <a:stretch/>
        </p:blipFill>
        <p:spPr>
          <a:xfrm>
            <a:off x="749750" y="1103249"/>
            <a:ext cx="3852775" cy="236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051932">
            <a:alpha val="0"/>
          </a:srgbClr>
        </a:solidFill>
      </p:bgPr>
    </p:bg>
    <p:spTree>
      <p:nvGrpSpPr>
        <p:cNvPr id="26" name="Shape 26"/>
        <p:cNvGrpSpPr/>
        <p:nvPr/>
      </p:nvGrpSpPr>
      <p:grpSpPr>
        <a:xfrm>
          <a:off x="0" y="0"/>
          <a:ext cx="0" cy="0"/>
          <a:chOff x="0" y="0"/>
          <a:chExt cx="0" cy="0"/>
        </a:xfrm>
      </p:grpSpPr>
      <p:sp>
        <p:nvSpPr>
          <p:cNvPr id="27" name="Google Shape;27;p6"/>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6"/>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 name="Google Shape;29;p6"/>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pic>
        <p:nvPicPr>
          <p:cNvPr id="31" name="Google Shape;31;p6" title="mcp_devsummit_nairobi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rgbClr val="051932">
            <a:alpha val="0"/>
          </a:srgbClr>
        </a:solidFill>
      </p:bgPr>
    </p:bg>
    <p:spTree>
      <p:nvGrpSpPr>
        <p:cNvPr id="32" name="Shape 32"/>
        <p:cNvGrpSpPr/>
        <p:nvPr/>
      </p:nvGrpSpPr>
      <p:grpSpPr>
        <a:xfrm>
          <a:off x="0" y="0"/>
          <a:ext cx="0" cy="0"/>
          <a:chOff x="0" y="0"/>
          <a:chExt cx="0" cy="0"/>
        </a:xfrm>
      </p:grpSpPr>
      <p:sp>
        <p:nvSpPr>
          <p:cNvPr id="33" name="Google Shape;33;p7"/>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 name="Google Shape;34;p7"/>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7"/>
          <p:cNvSpPr txBox="1"/>
          <p:nvPr>
            <p:ph type="title"/>
          </p:nvPr>
        </p:nvSpPr>
        <p:spPr>
          <a:xfrm>
            <a:off x="177900" y="22394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7"/>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pic>
        <p:nvPicPr>
          <p:cNvPr id="37" name="Google Shape;37;p7" title="mcp_devsummit_nairobi_color_reversed.png"/>
          <p:cNvPicPr preferRelativeResize="0"/>
          <p:nvPr/>
        </p:nvPicPr>
        <p:blipFill rotWithShape="1">
          <a:blip r:embed="rId2">
            <a:alphaModFix/>
          </a:blip>
          <a:srcRect b="0" l="0" r="0" t="0"/>
          <a:stretch/>
        </p:blipFill>
        <p:spPr>
          <a:xfrm>
            <a:off x="7577975" y="125550"/>
            <a:ext cx="1254325" cy="7695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051932">
            <a:alpha val="0"/>
          </a:srgbClr>
        </a:solidFill>
      </p:bgPr>
    </p:bg>
    <p:spTree>
      <p:nvGrpSpPr>
        <p:cNvPr id="38" name="Shape 38"/>
        <p:cNvGrpSpPr/>
        <p:nvPr/>
      </p:nvGrpSpPr>
      <p:grpSpPr>
        <a:xfrm>
          <a:off x="0" y="0"/>
          <a:ext cx="0" cy="0"/>
          <a:chOff x="0" y="0"/>
          <a:chExt cx="0" cy="0"/>
        </a:xfrm>
      </p:grpSpPr>
      <p:sp>
        <p:nvSpPr>
          <p:cNvPr id="39" name="Google Shape;39;p8"/>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 name="Google Shape;40;p8"/>
          <p:cNvSpPr txBox="1"/>
          <p:nvPr>
            <p:ph idx="1" type="body"/>
          </p:nvPr>
        </p:nvSpPr>
        <p:spPr>
          <a:xfrm>
            <a:off x="3117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8"/>
          <p:cNvSpPr txBox="1"/>
          <p:nvPr>
            <p:ph idx="2" type="body"/>
          </p:nvPr>
        </p:nvSpPr>
        <p:spPr>
          <a:xfrm>
            <a:off x="48324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2" name="Google Shape;42;p8"/>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8"/>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44" name="Google Shape;44;p8" title="mcp_devsummit_nairobi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051932">
            <a:alpha val="0"/>
          </a:srgbClr>
        </a:solidFill>
      </p:bgPr>
    </p:bg>
    <p:spTree>
      <p:nvGrpSpPr>
        <p:cNvPr id="45" name="Shape 45"/>
        <p:cNvGrpSpPr/>
        <p:nvPr/>
      </p:nvGrpSpPr>
      <p:grpSpPr>
        <a:xfrm>
          <a:off x="0" y="0"/>
          <a:ext cx="0" cy="0"/>
          <a:chOff x="0" y="0"/>
          <a:chExt cx="0" cy="0"/>
        </a:xfrm>
      </p:grpSpPr>
      <p:sp>
        <p:nvSpPr>
          <p:cNvPr id="46" name="Google Shape;46;p9"/>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7" name="Google Shape;47;p9" title="mcp_devsummit_nairobi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spTree>
      <p:nvGrpSpPr>
        <p:cNvPr id="48" name="Shape 48"/>
        <p:cNvGrpSpPr/>
        <p:nvPr/>
      </p:nvGrpSpPr>
      <p:grpSpPr>
        <a:xfrm>
          <a:off x="0" y="0"/>
          <a:ext cx="0" cy="0"/>
          <a:chOff x="0" y="0"/>
          <a:chExt cx="0" cy="0"/>
        </a:xfrm>
      </p:grpSpPr>
      <p:pic>
        <p:nvPicPr>
          <p:cNvPr id="49" name="Google Shape;49;p10"/>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50" name="Google Shape;50;p10"/>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51" name="Google Shape;51;p10" title="mcp_devsummit_nairobi_color_reversed.png"/>
          <p:cNvPicPr preferRelativeResize="0"/>
          <p:nvPr/>
        </p:nvPicPr>
        <p:blipFill rotWithShape="1">
          <a:blip r:embed="rId3">
            <a:alphaModFix/>
          </a:blip>
          <a:srcRect b="0" l="0" r="0" t="0"/>
          <a:stretch/>
        </p:blipFill>
        <p:spPr>
          <a:xfrm>
            <a:off x="207525" y="4042425"/>
            <a:ext cx="1852550" cy="1136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5193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accent1"/>
              </a:buClr>
              <a:buSzPts val="2800"/>
              <a:buFont typeface="Arial"/>
              <a:buNone/>
              <a:defRPr b="1" i="0" sz="2800" u="none" cap="none" strike="noStrike">
                <a:solidFill>
                  <a:schemeClr val="accent1"/>
                </a:solidFill>
                <a:latin typeface="Red Hat Display Black"/>
                <a:ea typeface="Red Hat Display Black"/>
                <a:cs typeface="Red Hat Display Black"/>
                <a:sym typeface="Red Hat Display Black"/>
              </a:defRPr>
            </a:lvl1pPr>
            <a:lvl2pPr lvl="1"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Red Hat Display Medium"/>
                <a:ea typeface="Red Hat Display Medium"/>
                <a:cs typeface="Red Hat Display Medium"/>
                <a:sym typeface="Red Hat Display Medium"/>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6.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10.png"/><Relationship Id="rId5" Type="http://schemas.openxmlformats.org/officeDocument/2006/relationships/image" Target="../media/image21.png"/><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8.png"/><Relationship Id="rId5" Type="http://schemas.openxmlformats.org/officeDocument/2006/relationships/image" Target="../media/image8.png"/><Relationship Id="rId6"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1"/>
          <p:cNvSpPr txBox="1"/>
          <p:nvPr>
            <p:ph type="ctrTitle"/>
          </p:nvPr>
        </p:nvSpPr>
        <p:spPr>
          <a:xfrm>
            <a:off x="310896" y="1325880"/>
            <a:ext cx="5394960" cy="1600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800"/>
              <a:buNone/>
            </a:pPr>
            <a:r>
              <a:rPr b="1" lang="en-US" sz="4000">
                <a:latin typeface="Red Hat Display Black"/>
                <a:ea typeface="Red Hat Display Black"/>
                <a:cs typeface="Red Hat Display Black"/>
                <a:sym typeface="Red Hat Display Black"/>
              </a:rPr>
              <a:t>MCP at the Edge</a:t>
            </a:r>
            <a:endParaRPr/>
          </a:p>
          <a:p>
            <a:pPr indent="0" lvl="0" marL="0" rtl="0" algn="l">
              <a:lnSpc>
                <a:spcPct val="100000"/>
              </a:lnSpc>
              <a:spcBef>
                <a:spcPts val="0"/>
              </a:spcBef>
              <a:spcAft>
                <a:spcPts val="0"/>
              </a:spcAft>
              <a:buClr>
                <a:schemeClr val="lt1"/>
              </a:buClr>
              <a:buSzPts val="4800"/>
              <a:buNone/>
            </a:pPr>
            <a:r>
              <a:rPr lang="en-US" sz="2200">
                <a:solidFill>
                  <a:srgbClr val="00C1DB"/>
                </a:solidFill>
                <a:latin typeface="Red Hat Display Medium"/>
                <a:ea typeface="Red Hat Display Medium"/>
                <a:cs typeface="Red Hat Display Medium"/>
                <a:sym typeface="Red Hat Display Medium"/>
              </a:rPr>
              <a:t>Lessons from Running Agentic AI on KubeEdge</a:t>
            </a:r>
            <a:endParaRPr/>
          </a:p>
        </p:txBody>
      </p:sp>
      <p:sp>
        <p:nvSpPr>
          <p:cNvPr id="57" name="Google Shape;57;p11"/>
          <p:cNvSpPr txBox="1"/>
          <p:nvPr>
            <p:ph idx="1" type="subTitle"/>
          </p:nvPr>
        </p:nvSpPr>
        <p:spPr>
          <a:xfrm>
            <a:off x="310896" y="3154680"/>
            <a:ext cx="5394960" cy="685800"/>
          </a:xfrm>
          <a:prstGeom prst="rect">
            <a:avLst/>
          </a:prstGeom>
          <a:noFill/>
          <a:ln>
            <a:noFill/>
          </a:ln>
        </p:spPr>
        <p:txBody>
          <a:bodyPr anchorCtr="0" anchor="ctr" bIns="0" lIns="0" spcFirstLastPara="1" rIns="0" wrap="square" tIns="0">
            <a:noAutofit/>
          </a:bodyPr>
          <a:lstStyle/>
          <a:p>
            <a:pPr indent="-342900" lvl="0" marL="457200" rtl="0" algn="l">
              <a:lnSpc>
                <a:spcPct val="100000"/>
              </a:lnSpc>
              <a:spcBef>
                <a:spcPts val="0"/>
              </a:spcBef>
              <a:spcAft>
                <a:spcPts val="0"/>
              </a:spcAft>
              <a:buClr>
                <a:schemeClr val="lt1"/>
              </a:buClr>
              <a:buSzPts val="2800"/>
              <a:buNone/>
            </a:pPr>
            <a:r>
              <a:rPr lang="en-US" sz="1600">
                <a:latin typeface="Red Hat Display Black"/>
                <a:ea typeface="Red Hat Display Black"/>
                <a:cs typeface="Red Hat Display Black"/>
                <a:sym typeface="Red Hat Display Black"/>
              </a:rPr>
              <a:t>Israel Olatunji Tijani</a:t>
            </a:r>
            <a:endParaRPr/>
          </a:p>
          <a:p>
            <a:pPr indent="-342900" lvl="0" marL="457200" rtl="0" algn="l">
              <a:lnSpc>
                <a:spcPct val="100000"/>
              </a:lnSpc>
              <a:spcBef>
                <a:spcPts val="0"/>
              </a:spcBef>
              <a:spcAft>
                <a:spcPts val="0"/>
              </a:spcAft>
              <a:buClr>
                <a:schemeClr val="lt1"/>
              </a:buClr>
              <a:buSzPts val="2800"/>
              <a:buNone/>
            </a:pPr>
            <a:r>
              <a:rPr lang="en-US" sz="1300">
                <a:latin typeface="Red Hat Display Medium"/>
                <a:ea typeface="Red Hat Display Medium"/>
                <a:cs typeface="Red Hat Display Medium"/>
                <a:sym typeface="Red Hat Display Medium"/>
              </a:rPr>
              <a:t>ChatVE / Pan-Atlantic University, Lagos, Nigeria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2"/>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Session </a:t>
            </a:r>
            <a:r>
              <a:rPr lang="en-US"/>
              <a:t>R</a:t>
            </a:r>
            <a:r>
              <a:rPr b="1" i="0" lang="en-US" sz="2400">
                <a:solidFill>
                  <a:schemeClr val="lt1"/>
                </a:solidFill>
                <a:latin typeface="Red Hat Display Black"/>
                <a:ea typeface="Red Hat Display Black"/>
                <a:cs typeface="Red Hat Display Black"/>
                <a:sym typeface="Red Hat Display Black"/>
              </a:rPr>
              <a:t>oadmap</a:t>
            </a:r>
            <a:endParaRPr/>
          </a:p>
        </p:txBody>
      </p:sp>
      <p:cxnSp>
        <p:nvCxnSpPr>
          <p:cNvPr id="63" name="Google Shape;63;p12"/>
          <p:cNvCxnSpPr/>
          <p:nvPr/>
        </p:nvCxnSpPr>
        <p:spPr>
          <a:xfrm>
            <a:off x="822960" y="2194560"/>
            <a:ext cx="6766560" cy="0"/>
          </a:xfrm>
          <a:prstGeom prst="straightConnector1">
            <a:avLst/>
          </a:prstGeom>
          <a:noFill/>
          <a:ln cap="flat" cmpd="sng" w="25400">
            <a:solidFill>
              <a:srgbClr val="D5DCE6"/>
            </a:solidFill>
            <a:prstDash val="solid"/>
            <a:round/>
            <a:headEnd len="sm" w="sm" type="none"/>
            <a:tailEnd len="sm" w="sm" type="none"/>
          </a:ln>
          <a:effectLst>
            <a:outerShdw blurRad="40000" rotWithShape="0" dir="5400000" dist="20000">
              <a:srgbClr val="000000">
                <a:alpha val="38039"/>
              </a:srgbClr>
            </a:outerShdw>
          </a:effectLst>
        </p:spPr>
      </p:cxnSp>
      <p:sp>
        <p:nvSpPr>
          <p:cNvPr id="64" name="Google Shape;64;p12"/>
          <p:cNvSpPr/>
          <p:nvPr/>
        </p:nvSpPr>
        <p:spPr>
          <a:xfrm>
            <a:off x="502920" y="1874519"/>
            <a:ext cx="640080" cy="640080"/>
          </a:xfrm>
          <a:prstGeom prst="ellipse">
            <a:avLst/>
          </a:prstGeom>
          <a:solidFill>
            <a:srgbClr val="0060F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Red Hat Display Black"/>
                <a:ea typeface="Red Hat Display Black"/>
                <a:cs typeface="Red Hat Display Black"/>
                <a:sym typeface="Red Hat Display Black"/>
              </a:rPr>
              <a:t>1</a:t>
            </a:r>
            <a:endParaRPr/>
          </a:p>
        </p:txBody>
      </p:sp>
      <p:sp>
        <p:nvSpPr>
          <p:cNvPr id="65" name="Google Shape;65;p12"/>
          <p:cNvSpPr txBox="1"/>
          <p:nvPr/>
        </p:nvSpPr>
        <p:spPr>
          <a:xfrm>
            <a:off x="45720" y="2697480"/>
            <a:ext cx="15546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Why the </a:t>
            </a:r>
            <a:r>
              <a:rPr lang="en-US">
                <a:solidFill>
                  <a:srgbClr val="051832"/>
                </a:solidFill>
                <a:latin typeface="Red Hat Display Black"/>
                <a:ea typeface="Red Hat Display Black"/>
                <a:cs typeface="Red Hat Display Black"/>
                <a:sym typeface="Red Hat Display Black"/>
              </a:rPr>
              <a:t>E</a:t>
            </a:r>
            <a:r>
              <a:rPr b="0" i="0" lang="en-US" sz="1400" u="none" cap="none" strike="noStrike">
                <a:solidFill>
                  <a:srgbClr val="051832"/>
                </a:solidFill>
                <a:latin typeface="Red Hat Display Black"/>
                <a:ea typeface="Red Hat Display Black"/>
                <a:cs typeface="Red Hat Display Black"/>
                <a:sym typeface="Red Hat Display Black"/>
              </a:rPr>
              <a:t>dge</a:t>
            </a:r>
            <a:endParaRPr/>
          </a:p>
        </p:txBody>
      </p:sp>
      <p:sp>
        <p:nvSpPr>
          <p:cNvPr id="66" name="Google Shape;66;p12"/>
          <p:cNvSpPr txBox="1"/>
          <p:nvPr/>
        </p:nvSpPr>
        <p:spPr>
          <a:xfrm>
            <a:off x="91440" y="3063240"/>
            <a:ext cx="1463040" cy="8229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The integration gap for local agents</a:t>
            </a:r>
            <a:endParaRPr/>
          </a:p>
        </p:txBody>
      </p:sp>
      <p:sp>
        <p:nvSpPr>
          <p:cNvPr id="67" name="Google Shape;67;p12"/>
          <p:cNvSpPr/>
          <p:nvPr/>
        </p:nvSpPr>
        <p:spPr>
          <a:xfrm>
            <a:off x="2194560" y="1874519"/>
            <a:ext cx="640080" cy="640080"/>
          </a:xfrm>
          <a:prstGeom prst="ellipse">
            <a:avLst/>
          </a:prstGeom>
          <a:solidFill>
            <a:srgbClr val="00A3B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Red Hat Display Black"/>
                <a:ea typeface="Red Hat Display Black"/>
                <a:cs typeface="Red Hat Display Black"/>
                <a:sym typeface="Red Hat Display Black"/>
              </a:rPr>
              <a:t>2</a:t>
            </a:r>
            <a:endParaRPr/>
          </a:p>
        </p:txBody>
      </p:sp>
      <p:sp>
        <p:nvSpPr>
          <p:cNvPr id="68" name="Google Shape;68;p12"/>
          <p:cNvSpPr txBox="1"/>
          <p:nvPr/>
        </p:nvSpPr>
        <p:spPr>
          <a:xfrm>
            <a:off x="1737360" y="2697480"/>
            <a:ext cx="1554480" cy="3200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Architecture</a:t>
            </a:r>
            <a:endParaRPr/>
          </a:p>
        </p:txBody>
      </p:sp>
      <p:sp>
        <p:nvSpPr>
          <p:cNvPr id="69" name="Google Shape;69;p12"/>
          <p:cNvSpPr txBox="1"/>
          <p:nvPr/>
        </p:nvSpPr>
        <p:spPr>
          <a:xfrm>
            <a:off x="1783080" y="3063240"/>
            <a:ext cx="1463040" cy="8229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KubeEdge, SLM agent, local MCP server</a:t>
            </a:r>
            <a:endParaRPr/>
          </a:p>
        </p:txBody>
      </p:sp>
      <p:sp>
        <p:nvSpPr>
          <p:cNvPr id="70" name="Google Shape;70;p12"/>
          <p:cNvSpPr/>
          <p:nvPr/>
        </p:nvSpPr>
        <p:spPr>
          <a:xfrm>
            <a:off x="3886200" y="1874519"/>
            <a:ext cx="640080" cy="640080"/>
          </a:xfrm>
          <a:prstGeom prst="ellipse">
            <a:avLst/>
          </a:prstGeom>
          <a:solidFill>
            <a:srgbClr val="BC37D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Red Hat Display Black"/>
                <a:ea typeface="Red Hat Display Black"/>
                <a:cs typeface="Red Hat Display Black"/>
                <a:sym typeface="Red Hat Display Black"/>
              </a:rPr>
              <a:t>3</a:t>
            </a:r>
            <a:endParaRPr/>
          </a:p>
        </p:txBody>
      </p:sp>
      <p:sp>
        <p:nvSpPr>
          <p:cNvPr id="71" name="Google Shape;71;p12"/>
          <p:cNvSpPr txBox="1"/>
          <p:nvPr/>
        </p:nvSpPr>
        <p:spPr>
          <a:xfrm>
            <a:off x="3429000" y="2697480"/>
            <a:ext cx="1554480" cy="3200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Implementation</a:t>
            </a:r>
            <a:endParaRPr/>
          </a:p>
        </p:txBody>
      </p:sp>
      <p:sp>
        <p:nvSpPr>
          <p:cNvPr id="72" name="Google Shape;72;p12"/>
          <p:cNvSpPr txBox="1"/>
          <p:nvPr/>
        </p:nvSpPr>
        <p:spPr>
          <a:xfrm>
            <a:off x="3474720" y="3063240"/>
            <a:ext cx="1463040" cy="8229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MCP server, GraphQL, PostgreSQL, YAML</a:t>
            </a:r>
            <a:endParaRPr/>
          </a:p>
        </p:txBody>
      </p:sp>
      <p:sp>
        <p:nvSpPr>
          <p:cNvPr id="73" name="Google Shape;73;p12"/>
          <p:cNvSpPr/>
          <p:nvPr/>
        </p:nvSpPr>
        <p:spPr>
          <a:xfrm>
            <a:off x="5577840" y="1874519"/>
            <a:ext cx="640080" cy="640080"/>
          </a:xfrm>
          <a:prstGeom prst="ellipse">
            <a:avLst/>
          </a:prstGeom>
          <a:solidFill>
            <a:srgbClr val="E8344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Red Hat Display Black"/>
                <a:ea typeface="Red Hat Display Black"/>
                <a:cs typeface="Red Hat Display Black"/>
                <a:sym typeface="Red Hat Display Black"/>
              </a:rPr>
              <a:t>4</a:t>
            </a:r>
            <a:endParaRPr/>
          </a:p>
        </p:txBody>
      </p:sp>
      <p:sp>
        <p:nvSpPr>
          <p:cNvPr id="74" name="Google Shape;74;p12"/>
          <p:cNvSpPr txBox="1"/>
          <p:nvPr/>
        </p:nvSpPr>
        <p:spPr>
          <a:xfrm>
            <a:off x="5120640" y="2697480"/>
            <a:ext cx="1554480" cy="3200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Results</a:t>
            </a:r>
            <a:endParaRPr/>
          </a:p>
        </p:txBody>
      </p:sp>
      <p:sp>
        <p:nvSpPr>
          <p:cNvPr id="75" name="Google Shape;75;p12"/>
          <p:cNvSpPr txBox="1"/>
          <p:nvPr/>
        </p:nvSpPr>
        <p:spPr>
          <a:xfrm>
            <a:off x="5166360" y="3063240"/>
            <a:ext cx="1463040" cy="8229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Latency heatmap, success rate ρ</a:t>
            </a:r>
            <a:endParaRPr/>
          </a:p>
        </p:txBody>
      </p:sp>
      <p:sp>
        <p:nvSpPr>
          <p:cNvPr id="76" name="Google Shape;76;p12"/>
          <p:cNvSpPr/>
          <p:nvPr/>
        </p:nvSpPr>
        <p:spPr>
          <a:xfrm>
            <a:off x="7269480" y="1874519"/>
            <a:ext cx="640080" cy="640080"/>
          </a:xfrm>
          <a:prstGeom prst="ellipse">
            <a:avLst/>
          </a:prstGeom>
          <a:solidFill>
            <a:srgbClr val="05183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Red Hat Display Black"/>
                <a:ea typeface="Red Hat Display Black"/>
                <a:cs typeface="Red Hat Display Black"/>
                <a:sym typeface="Red Hat Display Black"/>
              </a:rPr>
              <a:t>5</a:t>
            </a:r>
            <a:endParaRPr/>
          </a:p>
        </p:txBody>
      </p:sp>
      <p:sp>
        <p:nvSpPr>
          <p:cNvPr id="77" name="Google Shape;77;p12"/>
          <p:cNvSpPr txBox="1"/>
          <p:nvPr/>
        </p:nvSpPr>
        <p:spPr>
          <a:xfrm>
            <a:off x="6812280" y="2697480"/>
            <a:ext cx="1554480" cy="3200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Lessons</a:t>
            </a:r>
            <a:endParaRPr/>
          </a:p>
        </p:txBody>
      </p:sp>
      <p:sp>
        <p:nvSpPr>
          <p:cNvPr id="78" name="Google Shape;78;p12"/>
          <p:cNvSpPr txBox="1"/>
          <p:nvPr/>
        </p:nvSpPr>
        <p:spPr>
          <a:xfrm>
            <a:off x="6858000" y="3063240"/>
            <a:ext cx="1463040" cy="8229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Trade-offs, benefits, open questions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3"/>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The </a:t>
            </a:r>
            <a:r>
              <a:rPr lang="en-US"/>
              <a:t>I</a:t>
            </a:r>
            <a:r>
              <a:rPr b="1" i="0" lang="en-US" sz="2400">
                <a:solidFill>
                  <a:schemeClr val="lt1"/>
                </a:solidFill>
                <a:latin typeface="Red Hat Display Black"/>
                <a:ea typeface="Red Hat Display Black"/>
                <a:cs typeface="Red Hat Display Black"/>
                <a:sym typeface="Red Hat Display Black"/>
              </a:rPr>
              <a:t>ntegration </a:t>
            </a:r>
            <a:r>
              <a:rPr lang="en-US"/>
              <a:t>G</a:t>
            </a:r>
            <a:r>
              <a:rPr b="1" i="0" lang="en-US" sz="2400">
                <a:solidFill>
                  <a:schemeClr val="lt1"/>
                </a:solidFill>
                <a:latin typeface="Red Hat Display Black"/>
                <a:ea typeface="Red Hat Display Black"/>
                <a:cs typeface="Red Hat Display Black"/>
                <a:sym typeface="Red Hat Display Black"/>
              </a:rPr>
              <a:t>ap at the </a:t>
            </a:r>
            <a:r>
              <a:rPr lang="en-US"/>
              <a:t>E</a:t>
            </a:r>
            <a:r>
              <a:rPr b="1" i="0" lang="en-US" sz="2400">
                <a:solidFill>
                  <a:schemeClr val="lt1"/>
                </a:solidFill>
                <a:latin typeface="Red Hat Display Black"/>
                <a:ea typeface="Red Hat Display Black"/>
                <a:cs typeface="Red Hat Display Black"/>
                <a:sym typeface="Red Hat Display Black"/>
              </a:rPr>
              <a:t>dge</a:t>
            </a:r>
            <a:endParaRPr/>
          </a:p>
        </p:txBody>
      </p:sp>
      <p:sp>
        <p:nvSpPr>
          <p:cNvPr id="84" name="Google Shape;84;p13"/>
          <p:cNvSpPr/>
          <p:nvPr/>
        </p:nvSpPr>
        <p:spPr>
          <a:xfrm>
            <a:off x="411480" y="1280160"/>
            <a:ext cx="4572000" cy="841248"/>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566928" y="1490472"/>
            <a:ext cx="420624" cy="420624"/>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Activity.png" id="86" name="Google Shape;86;p13"/>
          <p:cNvPicPr preferRelativeResize="0"/>
          <p:nvPr/>
        </p:nvPicPr>
        <p:blipFill rotWithShape="1">
          <a:blip r:embed="rId3">
            <a:alphaModFix/>
          </a:blip>
          <a:srcRect b="0" l="0" r="0" t="0"/>
          <a:stretch/>
        </p:blipFill>
        <p:spPr>
          <a:xfrm>
            <a:off x="667877" y="1591421"/>
            <a:ext cx="218724" cy="218724"/>
          </a:xfrm>
          <a:prstGeom prst="rect">
            <a:avLst/>
          </a:prstGeom>
          <a:noFill/>
          <a:ln>
            <a:noFill/>
          </a:ln>
        </p:spPr>
      </p:pic>
      <p:sp>
        <p:nvSpPr>
          <p:cNvPr id="87" name="Google Shape;87;p13"/>
          <p:cNvSpPr txBox="1"/>
          <p:nvPr/>
        </p:nvSpPr>
        <p:spPr>
          <a:xfrm>
            <a:off x="1170432" y="1408176"/>
            <a:ext cx="365760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MCP is moving to production</a:t>
            </a:r>
            <a:endParaRPr/>
          </a:p>
        </p:txBody>
      </p:sp>
      <p:sp>
        <p:nvSpPr>
          <p:cNvPr id="88" name="Google Shape;88;p13"/>
          <p:cNvSpPr txBox="1"/>
          <p:nvPr/>
        </p:nvSpPr>
        <p:spPr>
          <a:xfrm>
            <a:off x="1170432" y="1719072"/>
            <a:ext cx="365760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but its use at the network edge remains largely unexplored</a:t>
            </a:r>
            <a:endParaRPr/>
          </a:p>
        </p:txBody>
      </p:sp>
      <p:sp>
        <p:nvSpPr>
          <p:cNvPr id="89" name="Google Shape;89;p13"/>
          <p:cNvSpPr/>
          <p:nvPr/>
        </p:nvSpPr>
        <p:spPr>
          <a:xfrm>
            <a:off x="411480" y="2267712"/>
            <a:ext cx="4572000" cy="841248"/>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566928" y="2478024"/>
            <a:ext cx="420624" cy="420624"/>
          </a:xfrm>
          <a:prstGeom prst="ellipse">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pu.png" id="91" name="Google Shape;91;p13"/>
          <p:cNvPicPr preferRelativeResize="0"/>
          <p:nvPr/>
        </p:nvPicPr>
        <p:blipFill rotWithShape="1">
          <a:blip r:embed="rId4">
            <a:alphaModFix/>
          </a:blip>
          <a:srcRect b="0" l="0" r="0" t="0"/>
          <a:stretch/>
        </p:blipFill>
        <p:spPr>
          <a:xfrm>
            <a:off x="667877" y="2578973"/>
            <a:ext cx="218724" cy="218724"/>
          </a:xfrm>
          <a:prstGeom prst="rect">
            <a:avLst/>
          </a:prstGeom>
          <a:noFill/>
          <a:ln>
            <a:noFill/>
          </a:ln>
        </p:spPr>
      </p:pic>
      <p:sp>
        <p:nvSpPr>
          <p:cNvPr id="92" name="Google Shape;92;p13"/>
          <p:cNvSpPr txBox="1"/>
          <p:nvPr/>
        </p:nvSpPr>
        <p:spPr>
          <a:xfrm>
            <a:off x="1170432" y="2395728"/>
            <a:ext cx="365760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SLM agents can reason locally</a:t>
            </a:r>
            <a:endParaRPr/>
          </a:p>
        </p:txBody>
      </p:sp>
      <p:sp>
        <p:nvSpPr>
          <p:cNvPr id="93" name="Google Shape;93;p13"/>
          <p:cNvSpPr txBox="1"/>
          <p:nvPr/>
        </p:nvSpPr>
        <p:spPr>
          <a:xfrm>
            <a:off x="1170432" y="2706624"/>
            <a:ext cx="365760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inference agents on KubeEdge nodes, next to the devices</a:t>
            </a:r>
            <a:endParaRPr/>
          </a:p>
        </p:txBody>
      </p:sp>
      <p:sp>
        <p:nvSpPr>
          <p:cNvPr id="94" name="Google Shape;94;p13"/>
          <p:cNvSpPr/>
          <p:nvPr/>
        </p:nvSpPr>
        <p:spPr>
          <a:xfrm>
            <a:off x="411480" y="3255264"/>
            <a:ext cx="4572000" cy="841248"/>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566928" y="3465576"/>
            <a:ext cx="420624" cy="420624"/>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Tool.png" id="96" name="Google Shape;96;p13"/>
          <p:cNvPicPr preferRelativeResize="0"/>
          <p:nvPr/>
        </p:nvPicPr>
        <p:blipFill rotWithShape="1">
          <a:blip r:embed="rId5">
            <a:alphaModFix/>
          </a:blip>
          <a:srcRect b="0" l="0" r="0" t="0"/>
          <a:stretch/>
        </p:blipFill>
        <p:spPr>
          <a:xfrm>
            <a:off x="667877" y="3566525"/>
            <a:ext cx="218724" cy="218724"/>
          </a:xfrm>
          <a:prstGeom prst="rect">
            <a:avLst/>
          </a:prstGeom>
          <a:noFill/>
          <a:ln>
            <a:noFill/>
          </a:ln>
        </p:spPr>
      </p:pic>
      <p:sp>
        <p:nvSpPr>
          <p:cNvPr id="97" name="Google Shape;97;p13"/>
          <p:cNvSpPr txBox="1"/>
          <p:nvPr/>
        </p:nvSpPr>
        <p:spPr>
          <a:xfrm>
            <a:off x="1170432" y="3383280"/>
            <a:ext cx="365760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Device integration is ad hoc</a:t>
            </a:r>
            <a:endParaRPr/>
          </a:p>
        </p:txBody>
      </p:sp>
      <p:sp>
        <p:nvSpPr>
          <p:cNvPr id="98" name="Google Shape;98;p13"/>
          <p:cNvSpPr txBox="1"/>
          <p:nvPr/>
        </p:nvSpPr>
        <p:spPr>
          <a:xfrm>
            <a:off x="1170432" y="3694176"/>
            <a:ext cx="365760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data, metrics and management tools wired one by one</a:t>
            </a:r>
            <a:endParaRPr/>
          </a:p>
        </p:txBody>
      </p:sp>
      <p:sp>
        <p:nvSpPr>
          <p:cNvPr id="99" name="Google Shape;99;p13"/>
          <p:cNvSpPr/>
          <p:nvPr/>
        </p:nvSpPr>
        <p:spPr>
          <a:xfrm>
            <a:off x="5303520" y="1280160"/>
            <a:ext cx="3429000" cy="2816352"/>
          </a:xfrm>
          <a:prstGeom prst="roundRect">
            <a:avLst>
              <a:gd fmla="val 8000" name="adj"/>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 name="Google Shape;100;p13"/>
          <p:cNvSpPr txBox="1"/>
          <p:nvPr/>
        </p:nvSpPr>
        <p:spPr>
          <a:xfrm>
            <a:off x="5577840" y="1481328"/>
            <a:ext cx="292608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0C1DB"/>
                </a:solidFill>
                <a:latin typeface="Red Hat Display Black"/>
                <a:ea typeface="Red Hat Display Black"/>
                <a:cs typeface="Red Hat Display Black"/>
                <a:sym typeface="Red Hat Display Black"/>
              </a:rPr>
              <a:t>OUR APPROACH</a:t>
            </a:r>
            <a:endParaRPr/>
          </a:p>
        </p:txBody>
      </p:sp>
      <p:sp>
        <p:nvSpPr>
          <p:cNvPr id="101" name="Google Shape;101;p13"/>
          <p:cNvSpPr txBox="1"/>
          <p:nvPr/>
        </p:nvSpPr>
        <p:spPr>
          <a:xfrm>
            <a:off x="5577840" y="1828800"/>
            <a:ext cx="2926080" cy="210312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1700" u="none" cap="none" strike="noStrike">
                <a:solidFill>
                  <a:srgbClr val="FFFFFF"/>
                </a:solidFill>
                <a:latin typeface="Red Hat Display Medium"/>
                <a:ea typeface="Red Hat Display Medium"/>
                <a:cs typeface="Red Hat Display Medium"/>
                <a:sym typeface="Red Hat Display Medium"/>
              </a:rPr>
              <a:t>Treat MCP as the </a:t>
            </a:r>
            <a:r>
              <a:rPr b="0" i="0" lang="en-US" sz="1700" u="none" cap="none" strike="noStrike">
                <a:solidFill>
                  <a:srgbClr val="FFC800"/>
                </a:solidFill>
                <a:latin typeface="Red Hat Display Black"/>
                <a:ea typeface="Red Hat Display Black"/>
                <a:cs typeface="Red Hat Display Black"/>
                <a:sym typeface="Red Hat Display Black"/>
              </a:rPr>
              <a:t>integration boundary</a:t>
            </a:r>
            <a:endParaRPr/>
          </a:p>
          <a:p>
            <a:pPr indent="0" lvl="0" marL="0" marR="0" rtl="0" algn="l">
              <a:lnSpc>
                <a:spcPct val="110000"/>
              </a:lnSpc>
              <a:spcBef>
                <a:spcPts val="200"/>
              </a:spcBef>
              <a:spcAft>
                <a:spcPts val="0"/>
              </a:spcAft>
              <a:buNone/>
            </a:pPr>
            <a:r>
              <a:rPr b="0" i="0" lang="en-US" sz="1700" u="none" cap="none" strike="noStrike">
                <a:solidFill>
                  <a:srgbClr val="FFFFFF"/>
                </a:solidFill>
                <a:latin typeface="Red Hat Display Medium"/>
                <a:ea typeface="Red Hat Display Medium"/>
                <a:cs typeface="Red Hat Display Medium"/>
                <a:sym typeface="Red Hat Display Medium"/>
              </a:rPr>
              <a:t>between a local agent and a constantly changing device layer.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4"/>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What </a:t>
            </a:r>
            <a:r>
              <a:rPr lang="en-US"/>
              <a:t>W</a:t>
            </a:r>
            <a:r>
              <a:rPr b="1" i="0" lang="en-US" sz="2400">
                <a:solidFill>
                  <a:schemeClr val="lt1"/>
                </a:solidFill>
                <a:latin typeface="Red Hat Display Black"/>
                <a:ea typeface="Red Hat Display Black"/>
                <a:cs typeface="Red Hat Display Black"/>
                <a:sym typeface="Red Hat Display Black"/>
              </a:rPr>
              <a:t>e </a:t>
            </a:r>
            <a:r>
              <a:rPr lang="en-US"/>
              <a:t>N</a:t>
            </a:r>
            <a:r>
              <a:rPr b="1" i="0" lang="en-US" sz="2400">
                <a:solidFill>
                  <a:schemeClr val="lt1"/>
                </a:solidFill>
                <a:latin typeface="Red Hat Display Black"/>
                <a:ea typeface="Red Hat Display Black"/>
                <a:cs typeface="Red Hat Display Black"/>
                <a:sym typeface="Red Hat Display Black"/>
              </a:rPr>
              <a:t>ow </a:t>
            </a:r>
            <a:r>
              <a:rPr lang="en-US"/>
              <a:t>U</a:t>
            </a:r>
            <a:r>
              <a:rPr b="1" i="0" lang="en-US" sz="2400">
                <a:solidFill>
                  <a:schemeClr val="lt1"/>
                </a:solidFill>
                <a:latin typeface="Red Hat Display Black"/>
                <a:ea typeface="Red Hat Display Black"/>
                <a:cs typeface="Red Hat Display Black"/>
                <a:sym typeface="Red Hat Display Black"/>
              </a:rPr>
              <a:t>nderstand </a:t>
            </a:r>
            <a:r>
              <a:rPr lang="en-US"/>
              <a:t>D</a:t>
            </a:r>
            <a:r>
              <a:rPr b="1" i="0" lang="en-US" sz="2400">
                <a:solidFill>
                  <a:schemeClr val="lt1"/>
                </a:solidFill>
                <a:latin typeface="Red Hat Display Black"/>
                <a:ea typeface="Red Hat Display Black"/>
                <a:cs typeface="Red Hat Display Black"/>
                <a:sym typeface="Red Hat Display Black"/>
              </a:rPr>
              <a:t>ifferently</a:t>
            </a:r>
            <a:endParaRPr/>
          </a:p>
        </p:txBody>
      </p:sp>
      <p:sp>
        <p:nvSpPr>
          <p:cNvPr id="107" name="Google Shape;107;p14"/>
          <p:cNvSpPr/>
          <p:nvPr/>
        </p:nvSpPr>
        <p:spPr>
          <a:xfrm>
            <a:off x="411480" y="1325880"/>
            <a:ext cx="2103120" cy="1965960"/>
          </a:xfrm>
          <a:prstGeom prst="roundRect">
            <a:avLst>
              <a:gd fmla="val 8000" name="adj"/>
            </a:avLst>
          </a:prstGeom>
          <a:solidFill>
            <a:srgbClr val="EEF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14"/>
          <p:cNvSpPr/>
          <p:nvPr/>
        </p:nvSpPr>
        <p:spPr>
          <a:xfrm>
            <a:off x="1234440" y="1508760"/>
            <a:ext cx="457200" cy="457200"/>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pu.png" id="109" name="Google Shape;109;p14"/>
          <p:cNvPicPr preferRelativeResize="0"/>
          <p:nvPr/>
        </p:nvPicPr>
        <p:blipFill rotWithShape="1">
          <a:blip r:embed="rId3">
            <a:alphaModFix/>
          </a:blip>
          <a:srcRect b="0" l="0" r="0" t="0"/>
          <a:stretch/>
        </p:blipFill>
        <p:spPr>
          <a:xfrm>
            <a:off x="1344168" y="1618488"/>
            <a:ext cx="237744" cy="237744"/>
          </a:xfrm>
          <a:prstGeom prst="rect">
            <a:avLst/>
          </a:prstGeom>
          <a:noFill/>
          <a:ln>
            <a:noFill/>
          </a:ln>
        </p:spPr>
      </p:pic>
      <p:sp>
        <p:nvSpPr>
          <p:cNvPr id="110" name="Google Shape;110;p14"/>
          <p:cNvSpPr txBox="1"/>
          <p:nvPr/>
        </p:nvSpPr>
        <p:spPr>
          <a:xfrm>
            <a:off x="502920" y="2103120"/>
            <a:ext cx="1920240" cy="3200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Local SLM agent</a:t>
            </a:r>
            <a:endParaRPr/>
          </a:p>
        </p:txBody>
      </p:sp>
      <p:sp>
        <p:nvSpPr>
          <p:cNvPr id="111" name="Google Shape;111;p14"/>
          <p:cNvSpPr txBox="1"/>
          <p:nvPr/>
        </p:nvSpPr>
        <p:spPr>
          <a:xfrm>
            <a:off x="502920" y="2450592"/>
            <a:ext cx="1920240" cy="73152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150" u="none" cap="none" strike="noStrike">
                <a:solidFill>
                  <a:srgbClr val="4A5568"/>
                </a:solidFill>
                <a:latin typeface="Red Hat Display Medium"/>
                <a:ea typeface="Red Hat Display Medium"/>
                <a:cs typeface="Red Hat Display Medium"/>
                <a:sym typeface="Red Hat Display Medium"/>
              </a:rPr>
              <a:t>sees only tool schemas, never SQL or device-twin internals</a:t>
            </a:r>
            <a:endParaRPr/>
          </a:p>
        </p:txBody>
      </p:sp>
      <p:sp>
        <p:nvSpPr>
          <p:cNvPr id="112" name="Google Shape;112;p14"/>
          <p:cNvSpPr/>
          <p:nvPr/>
        </p:nvSpPr>
        <p:spPr>
          <a:xfrm>
            <a:off x="2788920" y="1325880"/>
            <a:ext cx="2834640" cy="1965960"/>
          </a:xfrm>
          <a:prstGeom prst="roundRect">
            <a:avLst>
              <a:gd fmla="val 8000" name="adj"/>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14"/>
          <p:cNvSpPr txBox="1"/>
          <p:nvPr/>
        </p:nvSpPr>
        <p:spPr>
          <a:xfrm>
            <a:off x="2926080" y="1481328"/>
            <a:ext cx="2560320" cy="27432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100" u="none" cap="none" strike="noStrike">
                <a:solidFill>
                  <a:srgbClr val="00C1DB"/>
                </a:solidFill>
                <a:latin typeface="Red Hat Display Black"/>
                <a:ea typeface="Red Hat Display Black"/>
                <a:cs typeface="Red Hat Display Black"/>
                <a:sym typeface="Red Hat Display Black"/>
              </a:rPr>
              <a:t>STABLE, VERSIONED CONTRACT</a:t>
            </a:r>
            <a:endParaRPr/>
          </a:p>
        </p:txBody>
      </p:sp>
      <p:sp>
        <p:nvSpPr>
          <p:cNvPr id="114" name="Google Shape;114;p14"/>
          <p:cNvSpPr/>
          <p:nvPr/>
        </p:nvSpPr>
        <p:spPr>
          <a:xfrm>
            <a:off x="2971800" y="1874519"/>
            <a:ext cx="2468880" cy="566928"/>
          </a:xfrm>
          <a:prstGeom prst="roundRect">
            <a:avLst>
              <a:gd fmla="val 8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14"/>
          <p:cNvSpPr txBox="1"/>
          <p:nvPr/>
        </p:nvSpPr>
        <p:spPr>
          <a:xfrm>
            <a:off x="2971800" y="1874519"/>
            <a:ext cx="2468880"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1" lang="en-US" sz="1500" u="none" cap="none" strike="noStrike">
                <a:solidFill>
                  <a:srgbClr val="051832"/>
                </a:solidFill>
                <a:latin typeface="Red Hat Display Black"/>
                <a:ea typeface="Red Hat Display Black"/>
                <a:cs typeface="Red Hat Display Black"/>
                <a:sym typeface="Red Hat Display Black"/>
              </a:rPr>
              <a:t>C</a:t>
            </a:r>
            <a:r>
              <a:rPr b="0" i="0" lang="en-US" sz="1500" u="none" cap="none" strike="noStrike">
                <a:solidFill>
                  <a:srgbClr val="051832"/>
                </a:solidFill>
                <a:latin typeface="Red Hat Display Black"/>
                <a:ea typeface="Red Hat Display Black"/>
                <a:cs typeface="Red Hat Display Black"/>
                <a:sym typeface="Red Hat Display Black"/>
              </a:rPr>
              <a:t> : Agent → Device Layer</a:t>
            </a:r>
            <a:endParaRPr/>
          </a:p>
        </p:txBody>
      </p:sp>
      <p:sp>
        <p:nvSpPr>
          <p:cNvPr id="116" name="Google Shape;116;p14"/>
          <p:cNvSpPr txBox="1"/>
          <p:nvPr/>
        </p:nvSpPr>
        <p:spPr>
          <a:xfrm>
            <a:off x="2926080" y="2606040"/>
            <a:ext cx="2560320" cy="64008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150" u="none" cap="none" strike="noStrike">
                <a:solidFill>
                  <a:srgbClr val="FFFFFF"/>
                </a:solidFill>
                <a:latin typeface="Red Hat Display Medium"/>
                <a:ea typeface="Red Hat Display Medium"/>
                <a:cs typeface="Red Hat Display Medium"/>
                <a:sym typeface="Red Hat Display Medium"/>
              </a:rPr>
              <a:t>MCP tool definitions, independent of cloud connectivity</a:t>
            </a:r>
            <a:endParaRPr/>
          </a:p>
        </p:txBody>
      </p:sp>
      <p:cxnSp>
        <p:nvCxnSpPr>
          <p:cNvPr id="117" name="Google Shape;117;p14"/>
          <p:cNvCxnSpPr/>
          <p:nvPr/>
        </p:nvCxnSpPr>
        <p:spPr>
          <a:xfrm>
            <a:off x="2542032" y="2304288"/>
            <a:ext cx="219456" cy="0"/>
          </a:xfrm>
          <a:prstGeom prst="straightConnector1">
            <a:avLst/>
          </a:prstGeom>
          <a:noFill/>
          <a:ln cap="flat" cmpd="sng" w="2540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cxnSp>
        <p:nvCxnSpPr>
          <p:cNvPr id="118" name="Google Shape;118;p14"/>
          <p:cNvCxnSpPr/>
          <p:nvPr/>
        </p:nvCxnSpPr>
        <p:spPr>
          <a:xfrm>
            <a:off x="5650992" y="2304288"/>
            <a:ext cx="219456" cy="0"/>
          </a:xfrm>
          <a:prstGeom prst="straightConnector1">
            <a:avLst/>
          </a:prstGeom>
          <a:noFill/>
          <a:ln cap="flat" cmpd="sng" w="2540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sp>
        <p:nvSpPr>
          <p:cNvPr id="119" name="Google Shape;119;p14"/>
          <p:cNvSpPr/>
          <p:nvPr/>
        </p:nvSpPr>
        <p:spPr>
          <a:xfrm>
            <a:off x="5897880" y="1325880"/>
            <a:ext cx="2834640" cy="1965960"/>
          </a:xfrm>
          <a:prstGeom prst="roundRect">
            <a:avLst>
              <a:gd fmla="val 8000" name="adj"/>
            </a:avLst>
          </a:prstGeom>
          <a:solidFill>
            <a:srgbClr val="F4F6FA"/>
          </a:solidFill>
          <a:ln cap="flat" cmpd="sng" w="12700">
            <a:solidFill>
              <a:srgbClr val="E8344F"/>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14"/>
          <p:cNvSpPr txBox="1"/>
          <p:nvPr/>
        </p:nvSpPr>
        <p:spPr>
          <a:xfrm>
            <a:off x="6035040" y="1463040"/>
            <a:ext cx="25603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051832"/>
                </a:solidFill>
                <a:latin typeface="Red Hat Display Black"/>
                <a:ea typeface="Red Hat Display Black"/>
                <a:cs typeface="Red Hat Display Black"/>
                <a:sym typeface="Red Hat Display Black"/>
              </a:rPr>
              <a:t>Device layer: always changing</a:t>
            </a:r>
            <a:endParaRPr/>
          </a:p>
        </p:txBody>
      </p:sp>
      <p:sp>
        <p:nvSpPr>
          <p:cNvPr id="121" name="Google Shape;121;p14"/>
          <p:cNvSpPr/>
          <p:nvPr/>
        </p:nvSpPr>
        <p:spPr>
          <a:xfrm>
            <a:off x="6080760" y="1847088"/>
            <a:ext cx="329184" cy="329184"/>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RefreshCw.png" id="122" name="Google Shape;122;p14"/>
          <p:cNvPicPr preferRelativeResize="0"/>
          <p:nvPr/>
        </p:nvPicPr>
        <p:blipFill rotWithShape="1">
          <a:blip r:embed="rId4">
            <a:alphaModFix/>
          </a:blip>
          <a:srcRect b="0" l="0" r="0" t="0"/>
          <a:stretch/>
        </p:blipFill>
        <p:spPr>
          <a:xfrm>
            <a:off x="6159764" y="1926092"/>
            <a:ext cx="171175" cy="171175"/>
          </a:xfrm>
          <a:prstGeom prst="rect">
            <a:avLst/>
          </a:prstGeom>
          <a:noFill/>
          <a:ln>
            <a:noFill/>
          </a:ln>
        </p:spPr>
      </p:pic>
      <p:sp>
        <p:nvSpPr>
          <p:cNvPr id="123" name="Google Shape;123;p14"/>
          <p:cNvSpPr txBox="1"/>
          <p:nvPr/>
        </p:nvSpPr>
        <p:spPr>
          <a:xfrm>
            <a:off x="6510528" y="1883664"/>
            <a:ext cx="21031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1B2333"/>
                </a:solidFill>
                <a:latin typeface="Red Hat Display Medium"/>
                <a:ea typeface="Red Hat Display Medium"/>
                <a:cs typeface="Red Hat Display Medium"/>
                <a:sym typeface="Red Hat Display Medium"/>
              </a:rPr>
              <a:t>Firmware updates</a:t>
            </a:r>
            <a:endParaRPr/>
          </a:p>
        </p:txBody>
      </p:sp>
      <p:sp>
        <p:nvSpPr>
          <p:cNvPr id="124" name="Google Shape;124;p14"/>
          <p:cNvSpPr/>
          <p:nvPr/>
        </p:nvSpPr>
        <p:spPr>
          <a:xfrm>
            <a:off x="6080760" y="2304288"/>
            <a:ext cx="329184" cy="329184"/>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Repeat.png" id="125" name="Google Shape;125;p14"/>
          <p:cNvPicPr preferRelativeResize="0"/>
          <p:nvPr/>
        </p:nvPicPr>
        <p:blipFill rotWithShape="1">
          <a:blip r:embed="rId5">
            <a:alphaModFix/>
          </a:blip>
          <a:srcRect b="0" l="0" r="0" t="0"/>
          <a:stretch/>
        </p:blipFill>
        <p:spPr>
          <a:xfrm>
            <a:off x="6159764" y="2383292"/>
            <a:ext cx="171175" cy="171175"/>
          </a:xfrm>
          <a:prstGeom prst="rect">
            <a:avLst/>
          </a:prstGeom>
          <a:noFill/>
          <a:ln>
            <a:noFill/>
          </a:ln>
        </p:spPr>
      </p:pic>
      <p:sp>
        <p:nvSpPr>
          <p:cNvPr id="126" name="Google Shape;126;p14"/>
          <p:cNvSpPr txBox="1"/>
          <p:nvPr/>
        </p:nvSpPr>
        <p:spPr>
          <a:xfrm>
            <a:off x="6510528" y="2340864"/>
            <a:ext cx="21031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1B2333"/>
                </a:solidFill>
                <a:latin typeface="Red Hat Display Medium"/>
                <a:ea typeface="Red Hat Display Medium"/>
                <a:cs typeface="Red Hat Display Medium"/>
                <a:sym typeface="Red Hat Display Medium"/>
              </a:rPr>
              <a:t>Sensor swaps</a:t>
            </a:r>
            <a:endParaRPr/>
          </a:p>
        </p:txBody>
      </p:sp>
      <p:sp>
        <p:nvSpPr>
          <p:cNvPr id="127" name="Google Shape;127;p14"/>
          <p:cNvSpPr/>
          <p:nvPr/>
        </p:nvSpPr>
        <p:spPr>
          <a:xfrm>
            <a:off x="6080760" y="2761488"/>
            <a:ext cx="329184" cy="329184"/>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GitBranch.png" id="128" name="Google Shape;128;p14"/>
          <p:cNvPicPr preferRelativeResize="0"/>
          <p:nvPr/>
        </p:nvPicPr>
        <p:blipFill rotWithShape="1">
          <a:blip r:embed="rId6">
            <a:alphaModFix/>
          </a:blip>
          <a:srcRect b="0" l="0" r="0" t="0"/>
          <a:stretch/>
        </p:blipFill>
        <p:spPr>
          <a:xfrm>
            <a:off x="6159764" y="2840492"/>
            <a:ext cx="171175" cy="171175"/>
          </a:xfrm>
          <a:prstGeom prst="rect">
            <a:avLst/>
          </a:prstGeom>
          <a:noFill/>
          <a:ln>
            <a:noFill/>
          </a:ln>
        </p:spPr>
      </p:pic>
      <p:sp>
        <p:nvSpPr>
          <p:cNvPr id="129" name="Google Shape;129;p14"/>
          <p:cNvSpPr txBox="1"/>
          <p:nvPr/>
        </p:nvSpPr>
        <p:spPr>
          <a:xfrm>
            <a:off x="6510528" y="2798064"/>
            <a:ext cx="21031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1B2333"/>
                </a:solidFill>
                <a:latin typeface="Red Hat Display Medium"/>
                <a:ea typeface="Red Hat Display Medium"/>
                <a:cs typeface="Red Hat Display Medium"/>
                <a:sym typeface="Red Hat Display Medium"/>
              </a:rPr>
              <a:t>Schema migrations</a:t>
            </a:r>
            <a:endParaRPr/>
          </a:p>
        </p:txBody>
      </p:sp>
      <p:sp>
        <p:nvSpPr>
          <p:cNvPr id="130" name="Google Shape;130;p14"/>
          <p:cNvSpPr/>
          <p:nvPr/>
        </p:nvSpPr>
        <p:spPr>
          <a:xfrm>
            <a:off x="411480" y="3520440"/>
            <a:ext cx="8321040" cy="749808"/>
          </a:xfrm>
          <a:prstGeom prst="roundRect">
            <a:avLst>
              <a:gd fmla="val 8000" name="adj"/>
            </a:avLst>
          </a:prstGeom>
          <a:solidFill>
            <a:srgbClr val="EEF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 name="Google Shape;131;p14"/>
          <p:cNvSpPr txBox="1"/>
          <p:nvPr/>
        </p:nvSpPr>
        <p:spPr>
          <a:xfrm>
            <a:off x="640080" y="3611880"/>
            <a:ext cx="7863840" cy="59436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Medium"/>
                <a:ea typeface="Red Hat Display Medium"/>
                <a:cs typeface="Red Hat Display Medium"/>
                <a:sym typeface="Red Hat Display Medium"/>
              </a:rPr>
              <a:t>MCP became a </a:t>
            </a:r>
            <a:r>
              <a:rPr b="0" i="0" lang="en-US" sz="1400" u="none" cap="none" strike="noStrike">
                <a:solidFill>
                  <a:srgbClr val="0060FA"/>
                </a:solidFill>
                <a:latin typeface="Red Hat Display Black"/>
                <a:ea typeface="Red Hat Display Black"/>
                <a:cs typeface="Red Hat Display Black"/>
                <a:sym typeface="Red Hat Display Black"/>
              </a:rPr>
              <a:t>decoupling boundary</a:t>
            </a:r>
            <a:r>
              <a:rPr b="0" i="0" lang="en-US" sz="1400" u="none" cap="none" strike="noStrike">
                <a:solidFill>
                  <a:srgbClr val="051832"/>
                </a:solidFill>
                <a:latin typeface="Red Hat Display Medium"/>
                <a:ea typeface="Red Hat Display Medium"/>
                <a:cs typeface="Red Hat Display Medium"/>
                <a:sym typeface="Red Hat Display Medium"/>
              </a:rPr>
              <a:t> more than an AI-enablement layer: the contract survives change below it.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5"/>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US" sz="3600">
                <a:solidFill>
                  <a:schemeClr val="lt1"/>
                </a:solidFill>
              </a:rPr>
              <a:t>Architecture and </a:t>
            </a:r>
            <a:r>
              <a:rPr lang="en-US"/>
              <a:t>I</a:t>
            </a:r>
            <a:r>
              <a:rPr lang="en-US" sz="3600">
                <a:solidFill>
                  <a:schemeClr val="lt1"/>
                </a:solidFill>
              </a:rPr>
              <a:t>mplementation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6"/>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End-to-</a:t>
            </a:r>
            <a:r>
              <a:rPr lang="en-US"/>
              <a:t>E</a:t>
            </a:r>
            <a:r>
              <a:rPr b="1" i="0" lang="en-US" sz="2400">
                <a:solidFill>
                  <a:schemeClr val="lt1"/>
                </a:solidFill>
                <a:latin typeface="Red Hat Display Black"/>
                <a:ea typeface="Red Hat Display Black"/>
                <a:cs typeface="Red Hat Display Black"/>
                <a:sym typeface="Red Hat Display Black"/>
              </a:rPr>
              <a:t>nd </a:t>
            </a:r>
            <a:r>
              <a:rPr lang="en-US"/>
              <a:t>A</a:t>
            </a:r>
            <a:r>
              <a:rPr b="1" i="0" lang="en-US" sz="2400">
                <a:solidFill>
                  <a:schemeClr val="lt1"/>
                </a:solidFill>
                <a:latin typeface="Red Hat Display Black"/>
                <a:ea typeface="Red Hat Display Black"/>
                <a:cs typeface="Red Hat Display Black"/>
                <a:sym typeface="Red Hat Display Black"/>
              </a:rPr>
              <a:t>rchitecture on KubeEdge</a:t>
            </a:r>
            <a:endParaRPr/>
          </a:p>
        </p:txBody>
      </p:sp>
      <p:sp>
        <p:nvSpPr>
          <p:cNvPr id="142" name="Google Shape;142;p16"/>
          <p:cNvSpPr/>
          <p:nvPr/>
        </p:nvSpPr>
        <p:spPr>
          <a:xfrm>
            <a:off x="365760" y="2148840"/>
            <a:ext cx="1371600" cy="960120"/>
          </a:xfrm>
          <a:prstGeom prst="roundRect">
            <a:avLst>
              <a:gd fmla="val 8000" name="adj"/>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16"/>
          <p:cNvSpPr/>
          <p:nvPr/>
        </p:nvSpPr>
        <p:spPr>
          <a:xfrm>
            <a:off x="832104" y="2240280"/>
            <a:ext cx="384048" cy="384048"/>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loud.png" id="144" name="Google Shape;144;p16"/>
          <p:cNvPicPr preferRelativeResize="0"/>
          <p:nvPr/>
        </p:nvPicPr>
        <p:blipFill rotWithShape="1">
          <a:blip r:embed="rId3">
            <a:alphaModFix/>
          </a:blip>
          <a:srcRect b="0" l="0" r="0" t="0"/>
          <a:stretch/>
        </p:blipFill>
        <p:spPr>
          <a:xfrm>
            <a:off x="924275" y="2332451"/>
            <a:ext cx="199704" cy="199704"/>
          </a:xfrm>
          <a:prstGeom prst="rect">
            <a:avLst/>
          </a:prstGeom>
          <a:noFill/>
          <a:ln>
            <a:noFill/>
          </a:ln>
        </p:spPr>
      </p:pic>
      <p:sp>
        <p:nvSpPr>
          <p:cNvPr id="145" name="Google Shape;145;p16"/>
          <p:cNvSpPr txBox="1"/>
          <p:nvPr/>
        </p:nvSpPr>
        <p:spPr>
          <a:xfrm>
            <a:off x="411480" y="2670048"/>
            <a:ext cx="1280160" cy="41148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150" u="none" cap="none" strike="noStrike">
                <a:solidFill>
                  <a:srgbClr val="FFFFFF"/>
                </a:solidFill>
                <a:latin typeface="Red Hat Display Black"/>
                <a:ea typeface="Red Hat Display Black"/>
                <a:cs typeface="Red Hat Display Black"/>
                <a:sym typeface="Red Hat Display Black"/>
              </a:rPr>
              <a:t>KubeEdge cloud core</a:t>
            </a:r>
            <a:endParaRPr/>
          </a:p>
        </p:txBody>
      </p:sp>
      <p:sp>
        <p:nvSpPr>
          <p:cNvPr id="146" name="Google Shape;146;p16"/>
          <p:cNvSpPr txBox="1"/>
          <p:nvPr/>
        </p:nvSpPr>
        <p:spPr>
          <a:xfrm>
            <a:off x="365760" y="3200400"/>
            <a:ext cx="1371600" cy="68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policy sync, node management (intermittent link)</a:t>
            </a:r>
            <a:endParaRPr/>
          </a:p>
        </p:txBody>
      </p:sp>
      <p:sp>
        <p:nvSpPr>
          <p:cNvPr id="147" name="Google Shape;147;p16"/>
          <p:cNvSpPr/>
          <p:nvPr/>
        </p:nvSpPr>
        <p:spPr>
          <a:xfrm>
            <a:off x="2057400" y="1234440"/>
            <a:ext cx="6720840" cy="3154680"/>
          </a:xfrm>
          <a:prstGeom prst="roundRect">
            <a:avLst>
              <a:gd fmla="val 8000" name="adj"/>
            </a:avLst>
          </a:prstGeom>
          <a:noFill/>
          <a:ln cap="flat" cmpd="sng" w="15875">
            <a:solidFill>
              <a:srgbClr val="0060FA"/>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8" name="Google Shape;148;p16"/>
          <p:cNvSpPr txBox="1"/>
          <p:nvPr/>
        </p:nvSpPr>
        <p:spPr>
          <a:xfrm>
            <a:off x="2240280" y="1307592"/>
            <a:ext cx="6309300" cy="177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50" u="none" cap="none" strike="noStrike">
                <a:solidFill>
                  <a:srgbClr val="0060FA"/>
                </a:solidFill>
                <a:latin typeface="Red Hat Display Black"/>
                <a:ea typeface="Red Hat Display Black"/>
                <a:cs typeface="Red Hat Display Black"/>
                <a:sym typeface="Red Hat Display Black"/>
              </a:rPr>
              <a:t>Edge </a:t>
            </a:r>
            <a:r>
              <a:rPr lang="en-US" sz="1150">
                <a:solidFill>
                  <a:srgbClr val="0060FA"/>
                </a:solidFill>
                <a:latin typeface="Red Hat Display Black"/>
                <a:ea typeface="Red Hat Display Black"/>
                <a:cs typeface="Red Hat Display Black"/>
                <a:sym typeface="Red Hat Display Black"/>
              </a:rPr>
              <a:t>N</a:t>
            </a:r>
            <a:r>
              <a:rPr b="0" i="0" lang="en-US" sz="1150" u="none" cap="none" strike="noStrike">
                <a:solidFill>
                  <a:srgbClr val="0060FA"/>
                </a:solidFill>
                <a:latin typeface="Red Hat Display Black"/>
                <a:ea typeface="Red Hat Display Black"/>
                <a:cs typeface="Red Hat Display Black"/>
                <a:sym typeface="Red Hat Display Black"/>
              </a:rPr>
              <a:t>ode (EdgeCore)</a:t>
            </a:r>
            <a:r>
              <a:rPr b="0" i="0" lang="en-US" sz="1150" u="none" cap="none" strike="noStrike">
                <a:solidFill>
                  <a:srgbClr val="4A5568"/>
                </a:solidFill>
                <a:latin typeface="Red Hat Display Medium"/>
                <a:ea typeface="Red Hat Display Medium"/>
                <a:cs typeface="Red Hat Display Medium"/>
                <a:sym typeface="Red Hat Display Medium"/>
              </a:rPr>
              <a:t>  ·  runs local workloads, works offline</a:t>
            </a:r>
            <a:endParaRPr/>
          </a:p>
        </p:txBody>
      </p:sp>
      <p:cxnSp>
        <p:nvCxnSpPr>
          <p:cNvPr id="149" name="Google Shape;149;p16"/>
          <p:cNvCxnSpPr/>
          <p:nvPr/>
        </p:nvCxnSpPr>
        <p:spPr>
          <a:xfrm>
            <a:off x="1764792" y="2624328"/>
            <a:ext cx="448056" cy="0"/>
          </a:xfrm>
          <a:prstGeom prst="straightConnector1">
            <a:avLst/>
          </a:prstGeom>
          <a:noFill/>
          <a:ln cap="flat" cmpd="sng" w="19050">
            <a:solidFill>
              <a:srgbClr val="051832"/>
            </a:solidFill>
            <a:prstDash val="dash"/>
            <a:round/>
            <a:headEnd len="sm" w="sm" type="none"/>
            <a:tailEnd len="med" w="med" type="triangle"/>
          </a:ln>
          <a:effectLst>
            <a:outerShdw blurRad="40000" rotWithShape="0" dir="5400000" dist="20000">
              <a:srgbClr val="000000">
                <a:alpha val="38039"/>
              </a:srgbClr>
            </a:outerShdw>
          </a:effectLst>
        </p:spPr>
      </p:cxnSp>
      <p:sp>
        <p:nvSpPr>
          <p:cNvPr id="150" name="Google Shape;150;p16"/>
          <p:cNvSpPr/>
          <p:nvPr/>
        </p:nvSpPr>
        <p:spPr>
          <a:xfrm>
            <a:off x="2240280" y="2212848"/>
            <a:ext cx="1417320" cy="868680"/>
          </a:xfrm>
          <a:prstGeom prst="roundRect">
            <a:avLst>
              <a:gd fmla="val 8000" name="adj"/>
            </a:avLst>
          </a:prstGeom>
          <a:solidFill>
            <a:srgbClr val="FFFFFF"/>
          </a:solidFill>
          <a:ln cap="flat" cmpd="sng" w="19050">
            <a:solidFill>
              <a:srgbClr val="0060F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1" name="Google Shape;151;p16"/>
          <p:cNvSpPr/>
          <p:nvPr/>
        </p:nvSpPr>
        <p:spPr>
          <a:xfrm>
            <a:off x="2331720" y="2304288"/>
            <a:ext cx="292608" cy="292608"/>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pu.png" id="152" name="Google Shape;152;p16"/>
          <p:cNvPicPr preferRelativeResize="0"/>
          <p:nvPr/>
        </p:nvPicPr>
        <p:blipFill rotWithShape="1">
          <a:blip r:embed="rId4">
            <a:alphaModFix/>
          </a:blip>
          <a:srcRect b="0" l="0" r="0" t="0"/>
          <a:stretch/>
        </p:blipFill>
        <p:spPr>
          <a:xfrm>
            <a:off x="2401945" y="2374513"/>
            <a:ext cx="152156" cy="152156"/>
          </a:xfrm>
          <a:prstGeom prst="rect">
            <a:avLst/>
          </a:prstGeom>
          <a:noFill/>
          <a:ln>
            <a:noFill/>
          </a:ln>
        </p:spPr>
      </p:pic>
      <p:sp>
        <p:nvSpPr>
          <p:cNvPr id="153" name="Google Shape;153;p16"/>
          <p:cNvSpPr txBox="1"/>
          <p:nvPr/>
        </p:nvSpPr>
        <p:spPr>
          <a:xfrm>
            <a:off x="2679192" y="2304288"/>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SLM agent</a:t>
            </a:r>
            <a:endParaRPr/>
          </a:p>
        </p:txBody>
      </p:sp>
      <p:sp>
        <p:nvSpPr>
          <p:cNvPr id="154" name="Google Shape;154;p16"/>
          <p:cNvSpPr txBox="1"/>
          <p:nvPr/>
        </p:nvSpPr>
        <p:spPr>
          <a:xfrm>
            <a:off x="2331720" y="2670048"/>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local inference, MCP client</a:t>
            </a:r>
            <a:endParaRPr/>
          </a:p>
        </p:txBody>
      </p:sp>
      <p:sp>
        <p:nvSpPr>
          <p:cNvPr id="155" name="Google Shape;155;p16"/>
          <p:cNvSpPr/>
          <p:nvPr/>
        </p:nvSpPr>
        <p:spPr>
          <a:xfrm>
            <a:off x="3931920" y="2212848"/>
            <a:ext cx="1417320" cy="868680"/>
          </a:xfrm>
          <a:prstGeom prst="roundRect">
            <a:avLst>
              <a:gd fmla="val 8000" name="adj"/>
            </a:avLst>
          </a:prstGeom>
          <a:solidFill>
            <a:srgbClr val="FFFFFF"/>
          </a:solidFill>
          <a:ln cap="flat" cmpd="sng" w="19050">
            <a:solidFill>
              <a:srgbClr val="00A3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6" name="Google Shape;156;p16"/>
          <p:cNvSpPr/>
          <p:nvPr/>
        </p:nvSpPr>
        <p:spPr>
          <a:xfrm>
            <a:off x="4023359" y="2304288"/>
            <a:ext cx="292608" cy="292608"/>
          </a:xfrm>
          <a:prstGeom prst="ellipse">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Server.png" id="157" name="Google Shape;157;p16"/>
          <p:cNvPicPr preferRelativeResize="0"/>
          <p:nvPr/>
        </p:nvPicPr>
        <p:blipFill rotWithShape="1">
          <a:blip r:embed="rId5">
            <a:alphaModFix/>
          </a:blip>
          <a:srcRect b="0" l="0" r="0" t="0"/>
          <a:stretch/>
        </p:blipFill>
        <p:spPr>
          <a:xfrm>
            <a:off x="4093585" y="2374513"/>
            <a:ext cx="152156" cy="152156"/>
          </a:xfrm>
          <a:prstGeom prst="rect">
            <a:avLst/>
          </a:prstGeom>
          <a:noFill/>
          <a:ln>
            <a:noFill/>
          </a:ln>
        </p:spPr>
      </p:pic>
      <p:sp>
        <p:nvSpPr>
          <p:cNvPr id="158" name="Google Shape;158;p16"/>
          <p:cNvSpPr txBox="1"/>
          <p:nvPr/>
        </p:nvSpPr>
        <p:spPr>
          <a:xfrm>
            <a:off x="4370831" y="2304288"/>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MCP server</a:t>
            </a:r>
            <a:endParaRPr/>
          </a:p>
        </p:txBody>
      </p:sp>
      <p:sp>
        <p:nvSpPr>
          <p:cNvPr id="159" name="Google Shape;159;p16"/>
          <p:cNvSpPr txBox="1"/>
          <p:nvPr/>
        </p:nvSpPr>
        <p:spPr>
          <a:xfrm>
            <a:off x="4023359" y="2670048"/>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exposes tools, resources</a:t>
            </a:r>
            <a:endParaRPr/>
          </a:p>
        </p:txBody>
      </p:sp>
      <p:sp>
        <p:nvSpPr>
          <p:cNvPr id="160" name="Google Shape;160;p16"/>
          <p:cNvSpPr/>
          <p:nvPr/>
        </p:nvSpPr>
        <p:spPr>
          <a:xfrm>
            <a:off x="5623560" y="1691640"/>
            <a:ext cx="1417320" cy="868680"/>
          </a:xfrm>
          <a:prstGeom prst="roundRect">
            <a:avLst>
              <a:gd fmla="val 8000" name="adj"/>
            </a:avLst>
          </a:prstGeom>
          <a:solidFill>
            <a:srgbClr val="FFFFFF"/>
          </a:solidFill>
          <a:ln cap="flat" cmpd="sng" w="19050">
            <a:solidFill>
              <a:srgbClr val="BC37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1" name="Google Shape;161;p16"/>
          <p:cNvSpPr/>
          <p:nvPr/>
        </p:nvSpPr>
        <p:spPr>
          <a:xfrm>
            <a:off x="5715000" y="1783080"/>
            <a:ext cx="292608" cy="292608"/>
          </a:xfrm>
          <a:prstGeom prst="ellipse">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ode.png" id="162" name="Google Shape;162;p16"/>
          <p:cNvPicPr preferRelativeResize="0"/>
          <p:nvPr/>
        </p:nvPicPr>
        <p:blipFill rotWithShape="1">
          <a:blip r:embed="rId6">
            <a:alphaModFix/>
          </a:blip>
          <a:srcRect b="0" l="0" r="0" t="0"/>
          <a:stretch/>
        </p:blipFill>
        <p:spPr>
          <a:xfrm>
            <a:off x="5785225" y="1853305"/>
            <a:ext cx="152156" cy="152156"/>
          </a:xfrm>
          <a:prstGeom prst="rect">
            <a:avLst/>
          </a:prstGeom>
          <a:noFill/>
          <a:ln>
            <a:noFill/>
          </a:ln>
        </p:spPr>
      </p:pic>
      <p:sp>
        <p:nvSpPr>
          <p:cNvPr id="163" name="Google Shape;163;p16"/>
          <p:cNvSpPr txBox="1"/>
          <p:nvPr/>
        </p:nvSpPr>
        <p:spPr>
          <a:xfrm>
            <a:off x="6062472" y="1783080"/>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GraphQL</a:t>
            </a:r>
            <a:endParaRPr/>
          </a:p>
        </p:txBody>
      </p:sp>
      <p:sp>
        <p:nvSpPr>
          <p:cNvPr id="164" name="Google Shape;164;p16"/>
          <p:cNvSpPr txBox="1"/>
          <p:nvPr/>
        </p:nvSpPr>
        <p:spPr>
          <a:xfrm>
            <a:off x="5715000" y="2148840"/>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gateway: query / mutate telemetry</a:t>
            </a:r>
            <a:endParaRPr/>
          </a:p>
        </p:txBody>
      </p:sp>
      <p:sp>
        <p:nvSpPr>
          <p:cNvPr id="165" name="Google Shape;165;p16"/>
          <p:cNvSpPr/>
          <p:nvPr/>
        </p:nvSpPr>
        <p:spPr>
          <a:xfrm>
            <a:off x="7269480" y="1691640"/>
            <a:ext cx="1417320" cy="868680"/>
          </a:xfrm>
          <a:prstGeom prst="roundRect">
            <a:avLst>
              <a:gd fmla="val 8000" name="adj"/>
            </a:avLst>
          </a:prstGeom>
          <a:solidFill>
            <a:srgbClr val="FFFFFF"/>
          </a:solidFill>
          <a:ln cap="flat" cmpd="sng" w="19050">
            <a:solidFill>
              <a:srgbClr val="BC37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6" name="Google Shape;166;p16"/>
          <p:cNvSpPr/>
          <p:nvPr/>
        </p:nvSpPr>
        <p:spPr>
          <a:xfrm>
            <a:off x="7360920" y="1783080"/>
            <a:ext cx="292608" cy="292608"/>
          </a:xfrm>
          <a:prstGeom prst="ellipse">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Database.png" id="167" name="Google Shape;167;p16"/>
          <p:cNvPicPr preferRelativeResize="0"/>
          <p:nvPr/>
        </p:nvPicPr>
        <p:blipFill rotWithShape="1">
          <a:blip r:embed="rId7">
            <a:alphaModFix/>
          </a:blip>
          <a:srcRect b="0" l="0" r="0" t="0"/>
          <a:stretch/>
        </p:blipFill>
        <p:spPr>
          <a:xfrm>
            <a:off x="7431145" y="1853305"/>
            <a:ext cx="152156" cy="152156"/>
          </a:xfrm>
          <a:prstGeom prst="rect">
            <a:avLst/>
          </a:prstGeom>
          <a:noFill/>
          <a:ln>
            <a:noFill/>
          </a:ln>
        </p:spPr>
      </p:pic>
      <p:sp>
        <p:nvSpPr>
          <p:cNvPr id="168" name="Google Shape;168;p16"/>
          <p:cNvSpPr txBox="1"/>
          <p:nvPr/>
        </p:nvSpPr>
        <p:spPr>
          <a:xfrm>
            <a:off x="7708392" y="1783080"/>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PostgreSQL</a:t>
            </a:r>
            <a:endParaRPr/>
          </a:p>
        </p:txBody>
      </p:sp>
      <p:sp>
        <p:nvSpPr>
          <p:cNvPr id="169" name="Google Shape;169;p16"/>
          <p:cNvSpPr txBox="1"/>
          <p:nvPr/>
        </p:nvSpPr>
        <p:spPr>
          <a:xfrm>
            <a:off x="7360920" y="2148840"/>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telemetry + tool-call log</a:t>
            </a:r>
            <a:endParaRPr/>
          </a:p>
        </p:txBody>
      </p:sp>
      <p:sp>
        <p:nvSpPr>
          <p:cNvPr id="170" name="Google Shape;170;p16"/>
          <p:cNvSpPr/>
          <p:nvPr/>
        </p:nvSpPr>
        <p:spPr>
          <a:xfrm>
            <a:off x="5623560" y="3108960"/>
            <a:ext cx="1417320" cy="868680"/>
          </a:xfrm>
          <a:prstGeom prst="roundRect">
            <a:avLst>
              <a:gd fmla="val 8000" name="adj"/>
            </a:avLst>
          </a:prstGeom>
          <a:solidFill>
            <a:srgbClr val="FFFFFF"/>
          </a:solidFill>
          <a:ln cap="flat" cmpd="sng" w="19050">
            <a:solidFill>
              <a:srgbClr val="E834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 name="Google Shape;171;p16"/>
          <p:cNvSpPr/>
          <p:nvPr/>
        </p:nvSpPr>
        <p:spPr>
          <a:xfrm>
            <a:off x="5715000" y="3200400"/>
            <a:ext cx="292608" cy="292608"/>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ink.png" id="172" name="Google Shape;172;p16"/>
          <p:cNvPicPr preferRelativeResize="0"/>
          <p:nvPr/>
        </p:nvPicPr>
        <p:blipFill rotWithShape="1">
          <a:blip r:embed="rId8">
            <a:alphaModFix/>
          </a:blip>
          <a:srcRect b="0" l="0" r="0" t="0"/>
          <a:stretch/>
        </p:blipFill>
        <p:spPr>
          <a:xfrm>
            <a:off x="5785225" y="3270625"/>
            <a:ext cx="152156" cy="152156"/>
          </a:xfrm>
          <a:prstGeom prst="rect">
            <a:avLst/>
          </a:prstGeom>
          <a:noFill/>
          <a:ln>
            <a:noFill/>
          </a:ln>
        </p:spPr>
      </p:pic>
      <p:sp>
        <p:nvSpPr>
          <p:cNvPr id="173" name="Google Shape;173;p16"/>
          <p:cNvSpPr txBox="1"/>
          <p:nvPr/>
        </p:nvSpPr>
        <p:spPr>
          <a:xfrm>
            <a:off x="6062472" y="3200400"/>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Device twin</a:t>
            </a:r>
            <a:endParaRPr/>
          </a:p>
        </p:txBody>
      </p:sp>
      <p:sp>
        <p:nvSpPr>
          <p:cNvPr id="174" name="Google Shape;174;p16"/>
          <p:cNvSpPr txBox="1"/>
          <p:nvPr/>
        </p:nvSpPr>
        <p:spPr>
          <a:xfrm>
            <a:off x="5715000" y="3566160"/>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mapper: reads / writes devices</a:t>
            </a:r>
            <a:endParaRPr/>
          </a:p>
        </p:txBody>
      </p:sp>
      <p:sp>
        <p:nvSpPr>
          <p:cNvPr id="175" name="Google Shape;175;p16"/>
          <p:cNvSpPr/>
          <p:nvPr/>
        </p:nvSpPr>
        <p:spPr>
          <a:xfrm>
            <a:off x="7269480" y="3108960"/>
            <a:ext cx="1417320" cy="868680"/>
          </a:xfrm>
          <a:prstGeom prst="roundRect">
            <a:avLst>
              <a:gd fmla="val 8000" name="adj"/>
            </a:avLst>
          </a:prstGeom>
          <a:solidFill>
            <a:srgbClr val="FFFFFF"/>
          </a:solidFill>
          <a:ln cap="flat" cmpd="sng" w="19050">
            <a:solidFill>
              <a:srgbClr val="E834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 name="Google Shape;176;p16"/>
          <p:cNvSpPr/>
          <p:nvPr/>
        </p:nvSpPr>
        <p:spPr>
          <a:xfrm>
            <a:off x="7360920" y="3200400"/>
            <a:ext cx="292608" cy="292608"/>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Zap.png" id="177" name="Google Shape;177;p16"/>
          <p:cNvPicPr preferRelativeResize="0"/>
          <p:nvPr/>
        </p:nvPicPr>
        <p:blipFill rotWithShape="1">
          <a:blip r:embed="rId9">
            <a:alphaModFix/>
          </a:blip>
          <a:srcRect b="0" l="0" r="0" t="0"/>
          <a:stretch/>
        </p:blipFill>
        <p:spPr>
          <a:xfrm>
            <a:off x="7431145" y="3270625"/>
            <a:ext cx="152156" cy="152156"/>
          </a:xfrm>
          <a:prstGeom prst="rect">
            <a:avLst/>
          </a:prstGeom>
          <a:noFill/>
          <a:ln>
            <a:noFill/>
          </a:ln>
        </p:spPr>
      </p:pic>
      <p:sp>
        <p:nvSpPr>
          <p:cNvPr id="178" name="Google Shape;178;p16"/>
          <p:cNvSpPr txBox="1"/>
          <p:nvPr/>
        </p:nvSpPr>
        <p:spPr>
          <a:xfrm>
            <a:off x="7708392" y="3200400"/>
            <a:ext cx="91440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051832"/>
                </a:solidFill>
                <a:latin typeface="Red Hat Display Black"/>
                <a:ea typeface="Red Hat Display Black"/>
                <a:cs typeface="Red Hat Display Black"/>
                <a:sym typeface="Red Hat Display Black"/>
              </a:rPr>
              <a:t>Devices, sensors</a:t>
            </a:r>
            <a:endParaRPr/>
          </a:p>
        </p:txBody>
      </p:sp>
      <p:sp>
        <p:nvSpPr>
          <p:cNvPr id="179" name="Google Shape;179;p16"/>
          <p:cNvSpPr txBox="1"/>
          <p:nvPr/>
        </p:nvSpPr>
        <p:spPr>
          <a:xfrm>
            <a:off x="7360920" y="3566160"/>
            <a:ext cx="12527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4A5568"/>
                </a:solidFill>
                <a:latin typeface="Red Hat Display Medium"/>
                <a:ea typeface="Red Hat Display Medium"/>
                <a:cs typeface="Red Hat Display Medium"/>
                <a:sym typeface="Red Hat Display Medium"/>
              </a:rPr>
              <a:t>metrics, control</a:t>
            </a:r>
            <a:endParaRPr/>
          </a:p>
        </p:txBody>
      </p:sp>
      <p:cxnSp>
        <p:nvCxnSpPr>
          <p:cNvPr id="180" name="Google Shape;180;p16"/>
          <p:cNvCxnSpPr/>
          <p:nvPr/>
        </p:nvCxnSpPr>
        <p:spPr>
          <a:xfrm>
            <a:off x="3657600" y="2651760"/>
            <a:ext cx="256032" cy="0"/>
          </a:xfrm>
          <a:prstGeom prst="straightConnector1">
            <a:avLst/>
          </a:prstGeom>
          <a:noFill/>
          <a:ln cap="flat" cmpd="sng" w="1905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cxnSp>
        <p:nvCxnSpPr>
          <p:cNvPr id="181" name="Google Shape;181;p16"/>
          <p:cNvCxnSpPr/>
          <p:nvPr/>
        </p:nvCxnSpPr>
        <p:spPr>
          <a:xfrm flipH="1" rot="10800000">
            <a:off x="5349240" y="2121408"/>
            <a:ext cx="256032" cy="393192"/>
          </a:xfrm>
          <a:prstGeom prst="straightConnector1">
            <a:avLst/>
          </a:prstGeom>
          <a:noFill/>
          <a:ln cap="flat" cmpd="sng" w="1905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cxnSp>
        <p:nvCxnSpPr>
          <p:cNvPr id="182" name="Google Shape;182;p16"/>
          <p:cNvCxnSpPr/>
          <p:nvPr/>
        </p:nvCxnSpPr>
        <p:spPr>
          <a:xfrm>
            <a:off x="5349240" y="2788920"/>
            <a:ext cx="256032" cy="749808"/>
          </a:xfrm>
          <a:prstGeom prst="straightConnector1">
            <a:avLst/>
          </a:prstGeom>
          <a:noFill/>
          <a:ln cap="flat" cmpd="sng" w="1905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cxnSp>
        <p:nvCxnSpPr>
          <p:cNvPr id="183" name="Google Shape;183;p16"/>
          <p:cNvCxnSpPr/>
          <p:nvPr/>
        </p:nvCxnSpPr>
        <p:spPr>
          <a:xfrm>
            <a:off x="7040880" y="2121408"/>
            <a:ext cx="210312" cy="0"/>
          </a:xfrm>
          <a:prstGeom prst="straightConnector1">
            <a:avLst/>
          </a:prstGeom>
          <a:noFill/>
          <a:ln cap="flat" cmpd="sng" w="1905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cxnSp>
        <p:nvCxnSpPr>
          <p:cNvPr id="184" name="Google Shape;184;p16"/>
          <p:cNvCxnSpPr/>
          <p:nvPr/>
        </p:nvCxnSpPr>
        <p:spPr>
          <a:xfrm>
            <a:off x="7040880" y="3538728"/>
            <a:ext cx="210312" cy="0"/>
          </a:xfrm>
          <a:prstGeom prst="straightConnector1">
            <a:avLst/>
          </a:prstGeom>
          <a:noFill/>
          <a:ln cap="flat" cmpd="sng" w="19050">
            <a:solidFill>
              <a:srgbClr val="051832"/>
            </a:solidFill>
            <a:prstDash val="solid"/>
            <a:round/>
            <a:headEnd len="sm" w="sm" type="none"/>
            <a:tailEnd len="med" w="med" type="triangle"/>
          </a:ln>
          <a:effectLst>
            <a:outerShdw blurRad="40000" rotWithShape="0" dir="5400000" dist="20000">
              <a:srgbClr val="000000">
                <a:alpha val="38039"/>
              </a:srgbClr>
            </a:outerShdw>
          </a:effectLst>
        </p:spPr>
      </p:cxnSp>
      <p:sp>
        <p:nvSpPr>
          <p:cNvPr id="185" name="Google Shape;185;p16"/>
          <p:cNvSpPr txBox="1"/>
          <p:nvPr/>
        </p:nvSpPr>
        <p:spPr>
          <a:xfrm>
            <a:off x="2103120" y="4462272"/>
            <a:ext cx="6400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Arrows show the direction of data and tool-call flow</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7"/>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Choosing the </a:t>
            </a:r>
            <a:r>
              <a:rPr lang="en-US"/>
              <a:t>O</a:t>
            </a:r>
            <a:r>
              <a:rPr b="1" i="0" lang="en-US" sz="2400">
                <a:solidFill>
                  <a:schemeClr val="lt1"/>
                </a:solidFill>
                <a:latin typeface="Red Hat Display Black"/>
                <a:ea typeface="Red Hat Display Black"/>
                <a:cs typeface="Red Hat Display Black"/>
                <a:sym typeface="Red Hat Display Black"/>
              </a:rPr>
              <a:t>n-device </a:t>
            </a:r>
            <a:r>
              <a:rPr lang="en-US"/>
              <a:t>L</a:t>
            </a:r>
            <a:r>
              <a:rPr b="1" i="0" lang="en-US" sz="2400">
                <a:solidFill>
                  <a:schemeClr val="lt1"/>
                </a:solidFill>
                <a:latin typeface="Red Hat Display Black"/>
                <a:ea typeface="Red Hat Display Black"/>
                <a:cs typeface="Red Hat Display Black"/>
                <a:sym typeface="Red Hat Display Black"/>
              </a:rPr>
              <a:t>anguage </a:t>
            </a:r>
            <a:r>
              <a:rPr lang="en-US"/>
              <a:t>S</a:t>
            </a:r>
            <a:r>
              <a:rPr b="1" i="0" lang="en-US" sz="2400">
                <a:solidFill>
                  <a:schemeClr val="lt1"/>
                </a:solidFill>
                <a:latin typeface="Red Hat Display Black"/>
                <a:ea typeface="Red Hat Display Black"/>
                <a:cs typeface="Red Hat Display Black"/>
                <a:sym typeface="Red Hat Display Black"/>
              </a:rPr>
              <a:t>tack</a:t>
            </a:r>
            <a:endParaRPr/>
          </a:p>
        </p:txBody>
      </p:sp>
      <p:graphicFrame>
        <p:nvGraphicFramePr>
          <p:cNvPr id="191" name="Google Shape;191;p17"/>
          <p:cNvGraphicFramePr/>
          <p:nvPr/>
        </p:nvGraphicFramePr>
        <p:xfrm>
          <a:off x="365760" y="1261872"/>
          <a:ext cx="3000000" cy="3000000"/>
        </p:xfrm>
        <a:graphic>
          <a:graphicData uri="http://schemas.openxmlformats.org/drawingml/2006/table">
            <a:tbl>
              <a:tblPr>
                <a:noFill/>
                <a:tableStyleId>{DBE201FB-46FE-4281-96E3-267F0BB7D057}</a:tableStyleId>
              </a:tblPr>
              <a:tblGrid>
                <a:gridCol w="914400"/>
                <a:gridCol w="1508750"/>
                <a:gridCol w="868675"/>
                <a:gridCol w="1691650"/>
              </a:tblGrid>
              <a:tr h="566925">
                <a:tc>
                  <a:txBody>
                    <a:bodyPr/>
                    <a:lstStyle/>
                    <a:p>
                      <a:pPr indent="0" lvl="0" marL="0" marR="0" rtl="0" algn="l">
                        <a:lnSpc>
                          <a:spcPct val="100000"/>
                        </a:lnSpc>
                        <a:spcBef>
                          <a:spcPts val="0"/>
                        </a:spcBef>
                        <a:spcAft>
                          <a:spcPts val="0"/>
                        </a:spcAft>
                        <a:buNone/>
                      </a:pPr>
                      <a:r>
                        <a:rPr b="1" lang="en-US" sz="1000" u="none" cap="none" strike="noStrike">
                          <a:solidFill>
                            <a:srgbClr val="FFFFFF"/>
                          </a:solidFill>
                          <a:latin typeface="Red Hat Display Black"/>
                          <a:ea typeface="Red Hat Display Black"/>
                          <a:cs typeface="Red Hat Display Black"/>
                          <a:sym typeface="Red Hat Display Black"/>
                        </a:rPr>
                        <a:t>Option</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000" u="none" cap="none" strike="noStrike">
                          <a:solidFill>
                            <a:srgbClr val="FFFFFF"/>
                          </a:solidFill>
                          <a:latin typeface="Red Hat Display Black"/>
                          <a:ea typeface="Red Hat Display Black"/>
                          <a:cs typeface="Red Hat Display Black"/>
                          <a:sym typeface="Red Hat Display Black"/>
                        </a:rPr>
                        <a:t>Type</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000" u="none" cap="none" strike="noStrike">
                          <a:solidFill>
                            <a:srgbClr val="FFFFFF"/>
                          </a:solidFill>
                          <a:latin typeface="Red Hat Display Black"/>
                          <a:ea typeface="Red Hat Display Black"/>
                          <a:cs typeface="Red Hat Display Black"/>
                          <a:sym typeface="Red Hat Display Black"/>
                        </a:rPr>
                        <a:t>Sizes</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000" u="none" cap="none" strike="noStrike">
                          <a:solidFill>
                            <a:srgbClr val="FFFFFF"/>
                          </a:solidFill>
                          <a:latin typeface="Red Hat Display Black"/>
                          <a:ea typeface="Red Hat Display Black"/>
                          <a:cs typeface="Red Hat Display Black"/>
                          <a:sym typeface="Red Hat Display Black"/>
                        </a:rPr>
                        <a:t>Role at the </a:t>
                      </a:r>
                      <a:r>
                        <a:rPr b="1" lang="en-US" sz="1000">
                          <a:solidFill>
                            <a:srgbClr val="FFFFFF"/>
                          </a:solidFill>
                          <a:latin typeface="Red Hat Display Black"/>
                          <a:ea typeface="Red Hat Display Black"/>
                          <a:cs typeface="Red Hat Display Black"/>
                          <a:sym typeface="Red Hat Display Black"/>
                        </a:rPr>
                        <a:t>E</a:t>
                      </a:r>
                      <a:r>
                        <a:rPr b="1" lang="en-US" sz="1000" u="none" cap="none" strike="noStrike">
                          <a:solidFill>
                            <a:srgbClr val="FFFFFF"/>
                          </a:solidFill>
                          <a:latin typeface="Red Hat Display Black"/>
                          <a:ea typeface="Red Hat Display Black"/>
                          <a:cs typeface="Red Hat Display Black"/>
                          <a:sym typeface="Red Hat Display Black"/>
                        </a:rPr>
                        <a:t>dge</a:t>
                      </a:r>
                      <a:endParaRPr/>
                    </a:p>
                  </a:txBody>
                  <a:tcPr marT="36575" marB="36575" marR="73150" marL="73150" anchor="ctr">
                    <a:solidFill>
                      <a:srgbClr val="051832"/>
                    </a:solidFill>
                  </a:tcPr>
                </a:tc>
              </a:tr>
              <a:tr h="566925">
                <a:tc>
                  <a:txBody>
                    <a:bodyPr/>
                    <a:lstStyle/>
                    <a:p>
                      <a:pPr indent="0" lvl="0" marL="0" marR="0" rtl="0" algn="l">
                        <a:lnSpc>
                          <a:spcPct val="100000"/>
                        </a:lnSpc>
                        <a:spcBef>
                          <a:spcPts val="0"/>
                        </a:spcBef>
                        <a:spcAft>
                          <a:spcPts val="0"/>
                        </a:spcAft>
                        <a:buNone/>
                      </a:pPr>
                      <a:r>
                        <a:rPr b="1" lang="en-US" sz="1000" u="none" cap="none" strike="noStrike">
                          <a:solidFill>
                            <a:srgbClr val="051832"/>
                          </a:solidFill>
                          <a:latin typeface="Red Hat Display Medium"/>
                          <a:ea typeface="Red Hat Display Medium"/>
                          <a:cs typeface="Red Hat Display Medium"/>
                          <a:sym typeface="Red Hat Display Medium"/>
                        </a:rPr>
                        <a:t>N-ATLaS</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Multilingual LLM (Llama-3 8B base), NCAIR Nigeria</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8B</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Agent SLM: Hausa, Igbo, Yoruba, Nigerian-accented English</a:t>
                      </a:r>
                      <a:endParaRPr/>
                    </a:p>
                  </a:txBody>
                  <a:tcPr marT="36575" marB="36575" marR="73150" marL="73150" anchor="ctr">
                    <a:solidFill>
                      <a:srgbClr val="FFFFFF"/>
                    </a:solidFill>
                  </a:tcPr>
                </a:tc>
              </a:tr>
              <a:tr h="566925">
                <a:tc>
                  <a:txBody>
                    <a:bodyPr/>
                    <a:lstStyle/>
                    <a:p>
                      <a:pPr indent="0" lvl="0" marL="0" marR="0" rtl="0" algn="l">
                        <a:lnSpc>
                          <a:spcPct val="100000"/>
                        </a:lnSpc>
                        <a:spcBef>
                          <a:spcPts val="0"/>
                        </a:spcBef>
                        <a:spcAft>
                          <a:spcPts val="0"/>
                        </a:spcAft>
                        <a:buNone/>
                      </a:pPr>
                      <a:r>
                        <a:rPr b="1" lang="en-US" sz="1000" u="none" cap="none" strike="noStrike">
                          <a:solidFill>
                            <a:srgbClr val="051832"/>
                          </a:solidFill>
                          <a:latin typeface="Red Hat Display Medium"/>
                          <a:ea typeface="Red Hat Display Medium"/>
                          <a:cs typeface="Red Hat Display Medium"/>
                          <a:sym typeface="Red Hat Display Medium"/>
                        </a:rPr>
                        <a:t>Sunflower</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Multilingual LLMs, Sunbird AI Uganda</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9B, 14B, 32B</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Agent SLM; 4-bit and GGUF builds for small nodes</a:t>
                      </a:r>
                      <a:endParaRPr/>
                    </a:p>
                  </a:txBody>
                  <a:tcPr marT="36575" marB="36575" marR="73150" marL="73150" anchor="ctr">
                    <a:solidFill>
                      <a:srgbClr val="F4F6FA"/>
                    </a:solidFill>
                  </a:tcPr>
                </a:tc>
              </a:tr>
              <a:tr h="566925">
                <a:tc>
                  <a:txBody>
                    <a:bodyPr/>
                    <a:lstStyle/>
                    <a:p>
                      <a:pPr indent="0" lvl="0" marL="0" marR="0" rtl="0" algn="l">
                        <a:lnSpc>
                          <a:spcPct val="100000"/>
                        </a:lnSpc>
                        <a:spcBef>
                          <a:spcPts val="0"/>
                        </a:spcBef>
                        <a:spcAft>
                          <a:spcPts val="0"/>
                        </a:spcAft>
                        <a:buNone/>
                      </a:pPr>
                      <a:r>
                        <a:rPr b="1" lang="en-US" sz="1000" u="none" cap="none" strike="noStrike">
                          <a:solidFill>
                            <a:srgbClr val="051832"/>
                          </a:solidFill>
                          <a:latin typeface="Red Hat Display Medium"/>
                          <a:ea typeface="Red Hat Display Medium"/>
                          <a:cs typeface="Red Hat Display Medium"/>
                          <a:sym typeface="Red Hat Display Medium"/>
                        </a:rPr>
                        <a:t>NLLB-200</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Translation model, Meta</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0.6B, 1.3B, 3.3B</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MCP tool: translate_text across 200 languages</a:t>
                      </a:r>
                      <a:endParaRPr/>
                    </a:p>
                  </a:txBody>
                  <a:tcPr marT="36575" marB="36575" marR="73150" marL="73150" anchor="ctr">
                    <a:solidFill>
                      <a:srgbClr val="FFFFFF"/>
                    </a:solidFill>
                  </a:tcPr>
                </a:tc>
              </a:tr>
              <a:tr h="566925">
                <a:tc>
                  <a:txBody>
                    <a:bodyPr/>
                    <a:lstStyle/>
                    <a:p>
                      <a:pPr indent="0" lvl="0" marL="0" marR="0" rtl="0" algn="l">
                        <a:lnSpc>
                          <a:spcPct val="100000"/>
                        </a:lnSpc>
                        <a:spcBef>
                          <a:spcPts val="0"/>
                        </a:spcBef>
                        <a:spcAft>
                          <a:spcPts val="0"/>
                        </a:spcAft>
                        <a:buNone/>
                      </a:pPr>
                      <a:r>
                        <a:rPr b="1" lang="en-US" sz="1000" u="none" cap="none" strike="noStrike">
                          <a:solidFill>
                            <a:srgbClr val="051832"/>
                          </a:solidFill>
                          <a:latin typeface="Red Hat Display Medium"/>
                          <a:ea typeface="Red Hat Display Medium"/>
                          <a:cs typeface="Red Hat Display Medium"/>
                          <a:sym typeface="Red Hat Display Medium"/>
                        </a:rPr>
                        <a:t>WAXAL</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African speech dataset, Google</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Dataset</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000" u="none" cap="none" strike="noStrike">
                          <a:solidFill>
                            <a:srgbClr val="1B2333"/>
                          </a:solidFill>
                          <a:latin typeface="Red Hat Display Medium"/>
                          <a:ea typeface="Red Hat Display Medium"/>
                          <a:cs typeface="Red Hat Display Medium"/>
                          <a:sym typeface="Red Hat Display Medium"/>
                        </a:rPr>
                        <a:t>Fine-tune on-device speech-to-text and text-to-speech</a:t>
                      </a:r>
                      <a:endParaRPr/>
                    </a:p>
                  </a:txBody>
                  <a:tcPr marT="36575" marB="36575" marR="73150" marL="73150" anchor="ctr">
                    <a:solidFill>
                      <a:srgbClr val="F4F6FA"/>
                    </a:solidFill>
                  </a:tcPr>
                </a:tc>
              </a:tr>
            </a:tbl>
          </a:graphicData>
        </a:graphic>
      </p:graphicFrame>
      <p:pic>
        <p:nvPicPr>
          <p:cNvPr descr="slm_memory.png" id="192" name="Google Shape;192;p17"/>
          <p:cNvPicPr preferRelativeResize="0"/>
          <p:nvPr/>
        </p:nvPicPr>
        <p:blipFill rotWithShape="1">
          <a:blip r:embed="rId3">
            <a:alphaModFix/>
          </a:blip>
          <a:srcRect b="0" l="0" r="0" t="0"/>
          <a:stretch/>
        </p:blipFill>
        <p:spPr>
          <a:xfrm>
            <a:off x="5532120" y="1207008"/>
            <a:ext cx="3246120" cy="2240280"/>
          </a:xfrm>
          <a:prstGeom prst="rect">
            <a:avLst/>
          </a:prstGeom>
          <a:noFill/>
          <a:ln>
            <a:noFill/>
          </a:ln>
        </p:spPr>
      </p:pic>
      <p:sp>
        <p:nvSpPr>
          <p:cNvPr id="193" name="Google Shape;193;p17"/>
          <p:cNvSpPr/>
          <p:nvPr/>
        </p:nvSpPr>
        <p:spPr>
          <a:xfrm>
            <a:off x="5623560" y="3529584"/>
            <a:ext cx="3063240" cy="566928"/>
          </a:xfrm>
          <a:prstGeom prst="roundRect">
            <a:avLst>
              <a:gd fmla="val 8000" name="adj"/>
            </a:avLst>
          </a:prstGeom>
          <a:solidFill>
            <a:srgbClr val="EEF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4" name="Google Shape;194;p17"/>
          <p:cNvSpPr txBox="1"/>
          <p:nvPr/>
        </p:nvSpPr>
        <p:spPr>
          <a:xfrm>
            <a:off x="5760720" y="3529584"/>
            <a:ext cx="1783080" cy="56692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1400" u="none" cap="none" strike="noStrike">
                <a:solidFill>
                  <a:srgbClr val="051832"/>
                </a:solidFill>
                <a:latin typeface="Red Hat Display Black"/>
                <a:ea typeface="Red Hat Display Black"/>
                <a:cs typeface="Red Hat Display Black"/>
                <a:sym typeface="Red Hat Display Black"/>
              </a:rPr>
              <a:t>M</a:t>
            </a:r>
            <a:r>
              <a:rPr b="0" i="0" lang="en-US" sz="1400" u="none" cap="none" strike="noStrike">
                <a:solidFill>
                  <a:srgbClr val="051832"/>
                </a:solidFill>
                <a:latin typeface="Red Hat Display Black"/>
                <a:ea typeface="Red Hat Display Black"/>
                <a:cs typeface="Red Hat Display Black"/>
                <a:sym typeface="Red Hat Display Black"/>
              </a:rPr>
              <a:t> ≈ </a:t>
            </a:r>
            <a:r>
              <a:rPr b="0" i="1" lang="en-US" sz="1400" u="none" cap="none" strike="noStrike">
                <a:solidFill>
                  <a:srgbClr val="051832"/>
                </a:solidFill>
                <a:latin typeface="Red Hat Display Black"/>
                <a:ea typeface="Red Hat Display Black"/>
                <a:cs typeface="Red Hat Display Black"/>
                <a:sym typeface="Red Hat Display Black"/>
              </a:rPr>
              <a:t>P</a:t>
            </a:r>
            <a:r>
              <a:rPr b="0" i="0" lang="en-US" sz="1400" u="none" cap="none" strike="noStrike">
                <a:solidFill>
                  <a:srgbClr val="051832"/>
                </a:solidFill>
                <a:latin typeface="Red Hat Display Black"/>
                <a:ea typeface="Red Hat Display Black"/>
                <a:cs typeface="Red Hat Display Black"/>
                <a:sym typeface="Red Hat Display Black"/>
              </a:rPr>
              <a:t> × 0.5 bytes</a:t>
            </a:r>
            <a:endParaRPr/>
          </a:p>
        </p:txBody>
      </p:sp>
      <p:sp>
        <p:nvSpPr>
          <p:cNvPr id="195" name="Google Shape;195;p17"/>
          <p:cNvSpPr txBox="1"/>
          <p:nvPr/>
        </p:nvSpPr>
        <p:spPr>
          <a:xfrm>
            <a:off x="7543800" y="3529584"/>
            <a:ext cx="1097280" cy="56692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4A5568"/>
                </a:solidFill>
                <a:latin typeface="Red Hat Display Medium"/>
                <a:ea typeface="Red Hat Display Medium"/>
                <a:cs typeface="Red Hat Display Medium"/>
                <a:sym typeface="Red Hat Display Medium"/>
              </a:rPr>
              <a:t>4-bit weights only; excludes KV cache</a:t>
            </a:r>
            <a:endParaRPr/>
          </a:p>
        </p:txBody>
      </p:sp>
      <p:sp>
        <p:nvSpPr>
          <p:cNvPr id="196" name="Google Shape;196;p17"/>
          <p:cNvSpPr txBox="1"/>
          <p:nvPr/>
        </p:nvSpPr>
        <p:spPr>
          <a:xfrm>
            <a:off x="1463040" y="4462272"/>
            <a:ext cx="731520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Memory bars are estimates (P = parameters), not measurements. Sizes from each model’s Hugging Face release.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8"/>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A thin, </a:t>
            </a:r>
            <a:r>
              <a:rPr lang="en-US"/>
              <a:t>S</a:t>
            </a:r>
            <a:r>
              <a:rPr b="1" i="0" lang="en-US" sz="2400">
                <a:solidFill>
                  <a:schemeClr val="lt1"/>
                </a:solidFill>
                <a:latin typeface="Red Hat Display Black"/>
                <a:ea typeface="Red Hat Display Black"/>
                <a:cs typeface="Red Hat Display Black"/>
                <a:sym typeface="Red Hat Display Black"/>
              </a:rPr>
              <a:t>tateless MCP </a:t>
            </a:r>
            <a:r>
              <a:rPr lang="en-US"/>
              <a:t>S</a:t>
            </a:r>
            <a:r>
              <a:rPr b="1" i="0" lang="en-US" sz="2400">
                <a:solidFill>
                  <a:schemeClr val="lt1"/>
                </a:solidFill>
                <a:latin typeface="Red Hat Display Black"/>
                <a:ea typeface="Red Hat Display Black"/>
                <a:cs typeface="Red Hat Display Black"/>
                <a:sym typeface="Red Hat Display Black"/>
              </a:rPr>
              <a:t>erver in </a:t>
            </a:r>
            <a:r>
              <a:rPr lang="en-US"/>
              <a:t>F</a:t>
            </a:r>
            <a:r>
              <a:rPr b="1" i="0" lang="en-US" sz="2400">
                <a:solidFill>
                  <a:schemeClr val="lt1"/>
                </a:solidFill>
                <a:latin typeface="Red Hat Display Black"/>
                <a:ea typeface="Red Hat Display Black"/>
                <a:cs typeface="Red Hat Display Black"/>
                <a:sym typeface="Red Hat Display Black"/>
              </a:rPr>
              <a:t>ront of PostgreSQL</a:t>
            </a:r>
            <a:endParaRPr/>
          </a:p>
        </p:txBody>
      </p:sp>
      <p:sp>
        <p:nvSpPr>
          <p:cNvPr id="202" name="Google Shape;202;p18"/>
          <p:cNvSpPr/>
          <p:nvPr/>
        </p:nvSpPr>
        <p:spPr>
          <a:xfrm>
            <a:off x="365760" y="1207008"/>
            <a:ext cx="5257800" cy="3182112"/>
          </a:xfrm>
          <a:prstGeom prst="roundRect">
            <a:avLst>
              <a:gd fmla="val 4000" name="adj"/>
            </a:avLst>
          </a:prstGeom>
          <a:solidFill>
            <a:srgbClr val="0B1F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3" name="Google Shape;203;p18"/>
          <p:cNvSpPr txBox="1"/>
          <p:nvPr/>
        </p:nvSpPr>
        <p:spPr>
          <a:xfrm>
            <a:off x="530352" y="1298448"/>
            <a:ext cx="4983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00C1DB"/>
                </a:solidFill>
                <a:latin typeface="Red Hat Display Black"/>
                <a:ea typeface="Red Hat Display Black"/>
                <a:cs typeface="Red Hat Display Black"/>
                <a:sym typeface="Red Hat Display Black"/>
              </a:rPr>
              <a:t>edge_mcp_server.py  (Python MCP SDK)</a:t>
            </a:r>
            <a:endParaRPr/>
          </a:p>
        </p:txBody>
      </p:sp>
      <p:sp>
        <p:nvSpPr>
          <p:cNvPr id="204" name="Google Shape;204;p18"/>
          <p:cNvSpPr txBox="1"/>
          <p:nvPr/>
        </p:nvSpPr>
        <p:spPr>
          <a:xfrm>
            <a:off x="530352" y="1591056"/>
            <a:ext cx="4983480" cy="272491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@app.list_tools()</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async def list_tools():</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return [Tool(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name="read_device_metric",</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description="Read latest metric from a KubeEdge device twin",</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inputSchema={"type": "object",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"properties": {"device_id": {"type": "string"}},</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"required": ["device_id"]})]</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@app.call_tool()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async def call_tool(name: str, arguments: dict):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if name == "read_device_metric":</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cur = psycopg2.connect(dsn=PG_DSN).cursor()</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cur.execute(</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"SELECT metric, value, recorded_at FROM device_metrics "</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"WHERE device_id = %s ORDER BY recorded_at DESC LIMIT 1",</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(arguments["device_id"],))</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return [TextContent(type="text",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text=json.dumps(cur.fetchone(), default=str))]</a:t>
            </a:r>
            <a:endParaRPr/>
          </a:p>
        </p:txBody>
      </p:sp>
      <p:sp>
        <p:nvSpPr>
          <p:cNvPr id="205" name="Google Shape;205;p18"/>
          <p:cNvSpPr/>
          <p:nvPr/>
        </p:nvSpPr>
        <p:spPr>
          <a:xfrm>
            <a:off x="5897880" y="1280160"/>
            <a:ext cx="329184" cy="329184"/>
          </a:xfrm>
          <a:prstGeom prst="ellipse">
            <a:avLst/>
          </a:prstGeom>
          <a:solidFill>
            <a:srgbClr val="0060F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300" u="none" cap="none" strike="noStrike">
                <a:solidFill>
                  <a:srgbClr val="FFFFFF"/>
                </a:solidFill>
                <a:latin typeface="Red Hat Display Black"/>
                <a:ea typeface="Red Hat Display Black"/>
                <a:cs typeface="Red Hat Display Black"/>
                <a:sym typeface="Red Hat Display Black"/>
              </a:rPr>
              <a:t>1</a:t>
            </a:r>
            <a:endParaRPr/>
          </a:p>
        </p:txBody>
      </p:sp>
      <p:sp>
        <p:nvSpPr>
          <p:cNvPr id="206" name="Google Shape;206;p18"/>
          <p:cNvSpPr txBox="1"/>
          <p:nvPr/>
        </p:nvSpPr>
        <p:spPr>
          <a:xfrm>
            <a:off x="6355080" y="1261872"/>
            <a:ext cx="246888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One tool, one JSON schema</a:t>
            </a:r>
            <a:endParaRPr/>
          </a:p>
        </p:txBody>
      </p:sp>
      <p:sp>
        <p:nvSpPr>
          <p:cNvPr id="207" name="Google Shape;207;p18"/>
          <p:cNvSpPr txBox="1"/>
          <p:nvPr/>
        </p:nvSpPr>
        <p:spPr>
          <a:xfrm>
            <a:off x="6355080" y="1591056"/>
            <a:ext cx="24688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the agent’s entire view of the device layer</a:t>
            </a:r>
            <a:endParaRPr/>
          </a:p>
        </p:txBody>
      </p:sp>
      <p:sp>
        <p:nvSpPr>
          <p:cNvPr id="208" name="Google Shape;208;p18"/>
          <p:cNvSpPr/>
          <p:nvPr/>
        </p:nvSpPr>
        <p:spPr>
          <a:xfrm>
            <a:off x="5897880" y="2304288"/>
            <a:ext cx="329184" cy="329184"/>
          </a:xfrm>
          <a:prstGeom prst="ellipse">
            <a:avLst/>
          </a:prstGeom>
          <a:solidFill>
            <a:srgbClr val="00A3B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300" u="none" cap="none" strike="noStrike">
                <a:solidFill>
                  <a:srgbClr val="FFFFFF"/>
                </a:solidFill>
                <a:latin typeface="Red Hat Display Black"/>
                <a:ea typeface="Red Hat Display Black"/>
                <a:cs typeface="Red Hat Display Black"/>
                <a:sym typeface="Red Hat Display Black"/>
              </a:rPr>
              <a:t>2</a:t>
            </a:r>
            <a:endParaRPr/>
          </a:p>
        </p:txBody>
      </p:sp>
      <p:sp>
        <p:nvSpPr>
          <p:cNvPr id="209" name="Google Shape;209;p18"/>
          <p:cNvSpPr txBox="1"/>
          <p:nvPr/>
        </p:nvSpPr>
        <p:spPr>
          <a:xfrm>
            <a:off x="6355080" y="2286000"/>
            <a:ext cx="246888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Stateless shim</a:t>
            </a:r>
            <a:endParaRPr/>
          </a:p>
        </p:txBody>
      </p:sp>
      <p:sp>
        <p:nvSpPr>
          <p:cNvPr id="210" name="Google Shape;210;p18"/>
          <p:cNvSpPr txBox="1"/>
          <p:nvPr/>
        </p:nvSpPr>
        <p:spPr>
          <a:xfrm>
            <a:off x="6355080" y="2615184"/>
            <a:ext cx="24688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parameterised SQL; no state held between calls</a:t>
            </a:r>
            <a:endParaRPr/>
          </a:p>
        </p:txBody>
      </p:sp>
      <p:sp>
        <p:nvSpPr>
          <p:cNvPr id="211" name="Google Shape;211;p18"/>
          <p:cNvSpPr/>
          <p:nvPr/>
        </p:nvSpPr>
        <p:spPr>
          <a:xfrm>
            <a:off x="5897880" y="3328416"/>
            <a:ext cx="329184" cy="329184"/>
          </a:xfrm>
          <a:prstGeom prst="ellipse">
            <a:avLst/>
          </a:prstGeom>
          <a:solidFill>
            <a:srgbClr val="BC37D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300" u="none" cap="none" strike="noStrike">
                <a:solidFill>
                  <a:srgbClr val="FFFFFF"/>
                </a:solidFill>
                <a:latin typeface="Red Hat Display Black"/>
                <a:ea typeface="Red Hat Display Black"/>
                <a:cs typeface="Red Hat Display Black"/>
                <a:sym typeface="Red Hat Display Black"/>
              </a:rPr>
              <a:t>3</a:t>
            </a:r>
            <a:endParaRPr/>
          </a:p>
        </p:txBody>
      </p:sp>
      <p:sp>
        <p:nvSpPr>
          <p:cNvPr id="212" name="Google Shape;212;p18"/>
          <p:cNvSpPr txBox="1"/>
          <p:nvPr/>
        </p:nvSpPr>
        <p:spPr>
          <a:xfrm>
            <a:off x="6355080" y="3310128"/>
            <a:ext cx="246888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Standard MCP output</a:t>
            </a:r>
            <a:endParaRPr/>
          </a:p>
        </p:txBody>
      </p:sp>
      <p:sp>
        <p:nvSpPr>
          <p:cNvPr id="213" name="Google Shape;213;p18"/>
          <p:cNvSpPr txBox="1"/>
          <p:nvPr/>
        </p:nvSpPr>
        <p:spPr>
          <a:xfrm>
            <a:off x="6355080" y="3639312"/>
            <a:ext cx="24688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TextContent with JSON; timestamps serialised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9"/>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One </a:t>
            </a:r>
            <a:r>
              <a:rPr lang="en-US"/>
              <a:t>D</a:t>
            </a:r>
            <a:r>
              <a:rPr b="1" i="0" lang="en-US" sz="2400">
                <a:solidFill>
                  <a:schemeClr val="lt1"/>
                </a:solidFill>
                <a:latin typeface="Red Hat Display Black"/>
                <a:ea typeface="Red Hat Display Black"/>
                <a:cs typeface="Red Hat Display Black"/>
                <a:sym typeface="Red Hat Display Black"/>
              </a:rPr>
              <a:t>ata </a:t>
            </a:r>
            <a:r>
              <a:rPr lang="en-US"/>
              <a:t>C</a:t>
            </a:r>
            <a:r>
              <a:rPr b="1" i="0" lang="en-US" sz="2400">
                <a:solidFill>
                  <a:schemeClr val="lt1"/>
                </a:solidFill>
                <a:latin typeface="Red Hat Display Black"/>
                <a:ea typeface="Red Hat Display Black"/>
                <a:cs typeface="Red Hat Display Black"/>
                <a:sym typeface="Red Hat Display Black"/>
              </a:rPr>
              <a:t>ontract, </a:t>
            </a:r>
            <a:r>
              <a:rPr lang="en-US"/>
              <a:t>T</a:t>
            </a:r>
            <a:r>
              <a:rPr b="1" i="0" lang="en-US" sz="2400">
                <a:solidFill>
                  <a:schemeClr val="lt1"/>
                </a:solidFill>
                <a:latin typeface="Red Hat Display Black"/>
                <a:ea typeface="Red Hat Display Black"/>
                <a:cs typeface="Red Hat Display Black"/>
                <a:sym typeface="Red Hat Display Black"/>
              </a:rPr>
              <a:t>wo </a:t>
            </a:r>
            <a:r>
              <a:rPr lang="en-US"/>
              <a:t>C</a:t>
            </a:r>
            <a:r>
              <a:rPr b="1" i="0" lang="en-US" sz="2400">
                <a:solidFill>
                  <a:schemeClr val="lt1"/>
                </a:solidFill>
                <a:latin typeface="Red Hat Display Black"/>
                <a:ea typeface="Red Hat Display Black"/>
                <a:cs typeface="Red Hat Display Black"/>
                <a:sym typeface="Red Hat Display Black"/>
              </a:rPr>
              <a:t>onsumers</a:t>
            </a:r>
            <a:endParaRPr/>
          </a:p>
        </p:txBody>
      </p:sp>
      <p:sp>
        <p:nvSpPr>
          <p:cNvPr id="219" name="Google Shape;219;p19"/>
          <p:cNvSpPr/>
          <p:nvPr/>
        </p:nvSpPr>
        <p:spPr>
          <a:xfrm>
            <a:off x="365760" y="1207008"/>
            <a:ext cx="4069080" cy="3182112"/>
          </a:xfrm>
          <a:prstGeom prst="roundRect">
            <a:avLst>
              <a:gd fmla="val 4000" name="adj"/>
            </a:avLst>
          </a:prstGeom>
          <a:solidFill>
            <a:srgbClr val="0B1F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0" name="Google Shape;220;p19"/>
          <p:cNvSpPr txBox="1"/>
          <p:nvPr/>
        </p:nvSpPr>
        <p:spPr>
          <a:xfrm>
            <a:off x="530352" y="1298448"/>
            <a:ext cx="379476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00C1DB"/>
                </a:solidFill>
                <a:latin typeface="Red Hat Display Black"/>
                <a:ea typeface="Red Hat Display Black"/>
                <a:cs typeface="Red Hat Display Black"/>
                <a:sym typeface="Red Hat Display Black"/>
              </a:rPr>
              <a:t>GraphQL: shared by dashboard and MCP server</a:t>
            </a:r>
            <a:endParaRPr/>
          </a:p>
        </p:txBody>
      </p:sp>
      <p:sp>
        <p:nvSpPr>
          <p:cNvPr id="221" name="Google Shape;221;p19"/>
          <p:cNvSpPr txBox="1"/>
          <p:nvPr/>
        </p:nvSpPr>
        <p:spPr>
          <a:xfrm>
            <a:off x="530352" y="1591056"/>
            <a:ext cx="3794760" cy="272491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type DeviceMetric {</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deviceId: ID!</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metric: String!</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value: Float!</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recordedAt: String!</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type Query {</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latestMetric(deviceId: ID!): DeviceMetric</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metricHistory(deviceId: ID!,</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limit: Int = 50): [DeviceMetric!]!</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type Mutation {</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actuateDevice(deviceId: ID!,</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                command: String!): Boolean!</a:t>
            </a:r>
            <a:endParaRPr/>
          </a:p>
          <a:p>
            <a:pPr indent="0" lvl="0" marL="0" marR="0" rtl="0" algn="l">
              <a:lnSpc>
                <a:spcPct val="100000"/>
              </a:lnSpc>
              <a:spcBef>
                <a:spcPts val="0"/>
              </a:spcBef>
              <a:spcAft>
                <a:spcPts val="0"/>
              </a:spcAft>
              <a:buNone/>
            </a:pPr>
            <a:r>
              <a:rPr b="0" i="0" lang="en-US" sz="950" u="none" cap="none" strike="noStrike">
                <a:solidFill>
                  <a:srgbClr val="E6EDF7"/>
                </a:solidFill>
                <a:latin typeface="Courier New"/>
                <a:ea typeface="Courier New"/>
                <a:cs typeface="Courier New"/>
                <a:sym typeface="Courier New"/>
              </a:rPr>
              <a:t>}</a:t>
            </a:r>
            <a:endParaRPr/>
          </a:p>
        </p:txBody>
      </p:sp>
      <p:sp>
        <p:nvSpPr>
          <p:cNvPr id="222" name="Google Shape;222;p19"/>
          <p:cNvSpPr/>
          <p:nvPr/>
        </p:nvSpPr>
        <p:spPr>
          <a:xfrm>
            <a:off x="4663440" y="1207008"/>
            <a:ext cx="4114800" cy="3182112"/>
          </a:xfrm>
          <a:prstGeom prst="roundRect">
            <a:avLst>
              <a:gd fmla="val 4000" name="adj"/>
            </a:avLst>
          </a:prstGeom>
          <a:solidFill>
            <a:srgbClr val="0B1F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3" name="Google Shape;223;p19"/>
          <p:cNvSpPr txBox="1"/>
          <p:nvPr/>
        </p:nvSpPr>
        <p:spPr>
          <a:xfrm>
            <a:off x="4828031" y="1298448"/>
            <a:ext cx="3840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00C1DB"/>
                </a:solidFill>
                <a:latin typeface="Red Hat Display Black"/>
                <a:ea typeface="Red Hat Display Black"/>
                <a:cs typeface="Red Hat Display Black"/>
                <a:sym typeface="Red Hat Display Black"/>
              </a:rPr>
              <a:t>PostgreSQL: telemetry + tool-call audit log</a:t>
            </a:r>
            <a:endParaRPr/>
          </a:p>
        </p:txBody>
      </p:sp>
      <p:sp>
        <p:nvSpPr>
          <p:cNvPr id="224" name="Google Shape;224;p19"/>
          <p:cNvSpPr txBox="1"/>
          <p:nvPr/>
        </p:nvSpPr>
        <p:spPr>
          <a:xfrm>
            <a:off x="4828031" y="1591056"/>
            <a:ext cx="3840480" cy="272491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create table device_metrics (</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id          bigserial primary key,</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device_id   text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metric      text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value       double precision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recorded_at timestamptz not null default now());</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create index on device_metrics</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(device_id, recorded_at desc);</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a:t>
            </a:r>
            <a:endParaRPr/>
          </a:p>
          <a:p>
            <a:pPr indent="0" lvl="0" marL="0" marR="0" rtl="0" algn="l">
              <a:lnSpc>
                <a:spcPct val="100000"/>
              </a:lnSpc>
              <a:spcBef>
                <a:spcPts val="0"/>
              </a:spcBef>
              <a:spcAft>
                <a:spcPts val="0"/>
              </a:spcAft>
              <a:buNone/>
            </a:pPr>
            <a:r>
              <a:rPr b="0" i="0" lang="en-US" sz="900" u="none" cap="none" strike="noStrike">
                <a:solidFill>
                  <a:srgbClr val="8FA3BF"/>
                </a:solidFill>
                <a:latin typeface="Courier New"/>
                <a:ea typeface="Courier New"/>
                <a:cs typeface="Courier New"/>
                <a:sym typeface="Courier New"/>
              </a:rPr>
              <a:t>-- every MCP tool call is audited</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create table mcp_tool_calls (</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id          bigserial primary key,</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edge_node   text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tool_name   text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latency_ms  integer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succeeded   boolean not null,</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called_at   timestamptz not null default now());</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0"/>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Pinning the agent and MCP server to the edge</a:t>
            </a:r>
            <a:endParaRPr/>
          </a:p>
        </p:txBody>
      </p:sp>
      <p:sp>
        <p:nvSpPr>
          <p:cNvPr id="230" name="Google Shape;230;p20"/>
          <p:cNvSpPr/>
          <p:nvPr/>
        </p:nvSpPr>
        <p:spPr>
          <a:xfrm>
            <a:off x="365760" y="1207008"/>
            <a:ext cx="4480560" cy="3182112"/>
          </a:xfrm>
          <a:prstGeom prst="roundRect">
            <a:avLst>
              <a:gd fmla="val 4000" name="adj"/>
            </a:avLst>
          </a:prstGeom>
          <a:solidFill>
            <a:srgbClr val="0B1F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1" name="Google Shape;231;p20"/>
          <p:cNvSpPr txBox="1"/>
          <p:nvPr/>
        </p:nvSpPr>
        <p:spPr>
          <a:xfrm>
            <a:off x="530352" y="1298448"/>
            <a:ext cx="420624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00C1DB"/>
                </a:solidFill>
                <a:latin typeface="Red Hat Display Black"/>
                <a:ea typeface="Red Hat Display Black"/>
                <a:cs typeface="Red Hat Display Black"/>
                <a:sym typeface="Red Hat Display Black"/>
              </a:rPr>
              <a:t>edge-mcp-agent.yaml  (abridged)</a:t>
            </a:r>
            <a:endParaRPr/>
          </a:p>
        </p:txBody>
      </p:sp>
      <p:sp>
        <p:nvSpPr>
          <p:cNvPr id="232" name="Google Shape;232;p20"/>
          <p:cNvSpPr txBox="1"/>
          <p:nvPr/>
        </p:nvSpPr>
        <p:spPr>
          <a:xfrm>
            <a:off x="530352" y="1591056"/>
            <a:ext cx="4206240" cy="272491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apiVersion: apps/v1</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kind: Deployment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metadata:</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name: edge-mcp-agent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spec:</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replicas: 1</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template:</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spec:</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nodeSelector:</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node-role.kubernetes.io/edge: ""</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containers:</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 name: slm-agent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image: registry.local/slm-mcp-client:latest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 name: mcp-server</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image: registry.local/edge-mcp-server:latest</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env:</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 name: PG_DSN</a:t>
            </a:r>
            <a:endParaRPr/>
          </a:p>
          <a:p>
            <a:pPr indent="0" lvl="0" marL="0" marR="0" rtl="0" algn="l">
              <a:lnSpc>
                <a:spcPct val="100000"/>
              </a:lnSpc>
              <a:spcBef>
                <a:spcPts val="0"/>
              </a:spcBef>
              <a:spcAft>
                <a:spcPts val="0"/>
              </a:spcAft>
              <a:buNone/>
            </a:pPr>
            <a:r>
              <a:rPr b="0" i="0" lang="en-US" sz="900" u="none" cap="none" strike="noStrike">
                <a:solidFill>
                  <a:srgbClr val="E6EDF7"/>
                </a:solidFill>
                <a:latin typeface="Courier New"/>
                <a:ea typeface="Courier New"/>
                <a:cs typeface="Courier New"/>
                <a:sym typeface="Courier New"/>
              </a:rPr>
              <a:t>              value: postgresql://.../telemetry  # localhost</a:t>
            </a:r>
            <a:endParaRPr/>
          </a:p>
        </p:txBody>
      </p:sp>
      <p:sp>
        <p:nvSpPr>
          <p:cNvPr id="233" name="Google Shape;233;p20"/>
          <p:cNvSpPr/>
          <p:nvPr/>
        </p:nvSpPr>
        <p:spPr>
          <a:xfrm>
            <a:off x="5120640" y="1280160"/>
            <a:ext cx="420624" cy="420624"/>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ayers.png" id="234" name="Google Shape;234;p20"/>
          <p:cNvPicPr preferRelativeResize="0"/>
          <p:nvPr/>
        </p:nvPicPr>
        <p:blipFill rotWithShape="1">
          <a:blip r:embed="rId3">
            <a:alphaModFix/>
          </a:blip>
          <a:srcRect b="0" l="0" r="0" t="0"/>
          <a:stretch/>
        </p:blipFill>
        <p:spPr>
          <a:xfrm>
            <a:off x="5221589" y="1381109"/>
            <a:ext cx="218724" cy="218724"/>
          </a:xfrm>
          <a:prstGeom prst="rect">
            <a:avLst/>
          </a:prstGeom>
          <a:noFill/>
          <a:ln>
            <a:noFill/>
          </a:ln>
        </p:spPr>
      </p:pic>
      <p:sp>
        <p:nvSpPr>
          <p:cNvPr id="235" name="Google Shape;235;p20"/>
          <p:cNvSpPr txBox="1"/>
          <p:nvPr/>
        </p:nvSpPr>
        <p:spPr>
          <a:xfrm>
            <a:off x="5669280" y="1261872"/>
            <a:ext cx="31089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Edge-only scheduling</a:t>
            </a:r>
            <a:endParaRPr/>
          </a:p>
        </p:txBody>
      </p:sp>
      <p:sp>
        <p:nvSpPr>
          <p:cNvPr id="236" name="Google Shape;236;p20"/>
          <p:cNvSpPr txBox="1"/>
          <p:nvPr/>
        </p:nvSpPr>
        <p:spPr>
          <a:xfrm>
            <a:off x="5669280" y="1591056"/>
            <a:ext cx="310896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nodeSelector keeps the pod on KubeEdge edge nodes</a:t>
            </a:r>
            <a:endParaRPr/>
          </a:p>
        </p:txBody>
      </p:sp>
      <p:sp>
        <p:nvSpPr>
          <p:cNvPr id="237" name="Google Shape;237;p20"/>
          <p:cNvSpPr/>
          <p:nvPr/>
        </p:nvSpPr>
        <p:spPr>
          <a:xfrm>
            <a:off x="5120640" y="2304288"/>
            <a:ext cx="420624" cy="420624"/>
          </a:xfrm>
          <a:prstGeom prst="ellipse">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ink.png" id="238" name="Google Shape;238;p20"/>
          <p:cNvPicPr preferRelativeResize="0"/>
          <p:nvPr/>
        </p:nvPicPr>
        <p:blipFill rotWithShape="1">
          <a:blip r:embed="rId4">
            <a:alphaModFix/>
          </a:blip>
          <a:srcRect b="0" l="0" r="0" t="0"/>
          <a:stretch/>
        </p:blipFill>
        <p:spPr>
          <a:xfrm>
            <a:off x="5221589" y="2405237"/>
            <a:ext cx="218724" cy="218724"/>
          </a:xfrm>
          <a:prstGeom prst="rect">
            <a:avLst/>
          </a:prstGeom>
          <a:noFill/>
          <a:ln>
            <a:noFill/>
          </a:ln>
        </p:spPr>
      </p:pic>
      <p:sp>
        <p:nvSpPr>
          <p:cNvPr id="239" name="Google Shape;239;p20"/>
          <p:cNvSpPr txBox="1"/>
          <p:nvPr/>
        </p:nvSpPr>
        <p:spPr>
          <a:xfrm>
            <a:off x="5669280" y="2286000"/>
            <a:ext cx="31089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Agent and server in one pod</a:t>
            </a:r>
            <a:endParaRPr/>
          </a:p>
        </p:txBody>
      </p:sp>
      <p:sp>
        <p:nvSpPr>
          <p:cNvPr id="240" name="Google Shape;240;p20"/>
          <p:cNvSpPr txBox="1"/>
          <p:nvPr/>
        </p:nvSpPr>
        <p:spPr>
          <a:xfrm>
            <a:off x="5669280" y="2615184"/>
            <a:ext cx="310896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MCP calls stay on localhost, with no network hop</a:t>
            </a:r>
            <a:endParaRPr/>
          </a:p>
        </p:txBody>
      </p:sp>
      <p:sp>
        <p:nvSpPr>
          <p:cNvPr id="241" name="Google Shape;241;p20"/>
          <p:cNvSpPr/>
          <p:nvPr/>
        </p:nvSpPr>
        <p:spPr>
          <a:xfrm>
            <a:off x="5120640" y="3328416"/>
            <a:ext cx="420624" cy="420624"/>
          </a:xfrm>
          <a:prstGeom prst="ellipse">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Database.png" id="242" name="Google Shape;242;p20"/>
          <p:cNvPicPr preferRelativeResize="0"/>
          <p:nvPr/>
        </p:nvPicPr>
        <p:blipFill rotWithShape="1">
          <a:blip r:embed="rId5">
            <a:alphaModFix/>
          </a:blip>
          <a:srcRect b="0" l="0" r="0" t="0"/>
          <a:stretch/>
        </p:blipFill>
        <p:spPr>
          <a:xfrm>
            <a:off x="5221589" y="3429365"/>
            <a:ext cx="218724" cy="218724"/>
          </a:xfrm>
          <a:prstGeom prst="rect">
            <a:avLst/>
          </a:prstGeom>
          <a:noFill/>
          <a:ln>
            <a:noFill/>
          </a:ln>
        </p:spPr>
      </p:pic>
      <p:sp>
        <p:nvSpPr>
          <p:cNvPr id="243" name="Google Shape;243;p20"/>
          <p:cNvSpPr txBox="1"/>
          <p:nvPr/>
        </p:nvSpPr>
        <p:spPr>
          <a:xfrm>
            <a:off x="5669280" y="3310128"/>
            <a:ext cx="31089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Local telemetry store</a:t>
            </a:r>
            <a:endParaRPr/>
          </a:p>
        </p:txBody>
      </p:sp>
      <p:sp>
        <p:nvSpPr>
          <p:cNvPr id="244" name="Google Shape;244;p20"/>
          <p:cNvSpPr txBox="1"/>
          <p:nvPr/>
        </p:nvSpPr>
        <p:spPr>
          <a:xfrm>
            <a:off x="5669280" y="3639312"/>
            <a:ext cx="310896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PostgreSQL reached on the node; works through outages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1"/>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3600"/>
              <a:buNone/>
            </a:pPr>
            <a:r>
              <a:rPr lang="en-US" sz="3600">
                <a:solidFill>
                  <a:schemeClr val="lt1"/>
                </a:solidFill>
              </a:rPr>
              <a:t>Results and </a:t>
            </a:r>
            <a:r>
              <a:rPr lang="en-US"/>
              <a:t>L</a:t>
            </a:r>
            <a:r>
              <a:rPr lang="en-US" sz="3600">
                <a:solidFill>
                  <a:schemeClr val="lt1"/>
                </a:solidFill>
              </a:rPr>
              <a:t>essons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2"/>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What </a:t>
            </a:r>
            <a:r>
              <a:rPr lang="en-US"/>
              <a:t>W</a:t>
            </a:r>
            <a:r>
              <a:rPr b="1" i="0" lang="en-US" sz="2400">
                <a:solidFill>
                  <a:schemeClr val="lt1"/>
                </a:solidFill>
                <a:latin typeface="Red Hat Display Black"/>
                <a:ea typeface="Red Hat Display Black"/>
                <a:cs typeface="Red Hat Display Black"/>
                <a:sym typeface="Red Hat Display Black"/>
              </a:rPr>
              <a:t>e </a:t>
            </a:r>
            <a:r>
              <a:rPr lang="en-US"/>
              <a:t>M</a:t>
            </a:r>
            <a:r>
              <a:rPr b="1" i="0" lang="en-US" sz="2400">
                <a:solidFill>
                  <a:schemeClr val="lt1"/>
                </a:solidFill>
                <a:latin typeface="Red Hat Display Black"/>
                <a:ea typeface="Red Hat Display Black"/>
                <a:cs typeface="Red Hat Display Black"/>
                <a:sym typeface="Red Hat Display Black"/>
              </a:rPr>
              <a:t>easured, and </a:t>
            </a:r>
            <a:r>
              <a:rPr lang="en-US"/>
              <a:t>H</a:t>
            </a:r>
            <a:r>
              <a:rPr b="1" i="0" lang="en-US" sz="2400">
                <a:solidFill>
                  <a:schemeClr val="lt1"/>
                </a:solidFill>
                <a:latin typeface="Red Hat Display Black"/>
                <a:ea typeface="Red Hat Display Black"/>
                <a:cs typeface="Red Hat Display Black"/>
                <a:sym typeface="Red Hat Display Black"/>
              </a:rPr>
              <a:t>ow</a:t>
            </a:r>
            <a:endParaRPr/>
          </a:p>
        </p:txBody>
      </p:sp>
      <p:sp>
        <p:nvSpPr>
          <p:cNvPr id="255" name="Google Shape;255;p22"/>
          <p:cNvSpPr/>
          <p:nvPr/>
        </p:nvSpPr>
        <p:spPr>
          <a:xfrm>
            <a:off x="365760" y="1261872"/>
            <a:ext cx="4297680" cy="1371600"/>
          </a:xfrm>
          <a:prstGeom prst="roundRect">
            <a:avLst>
              <a:gd fmla="val 8000" name="adj"/>
            </a:avLst>
          </a:prstGeom>
          <a:solidFill>
            <a:srgbClr val="EEF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 name="Google Shape;256;p22"/>
          <p:cNvSpPr txBox="1"/>
          <p:nvPr/>
        </p:nvSpPr>
        <p:spPr>
          <a:xfrm>
            <a:off x="548640" y="1353312"/>
            <a:ext cx="39319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051832"/>
                </a:solidFill>
                <a:latin typeface="Red Hat Display Black"/>
                <a:ea typeface="Red Hat Display Black"/>
                <a:cs typeface="Red Hat Display Black"/>
                <a:sym typeface="Red Hat Display Black"/>
              </a:rPr>
              <a:t>Mean tool-call latency per node n and tool t</a:t>
            </a:r>
            <a:endParaRPr/>
          </a:p>
        </p:txBody>
      </p:sp>
      <p:pic>
        <p:nvPicPr>
          <p:cNvPr descr="f_latency.png" id="257" name="Google Shape;257;p22"/>
          <p:cNvPicPr preferRelativeResize="0"/>
          <p:nvPr/>
        </p:nvPicPr>
        <p:blipFill rotWithShape="1">
          <a:blip r:embed="rId3">
            <a:alphaModFix/>
          </a:blip>
          <a:srcRect b="0" l="0" r="0" t="0"/>
          <a:stretch/>
        </p:blipFill>
        <p:spPr>
          <a:xfrm>
            <a:off x="1005840" y="1627632"/>
            <a:ext cx="2743200" cy="751114"/>
          </a:xfrm>
          <a:prstGeom prst="rect">
            <a:avLst/>
          </a:prstGeom>
          <a:noFill/>
          <a:ln>
            <a:noFill/>
          </a:ln>
        </p:spPr>
      </p:pic>
      <p:sp>
        <p:nvSpPr>
          <p:cNvPr id="258" name="Google Shape;258;p22"/>
          <p:cNvSpPr/>
          <p:nvPr/>
        </p:nvSpPr>
        <p:spPr>
          <a:xfrm>
            <a:off x="365760" y="2761488"/>
            <a:ext cx="4297680" cy="1143000"/>
          </a:xfrm>
          <a:prstGeom prst="roundRect">
            <a:avLst>
              <a:gd fmla="val 8000" name="adj"/>
            </a:avLst>
          </a:prstGeom>
          <a:solidFill>
            <a:srgbClr val="EEF4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9" name="Google Shape;259;p22"/>
          <p:cNvSpPr txBox="1"/>
          <p:nvPr/>
        </p:nvSpPr>
        <p:spPr>
          <a:xfrm>
            <a:off x="548640" y="2834640"/>
            <a:ext cx="393192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051832"/>
                </a:solidFill>
                <a:latin typeface="Red Hat Display Black"/>
                <a:ea typeface="Red Hat Display Black"/>
                <a:cs typeface="Red Hat Display Black"/>
                <a:sym typeface="Red Hat Display Black"/>
              </a:rPr>
              <a:t>Aggregate tool-call success rate</a:t>
            </a:r>
            <a:endParaRPr/>
          </a:p>
        </p:txBody>
      </p:sp>
      <p:pic>
        <p:nvPicPr>
          <p:cNvPr descr="f_rho.png" id="260" name="Google Shape;260;p22"/>
          <p:cNvPicPr preferRelativeResize="0"/>
          <p:nvPr/>
        </p:nvPicPr>
        <p:blipFill rotWithShape="1">
          <a:blip r:embed="rId4">
            <a:alphaModFix/>
          </a:blip>
          <a:srcRect b="0" l="0" r="0" t="0"/>
          <a:stretch/>
        </p:blipFill>
        <p:spPr>
          <a:xfrm>
            <a:off x="685800" y="3127248"/>
            <a:ext cx="3566160" cy="720090"/>
          </a:xfrm>
          <a:prstGeom prst="rect">
            <a:avLst/>
          </a:prstGeom>
          <a:noFill/>
          <a:ln>
            <a:noFill/>
          </a:ln>
        </p:spPr>
      </p:pic>
      <p:sp>
        <p:nvSpPr>
          <p:cNvPr id="261" name="Google Shape;261;p22"/>
          <p:cNvSpPr txBox="1"/>
          <p:nvPr/>
        </p:nvSpPr>
        <p:spPr>
          <a:xfrm>
            <a:off x="365760" y="3986784"/>
            <a:ext cx="429768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Lᵢ = latency of call i;  k = calls observed for that (node, tool) pair in the collection window</a:t>
            </a:r>
            <a:endParaRPr/>
          </a:p>
        </p:txBody>
      </p:sp>
      <p:graphicFrame>
        <p:nvGraphicFramePr>
          <p:cNvPr id="262" name="Google Shape;262;p22"/>
          <p:cNvGraphicFramePr/>
          <p:nvPr/>
        </p:nvGraphicFramePr>
        <p:xfrm>
          <a:off x="4983480" y="1261872"/>
          <a:ext cx="3000000" cy="3000000"/>
        </p:xfrm>
        <a:graphic>
          <a:graphicData uri="http://schemas.openxmlformats.org/drawingml/2006/table">
            <a:tbl>
              <a:tblPr>
                <a:noFill/>
                <a:tableStyleId>{DBE201FB-46FE-4281-96E3-267F0BB7D057}</a:tableStyleId>
              </a:tblPr>
              <a:tblGrid>
                <a:gridCol w="1600200"/>
                <a:gridCol w="2194550"/>
              </a:tblGrid>
              <a:tr h="402325">
                <a:tc>
                  <a:txBody>
                    <a:bodyPr/>
                    <a:lstStyle/>
                    <a:p>
                      <a:pPr indent="0" lvl="0" marL="0" marR="0" rtl="0" algn="l">
                        <a:lnSpc>
                          <a:spcPct val="100000"/>
                        </a:lnSpc>
                        <a:spcBef>
                          <a:spcPts val="0"/>
                        </a:spcBef>
                        <a:spcAft>
                          <a:spcPts val="0"/>
                        </a:spcAft>
                        <a:buNone/>
                      </a:pPr>
                      <a:r>
                        <a:rPr b="1" lang="en-US" sz="1100" u="none" cap="none" strike="noStrike">
                          <a:solidFill>
                            <a:srgbClr val="FFFFFF"/>
                          </a:solidFill>
                          <a:latin typeface="Red Hat Display Black"/>
                          <a:ea typeface="Red Hat Display Black"/>
                          <a:cs typeface="Red Hat Display Black"/>
                          <a:sym typeface="Red Hat Display Black"/>
                        </a:rPr>
                        <a:t>Logged field</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100" u="none" cap="none" strike="noStrike">
                          <a:solidFill>
                            <a:srgbClr val="FFFFFF"/>
                          </a:solidFill>
                          <a:latin typeface="Red Hat Display Black"/>
                          <a:ea typeface="Red Hat Display Black"/>
                          <a:cs typeface="Red Hat Display Black"/>
                          <a:sym typeface="Red Hat Display Black"/>
                        </a:rPr>
                        <a:t>Used for</a:t>
                      </a:r>
                      <a:endParaRPr/>
                    </a:p>
                  </a:txBody>
                  <a:tcPr marT="36575" marB="36575" marR="73150" marL="73150" anchor="ctr">
                    <a:solidFill>
                      <a:srgbClr val="051832"/>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edge_node</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node index n</a:t>
                      </a:r>
                      <a:endParaRPr/>
                    </a:p>
                  </a:txBody>
                  <a:tcPr marT="36575" marB="36575" marR="73150" marL="73150" anchor="ctr">
                    <a:solidFill>
                      <a:srgbClr val="FFFFFF"/>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tool_name</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tool type t</a:t>
                      </a:r>
                      <a:endParaRPr/>
                    </a:p>
                  </a:txBody>
                  <a:tcPr marT="36575" marB="36575" marR="73150" marL="73150" anchor="ctr">
                    <a:solidFill>
                      <a:srgbClr val="F4F6FA"/>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latency_ms</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Lᵢ, then the mean per (n, t)</a:t>
                      </a:r>
                      <a:endParaRPr/>
                    </a:p>
                  </a:txBody>
                  <a:tcPr marT="36575" marB="36575" marR="73150" marL="73150" anchor="ctr">
                    <a:solidFill>
                      <a:srgbClr val="FFFFFF"/>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succeeded</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success rate ρ</a:t>
                      </a:r>
                      <a:endParaRPr/>
                    </a:p>
                  </a:txBody>
                  <a:tcPr marT="36575" marB="36575" marR="73150" marL="73150" anchor="ctr">
                    <a:solidFill>
                      <a:srgbClr val="F4F6FA"/>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called_at</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collection window</a:t>
                      </a:r>
                      <a:endParaRPr/>
                    </a:p>
                  </a:txBody>
                  <a:tcPr marT="36575" marB="36575" marR="73150" marL="73150" anchor="ctr">
                    <a:solidFill>
                      <a:srgbClr val="FFFFFF"/>
                    </a:solidFill>
                  </a:tcPr>
                </a:tc>
              </a:tr>
              <a:tr h="402325">
                <a:tc>
                  <a:txBody>
                    <a:bodyPr/>
                    <a:lstStyle/>
                    <a:p>
                      <a:pPr indent="0" lvl="0" marL="0" marR="0" rtl="0" algn="l">
                        <a:lnSpc>
                          <a:spcPct val="100000"/>
                        </a:lnSpc>
                        <a:spcBef>
                          <a:spcPts val="0"/>
                        </a:spcBef>
                        <a:spcAft>
                          <a:spcPts val="0"/>
                        </a:spcAft>
                        <a:buNone/>
                      </a:pPr>
                      <a:r>
                        <a:rPr b="1" lang="en-US" sz="1100" u="none" cap="none" strike="noStrike">
                          <a:solidFill>
                            <a:srgbClr val="051832"/>
                          </a:solidFill>
                          <a:latin typeface="Red Hat Display Medium"/>
                          <a:ea typeface="Red Hat Display Medium"/>
                          <a:cs typeface="Red Hat Display Medium"/>
                          <a:sym typeface="Red Hat Display Medium"/>
                        </a:rPr>
                        <a:t>resource use</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00" u="none" cap="none" strike="noStrike">
                          <a:solidFill>
                            <a:srgbClr val="1B2333"/>
                          </a:solidFill>
                          <a:latin typeface="Red Hat Display Medium"/>
                          <a:ea typeface="Red Hat Display Medium"/>
                          <a:cs typeface="Red Hat Display Medium"/>
                          <a:sym typeface="Red Hat Display Medium"/>
                        </a:rPr>
                        <a:t>logged; not reported</a:t>
                      </a:r>
                      <a:endParaRPr/>
                    </a:p>
                  </a:txBody>
                  <a:tcPr marT="36575" marB="36575" marR="73150" marL="73150" anchor="ctr">
                    <a:solidFill>
                      <a:srgbClr val="F4F6FA"/>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3"/>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Tool-call </a:t>
            </a:r>
            <a:r>
              <a:rPr lang="en-US"/>
              <a:t>L</a:t>
            </a:r>
            <a:r>
              <a:rPr b="1" i="0" lang="en-US" sz="2400">
                <a:solidFill>
                  <a:schemeClr val="lt1"/>
                </a:solidFill>
                <a:latin typeface="Red Hat Display Black"/>
                <a:ea typeface="Red Hat Display Black"/>
                <a:cs typeface="Red Hat Display Black"/>
                <a:sym typeface="Red Hat Display Black"/>
              </a:rPr>
              <a:t>atency by </a:t>
            </a:r>
            <a:r>
              <a:rPr lang="en-US"/>
              <a:t>N</a:t>
            </a:r>
            <a:r>
              <a:rPr b="1" i="0" lang="en-US" sz="2400">
                <a:solidFill>
                  <a:schemeClr val="lt1"/>
                </a:solidFill>
                <a:latin typeface="Red Hat Display Black"/>
                <a:ea typeface="Red Hat Display Black"/>
                <a:cs typeface="Red Hat Display Black"/>
                <a:sym typeface="Red Hat Display Black"/>
              </a:rPr>
              <a:t>ode and </a:t>
            </a:r>
            <a:r>
              <a:rPr lang="en-US"/>
              <a:t>T</a:t>
            </a:r>
            <a:r>
              <a:rPr b="1" i="0" lang="en-US" sz="2400">
                <a:solidFill>
                  <a:schemeClr val="lt1"/>
                </a:solidFill>
                <a:latin typeface="Red Hat Display Black"/>
                <a:ea typeface="Red Hat Display Black"/>
                <a:cs typeface="Red Hat Display Black"/>
                <a:sym typeface="Red Hat Display Black"/>
              </a:rPr>
              <a:t>ool</a:t>
            </a:r>
            <a:endParaRPr/>
          </a:p>
        </p:txBody>
      </p:sp>
      <p:pic>
        <p:nvPicPr>
          <p:cNvPr descr="heatmap.png" id="268" name="Google Shape;268;p23"/>
          <p:cNvPicPr preferRelativeResize="0"/>
          <p:nvPr/>
        </p:nvPicPr>
        <p:blipFill rotWithShape="1">
          <a:blip r:embed="rId3">
            <a:alphaModFix/>
          </a:blip>
          <a:srcRect b="0" l="0" r="0" t="0"/>
          <a:stretch/>
        </p:blipFill>
        <p:spPr>
          <a:xfrm>
            <a:off x="320040" y="1188720"/>
            <a:ext cx="5623560" cy="3154680"/>
          </a:xfrm>
          <a:prstGeom prst="rect">
            <a:avLst/>
          </a:prstGeom>
          <a:noFill/>
          <a:ln>
            <a:noFill/>
          </a:ln>
        </p:spPr>
      </p:pic>
      <p:sp>
        <p:nvSpPr>
          <p:cNvPr id="269" name="Google Shape;269;p23"/>
          <p:cNvSpPr/>
          <p:nvPr/>
        </p:nvSpPr>
        <p:spPr>
          <a:xfrm>
            <a:off x="6172200" y="1298448"/>
            <a:ext cx="384048" cy="384048"/>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Zap.png" id="270" name="Google Shape;270;p23"/>
          <p:cNvPicPr preferRelativeResize="0"/>
          <p:nvPr/>
        </p:nvPicPr>
        <p:blipFill rotWithShape="1">
          <a:blip r:embed="rId4">
            <a:alphaModFix/>
          </a:blip>
          <a:srcRect b="0" l="0" r="0" t="0"/>
          <a:stretch/>
        </p:blipFill>
        <p:spPr>
          <a:xfrm>
            <a:off x="6264371" y="1390619"/>
            <a:ext cx="199704" cy="199704"/>
          </a:xfrm>
          <a:prstGeom prst="rect">
            <a:avLst/>
          </a:prstGeom>
          <a:noFill/>
          <a:ln>
            <a:noFill/>
          </a:ln>
        </p:spPr>
      </p:pic>
      <p:sp>
        <p:nvSpPr>
          <p:cNvPr id="271" name="Google Shape;271;p23"/>
          <p:cNvSpPr txBox="1"/>
          <p:nvPr/>
        </p:nvSpPr>
        <p:spPr>
          <a:xfrm>
            <a:off x="6675120" y="1271016"/>
            <a:ext cx="214884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051832"/>
                </a:solidFill>
                <a:latin typeface="Red Hat Display Black"/>
                <a:ea typeface="Red Hat Display Black"/>
                <a:cs typeface="Red Hat Display Black"/>
                <a:sym typeface="Red Hat Display Black"/>
              </a:rPr>
              <a:t>actuate_device is slowest</a:t>
            </a:r>
            <a:endParaRPr/>
          </a:p>
        </p:txBody>
      </p:sp>
      <p:sp>
        <p:nvSpPr>
          <p:cNvPr id="272" name="Google Shape;272;p23"/>
          <p:cNvSpPr txBox="1"/>
          <p:nvPr/>
        </p:nvSpPr>
        <p:spPr>
          <a:xfrm>
            <a:off x="6675120" y="1572768"/>
            <a:ext cx="214884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50" u="none" cap="none" strike="noStrike">
                <a:solidFill>
                  <a:srgbClr val="4A5568"/>
                </a:solidFill>
                <a:latin typeface="Red Hat Display Medium"/>
                <a:ea typeface="Red Hat Display Medium"/>
                <a:cs typeface="Red Hat Display Medium"/>
                <a:sym typeface="Red Hat Display Medium"/>
              </a:rPr>
              <a:t>highest mean latency on all four nodes</a:t>
            </a:r>
            <a:endParaRPr/>
          </a:p>
        </p:txBody>
      </p:sp>
      <p:sp>
        <p:nvSpPr>
          <p:cNvPr id="273" name="Google Shape;273;p23"/>
          <p:cNvSpPr/>
          <p:nvPr/>
        </p:nvSpPr>
        <p:spPr>
          <a:xfrm>
            <a:off x="6172200" y="2286000"/>
            <a:ext cx="384048" cy="384048"/>
          </a:xfrm>
          <a:prstGeom prst="ellipse">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lock.png" id="274" name="Google Shape;274;p23"/>
          <p:cNvPicPr preferRelativeResize="0"/>
          <p:nvPr/>
        </p:nvPicPr>
        <p:blipFill rotWithShape="1">
          <a:blip r:embed="rId5">
            <a:alphaModFix/>
          </a:blip>
          <a:srcRect b="0" l="0" r="0" t="0"/>
          <a:stretch/>
        </p:blipFill>
        <p:spPr>
          <a:xfrm>
            <a:off x="6264371" y="2378171"/>
            <a:ext cx="199704" cy="199704"/>
          </a:xfrm>
          <a:prstGeom prst="rect">
            <a:avLst/>
          </a:prstGeom>
          <a:noFill/>
          <a:ln>
            <a:noFill/>
          </a:ln>
        </p:spPr>
      </p:pic>
      <p:sp>
        <p:nvSpPr>
          <p:cNvPr id="275" name="Google Shape;275;p23"/>
          <p:cNvSpPr txBox="1"/>
          <p:nvPr/>
        </p:nvSpPr>
        <p:spPr>
          <a:xfrm>
            <a:off x="6675120" y="2258568"/>
            <a:ext cx="214884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051832"/>
                </a:solidFill>
                <a:latin typeface="Red Hat Display Black"/>
                <a:ea typeface="Red Hat Display Black"/>
                <a:cs typeface="Red Hat Display Black"/>
                <a:sym typeface="Red Hat Display Black"/>
              </a:rPr>
              <a:t>Peak: 210 ms</a:t>
            </a:r>
            <a:endParaRPr/>
          </a:p>
        </p:txBody>
      </p:sp>
      <p:sp>
        <p:nvSpPr>
          <p:cNvPr id="276" name="Google Shape;276;p23"/>
          <p:cNvSpPr txBox="1"/>
          <p:nvPr/>
        </p:nvSpPr>
        <p:spPr>
          <a:xfrm>
            <a:off x="6675120" y="2560320"/>
            <a:ext cx="214884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50" u="none" cap="none" strike="noStrike">
                <a:solidFill>
                  <a:srgbClr val="4A5568"/>
                </a:solidFill>
                <a:latin typeface="Red Hat Display Medium"/>
                <a:ea typeface="Red Hat Display Medium"/>
                <a:cs typeface="Red Hat Display Medium"/>
                <a:sym typeface="Red Hat Display Medium"/>
              </a:rPr>
              <a:t>node-edge-03, the least-cached node</a:t>
            </a:r>
            <a:endParaRPr/>
          </a:p>
        </p:txBody>
      </p:sp>
      <p:sp>
        <p:nvSpPr>
          <p:cNvPr id="277" name="Google Shape;277;p23"/>
          <p:cNvSpPr/>
          <p:nvPr/>
        </p:nvSpPr>
        <p:spPr>
          <a:xfrm>
            <a:off x="6172200" y="3273552"/>
            <a:ext cx="384048" cy="384048"/>
          </a:xfrm>
          <a:prstGeom prst="ellipse">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Activity.png" id="278" name="Google Shape;278;p23"/>
          <p:cNvPicPr preferRelativeResize="0"/>
          <p:nvPr/>
        </p:nvPicPr>
        <p:blipFill rotWithShape="1">
          <a:blip r:embed="rId6">
            <a:alphaModFix/>
          </a:blip>
          <a:srcRect b="0" l="0" r="0" t="0"/>
          <a:stretch/>
        </p:blipFill>
        <p:spPr>
          <a:xfrm>
            <a:off x="6264371" y="3365723"/>
            <a:ext cx="199704" cy="199704"/>
          </a:xfrm>
          <a:prstGeom prst="rect">
            <a:avLst/>
          </a:prstGeom>
          <a:noFill/>
          <a:ln>
            <a:noFill/>
          </a:ln>
        </p:spPr>
      </p:pic>
      <p:sp>
        <p:nvSpPr>
          <p:cNvPr id="279" name="Google Shape;279;p23"/>
          <p:cNvSpPr txBox="1"/>
          <p:nvPr/>
        </p:nvSpPr>
        <p:spPr>
          <a:xfrm>
            <a:off x="6675120" y="3246120"/>
            <a:ext cx="214884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051832"/>
                </a:solidFill>
                <a:latin typeface="Red Hat Display Black"/>
                <a:ea typeface="Red Hat Display Black"/>
                <a:cs typeface="Red Hat Display Black"/>
                <a:sym typeface="Red Hat Display Black"/>
              </a:rPr>
              <a:t>Not protocol overhead</a:t>
            </a:r>
            <a:endParaRPr/>
          </a:p>
        </p:txBody>
      </p:sp>
      <p:sp>
        <p:nvSpPr>
          <p:cNvPr id="280" name="Google Shape;280;p23"/>
          <p:cNvSpPr txBox="1"/>
          <p:nvPr/>
        </p:nvSpPr>
        <p:spPr>
          <a:xfrm>
            <a:off x="6675120" y="3547872"/>
            <a:ext cx="214884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50" u="none" cap="none" strike="noStrike">
                <a:solidFill>
                  <a:srgbClr val="4A5568"/>
                </a:solidFill>
                <a:latin typeface="Red Hat Display Medium"/>
                <a:ea typeface="Red Hat Display Medium"/>
                <a:cs typeface="Red Hat Display Medium"/>
                <a:sym typeface="Red Hat Display Medium"/>
              </a:rPr>
              <a:t>cold starts and device round trips drive it</a:t>
            </a:r>
            <a:endParaRPr/>
          </a:p>
        </p:txBody>
      </p:sp>
      <p:sp>
        <p:nvSpPr>
          <p:cNvPr id="281" name="Google Shape;281;p23"/>
          <p:cNvSpPr txBox="1"/>
          <p:nvPr/>
        </p:nvSpPr>
        <p:spPr>
          <a:xfrm>
            <a:off x="1463040" y="4357483"/>
            <a:ext cx="72237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Mean latency per node and tool (ms)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4"/>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Where the latency goes</a:t>
            </a:r>
            <a:endParaRPr/>
          </a:p>
        </p:txBody>
      </p:sp>
      <p:pic>
        <p:nvPicPr>
          <p:cNvPr descr="bars.png" id="287" name="Google Shape;287;p24"/>
          <p:cNvPicPr preferRelativeResize="0"/>
          <p:nvPr/>
        </p:nvPicPr>
        <p:blipFill rotWithShape="1">
          <a:blip r:embed="rId3">
            <a:alphaModFix/>
          </a:blip>
          <a:srcRect b="0" l="0" r="0" t="0"/>
          <a:stretch/>
        </p:blipFill>
        <p:spPr>
          <a:xfrm>
            <a:off x="274320" y="1188720"/>
            <a:ext cx="6035040" cy="2194560"/>
          </a:xfrm>
          <a:prstGeom prst="rect">
            <a:avLst/>
          </a:prstGeom>
          <a:noFill/>
          <a:ln>
            <a:noFill/>
          </a:ln>
        </p:spPr>
      </p:pic>
      <p:pic>
        <p:nvPicPr>
          <p:cNvPr descr="donut_share.png" id="288" name="Google Shape;288;p24"/>
          <p:cNvPicPr preferRelativeResize="0"/>
          <p:nvPr/>
        </p:nvPicPr>
        <p:blipFill rotWithShape="1">
          <a:blip r:embed="rId4">
            <a:alphaModFix/>
          </a:blip>
          <a:srcRect b="0" l="0" r="0" t="0"/>
          <a:stretch/>
        </p:blipFill>
        <p:spPr>
          <a:xfrm>
            <a:off x="6446520" y="1143000"/>
            <a:ext cx="2240280" cy="2148840"/>
          </a:xfrm>
          <a:prstGeom prst="rect">
            <a:avLst/>
          </a:prstGeom>
          <a:noFill/>
          <a:ln>
            <a:noFill/>
          </a:ln>
        </p:spPr>
      </p:pic>
      <p:sp>
        <p:nvSpPr>
          <p:cNvPr id="289" name="Google Shape;289;p24"/>
          <p:cNvSpPr/>
          <p:nvPr/>
        </p:nvSpPr>
        <p:spPr>
          <a:xfrm>
            <a:off x="6629400" y="3383279"/>
            <a:ext cx="128016" cy="128016"/>
          </a:xfrm>
          <a:prstGeom prst="rect">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0" name="Google Shape;290;p24"/>
          <p:cNvSpPr txBox="1"/>
          <p:nvPr/>
        </p:nvSpPr>
        <p:spPr>
          <a:xfrm>
            <a:off x="6830568" y="3337560"/>
            <a:ext cx="1920240" cy="21945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1B2333"/>
                </a:solidFill>
                <a:latin typeface="Red Hat Display Medium"/>
                <a:ea typeface="Red Hat Display Medium"/>
                <a:cs typeface="Red Hat Display Medium"/>
                <a:sym typeface="Red Hat Display Medium"/>
              </a:rPr>
              <a:t>read_metric</a:t>
            </a:r>
            <a:endParaRPr/>
          </a:p>
        </p:txBody>
      </p:sp>
      <p:sp>
        <p:nvSpPr>
          <p:cNvPr id="291" name="Google Shape;291;p24"/>
          <p:cNvSpPr/>
          <p:nvPr/>
        </p:nvSpPr>
        <p:spPr>
          <a:xfrm>
            <a:off x="6629400" y="3611879"/>
            <a:ext cx="128016" cy="128016"/>
          </a:xfrm>
          <a:prstGeom prst="rect">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2" name="Google Shape;292;p24"/>
          <p:cNvSpPr txBox="1"/>
          <p:nvPr/>
        </p:nvSpPr>
        <p:spPr>
          <a:xfrm>
            <a:off x="6830568" y="3566160"/>
            <a:ext cx="1920240" cy="21945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1B2333"/>
                </a:solidFill>
                <a:latin typeface="Red Hat Display Medium"/>
                <a:ea typeface="Red Hat Display Medium"/>
                <a:cs typeface="Red Hat Display Medium"/>
                <a:sym typeface="Red Hat Display Medium"/>
              </a:rPr>
              <a:t>device_twin_get</a:t>
            </a:r>
            <a:endParaRPr/>
          </a:p>
        </p:txBody>
      </p:sp>
      <p:sp>
        <p:nvSpPr>
          <p:cNvPr id="293" name="Google Shape;293;p24"/>
          <p:cNvSpPr/>
          <p:nvPr/>
        </p:nvSpPr>
        <p:spPr>
          <a:xfrm>
            <a:off x="6629400" y="3840480"/>
            <a:ext cx="128016" cy="128016"/>
          </a:xfrm>
          <a:prstGeom prst="rect">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4" name="Google Shape;294;p24"/>
          <p:cNvSpPr txBox="1"/>
          <p:nvPr/>
        </p:nvSpPr>
        <p:spPr>
          <a:xfrm>
            <a:off x="6830568" y="3794760"/>
            <a:ext cx="1920240" cy="21945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1B2333"/>
                </a:solidFill>
                <a:latin typeface="Red Hat Display Medium"/>
                <a:ea typeface="Red Hat Display Medium"/>
                <a:cs typeface="Red Hat Display Medium"/>
                <a:sym typeface="Red Hat Display Medium"/>
              </a:rPr>
              <a:t>graphql_query</a:t>
            </a:r>
            <a:endParaRPr/>
          </a:p>
        </p:txBody>
      </p:sp>
      <p:sp>
        <p:nvSpPr>
          <p:cNvPr id="295" name="Google Shape;295;p24"/>
          <p:cNvSpPr/>
          <p:nvPr/>
        </p:nvSpPr>
        <p:spPr>
          <a:xfrm>
            <a:off x="6629400" y="4069080"/>
            <a:ext cx="128016" cy="128016"/>
          </a:xfrm>
          <a:prstGeom prst="rect">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6" name="Google Shape;296;p24"/>
          <p:cNvSpPr txBox="1"/>
          <p:nvPr/>
        </p:nvSpPr>
        <p:spPr>
          <a:xfrm>
            <a:off x="6830568" y="4023360"/>
            <a:ext cx="1920240" cy="21945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1B2333"/>
                </a:solidFill>
                <a:latin typeface="Red Hat Display Medium"/>
                <a:ea typeface="Red Hat Display Medium"/>
                <a:cs typeface="Red Hat Display Medium"/>
                <a:sym typeface="Red Hat Display Medium"/>
              </a:rPr>
              <a:t>actuate_device</a:t>
            </a:r>
            <a:endParaRPr/>
          </a:p>
        </p:txBody>
      </p:sp>
      <p:sp>
        <p:nvSpPr>
          <p:cNvPr id="297" name="Google Shape;297;p24"/>
          <p:cNvSpPr/>
          <p:nvPr/>
        </p:nvSpPr>
        <p:spPr>
          <a:xfrm>
            <a:off x="411480" y="3456432"/>
            <a:ext cx="5806440" cy="777240"/>
          </a:xfrm>
          <a:prstGeom prst="roundRect">
            <a:avLst>
              <a:gd fmla="val 8000" name="adj"/>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8" name="Google Shape;298;p24"/>
          <p:cNvSpPr txBox="1"/>
          <p:nvPr/>
        </p:nvSpPr>
        <p:spPr>
          <a:xfrm>
            <a:off x="594360" y="3502152"/>
            <a:ext cx="1371600" cy="6858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3200" u="none" cap="none" strike="noStrike">
                <a:solidFill>
                  <a:srgbClr val="FFC800"/>
                </a:solidFill>
                <a:latin typeface="Red Hat Display Black"/>
                <a:ea typeface="Red Hat Display Black"/>
                <a:cs typeface="Red Hat Display Black"/>
                <a:sym typeface="Red Hat Display Black"/>
              </a:rPr>
              <a:t>51%</a:t>
            </a:r>
            <a:endParaRPr/>
          </a:p>
        </p:txBody>
      </p:sp>
      <p:sp>
        <p:nvSpPr>
          <p:cNvPr id="299" name="Google Shape;299;p24"/>
          <p:cNvSpPr txBox="1"/>
          <p:nvPr/>
        </p:nvSpPr>
        <p:spPr>
          <a:xfrm>
            <a:off x="1874519" y="3502152"/>
            <a:ext cx="4206240" cy="6858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250" u="none" cap="none" strike="noStrike">
                <a:solidFill>
                  <a:srgbClr val="FFFFFF"/>
                </a:solidFill>
                <a:latin typeface="Red Hat Display Medium"/>
                <a:ea typeface="Red Hat Display Medium"/>
                <a:cs typeface="Red Hat Display Medium"/>
                <a:sym typeface="Red Hat Display Medium"/>
              </a:rPr>
              <a:t>of summed mean latency comes from actuate_device: the device round trip, not MCP, dominates</a:t>
            </a:r>
            <a:endParaRPr/>
          </a:p>
        </p:txBody>
      </p:sp>
      <p:sp>
        <p:nvSpPr>
          <p:cNvPr id="300" name="Google Shape;300;p24"/>
          <p:cNvSpPr txBox="1"/>
          <p:nvPr/>
        </p:nvSpPr>
        <p:spPr>
          <a:xfrm>
            <a:off x="1463040" y="4498848"/>
            <a:ext cx="722376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4A5568"/>
                </a:solidFill>
                <a:latin typeface="Red Hat Display Medium"/>
                <a:ea typeface="Red Hat Display Medium"/>
                <a:cs typeface="Red Hat Display Medium"/>
                <a:sym typeface="Red Hat Display Medium"/>
              </a:rPr>
              <a:t>Derived from the paper’s Figure 2 values (illustrative). Donut: share of the 1,060 ms sum of the 16 cell means.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5"/>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Reliable </a:t>
            </a:r>
            <a:r>
              <a:rPr lang="en-US"/>
              <a:t>O</a:t>
            </a:r>
            <a:r>
              <a:rPr b="1" i="0" lang="en-US" sz="2400">
                <a:solidFill>
                  <a:schemeClr val="lt1"/>
                </a:solidFill>
                <a:latin typeface="Red Hat Display Black"/>
                <a:ea typeface="Red Hat Display Black"/>
                <a:cs typeface="Red Hat Display Black"/>
                <a:sym typeface="Red Hat Display Black"/>
              </a:rPr>
              <a:t>verall, with </a:t>
            </a:r>
            <a:r>
              <a:rPr lang="en-US"/>
              <a:t>T</a:t>
            </a:r>
            <a:r>
              <a:rPr b="1" i="0" lang="en-US" sz="2400">
                <a:solidFill>
                  <a:schemeClr val="lt1"/>
                </a:solidFill>
                <a:latin typeface="Red Hat Display Black"/>
                <a:ea typeface="Red Hat Display Black"/>
                <a:cs typeface="Red Hat Display Black"/>
                <a:sym typeface="Red Hat Display Black"/>
              </a:rPr>
              <a:t>hree </a:t>
            </a:r>
            <a:r>
              <a:rPr lang="en-US"/>
              <a:t>R</a:t>
            </a:r>
            <a:r>
              <a:rPr b="1" i="0" lang="en-US" sz="2400">
                <a:solidFill>
                  <a:schemeClr val="lt1"/>
                </a:solidFill>
                <a:latin typeface="Red Hat Display Black"/>
                <a:ea typeface="Red Hat Display Black"/>
                <a:cs typeface="Red Hat Display Black"/>
                <a:sym typeface="Red Hat Display Black"/>
              </a:rPr>
              <a:t>eal </a:t>
            </a:r>
            <a:r>
              <a:rPr lang="en-US"/>
              <a:t>C</a:t>
            </a:r>
            <a:r>
              <a:rPr b="1" i="0" lang="en-US" sz="2400">
                <a:solidFill>
                  <a:schemeClr val="lt1"/>
                </a:solidFill>
                <a:latin typeface="Red Hat Display Black"/>
                <a:ea typeface="Red Hat Display Black"/>
                <a:cs typeface="Red Hat Display Black"/>
                <a:sym typeface="Red Hat Display Black"/>
              </a:rPr>
              <a:t>onstraints</a:t>
            </a:r>
            <a:endParaRPr/>
          </a:p>
        </p:txBody>
      </p:sp>
      <p:pic>
        <p:nvPicPr>
          <p:cNvPr descr="donut_rho.png" id="306" name="Google Shape;306;p25"/>
          <p:cNvPicPr preferRelativeResize="0"/>
          <p:nvPr/>
        </p:nvPicPr>
        <p:blipFill rotWithShape="1">
          <a:blip r:embed="rId3">
            <a:alphaModFix/>
          </a:blip>
          <a:srcRect b="0" l="0" r="0" t="0"/>
          <a:stretch/>
        </p:blipFill>
        <p:spPr>
          <a:xfrm>
            <a:off x="530352" y="1280160"/>
            <a:ext cx="2377440" cy="2377440"/>
          </a:xfrm>
          <a:prstGeom prst="rect">
            <a:avLst/>
          </a:prstGeom>
          <a:noFill/>
          <a:ln>
            <a:noFill/>
          </a:ln>
        </p:spPr>
      </p:pic>
      <p:sp>
        <p:nvSpPr>
          <p:cNvPr id="307" name="Google Shape;307;p25"/>
          <p:cNvSpPr txBox="1"/>
          <p:nvPr/>
        </p:nvSpPr>
        <p:spPr>
          <a:xfrm>
            <a:off x="365760" y="3794760"/>
            <a:ext cx="2697480" cy="5486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1100" u="none" cap="none" strike="noStrike">
                <a:solidFill>
                  <a:srgbClr val="00A3BA"/>
                </a:solidFill>
                <a:latin typeface="Red Hat Display Medium"/>
                <a:ea typeface="Red Hat Display Medium"/>
                <a:cs typeface="Red Hat Display Medium"/>
                <a:sym typeface="Red Hat Display Medium"/>
              </a:rPr>
              <a:t>■ </a:t>
            </a:r>
            <a:r>
              <a:rPr b="0" i="0" lang="en-US" sz="1100" u="none" cap="none" strike="noStrike">
                <a:solidFill>
                  <a:srgbClr val="1B2333"/>
                </a:solidFill>
                <a:latin typeface="Red Hat Display Medium"/>
                <a:ea typeface="Red Hat Display Medium"/>
                <a:cs typeface="Red Hat Display Medium"/>
                <a:sym typeface="Red Hat Display Medium"/>
              </a:rPr>
              <a:t>succeeded   </a:t>
            </a:r>
            <a:r>
              <a:rPr b="0" i="0" lang="en-US" sz="1100" u="none" cap="none" strike="noStrike">
                <a:solidFill>
                  <a:srgbClr val="E8344F"/>
                </a:solidFill>
                <a:latin typeface="Red Hat Display Medium"/>
                <a:ea typeface="Red Hat Display Medium"/>
                <a:cs typeface="Red Hat Display Medium"/>
                <a:sym typeface="Red Hat Display Medium"/>
              </a:rPr>
              <a:t>■ </a:t>
            </a:r>
            <a:r>
              <a:rPr b="0" i="0" lang="en-US" sz="1100" u="none" cap="none" strike="noStrike">
                <a:solidFill>
                  <a:srgbClr val="1B2333"/>
                </a:solidFill>
                <a:latin typeface="Red Hat Display Medium"/>
                <a:ea typeface="Red Hat Display Medium"/>
                <a:cs typeface="Red Hat Display Medium"/>
                <a:sym typeface="Red Hat Display Medium"/>
              </a:rPr>
              <a:t>failed</a:t>
            </a:r>
            <a:endParaRPr/>
          </a:p>
        </p:txBody>
      </p:sp>
      <p:sp>
        <p:nvSpPr>
          <p:cNvPr id="308" name="Google Shape;308;p25"/>
          <p:cNvSpPr/>
          <p:nvPr/>
        </p:nvSpPr>
        <p:spPr>
          <a:xfrm>
            <a:off x="3337560" y="1261872"/>
            <a:ext cx="5440680" cy="896112"/>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9" name="Google Shape;309;p25"/>
          <p:cNvSpPr/>
          <p:nvPr/>
        </p:nvSpPr>
        <p:spPr>
          <a:xfrm>
            <a:off x="3520440" y="1481328"/>
            <a:ext cx="457200" cy="457200"/>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WifiOff.png" id="310" name="Google Shape;310;p25"/>
          <p:cNvPicPr preferRelativeResize="0"/>
          <p:nvPr/>
        </p:nvPicPr>
        <p:blipFill rotWithShape="1">
          <a:blip r:embed="rId4">
            <a:alphaModFix/>
          </a:blip>
          <a:srcRect b="0" l="0" r="0" t="0"/>
          <a:stretch/>
        </p:blipFill>
        <p:spPr>
          <a:xfrm>
            <a:off x="3630168" y="1591055"/>
            <a:ext cx="237744" cy="237744"/>
          </a:xfrm>
          <a:prstGeom prst="rect">
            <a:avLst/>
          </a:prstGeom>
          <a:noFill/>
          <a:ln>
            <a:noFill/>
          </a:ln>
        </p:spPr>
      </p:pic>
      <p:sp>
        <p:nvSpPr>
          <p:cNvPr id="311" name="Google Shape;311;p25"/>
          <p:cNvSpPr txBox="1"/>
          <p:nvPr/>
        </p:nvSpPr>
        <p:spPr>
          <a:xfrm>
            <a:off x="4160520" y="1380743"/>
            <a:ext cx="44805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Intermittent connectivity</a:t>
            </a:r>
            <a:endParaRPr/>
          </a:p>
        </p:txBody>
      </p:sp>
      <p:sp>
        <p:nvSpPr>
          <p:cNvPr id="312" name="Google Shape;312;p25"/>
          <p:cNvSpPr txBox="1"/>
          <p:nvPr/>
        </p:nvSpPr>
        <p:spPr>
          <a:xfrm>
            <a:off x="4160520" y="1700784"/>
            <a:ext cx="448056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the cloud-core link drops; the local loop has to keep working</a:t>
            </a:r>
            <a:endParaRPr/>
          </a:p>
        </p:txBody>
      </p:sp>
      <p:sp>
        <p:nvSpPr>
          <p:cNvPr id="313" name="Google Shape;313;p25"/>
          <p:cNvSpPr/>
          <p:nvPr/>
        </p:nvSpPr>
        <p:spPr>
          <a:xfrm>
            <a:off x="3337560" y="2286000"/>
            <a:ext cx="5440680" cy="896112"/>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25"/>
          <p:cNvSpPr/>
          <p:nvPr/>
        </p:nvSpPr>
        <p:spPr>
          <a:xfrm>
            <a:off x="3520440" y="2505456"/>
            <a:ext cx="457200" cy="457200"/>
          </a:xfrm>
          <a:prstGeom prst="ellipse">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GitBranch.png" id="315" name="Google Shape;315;p25"/>
          <p:cNvPicPr preferRelativeResize="0"/>
          <p:nvPr/>
        </p:nvPicPr>
        <p:blipFill rotWithShape="1">
          <a:blip r:embed="rId5">
            <a:alphaModFix/>
          </a:blip>
          <a:srcRect b="0" l="0" r="0" t="0"/>
          <a:stretch/>
        </p:blipFill>
        <p:spPr>
          <a:xfrm>
            <a:off x="3630168" y="2615184"/>
            <a:ext cx="237744" cy="237744"/>
          </a:xfrm>
          <a:prstGeom prst="rect">
            <a:avLst/>
          </a:prstGeom>
          <a:noFill/>
          <a:ln>
            <a:noFill/>
          </a:ln>
        </p:spPr>
      </p:pic>
      <p:sp>
        <p:nvSpPr>
          <p:cNvPr id="316" name="Google Shape;316;p25"/>
          <p:cNvSpPr txBox="1"/>
          <p:nvPr/>
        </p:nvSpPr>
        <p:spPr>
          <a:xfrm>
            <a:off x="4160520" y="2404872"/>
            <a:ext cx="44805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Schema drift</a:t>
            </a:r>
            <a:endParaRPr/>
          </a:p>
        </p:txBody>
      </p:sp>
      <p:sp>
        <p:nvSpPr>
          <p:cNvPr id="317" name="Google Shape;317;p25"/>
          <p:cNvSpPr txBox="1"/>
          <p:nvPr/>
        </p:nvSpPr>
        <p:spPr>
          <a:xfrm>
            <a:off x="4160520" y="2724912"/>
            <a:ext cx="448056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GraphQL gateway and updated MCP tool definitions fall out of step</a:t>
            </a:r>
            <a:endParaRPr/>
          </a:p>
        </p:txBody>
      </p:sp>
      <p:sp>
        <p:nvSpPr>
          <p:cNvPr id="318" name="Google Shape;318;p25"/>
          <p:cNvSpPr/>
          <p:nvPr/>
        </p:nvSpPr>
        <p:spPr>
          <a:xfrm>
            <a:off x="3337560" y="3310128"/>
            <a:ext cx="5440680" cy="896112"/>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9" name="Google Shape;319;p25"/>
          <p:cNvSpPr/>
          <p:nvPr/>
        </p:nvSpPr>
        <p:spPr>
          <a:xfrm>
            <a:off x="3520440" y="3529584"/>
            <a:ext cx="457200" cy="457200"/>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Clock.png" id="320" name="Google Shape;320;p25"/>
          <p:cNvPicPr preferRelativeResize="0"/>
          <p:nvPr/>
        </p:nvPicPr>
        <p:blipFill rotWithShape="1">
          <a:blip r:embed="rId6">
            <a:alphaModFix/>
          </a:blip>
          <a:srcRect b="0" l="0" r="0" t="0"/>
          <a:stretch/>
        </p:blipFill>
        <p:spPr>
          <a:xfrm>
            <a:off x="3630168" y="3639312"/>
            <a:ext cx="237744" cy="237744"/>
          </a:xfrm>
          <a:prstGeom prst="rect">
            <a:avLst/>
          </a:prstGeom>
          <a:noFill/>
          <a:ln>
            <a:noFill/>
          </a:ln>
        </p:spPr>
      </p:pic>
      <p:sp>
        <p:nvSpPr>
          <p:cNvPr id="321" name="Google Shape;321;p25"/>
          <p:cNvSpPr txBox="1"/>
          <p:nvPr/>
        </p:nvSpPr>
        <p:spPr>
          <a:xfrm>
            <a:off x="4160520" y="3429000"/>
            <a:ext cx="448056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00" u="none" cap="none" strike="noStrike">
                <a:solidFill>
                  <a:srgbClr val="051832"/>
                </a:solidFill>
                <a:latin typeface="Red Hat Display Black"/>
                <a:ea typeface="Red Hat Display Black"/>
                <a:cs typeface="Red Hat Display Black"/>
                <a:sym typeface="Red Hat Display Black"/>
              </a:rPr>
              <a:t>Cold-start latency</a:t>
            </a:r>
            <a:endParaRPr/>
          </a:p>
        </p:txBody>
      </p:sp>
      <p:sp>
        <p:nvSpPr>
          <p:cNvPr id="322" name="Google Shape;322;p25"/>
          <p:cNvSpPr txBox="1"/>
          <p:nvPr/>
        </p:nvSpPr>
        <p:spPr>
          <a:xfrm>
            <a:off x="4160520" y="3749039"/>
            <a:ext cx="448056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up to ~210 ms for actuate_device on the least-cached node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6"/>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Design </a:t>
            </a:r>
            <a:r>
              <a:rPr lang="en-US"/>
              <a:t>T</a:t>
            </a:r>
            <a:r>
              <a:rPr b="1" i="0" lang="en-US" sz="2400">
                <a:solidFill>
                  <a:schemeClr val="lt1"/>
                </a:solidFill>
                <a:latin typeface="Red Hat Display Black"/>
                <a:ea typeface="Red Hat Display Black"/>
                <a:cs typeface="Red Hat Display Black"/>
                <a:sym typeface="Red Hat Display Black"/>
              </a:rPr>
              <a:t>rade-offs </a:t>
            </a:r>
            <a:r>
              <a:rPr lang="en-US"/>
              <a:t>W</a:t>
            </a:r>
            <a:r>
              <a:rPr b="1" i="0" lang="en-US" sz="2400">
                <a:solidFill>
                  <a:schemeClr val="lt1"/>
                </a:solidFill>
                <a:latin typeface="Red Hat Display Black"/>
                <a:ea typeface="Red Hat Display Black"/>
                <a:cs typeface="Red Hat Display Black"/>
                <a:sym typeface="Red Hat Display Black"/>
              </a:rPr>
              <a:t>e </a:t>
            </a:r>
            <a:r>
              <a:rPr lang="en-US"/>
              <a:t>M</a:t>
            </a:r>
            <a:r>
              <a:rPr b="1" i="0" lang="en-US" sz="2400">
                <a:solidFill>
                  <a:schemeClr val="lt1"/>
                </a:solidFill>
                <a:latin typeface="Red Hat Display Black"/>
                <a:ea typeface="Red Hat Display Black"/>
                <a:cs typeface="Red Hat Display Black"/>
                <a:sym typeface="Red Hat Display Black"/>
              </a:rPr>
              <a:t>ade</a:t>
            </a:r>
            <a:endParaRPr/>
          </a:p>
        </p:txBody>
      </p:sp>
      <p:graphicFrame>
        <p:nvGraphicFramePr>
          <p:cNvPr id="328" name="Google Shape;328;p26"/>
          <p:cNvGraphicFramePr/>
          <p:nvPr/>
        </p:nvGraphicFramePr>
        <p:xfrm>
          <a:off x="365760" y="1261872"/>
          <a:ext cx="3000000" cy="3000000"/>
        </p:xfrm>
        <a:graphic>
          <a:graphicData uri="http://schemas.openxmlformats.org/drawingml/2006/table">
            <a:tbl>
              <a:tblPr>
                <a:noFill/>
                <a:tableStyleId>{DBE201FB-46FE-4281-96E3-267F0BB7D057}</a:tableStyleId>
              </a:tblPr>
              <a:tblGrid>
                <a:gridCol w="2377450"/>
                <a:gridCol w="3291850"/>
                <a:gridCol w="2743200"/>
              </a:tblGrid>
              <a:tr h="603500">
                <a:tc>
                  <a:txBody>
                    <a:bodyPr/>
                    <a:lstStyle/>
                    <a:p>
                      <a:pPr indent="0" lvl="0" marL="0" marR="0" rtl="0" algn="l">
                        <a:lnSpc>
                          <a:spcPct val="100000"/>
                        </a:lnSpc>
                        <a:spcBef>
                          <a:spcPts val="0"/>
                        </a:spcBef>
                        <a:spcAft>
                          <a:spcPts val="0"/>
                        </a:spcAft>
                        <a:buNone/>
                      </a:pPr>
                      <a:r>
                        <a:rPr b="1" lang="en-US" sz="1150" u="none" cap="none" strike="noStrike">
                          <a:solidFill>
                            <a:srgbClr val="FFFFFF"/>
                          </a:solidFill>
                          <a:latin typeface="Red Hat Display Black"/>
                          <a:ea typeface="Red Hat Display Black"/>
                          <a:cs typeface="Red Hat Display Black"/>
                          <a:sym typeface="Red Hat Display Black"/>
                        </a:rPr>
                        <a:t>Decision</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150" u="none" cap="none" strike="noStrike">
                          <a:solidFill>
                            <a:srgbClr val="FFFFFF"/>
                          </a:solidFill>
                          <a:latin typeface="Red Hat Display Black"/>
                          <a:ea typeface="Red Hat Display Black"/>
                          <a:cs typeface="Red Hat Display Black"/>
                          <a:sym typeface="Red Hat Display Black"/>
                        </a:rPr>
                        <a:t>What it gave us</a:t>
                      </a:r>
                      <a:endParaRPr/>
                    </a:p>
                  </a:txBody>
                  <a:tcPr marT="36575" marB="36575" marR="73150" marL="73150" anchor="ctr">
                    <a:solidFill>
                      <a:srgbClr val="051832"/>
                    </a:solidFill>
                  </a:tcPr>
                </a:tc>
                <a:tc>
                  <a:txBody>
                    <a:bodyPr/>
                    <a:lstStyle/>
                    <a:p>
                      <a:pPr indent="0" lvl="0" marL="0" marR="0" rtl="0" algn="l">
                        <a:lnSpc>
                          <a:spcPct val="100000"/>
                        </a:lnSpc>
                        <a:spcBef>
                          <a:spcPts val="0"/>
                        </a:spcBef>
                        <a:spcAft>
                          <a:spcPts val="0"/>
                        </a:spcAft>
                        <a:buNone/>
                      </a:pPr>
                      <a:r>
                        <a:rPr b="1" lang="en-US" sz="1150" u="none" cap="none" strike="noStrike">
                          <a:solidFill>
                            <a:srgbClr val="FFFFFF"/>
                          </a:solidFill>
                          <a:latin typeface="Red Hat Display Black"/>
                          <a:ea typeface="Red Hat Display Black"/>
                          <a:cs typeface="Red Hat Display Black"/>
                          <a:sym typeface="Red Hat Display Black"/>
                        </a:rPr>
                        <a:t>What to watch</a:t>
                      </a:r>
                      <a:endParaRPr/>
                    </a:p>
                  </a:txBody>
                  <a:tcPr marT="36575" marB="36575" marR="73150" marL="73150" anchor="ctr">
                    <a:solidFill>
                      <a:srgbClr val="051832"/>
                    </a:solidFill>
                  </a:tcPr>
                </a:tc>
              </a:tr>
              <a:tr h="603500">
                <a:tc>
                  <a:txBody>
                    <a:bodyPr/>
                    <a:lstStyle/>
                    <a:p>
                      <a:pPr indent="0" lvl="0" marL="0" marR="0" rtl="0" algn="l">
                        <a:lnSpc>
                          <a:spcPct val="100000"/>
                        </a:lnSpc>
                        <a:spcBef>
                          <a:spcPts val="0"/>
                        </a:spcBef>
                        <a:spcAft>
                          <a:spcPts val="0"/>
                        </a:spcAft>
                        <a:buNone/>
                      </a:pPr>
                      <a:r>
                        <a:rPr b="1" lang="en-US" sz="1150" u="none" cap="none" strike="noStrike">
                          <a:solidFill>
                            <a:srgbClr val="051832"/>
                          </a:solidFill>
                          <a:latin typeface="Red Hat Display Medium"/>
                          <a:ea typeface="Red Hat Display Medium"/>
                          <a:cs typeface="Red Hat Display Medium"/>
                          <a:sym typeface="Red Hat Display Medium"/>
                        </a:rPr>
                        <a:t>MCP server as a thin, stateless shim</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Simple agent surface: tool schemas only, no SQL or twin internals</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Tool definitions must track gateway changes</a:t>
                      </a:r>
                      <a:endParaRPr/>
                    </a:p>
                  </a:txBody>
                  <a:tcPr marT="36575" marB="36575" marR="73150" marL="73150" anchor="ctr">
                    <a:solidFill>
                      <a:srgbClr val="FFFFFF"/>
                    </a:solidFill>
                  </a:tcPr>
                </a:tc>
              </a:tr>
              <a:tr h="603500">
                <a:tc>
                  <a:txBody>
                    <a:bodyPr/>
                    <a:lstStyle/>
                    <a:p>
                      <a:pPr indent="0" lvl="0" marL="0" marR="0" rtl="0" algn="l">
                        <a:lnSpc>
                          <a:spcPct val="100000"/>
                        </a:lnSpc>
                        <a:spcBef>
                          <a:spcPts val="0"/>
                        </a:spcBef>
                        <a:spcAft>
                          <a:spcPts val="0"/>
                        </a:spcAft>
                        <a:buNone/>
                      </a:pPr>
                      <a:r>
                        <a:rPr b="1" lang="en-US" sz="1150" u="none" cap="none" strike="noStrike">
                          <a:solidFill>
                            <a:srgbClr val="051832"/>
                          </a:solidFill>
                          <a:latin typeface="Red Hat Display Medium"/>
                          <a:ea typeface="Red Hat Display Medium"/>
                          <a:cs typeface="Red Hat Display Medium"/>
                          <a:sym typeface="Red Hat Display Medium"/>
                        </a:rPr>
                        <a:t>GraphQL as the shared data contract</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Dashboard and MCP server share one contract; no duplicated queries</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Schema drift between gateway and MCP tools</a:t>
                      </a:r>
                      <a:endParaRPr/>
                    </a:p>
                  </a:txBody>
                  <a:tcPr marT="36575" marB="36575" marR="73150" marL="73150" anchor="ctr">
                    <a:solidFill>
                      <a:srgbClr val="F4F6FA"/>
                    </a:solidFill>
                  </a:tcPr>
                </a:tc>
              </a:tr>
              <a:tr h="603500">
                <a:tc>
                  <a:txBody>
                    <a:bodyPr/>
                    <a:lstStyle/>
                    <a:p>
                      <a:pPr indent="0" lvl="0" marL="0" marR="0" rtl="0" algn="l">
                        <a:lnSpc>
                          <a:spcPct val="100000"/>
                        </a:lnSpc>
                        <a:spcBef>
                          <a:spcPts val="0"/>
                        </a:spcBef>
                        <a:spcAft>
                          <a:spcPts val="0"/>
                        </a:spcAft>
                        <a:buNone/>
                      </a:pPr>
                      <a:r>
                        <a:rPr b="1" lang="en-US" sz="1150" u="none" cap="none" strike="noStrike">
                          <a:solidFill>
                            <a:srgbClr val="051832"/>
                          </a:solidFill>
                          <a:latin typeface="Red Hat Display Medium"/>
                          <a:ea typeface="Red Hat Display Medium"/>
                          <a:cs typeface="Red Hat Display Medium"/>
                          <a:sym typeface="Red Hat Display Medium"/>
                        </a:rPr>
                        <a:t>Fully local topology on KubeEdge</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Agent keeps working through cloud outages</a:t>
                      </a:r>
                      <a:endParaRPr/>
                    </a:p>
                  </a:txBody>
                  <a:tcPr marT="36575" marB="3657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Cold starts on resource-constrained nodes</a:t>
                      </a:r>
                      <a:endParaRPr/>
                    </a:p>
                  </a:txBody>
                  <a:tcPr marT="36575" marB="36575" marR="73150" marL="73150" anchor="ctr">
                    <a:solidFill>
                      <a:srgbClr val="FFFFFF"/>
                    </a:solidFill>
                  </a:tcPr>
                </a:tc>
              </a:tr>
              <a:tr h="603500">
                <a:tc>
                  <a:txBody>
                    <a:bodyPr/>
                    <a:lstStyle/>
                    <a:p>
                      <a:pPr indent="0" lvl="0" marL="0" marR="0" rtl="0" algn="l">
                        <a:lnSpc>
                          <a:spcPct val="100000"/>
                        </a:lnSpc>
                        <a:spcBef>
                          <a:spcPts val="0"/>
                        </a:spcBef>
                        <a:spcAft>
                          <a:spcPts val="0"/>
                        </a:spcAft>
                        <a:buNone/>
                      </a:pPr>
                      <a:r>
                        <a:rPr b="1" lang="en-US" sz="1150" u="none" cap="none" strike="noStrike">
                          <a:solidFill>
                            <a:srgbClr val="051832"/>
                          </a:solidFill>
                          <a:latin typeface="Red Hat Display Medium"/>
                          <a:ea typeface="Red Hat Display Medium"/>
                          <a:cs typeface="Red Hat Display Medium"/>
                          <a:sym typeface="Red Hat Display Medium"/>
                        </a:rPr>
                        <a:t>MCP as the decoupling boundary</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Firmware, sensor and schema changes absorbed below the contract</a:t>
                      </a:r>
                      <a:endParaRPr/>
                    </a:p>
                  </a:txBody>
                  <a:tcPr marT="36575" marB="36575" marR="73150" marL="73150" anchor="ctr">
                    <a:solidFill>
                      <a:srgbClr val="F4F6FA"/>
                    </a:solidFill>
                  </a:tcPr>
                </a:tc>
                <a:tc>
                  <a:txBody>
                    <a:bodyPr/>
                    <a:lstStyle/>
                    <a:p>
                      <a:pPr indent="0" lvl="0" marL="0" marR="0" rtl="0" algn="l">
                        <a:lnSpc>
                          <a:spcPct val="100000"/>
                        </a:lnSpc>
                        <a:spcBef>
                          <a:spcPts val="0"/>
                        </a:spcBef>
                        <a:spcAft>
                          <a:spcPts val="0"/>
                        </a:spcAft>
                        <a:buNone/>
                      </a:pPr>
                      <a:r>
                        <a:rPr b="0" lang="en-US" sz="1150" u="none" cap="none" strike="noStrike">
                          <a:solidFill>
                            <a:srgbClr val="1B2333"/>
                          </a:solidFill>
                          <a:latin typeface="Red Hat Display Medium"/>
                          <a:ea typeface="Red Hat Display Medium"/>
                          <a:cs typeface="Red Hat Display Medium"/>
                          <a:sym typeface="Red Hat Display Medium"/>
                        </a:rPr>
                        <a:t>No spec-level tool versioning or negotiation yet</a:t>
                      </a:r>
                      <a:endParaRPr/>
                    </a:p>
                  </a:txBody>
                  <a:tcPr marT="36575" marB="36575" marR="73150" marL="73150" anchor="ctr">
                    <a:solidFill>
                      <a:srgbClr val="F4F6FA"/>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7"/>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What this </a:t>
            </a:r>
            <a:r>
              <a:rPr lang="en-US"/>
              <a:t>A</a:t>
            </a:r>
            <a:r>
              <a:rPr b="1" i="0" lang="en-US" sz="2400">
                <a:solidFill>
                  <a:schemeClr val="lt1"/>
                </a:solidFill>
                <a:latin typeface="Red Hat Display Black"/>
                <a:ea typeface="Red Hat Display Black"/>
                <a:cs typeface="Red Hat Display Black"/>
                <a:sym typeface="Red Hat Display Black"/>
              </a:rPr>
              <a:t>dds to the MCP </a:t>
            </a:r>
            <a:r>
              <a:rPr lang="en-US"/>
              <a:t>E</a:t>
            </a:r>
            <a:r>
              <a:rPr b="1" i="0" lang="en-US" sz="2400">
                <a:solidFill>
                  <a:schemeClr val="lt1"/>
                </a:solidFill>
                <a:latin typeface="Red Hat Display Black"/>
                <a:ea typeface="Red Hat Display Black"/>
                <a:cs typeface="Red Hat Display Black"/>
                <a:sym typeface="Red Hat Display Black"/>
              </a:rPr>
              <a:t>cosystem</a:t>
            </a:r>
            <a:endParaRPr/>
          </a:p>
        </p:txBody>
      </p:sp>
      <p:sp>
        <p:nvSpPr>
          <p:cNvPr id="334" name="Google Shape;334;p27"/>
          <p:cNvSpPr/>
          <p:nvPr/>
        </p:nvSpPr>
        <p:spPr>
          <a:xfrm>
            <a:off x="365760" y="1261872"/>
            <a:ext cx="4114800" cy="1417320"/>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5" name="Google Shape;335;p27"/>
          <p:cNvSpPr/>
          <p:nvPr/>
        </p:nvSpPr>
        <p:spPr>
          <a:xfrm>
            <a:off x="566928" y="1490472"/>
            <a:ext cx="475488" cy="475488"/>
          </a:xfrm>
          <a:prstGeom prst="ellipse">
            <a:avLst/>
          </a:prstGeom>
          <a:solidFill>
            <a:srgbClr val="0060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Globe.png" id="336" name="Google Shape;336;p27"/>
          <p:cNvPicPr preferRelativeResize="0"/>
          <p:nvPr/>
        </p:nvPicPr>
        <p:blipFill rotWithShape="1">
          <a:blip r:embed="rId3">
            <a:alphaModFix/>
          </a:blip>
          <a:srcRect b="0" l="0" r="0" t="0"/>
          <a:stretch/>
        </p:blipFill>
        <p:spPr>
          <a:xfrm>
            <a:off x="681045" y="1604589"/>
            <a:ext cx="247253" cy="247253"/>
          </a:xfrm>
          <a:prstGeom prst="rect">
            <a:avLst/>
          </a:prstGeom>
          <a:noFill/>
          <a:ln>
            <a:noFill/>
          </a:ln>
        </p:spPr>
      </p:pic>
      <p:sp>
        <p:nvSpPr>
          <p:cNvPr id="337" name="Google Shape;337;p27"/>
          <p:cNvSpPr txBox="1"/>
          <p:nvPr/>
        </p:nvSpPr>
        <p:spPr>
          <a:xfrm>
            <a:off x="1234440" y="1463039"/>
            <a:ext cx="3108960"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50" u="none" cap="none" strike="noStrike">
                <a:solidFill>
                  <a:srgbClr val="051832"/>
                </a:solidFill>
                <a:latin typeface="Red Hat Display Black"/>
                <a:ea typeface="Red Hat Display Black"/>
                <a:cs typeface="Red Hat Display Black"/>
                <a:sym typeface="Red Hat Display Black"/>
              </a:rPr>
              <a:t>A non-cloud deployment pattern</a:t>
            </a:r>
            <a:endParaRPr/>
          </a:p>
        </p:txBody>
      </p:sp>
      <p:sp>
        <p:nvSpPr>
          <p:cNvPr id="338" name="Google Shape;338;p27"/>
          <p:cNvSpPr txBox="1"/>
          <p:nvPr/>
        </p:nvSpPr>
        <p:spPr>
          <a:xfrm>
            <a:off x="1234440" y="1810512"/>
            <a:ext cx="3108960" cy="822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Fully local, intermittently connected MCP on KubeEdge, beyond the always-connected default</a:t>
            </a:r>
            <a:endParaRPr/>
          </a:p>
        </p:txBody>
      </p:sp>
      <p:sp>
        <p:nvSpPr>
          <p:cNvPr id="339" name="Google Shape;339;p27"/>
          <p:cNvSpPr/>
          <p:nvPr/>
        </p:nvSpPr>
        <p:spPr>
          <a:xfrm>
            <a:off x="4617720" y="1261872"/>
            <a:ext cx="4114800" cy="1417320"/>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0" name="Google Shape;340;p27"/>
          <p:cNvSpPr/>
          <p:nvPr/>
        </p:nvSpPr>
        <p:spPr>
          <a:xfrm>
            <a:off x="4818888" y="1490472"/>
            <a:ext cx="475488" cy="475488"/>
          </a:xfrm>
          <a:prstGeom prst="ellipse">
            <a:avLst/>
          </a:prstGeom>
          <a:solidFill>
            <a:srgbClr val="00A3B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Activity.png" id="341" name="Google Shape;341;p27"/>
          <p:cNvPicPr preferRelativeResize="0"/>
          <p:nvPr/>
        </p:nvPicPr>
        <p:blipFill rotWithShape="1">
          <a:blip r:embed="rId4">
            <a:alphaModFix/>
          </a:blip>
          <a:srcRect b="0" l="0" r="0" t="0"/>
          <a:stretch/>
        </p:blipFill>
        <p:spPr>
          <a:xfrm>
            <a:off x="4933005" y="1604589"/>
            <a:ext cx="247253" cy="247253"/>
          </a:xfrm>
          <a:prstGeom prst="rect">
            <a:avLst/>
          </a:prstGeom>
          <a:noFill/>
          <a:ln>
            <a:noFill/>
          </a:ln>
        </p:spPr>
      </p:pic>
      <p:sp>
        <p:nvSpPr>
          <p:cNvPr id="342" name="Google Shape;342;p27"/>
          <p:cNvSpPr txBox="1"/>
          <p:nvPr/>
        </p:nvSpPr>
        <p:spPr>
          <a:xfrm>
            <a:off x="5486400" y="1463039"/>
            <a:ext cx="3108960"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50" u="none" cap="none" strike="noStrike">
                <a:solidFill>
                  <a:srgbClr val="051832"/>
                </a:solidFill>
                <a:latin typeface="Red Hat Display Black"/>
                <a:ea typeface="Red Hat Display Black"/>
                <a:cs typeface="Red Hat Display Black"/>
                <a:sym typeface="Red Hat Display Black"/>
              </a:rPr>
              <a:t>Failure-mode data</a:t>
            </a:r>
            <a:endParaRPr/>
          </a:p>
        </p:txBody>
      </p:sp>
      <p:sp>
        <p:nvSpPr>
          <p:cNvPr id="343" name="Google Shape;343;p27"/>
          <p:cNvSpPr txBox="1"/>
          <p:nvPr/>
        </p:nvSpPr>
        <p:spPr>
          <a:xfrm>
            <a:off x="5486400" y="1810512"/>
            <a:ext cx="3108960" cy="822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ρ ≈ 0.97 and cold starts up to ~210 ms: grounds for timeout, retry and caching conventions</a:t>
            </a:r>
            <a:endParaRPr/>
          </a:p>
        </p:txBody>
      </p:sp>
      <p:sp>
        <p:nvSpPr>
          <p:cNvPr id="344" name="Google Shape;344;p27"/>
          <p:cNvSpPr/>
          <p:nvPr/>
        </p:nvSpPr>
        <p:spPr>
          <a:xfrm>
            <a:off x="365760" y="2834639"/>
            <a:ext cx="4114800" cy="1417320"/>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5" name="Google Shape;345;p27"/>
          <p:cNvSpPr/>
          <p:nvPr/>
        </p:nvSpPr>
        <p:spPr>
          <a:xfrm>
            <a:off x="566928" y="3063239"/>
            <a:ext cx="475488" cy="475488"/>
          </a:xfrm>
          <a:prstGeom prst="ellipse">
            <a:avLst/>
          </a:prstGeom>
          <a:solidFill>
            <a:srgbClr val="BC37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ayers.png" id="346" name="Google Shape;346;p27"/>
          <p:cNvPicPr preferRelativeResize="0"/>
          <p:nvPr/>
        </p:nvPicPr>
        <p:blipFill rotWithShape="1">
          <a:blip r:embed="rId5">
            <a:alphaModFix/>
          </a:blip>
          <a:srcRect b="0" l="0" r="0" t="0"/>
          <a:stretch/>
        </p:blipFill>
        <p:spPr>
          <a:xfrm>
            <a:off x="681045" y="3177357"/>
            <a:ext cx="247253" cy="247253"/>
          </a:xfrm>
          <a:prstGeom prst="rect">
            <a:avLst/>
          </a:prstGeom>
          <a:noFill/>
          <a:ln>
            <a:noFill/>
          </a:ln>
        </p:spPr>
      </p:pic>
      <p:sp>
        <p:nvSpPr>
          <p:cNvPr id="347" name="Google Shape;347;p27"/>
          <p:cNvSpPr txBox="1"/>
          <p:nvPr/>
        </p:nvSpPr>
        <p:spPr>
          <a:xfrm>
            <a:off x="1234440" y="3035808"/>
            <a:ext cx="3108960"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50" u="none" cap="none" strike="noStrike">
                <a:solidFill>
                  <a:srgbClr val="051832"/>
                </a:solidFill>
                <a:latin typeface="Red Hat Display Black"/>
                <a:ea typeface="Red Hat Display Black"/>
                <a:cs typeface="Red Hat Display Black"/>
                <a:sym typeface="Red Hat Display Black"/>
              </a:rPr>
              <a:t>A worked integration</a:t>
            </a:r>
            <a:endParaRPr/>
          </a:p>
        </p:txBody>
      </p:sp>
      <p:sp>
        <p:nvSpPr>
          <p:cNvPr id="348" name="Google Shape;348;p27"/>
          <p:cNvSpPr txBox="1"/>
          <p:nvPr/>
        </p:nvSpPr>
        <p:spPr>
          <a:xfrm>
            <a:off x="1234440" y="3383279"/>
            <a:ext cx="3108960" cy="822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GraphQL, PostgreSQL and Kubernetes/KubeEdge: lower barrier for teams on these stacks</a:t>
            </a:r>
            <a:endParaRPr/>
          </a:p>
        </p:txBody>
      </p:sp>
      <p:sp>
        <p:nvSpPr>
          <p:cNvPr id="349" name="Google Shape;349;p27"/>
          <p:cNvSpPr/>
          <p:nvPr/>
        </p:nvSpPr>
        <p:spPr>
          <a:xfrm>
            <a:off x="4617720" y="2834639"/>
            <a:ext cx="4114800" cy="1417320"/>
          </a:xfrm>
          <a:prstGeom prst="roundRect">
            <a:avLst>
              <a:gd fmla="val 8000" name="adj"/>
            </a:avLst>
          </a:prstGeom>
          <a:solidFill>
            <a:srgbClr val="F4F6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0" name="Google Shape;350;p27"/>
          <p:cNvSpPr/>
          <p:nvPr/>
        </p:nvSpPr>
        <p:spPr>
          <a:xfrm>
            <a:off x="4818888" y="3063239"/>
            <a:ext cx="475488" cy="475488"/>
          </a:xfrm>
          <a:prstGeom prst="ellipse">
            <a:avLst/>
          </a:prstGeom>
          <a:solidFill>
            <a:srgbClr val="E834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HelpCircle.png" id="351" name="Google Shape;351;p27"/>
          <p:cNvPicPr preferRelativeResize="0"/>
          <p:nvPr/>
        </p:nvPicPr>
        <p:blipFill rotWithShape="1">
          <a:blip r:embed="rId6">
            <a:alphaModFix/>
          </a:blip>
          <a:srcRect b="0" l="0" r="0" t="0"/>
          <a:stretch/>
        </p:blipFill>
        <p:spPr>
          <a:xfrm>
            <a:off x="4933005" y="3177357"/>
            <a:ext cx="247253" cy="247253"/>
          </a:xfrm>
          <a:prstGeom prst="rect">
            <a:avLst/>
          </a:prstGeom>
          <a:noFill/>
          <a:ln>
            <a:noFill/>
          </a:ln>
        </p:spPr>
      </p:pic>
      <p:sp>
        <p:nvSpPr>
          <p:cNvPr id="352" name="Google Shape;352;p27"/>
          <p:cNvSpPr txBox="1"/>
          <p:nvPr/>
        </p:nvSpPr>
        <p:spPr>
          <a:xfrm>
            <a:off x="5486400" y="3035808"/>
            <a:ext cx="3108960"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450" u="none" cap="none" strike="noStrike">
                <a:solidFill>
                  <a:srgbClr val="051832"/>
                </a:solidFill>
                <a:latin typeface="Red Hat Display Black"/>
                <a:ea typeface="Red Hat Display Black"/>
                <a:cs typeface="Red Hat Display Black"/>
                <a:sym typeface="Red Hat Display Black"/>
              </a:rPr>
              <a:t>Early spec gaps</a:t>
            </a:r>
            <a:endParaRPr/>
          </a:p>
        </p:txBody>
      </p:sp>
      <p:sp>
        <p:nvSpPr>
          <p:cNvPr id="353" name="Google Shape;353;p27"/>
          <p:cNvSpPr txBox="1"/>
          <p:nvPr/>
        </p:nvSpPr>
        <p:spPr>
          <a:xfrm>
            <a:off x="5486400" y="3383279"/>
            <a:ext cx="3108960" cy="822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4A5568"/>
                </a:solidFill>
                <a:latin typeface="Red Hat Display Medium"/>
                <a:ea typeface="Red Hat Display Medium"/>
                <a:cs typeface="Red Hat Display Medium"/>
                <a:sym typeface="Red Hat Display Medium"/>
              </a:rPr>
              <a:t>Tool versioning and negotiation; connection lifecycle on constrained hosts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8"/>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US" sz="2400">
                <a:solidFill>
                  <a:schemeClr val="lt1"/>
                </a:solidFill>
                <a:latin typeface="Red Hat Display Black"/>
                <a:ea typeface="Red Hat Display Black"/>
                <a:cs typeface="Red Hat Display Black"/>
                <a:sym typeface="Red Hat Display Black"/>
              </a:rPr>
              <a:t>Open </a:t>
            </a:r>
            <a:r>
              <a:rPr lang="en-US"/>
              <a:t>Q</a:t>
            </a:r>
            <a:r>
              <a:rPr b="1" i="0" lang="en-US" sz="2400">
                <a:solidFill>
                  <a:schemeClr val="lt1"/>
                </a:solidFill>
                <a:latin typeface="Red Hat Display Black"/>
                <a:ea typeface="Red Hat Display Black"/>
                <a:cs typeface="Red Hat Display Black"/>
                <a:sym typeface="Red Hat Display Black"/>
              </a:rPr>
              <a:t>uestions for the </a:t>
            </a:r>
            <a:r>
              <a:rPr lang="en-US"/>
              <a:t>S</a:t>
            </a:r>
            <a:r>
              <a:rPr b="1" i="0" lang="en-US" sz="2400">
                <a:solidFill>
                  <a:schemeClr val="lt1"/>
                </a:solidFill>
                <a:latin typeface="Red Hat Display Black"/>
                <a:ea typeface="Red Hat Display Black"/>
                <a:cs typeface="Red Hat Display Black"/>
                <a:sym typeface="Red Hat Display Black"/>
              </a:rPr>
              <a:t>pec and SDKs</a:t>
            </a:r>
            <a:endParaRPr/>
          </a:p>
        </p:txBody>
      </p:sp>
      <p:sp>
        <p:nvSpPr>
          <p:cNvPr id="359" name="Google Shape;359;p28"/>
          <p:cNvSpPr/>
          <p:nvPr/>
        </p:nvSpPr>
        <p:spPr>
          <a:xfrm>
            <a:off x="411480" y="1371600"/>
            <a:ext cx="502920" cy="502920"/>
          </a:xfrm>
          <a:prstGeom prst="ellipse">
            <a:avLst/>
          </a:prstGeom>
          <a:solidFill>
            <a:srgbClr val="0060F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700" u="none" cap="none" strike="noStrike">
                <a:solidFill>
                  <a:srgbClr val="FFFFFF"/>
                </a:solidFill>
                <a:latin typeface="Red Hat Display Black"/>
                <a:ea typeface="Red Hat Display Black"/>
                <a:cs typeface="Red Hat Display Black"/>
                <a:sym typeface="Red Hat Display Black"/>
              </a:rPr>
              <a:t>1</a:t>
            </a:r>
            <a:endParaRPr/>
          </a:p>
        </p:txBody>
      </p:sp>
      <p:sp>
        <p:nvSpPr>
          <p:cNvPr id="360" name="Google Shape;360;p28"/>
          <p:cNvSpPr txBox="1"/>
          <p:nvPr/>
        </p:nvSpPr>
        <p:spPr>
          <a:xfrm>
            <a:off x="1097280" y="1307592"/>
            <a:ext cx="7589520" cy="3108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Timeouts, retries and caching</a:t>
            </a:r>
            <a:endParaRPr/>
          </a:p>
        </p:txBody>
      </p:sp>
      <p:sp>
        <p:nvSpPr>
          <p:cNvPr id="361" name="Google Shape;361;p28"/>
          <p:cNvSpPr txBox="1"/>
          <p:nvPr/>
        </p:nvSpPr>
        <p:spPr>
          <a:xfrm>
            <a:off x="1097280" y="1645919"/>
            <a:ext cx="758952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50" u="none" cap="none" strike="noStrike">
                <a:solidFill>
                  <a:srgbClr val="4A5568"/>
                </a:solidFill>
                <a:latin typeface="Red Hat Display Medium"/>
                <a:ea typeface="Red Hat Display Medium"/>
                <a:cs typeface="Red Hat Display Medium"/>
                <a:sym typeface="Red Hat Display Medium"/>
              </a:rPr>
              <a:t>What should clients assume when a tool call takes 200 ms on one node and 20 ms on another, or the link drops mid-call?</a:t>
            </a:r>
            <a:endParaRPr/>
          </a:p>
        </p:txBody>
      </p:sp>
      <p:sp>
        <p:nvSpPr>
          <p:cNvPr id="362" name="Google Shape;362;p28"/>
          <p:cNvSpPr/>
          <p:nvPr/>
        </p:nvSpPr>
        <p:spPr>
          <a:xfrm>
            <a:off x="411480" y="2395728"/>
            <a:ext cx="502920" cy="502920"/>
          </a:xfrm>
          <a:prstGeom prst="ellipse">
            <a:avLst/>
          </a:prstGeom>
          <a:solidFill>
            <a:srgbClr val="BC37D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700" u="none" cap="none" strike="noStrike">
                <a:solidFill>
                  <a:srgbClr val="FFFFFF"/>
                </a:solidFill>
                <a:latin typeface="Red Hat Display Black"/>
                <a:ea typeface="Red Hat Display Black"/>
                <a:cs typeface="Red Hat Display Black"/>
                <a:sym typeface="Red Hat Display Black"/>
              </a:rPr>
              <a:t>2</a:t>
            </a:r>
            <a:endParaRPr/>
          </a:p>
        </p:txBody>
      </p:sp>
      <p:sp>
        <p:nvSpPr>
          <p:cNvPr id="363" name="Google Shape;363;p28"/>
          <p:cNvSpPr txBox="1"/>
          <p:nvPr/>
        </p:nvSpPr>
        <p:spPr>
          <a:xfrm>
            <a:off x="1097280" y="2331720"/>
            <a:ext cx="7589520" cy="3108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Tool versioning and negotiation</a:t>
            </a:r>
            <a:endParaRPr/>
          </a:p>
        </p:txBody>
      </p:sp>
      <p:sp>
        <p:nvSpPr>
          <p:cNvPr id="364" name="Google Shape;364;p28"/>
          <p:cNvSpPr txBox="1"/>
          <p:nvPr/>
        </p:nvSpPr>
        <p:spPr>
          <a:xfrm>
            <a:off x="1097280" y="2670048"/>
            <a:ext cx="758952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50" u="none" cap="none" strike="noStrike">
                <a:solidFill>
                  <a:srgbClr val="4A5568"/>
                </a:solidFill>
                <a:latin typeface="Red Hat Display Medium"/>
                <a:ea typeface="Red Hat Display Medium"/>
                <a:cs typeface="Red Hat Display Medium"/>
                <a:sym typeface="Red Hat Display Medium"/>
              </a:rPr>
              <a:t>How does a server change a tool schema without silently breaking an agent already deployed in the field?</a:t>
            </a:r>
            <a:endParaRPr/>
          </a:p>
        </p:txBody>
      </p:sp>
      <p:sp>
        <p:nvSpPr>
          <p:cNvPr id="365" name="Google Shape;365;p28"/>
          <p:cNvSpPr/>
          <p:nvPr/>
        </p:nvSpPr>
        <p:spPr>
          <a:xfrm>
            <a:off x="411480" y="3419856"/>
            <a:ext cx="502920" cy="502920"/>
          </a:xfrm>
          <a:prstGeom prst="ellipse">
            <a:avLst/>
          </a:prstGeom>
          <a:solidFill>
            <a:srgbClr val="E8344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700" u="none" cap="none" strike="noStrike">
                <a:solidFill>
                  <a:srgbClr val="FFFFFF"/>
                </a:solidFill>
                <a:latin typeface="Red Hat Display Black"/>
                <a:ea typeface="Red Hat Display Black"/>
                <a:cs typeface="Red Hat Display Black"/>
                <a:sym typeface="Red Hat Display Black"/>
              </a:rPr>
              <a:t>3</a:t>
            </a:r>
            <a:endParaRPr/>
          </a:p>
        </p:txBody>
      </p:sp>
      <p:sp>
        <p:nvSpPr>
          <p:cNvPr id="366" name="Google Shape;366;p28"/>
          <p:cNvSpPr txBox="1"/>
          <p:nvPr/>
        </p:nvSpPr>
        <p:spPr>
          <a:xfrm>
            <a:off x="1097280" y="3355848"/>
            <a:ext cx="7589520" cy="3108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500" u="none" cap="none" strike="noStrike">
                <a:solidFill>
                  <a:srgbClr val="051832"/>
                </a:solidFill>
                <a:latin typeface="Red Hat Display Black"/>
                <a:ea typeface="Red Hat Display Black"/>
                <a:cs typeface="Red Hat Display Black"/>
                <a:sym typeface="Red Hat Display Black"/>
              </a:rPr>
              <a:t>Connection lifecycle on small hosts</a:t>
            </a:r>
            <a:endParaRPr/>
          </a:p>
        </p:txBody>
      </p:sp>
      <p:sp>
        <p:nvSpPr>
          <p:cNvPr id="367" name="Google Shape;367;p28"/>
          <p:cNvSpPr txBox="1"/>
          <p:nvPr/>
        </p:nvSpPr>
        <p:spPr>
          <a:xfrm>
            <a:off x="1097280" y="3694176"/>
            <a:ext cx="758952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50" u="none" cap="none" strike="noStrike">
                <a:solidFill>
                  <a:srgbClr val="4A5568"/>
                </a:solidFill>
                <a:latin typeface="Red Hat Display Medium"/>
                <a:ea typeface="Red Hat Display Medium"/>
                <a:cs typeface="Red Hat Display Medium"/>
                <a:sym typeface="Red Hat Display Medium"/>
              </a:rPr>
              <a:t>When should a constrained host keep connections warm, and when should it release them?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9"/>
          <p:cNvSpPr txBox="1"/>
          <p:nvPr/>
        </p:nvSpPr>
        <p:spPr>
          <a:xfrm>
            <a:off x="621792" y="3291840"/>
            <a:ext cx="4114800" cy="5029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000" u="none" cap="none" strike="noStrike">
                <a:solidFill>
                  <a:srgbClr val="FFFFFF"/>
                </a:solidFill>
                <a:latin typeface="Red Hat Display Black"/>
                <a:ea typeface="Red Hat Display Black"/>
                <a:cs typeface="Red Hat Display Black"/>
                <a:sym typeface="Red Hat Display Black"/>
              </a:rPr>
              <a:t>Thank you</a:t>
            </a:r>
            <a:endParaRPr/>
          </a:p>
        </p:txBody>
      </p:sp>
      <p:sp>
        <p:nvSpPr>
          <p:cNvPr id="373" name="Google Shape;373;p29"/>
          <p:cNvSpPr txBox="1"/>
          <p:nvPr/>
        </p:nvSpPr>
        <p:spPr>
          <a:xfrm>
            <a:off x="621792" y="3840480"/>
            <a:ext cx="438912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FFFFFF"/>
                </a:solidFill>
                <a:latin typeface="Red Hat Display Medium"/>
                <a:ea typeface="Red Hat Display Medium"/>
                <a:cs typeface="Red Hat Display Medium"/>
                <a:sym typeface="Red Hat Display Medium"/>
              </a:rPr>
              <a:t>Israel Olatunji Tijani  ·  </a:t>
            </a:r>
            <a:r>
              <a:rPr b="0" i="0" lang="en-US" sz="1300" u="none" cap="none" strike="noStrike">
                <a:solidFill>
                  <a:srgbClr val="00C1DB"/>
                </a:solidFill>
                <a:latin typeface="Red Hat Display Medium"/>
                <a:ea typeface="Red Hat Display Medium"/>
                <a:cs typeface="Red Hat Display Medium"/>
                <a:sym typeface="Red Hat Display Medium"/>
              </a:rPr>
              <a:t>israel@chatve.co</a:t>
            </a:r>
            <a:endParaRPr/>
          </a:p>
        </p:txBody>
      </p:sp>
      <p:pic>
        <p:nvPicPr>
          <p:cNvPr id="374" name="Google Shape;374;p29" title="mcp-at-the-edge-lessons-from-running-agentic-ai-o_tijani_1315504_feedback-code.png"/>
          <p:cNvPicPr preferRelativeResize="0"/>
          <p:nvPr/>
        </p:nvPicPr>
        <p:blipFill>
          <a:blip r:embed="rId3">
            <a:alphaModFix/>
          </a:blip>
          <a:stretch>
            <a:fillRect/>
          </a:stretch>
        </p:blipFill>
        <p:spPr>
          <a:xfrm>
            <a:off x="4736600" y="1438550"/>
            <a:ext cx="2266400" cy="2266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CP Dev Summit Nairobi">
  <a:themeElements>
    <a:clrScheme name="Custom 2">
      <a:dk1>
        <a:srgbClr val="000000"/>
      </a:dk1>
      <a:lt1>
        <a:srgbClr val="FFFFFF"/>
      </a:lt1>
      <a:dk2>
        <a:srgbClr val="000000"/>
      </a:dk2>
      <a:lt2>
        <a:srgbClr val="EEEEEE"/>
      </a:lt2>
      <a:accent1>
        <a:srgbClr val="00C1DB"/>
      </a:accent1>
      <a:accent2>
        <a:srgbClr val="0060FA"/>
      </a:accent2>
      <a:accent3>
        <a:srgbClr val="FFC800"/>
      </a:accent3>
      <a:accent4>
        <a:srgbClr val="BC37DE"/>
      </a:accent4>
      <a:accent5>
        <a:srgbClr val="FF3C64"/>
      </a:accent5>
      <a:accent6>
        <a:srgbClr val="009EFF"/>
      </a:accent6>
      <a:hlink>
        <a:srgbClr val="00C8B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