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1"/>
    <p:restoredTop sz="76763"/>
  </p:normalViewPr>
  <p:slideViewPr>
    <p:cSldViewPr snapToGrid="0" snapToObjects="1">
      <p:cViewPr varScale="1">
        <p:scale>
          <a:sx n="95" d="100"/>
          <a:sy n="95" d="100"/>
        </p:scale>
        <p:origin x="18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518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deck/assets/open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makes a flight the best?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1371600"/>
            <a:ext cx="10820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Raise your hand for the one that matters most to you.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85800" y="2148840"/>
            <a:ext cx="3423818" cy="1805940"/>
          </a:xfrm>
          <a:prstGeom prst="roundRect">
            <a:avLst>
              <a:gd name="adj" fmla="val 6076"/>
            </a:avLst>
          </a:prstGeom>
          <a:solidFill>
            <a:srgbClr val="11131F"/>
          </a:solidFill>
          <a:ln w="1905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868680" y="2148840"/>
            <a:ext cx="3058058" cy="1805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Price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4383938" y="2148840"/>
            <a:ext cx="3423818" cy="1805940"/>
          </a:xfrm>
          <a:prstGeom prst="roundRect">
            <a:avLst>
              <a:gd name="adj" fmla="val 6076"/>
            </a:avLst>
          </a:prstGeom>
          <a:solidFill>
            <a:srgbClr val="11131F"/>
          </a:solidFill>
          <a:ln w="1905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66818" y="2148840"/>
            <a:ext cx="3058058" cy="1805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Total travel time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8082077" y="2148840"/>
            <a:ext cx="3423818" cy="1805940"/>
          </a:xfrm>
          <a:prstGeom prst="roundRect">
            <a:avLst>
              <a:gd name="adj" fmla="val 6076"/>
            </a:avLst>
          </a:prstGeom>
          <a:solidFill>
            <a:srgbClr val="11131F"/>
          </a:solidFill>
          <a:ln w="1905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264957" y="2148840"/>
            <a:ext cx="3058058" cy="1805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Fewest stops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685800" y="4229100"/>
            <a:ext cx="3423818" cy="1805940"/>
          </a:xfrm>
          <a:prstGeom prst="roundRect">
            <a:avLst>
              <a:gd name="adj" fmla="val 6076"/>
            </a:avLst>
          </a:prstGeom>
          <a:solidFill>
            <a:srgbClr val="11131F"/>
          </a:solidFill>
          <a:ln w="1905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868680" y="4229100"/>
            <a:ext cx="3058058" cy="1805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Bags included</a:t>
            </a:r>
            <a:endParaRPr lang="en-US" sz="3000" dirty="0"/>
          </a:p>
        </p:txBody>
      </p:sp>
      <p:sp>
        <p:nvSpPr>
          <p:cNvPr id="13" name="Shape 10"/>
          <p:cNvSpPr/>
          <p:nvPr/>
        </p:nvSpPr>
        <p:spPr>
          <a:xfrm>
            <a:off x="4383938" y="4229100"/>
            <a:ext cx="3423818" cy="1805940"/>
          </a:xfrm>
          <a:prstGeom prst="roundRect">
            <a:avLst>
              <a:gd name="adj" fmla="val 6076"/>
            </a:avLst>
          </a:prstGeom>
          <a:solidFill>
            <a:srgbClr val="11131F"/>
          </a:solidFill>
          <a:ln w="1905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566818" y="4229100"/>
            <a:ext cx="3058058" cy="1805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Departure time</a:t>
            </a:r>
            <a:endParaRPr lang="en-US" sz="3000" dirty="0"/>
          </a:p>
        </p:txBody>
      </p:sp>
      <p:sp>
        <p:nvSpPr>
          <p:cNvPr id="15" name="Shape 12"/>
          <p:cNvSpPr/>
          <p:nvPr/>
        </p:nvSpPr>
        <p:spPr>
          <a:xfrm>
            <a:off x="8082077" y="4229100"/>
            <a:ext cx="3423818" cy="1805940"/>
          </a:xfrm>
          <a:prstGeom prst="roundRect">
            <a:avLst>
              <a:gd name="adj" fmla="val 6076"/>
            </a:avLst>
          </a:prstGeom>
          <a:solidFill>
            <a:srgbClr val="11131F"/>
          </a:solidFill>
          <a:ln w="1905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8264957" y="4229100"/>
            <a:ext cx="3058058" cy="1805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Newest aircraft</a:t>
            </a:r>
            <a:endParaRPr lang="en-US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1097280"/>
            <a:ext cx="4206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Toronto to Aruba.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CA$587.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Lowest total price.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4114800"/>
            <a:ext cx="4206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did CA$587 actually buy?</a:t>
            </a:r>
            <a:endParaRPr lang="en-US" sz="2800" dirty="0"/>
          </a:p>
        </p:txBody>
      </p:sp>
      <p:pic>
        <p:nvPicPr>
          <p:cNvPr id="5" name="Image 0" descr="/home/claude/deck/assets/aruba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701973"/>
            <a:ext cx="6248095" cy="527117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85800" y="6263640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Google Flights booking page. Round trip, Avianca via Bogotá.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731520"/>
            <a:ext cx="1082009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0" b="1" dirty="0">
                <a:solidFill>
                  <a:srgbClr val="FF3B45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CA$390</a:t>
            </a:r>
            <a:endParaRPr lang="en-US" sz="104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2331720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for one checked bag, on a CA$587 round trip.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685800" y="3108960"/>
            <a:ext cx="108200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Up to two thirds of the fare. Even Google can't see the bag fees from at least ten sellers.</a:t>
            </a:r>
            <a:endParaRPr lang="en-US" sz="2200" dirty="0"/>
          </a:p>
        </p:txBody>
      </p:sp>
      <p:pic>
        <p:nvPicPr>
          <p:cNvPr id="6" name="Image 0" descr="/home/claude/deck/assets/aruba_bag_war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069080"/>
            <a:ext cx="10820095" cy="93195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85800" y="6263640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Google Flights booking page, Toronto to Aruba.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Which one is cheaper? It depends on my credit card.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178308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I saw</a:t>
            </a:r>
            <a:endParaRPr lang="en-US" sz="1500" dirty="0"/>
          </a:p>
        </p:txBody>
      </p:sp>
      <p:pic>
        <p:nvPicPr>
          <p:cNvPr id="5" name="Image 0" descr="/home/claude/deck/assets/aruba_book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148840"/>
            <a:ext cx="5669280" cy="195597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720840" y="1783080"/>
            <a:ext cx="47850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my agent needs to know</a:t>
            </a:r>
            <a:endParaRPr lang="en-US" sz="1500" dirty="0"/>
          </a:p>
        </p:txBody>
      </p:sp>
      <p:sp>
        <p:nvSpPr>
          <p:cNvPr id="7" name="Shape 3"/>
          <p:cNvSpPr/>
          <p:nvPr/>
        </p:nvSpPr>
        <p:spPr>
          <a:xfrm>
            <a:off x="6720840" y="2148840"/>
            <a:ext cx="4785055" cy="3931920"/>
          </a:xfrm>
          <a:prstGeom prst="roundRect">
            <a:avLst>
              <a:gd name="adj" fmla="val 2791"/>
            </a:avLst>
          </a:prstGeom>
          <a:solidFill>
            <a:srgbClr val="0A1626"/>
          </a:solidFill>
          <a:ln w="6350">
            <a:solidFill>
              <a:srgbClr val="0A16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 txBox="1"/>
          <p:nvPr/>
        </p:nvSpPr>
        <p:spPr>
          <a:xfrm>
            <a:off x="7040880" y="2423160"/>
            <a:ext cx="4144975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"avianca": {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"shown": "CA$587",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FF3B4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"charged_in": "USD 412"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},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"expedia": {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"shown": "CA$651",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"charged_in": "CAD"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}</a:t>
            </a:r>
            <a:endParaRPr lang="en-US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685800" y="6263640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Google Flights booking options, Toronto to Aruba.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731520"/>
            <a:ext cx="1082009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0" b="1" dirty="0">
                <a:solidFill>
                  <a:srgbClr val="FF3B45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12:40 AM</a:t>
            </a:r>
            <a:endParaRPr lang="en-US" sz="104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2331720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CA$587 also bought a red eye departure.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685800" y="3108960"/>
            <a:ext cx="108200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For some people that's free. For me, it's a cost. Only my agent knows which.</a:t>
            </a:r>
            <a:endParaRPr lang="en-US" sz="2200" dirty="0"/>
          </a:p>
        </p:txBody>
      </p:sp>
      <p:pic>
        <p:nvPicPr>
          <p:cNvPr id="6" name="Image 0" descr="/home/claude/deck/assets/aruba_redey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069080"/>
            <a:ext cx="10820095" cy="852971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85800" y="6263640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Google Flights booking page, outbound flight.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914400"/>
            <a:ext cx="10424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56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Yes, Google has a Best tab.
</a:t>
            </a:r>
            <a:r>
              <a:rPr lang="en-US" sz="56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Best by whose definition?</a:t>
            </a:r>
            <a:endParaRPr lang="en-US" sz="56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4983480"/>
            <a:ext cx="10424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I'd pay $300 more to fly direct. Someone else would spend that $300 on a room upgrade.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914400"/>
            <a:ext cx="10424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Now switch seats.
</a:t>
            </a:r>
            <a:r>
              <a:rPr lang="en-US" sz="60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For the rest of this talk, you're the store.</a:t>
            </a:r>
            <a:endParaRPr lang="en-US" sz="60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4983480"/>
            <a:ext cx="10424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Sellers and aggregators: whoever answers the agent.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storefront through history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9434093" y="1417320"/>
            <a:ext cx="1998650" cy="4700016"/>
          </a:xfrm>
          <a:prstGeom prst="roundRect">
            <a:avLst>
              <a:gd name="adj" fmla="val 5490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3998557" y="2103120"/>
            <a:ext cx="6937781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2926080" y="1554480"/>
            <a:ext cx="21449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Centuries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3843109" y="1947672"/>
            <a:ext cx="310896" cy="310896"/>
          </a:xfrm>
          <a:prstGeom prst="ellipse">
            <a:avLst/>
          </a:prstGeom>
          <a:solidFill>
            <a:srgbClr val="00000C"/>
          </a:solidFill>
          <a:ln w="317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017520" y="2377440"/>
            <a:ext cx="19620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Shop window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3063240" y="3063240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customer's eyes</a:t>
            </a:r>
            <a:endParaRPr lang="en-US" sz="1900" dirty="0"/>
          </a:p>
        </p:txBody>
      </p:sp>
      <p:sp>
        <p:nvSpPr>
          <p:cNvPr id="10" name="Text 7"/>
          <p:cNvSpPr txBox="1"/>
          <p:nvPr/>
        </p:nvSpPr>
        <p:spPr>
          <a:xfrm>
            <a:off x="3063240" y="4050792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Location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3063240" y="5038344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You met the owner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5071034" y="1554480"/>
            <a:ext cx="21449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1900s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988063" y="1947672"/>
            <a:ext cx="310896" cy="310896"/>
          </a:xfrm>
          <a:prstGeom prst="ellipse">
            <a:avLst/>
          </a:prstGeom>
          <a:solidFill>
            <a:srgbClr val="00000C"/>
          </a:solidFill>
          <a:ln w="317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5162474" y="2377440"/>
            <a:ext cx="19620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Billboard</a:t>
            </a:r>
            <a:endParaRPr lang="en-US" sz="2400" dirty="0"/>
          </a:p>
        </p:txBody>
      </p:sp>
      <p:sp>
        <p:nvSpPr>
          <p:cNvPr id="15" name="Text 12"/>
          <p:cNvSpPr txBox="1"/>
          <p:nvPr/>
        </p:nvSpPr>
        <p:spPr>
          <a:xfrm>
            <a:off x="5208194" y="3063240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Whoever saw it</a:t>
            </a:r>
            <a:endParaRPr lang="en-US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5208194" y="4050792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Attention</a:t>
            </a:r>
            <a:endParaRPr lang="en-US" sz="1900" dirty="0"/>
          </a:p>
        </p:txBody>
      </p:sp>
      <p:sp>
        <p:nvSpPr>
          <p:cNvPr id="17" name="Text 14"/>
          <p:cNvSpPr txBox="1"/>
          <p:nvPr/>
        </p:nvSpPr>
        <p:spPr>
          <a:xfrm>
            <a:off x="5208194" y="5038344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Brand repetition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7215988" y="1554480"/>
            <a:ext cx="21449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2000s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8133017" y="1947672"/>
            <a:ext cx="310896" cy="310896"/>
          </a:xfrm>
          <a:prstGeom prst="ellipse">
            <a:avLst/>
          </a:prstGeom>
          <a:solidFill>
            <a:srgbClr val="00000C"/>
          </a:solidFill>
          <a:ln w="317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7307428" y="2377440"/>
            <a:ext cx="19620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Search</a:t>
            </a:r>
            <a:endParaRPr lang="en-US" sz="2400" dirty="0"/>
          </a:p>
        </p:txBody>
      </p:sp>
      <p:sp>
        <p:nvSpPr>
          <p:cNvPr id="21" name="Text 18"/>
          <p:cNvSpPr txBox="1"/>
          <p:nvPr/>
        </p:nvSpPr>
        <p:spPr>
          <a:xfrm>
            <a:off x="7353148" y="3063240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An algorithm</a:t>
            </a:r>
            <a:endParaRPr lang="en-US" sz="1900" dirty="0"/>
          </a:p>
        </p:txBody>
      </p:sp>
      <p:sp>
        <p:nvSpPr>
          <p:cNvPr id="22" name="Text 19"/>
          <p:cNvSpPr txBox="1"/>
          <p:nvPr/>
        </p:nvSpPr>
        <p:spPr>
          <a:xfrm>
            <a:off x="7353148" y="4050792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Ranking (Sponsored)</a:t>
            </a:r>
            <a:endParaRPr lang="en-US" sz="1900" dirty="0"/>
          </a:p>
        </p:txBody>
      </p:sp>
      <p:sp>
        <p:nvSpPr>
          <p:cNvPr id="23" name="Text 20"/>
          <p:cNvSpPr txBox="1"/>
          <p:nvPr/>
        </p:nvSpPr>
        <p:spPr>
          <a:xfrm>
            <a:off x="7353148" y="5038344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Reviews and SEO</a:t>
            </a:r>
            <a:endParaRPr lang="en-US" sz="1900" dirty="0"/>
          </a:p>
        </p:txBody>
      </p:sp>
      <p:sp>
        <p:nvSpPr>
          <p:cNvPr id="24" name="Text 21"/>
          <p:cNvSpPr txBox="1"/>
          <p:nvPr/>
        </p:nvSpPr>
        <p:spPr>
          <a:xfrm>
            <a:off x="9360941" y="1554480"/>
            <a:ext cx="21449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Now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10277970" y="1947672"/>
            <a:ext cx="310896" cy="310896"/>
          </a:xfrm>
          <a:prstGeom prst="ellipse">
            <a:avLst/>
          </a:prstGeom>
          <a:solidFill>
            <a:srgbClr val="04B1E7"/>
          </a:solidFill>
          <a:ln w="3175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9452381" y="2377440"/>
            <a:ext cx="19620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Agent</a:t>
            </a:r>
            <a:endParaRPr lang="en-US" sz="2400" dirty="0"/>
          </a:p>
        </p:txBody>
      </p:sp>
      <p:sp>
        <p:nvSpPr>
          <p:cNvPr id="27" name="Text 24"/>
          <p:cNvSpPr txBox="1"/>
          <p:nvPr/>
        </p:nvSpPr>
        <p:spPr>
          <a:xfrm>
            <a:off x="9498101" y="3063240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agent</a:t>
            </a:r>
            <a:endParaRPr lang="en-US" sz="1900" dirty="0"/>
          </a:p>
        </p:txBody>
      </p:sp>
      <p:sp>
        <p:nvSpPr>
          <p:cNvPr id="28" name="Text 25"/>
          <p:cNvSpPr txBox="1"/>
          <p:nvPr/>
        </p:nvSpPr>
        <p:spPr>
          <a:xfrm>
            <a:off x="9498101" y="4050792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?</a:t>
            </a:r>
            <a:endParaRPr lang="en-US" sz="1900" dirty="0"/>
          </a:p>
        </p:txBody>
      </p:sp>
      <p:sp>
        <p:nvSpPr>
          <p:cNvPr id="29" name="Text 26"/>
          <p:cNvSpPr txBox="1"/>
          <p:nvPr/>
        </p:nvSpPr>
        <p:spPr>
          <a:xfrm>
            <a:off x="9498101" y="5038344"/>
            <a:ext cx="1870634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?</a:t>
            </a:r>
            <a:endParaRPr lang="en-US" sz="1900" dirty="0"/>
          </a:p>
        </p:txBody>
      </p:sp>
      <p:sp>
        <p:nvSpPr>
          <p:cNvPr id="30" name="Text 27"/>
          <p:cNvSpPr txBox="1"/>
          <p:nvPr/>
        </p:nvSpPr>
        <p:spPr>
          <a:xfrm>
            <a:off x="685800" y="3063240"/>
            <a:ext cx="205740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Who chooses for the customer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685800" y="4050792"/>
            <a:ext cx="205740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you could buy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685800" y="5038344"/>
            <a:ext cx="205740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How trust was proven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914400"/>
            <a:ext cx="104241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Every era of commerce answered the same question: how does a customer find you and decide to trust you? </a:t>
            </a:r>
            <a:r>
              <a:rPr lang="en-US" sz="44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For the first time, customers hand that research to an AI agent.</a:t>
            </a:r>
            <a:endParaRPr lang="en-US" sz="4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914400"/>
            <a:ext cx="4480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It's naive to believe that simply hosting APIs as tools on FastMCP would solve the problem.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3474720"/>
            <a:ext cx="4480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If it were, this talk would be a five minute chat at a café.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5577840" y="777240"/>
            <a:ext cx="5928055" cy="5349240"/>
          </a:xfrm>
          <a:prstGeom prst="roundRect">
            <a:avLst>
              <a:gd name="adj" fmla="val 2051"/>
            </a:avLst>
          </a:prstGeom>
          <a:solidFill>
            <a:srgbClr val="0A1626"/>
          </a:solidFill>
          <a:ln w="6350">
            <a:solidFill>
              <a:srgbClr val="0A16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5943600" y="1051560"/>
            <a:ext cx="5196535" cy="48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from fastmcp import FastMCP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mcp = FastMCP("flights")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@mcp.tool()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def search_flights(origin, dest):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FF3B4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return {"price": 587}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6263640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five minute version: a FastMCP tool that returns a price.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life of an MCP App call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95528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886968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customer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886968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or a calling agent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2038312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3500552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3591992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MCP host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3591992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agent: Claude, ChatGPT,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Goose, VS Code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743336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205576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297016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MCP App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6297016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HTML in a sandboxed iframe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448360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8910599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9002039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MCP server</a:t>
            </a:r>
            <a:endParaRPr lang="en-US" sz="2200" dirty="0"/>
          </a:p>
        </p:txBody>
      </p:sp>
      <p:sp>
        <p:nvSpPr>
          <p:cNvPr id="18" name="Text 15"/>
          <p:cNvSpPr txBox="1"/>
          <p:nvPr/>
        </p:nvSpPr>
        <p:spPr>
          <a:xfrm>
            <a:off x="9002039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tools and ui:// resources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10153383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685800" y="2404872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  Discover   </a:t>
            </a:r>
            <a:r>
              <a:rPr lang="en-US" sz="1800" b="1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tools/list</a:t>
            </a: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returns the inputSchema and a </a:t>
            </a:r>
            <a:r>
              <a:rPr lang="en-US" sz="1800" b="1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ui://</a:t>
            </a: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pointer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4743336" y="2788920"/>
            <a:ext cx="5410048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4743336" y="2889504"/>
            <a:ext cx="5410048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dash"/>
            <a:head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685800" y="2935224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  Preload   The host fetches the app's HTML before any call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4743336" y="3319272"/>
            <a:ext cx="5410048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4743336" y="3419856"/>
            <a:ext cx="5410048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dash"/>
            <a:headEnd type="triangle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life of an MCP App call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95528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886968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customer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886968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or a calling agent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2038312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3500552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3591992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MCP host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3591992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agent: Claude, ChatGPT,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Goose, VS Code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743336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205576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297016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MCP App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6297016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HTML in a sandboxed iframe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448360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8910599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9002039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MCP server</a:t>
            </a:r>
            <a:endParaRPr lang="en-US" sz="2200" dirty="0"/>
          </a:p>
        </p:txBody>
      </p:sp>
      <p:sp>
        <p:nvSpPr>
          <p:cNvPr id="18" name="Text 15"/>
          <p:cNvSpPr txBox="1"/>
          <p:nvPr/>
        </p:nvSpPr>
        <p:spPr>
          <a:xfrm>
            <a:off x="9002039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tools and ui:// resources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10153383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685800" y="2404872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  Discover   </a:t>
            </a:r>
            <a:r>
              <a:rPr lang="en-US" sz="18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tools/list</a:t>
            </a:r>
            <a:r>
              <a:rPr lang="en-US" sz="1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returns the inputSchema and a </a:t>
            </a:r>
            <a:r>
              <a:rPr lang="en-US" sz="18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ui://</a:t>
            </a:r>
            <a:r>
              <a:rPr lang="en-US" sz="1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pointer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4743336" y="2788920"/>
            <a:ext cx="5410048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4743336" y="2889504"/>
            <a:ext cx="5410048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dash"/>
            <a:head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685800" y="2935224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  Preload   </a:t>
            </a:r>
            <a:r>
              <a:rPr lang="en-US" sz="1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host fetches the app's HTML before any call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4743336" y="3319272"/>
            <a:ext cx="5410048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4743336" y="3419856"/>
            <a:ext cx="5410048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dash"/>
            <a:head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685800" y="3465576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  Ask   "Find me the best flight to Aruba"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2038312" y="3849624"/>
            <a:ext cx="2705024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 txBox="1"/>
          <p:nvPr/>
        </p:nvSpPr>
        <p:spPr>
          <a:xfrm>
            <a:off x="685800" y="3995928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4  Call   </a:t>
            </a:r>
            <a:r>
              <a:rPr lang="en-US" sz="1800" b="1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tools/call</a:t>
            </a: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with JSON that matches the inputSchema</a:t>
            </a:r>
            <a:endParaRPr lang="en-US" sz="1800" dirty="0"/>
          </a:p>
        </p:txBody>
      </p:sp>
      <p:sp>
        <p:nvSpPr>
          <p:cNvPr id="29" name="Shape 26"/>
          <p:cNvSpPr/>
          <p:nvPr/>
        </p:nvSpPr>
        <p:spPr>
          <a:xfrm>
            <a:off x="4743336" y="4379976"/>
            <a:ext cx="5410048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4743336" y="4480560"/>
            <a:ext cx="5410048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dash"/>
            <a:headEnd type="triangle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life of an MCP App call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95528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886968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customer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886968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or a calling agent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2038312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3500552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3591992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MCP host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3591992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agent: Claude, ChatGPT,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Goose, VS Code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743336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205576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297016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MCP App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6297016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HTML in a sandboxed iframe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448360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8910599" y="1188720"/>
            <a:ext cx="2485568" cy="1051560"/>
          </a:xfrm>
          <a:prstGeom prst="roundRect">
            <a:avLst>
              <a:gd name="adj" fmla="val 10435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9002039" y="1280160"/>
            <a:ext cx="2302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MCP server</a:t>
            </a:r>
            <a:endParaRPr lang="en-US" sz="2200" dirty="0"/>
          </a:p>
        </p:txBody>
      </p:sp>
      <p:sp>
        <p:nvSpPr>
          <p:cNvPr id="18" name="Text 15"/>
          <p:cNvSpPr txBox="1"/>
          <p:nvPr/>
        </p:nvSpPr>
        <p:spPr>
          <a:xfrm>
            <a:off x="9002039" y="1700784"/>
            <a:ext cx="2302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tools and ui:// resources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10153383" y="2240280"/>
            <a:ext cx="0" cy="3474720"/>
          </a:xfrm>
          <a:prstGeom prst="line">
            <a:avLst/>
          </a:prstGeom>
          <a:noFill/>
          <a:ln w="19050">
            <a:solidFill>
              <a:srgbClr val="2B324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685800" y="2404872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  Discover   </a:t>
            </a:r>
            <a:r>
              <a:rPr lang="en-US" sz="18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tools/list</a:t>
            </a:r>
            <a:r>
              <a:rPr lang="en-US" sz="1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returns the inputSchema and a </a:t>
            </a:r>
            <a:r>
              <a:rPr lang="en-US" sz="18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ui://</a:t>
            </a:r>
            <a:r>
              <a:rPr lang="en-US" sz="1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pointer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4743336" y="2788920"/>
            <a:ext cx="5410048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4743336" y="2889504"/>
            <a:ext cx="5410048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dash"/>
            <a:head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685800" y="2935224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  Preload   </a:t>
            </a:r>
            <a:r>
              <a:rPr lang="en-US" sz="1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host fetches the app's HTML before any call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4743336" y="3319272"/>
            <a:ext cx="5410048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4743336" y="3419856"/>
            <a:ext cx="5410048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dash"/>
            <a:head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685800" y="3465576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  Ask   </a:t>
            </a:r>
            <a:r>
              <a:rPr lang="en-US" sz="1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"Find me the best flight to Aruba"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2038312" y="3849624"/>
            <a:ext cx="2705024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 txBox="1"/>
          <p:nvPr/>
        </p:nvSpPr>
        <p:spPr>
          <a:xfrm>
            <a:off x="685800" y="3995928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4  Call   </a:t>
            </a:r>
            <a:r>
              <a:rPr lang="en-US" sz="18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tools/call</a:t>
            </a:r>
            <a:r>
              <a:rPr lang="en-US" sz="1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with JSON that matches the inputSchema</a:t>
            </a:r>
            <a:endParaRPr lang="en-US" sz="1800" dirty="0"/>
          </a:p>
        </p:txBody>
      </p:sp>
      <p:sp>
        <p:nvSpPr>
          <p:cNvPr id="29" name="Shape 26"/>
          <p:cNvSpPr/>
          <p:nvPr/>
        </p:nvSpPr>
        <p:spPr>
          <a:xfrm>
            <a:off x="4743336" y="4379976"/>
            <a:ext cx="5410048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4743336" y="4480560"/>
            <a:ext cx="5410048" cy="0"/>
          </a:xfrm>
          <a:prstGeom prst="line">
            <a:avLst/>
          </a:prstGeom>
          <a:noFill/>
          <a:ln w="25400">
            <a:solidFill>
              <a:srgbClr val="BFBEC1"/>
            </a:solidFill>
            <a:prstDash val="dash"/>
            <a:head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 txBox="1"/>
          <p:nvPr/>
        </p:nvSpPr>
        <p:spPr>
          <a:xfrm>
            <a:off x="685800" y="4526280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5  Render   The host draws the app in a sandbox, with the result</a:t>
            </a:r>
            <a:endParaRPr lang="en-US" sz="1800" dirty="0"/>
          </a:p>
        </p:txBody>
      </p:sp>
      <p:sp>
        <p:nvSpPr>
          <p:cNvPr id="32" name="Shape 29"/>
          <p:cNvSpPr/>
          <p:nvPr/>
        </p:nvSpPr>
        <p:spPr>
          <a:xfrm>
            <a:off x="4743336" y="4910328"/>
            <a:ext cx="2705024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 txBox="1"/>
          <p:nvPr/>
        </p:nvSpPr>
        <p:spPr>
          <a:xfrm>
            <a:off x="685800" y="5056632"/>
            <a:ext cx="10820095" cy="310896"/>
          </a:xfrm>
          <a:prstGeom prst="rect">
            <a:avLst/>
          </a:prstGeom>
          <a:solidFill>
            <a:srgbClr val="00000C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6  Interact   A click becomes </a:t>
            </a:r>
            <a:r>
              <a:rPr lang="en-US" sz="1800" b="1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tools/call</a:t>
            </a: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, relayed by the host over </a:t>
            </a:r>
            <a:r>
              <a:rPr lang="en-US" sz="1800" b="1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postMessage</a:t>
            </a:r>
            <a:endParaRPr lang="en-US" sz="1800" dirty="0"/>
          </a:p>
        </p:txBody>
      </p:sp>
      <p:sp>
        <p:nvSpPr>
          <p:cNvPr id="34" name="Shape 31"/>
          <p:cNvSpPr/>
          <p:nvPr/>
        </p:nvSpPr>
        <p:spPr>
          <a:xfrm>
            <a:off x="2038312" y="5440680"/>
            <a:ext cx="5410048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2"/>
          <p:cNvSpPr/>
          <p:nvPr/>
        </p:nvSpPr>
        <p:spPr>
          <a:xfrm>
            <a:off x="4743336" y="5541264"/>
            <a:ext cx="2705024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solid"/>
            <a:head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3"/>
          <p:cNvSpPr/>
          <p:nvPr/>
        </p:nvSpPr>
        <p:spPr>
          <a:xfrm>
            <a:off x="4743336" y="5641848"/>
            <a:ext cx="5410048" cy="0"/>
          </a:xfrm>
          <a:prstGeom prst="line">
            <a:avLst/>
          </a:prstGeom>
          <a:noFill/>
          <a:ln w="38100">
            <a:solidFill>
              <a:srgbClr val="04B1E7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If your schema only has a price field, you'll only ever compete on price.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178308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the customer saw</a:t>
            </a:r>
            <a:endParaRPr lang="en-US" sz="1500" dirty="0"/>
          </a:p>
        </p:txBody>
      </p:sp>
      <p:pic>
        <p:nvPicPr>
          <p:cNvPr id="5" name="Image 0" descr="/home/claude/deck/assets/aruba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148840"/>
            <a:ext cx="4660633" cy="39319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720840" y="1783080"/>
            <a:ext cx="47850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a price only tool returns</a:t>
            </a:r>
            <a:endParaRPr lang="en-US" sz="1500" dirty="0"/>
          </a:p>
        </p:txBody>
      </p:sp>
      <p:sp>
        <p:nvSpPr>
          <p:cNvPr id="7" name="Shape 3"/>
          <p:cNvSpPr/>
          <p:nvPr/>
        </p:nvSpPr>
        <p:spPr>
          <a:xfrm>
            <a:off x="6720840" y="2148840"/>
            <a:ext cx="4785055" cy="3931920"/>
          </a:xfrm>
          <a:prstGeom prst="roundRect">
            <a:avLst>
              <a:gd name="adj" fmla="val 2791"/>
            </a:avLst>
          </a:prstGeom>
          <a:solidFill>
            <a:srgbClr val="0A1626"/>
          </a:solidFill>
          <a:ln w="6350">
            <a:solidFill>
              <a:srgbClr val="0A16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 txBox="1"/>
          <p:nvPr/>
        </p:nvSpPr>
        <p:spPr>
          <a:xfrm>
            <a:off x="7040880" y="2423160"/>
            <a:ext cx="4144975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{</a:t>
            </a: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"price": 587</a:t>
            </a: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}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914400"/>
            <a:ext cx="4480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Move every promise from the page into the payload.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3474720"/>
            <a:ext cx="4480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If it isn't in the response, it doesn't exist.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5577840" y="777240"/>
            <a:ext cx="5928055" cy="5349240"/>
          </a:xfrm>
          <a:prstGeom prst="roundRect">
            <a:avLst>
              <a:gd name="adj" fmla="val 2051"/>
            </a:avLst>
          </a:prstGeom>
          <a:solidFill>
            <a:srgbClr val="0A1626"/>
          </a:solidFill>
          <a:ln w="6350">
            <a:solidFill>
              <a:srgbClr val="0A16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5943600" y="1051560"/>
            <a:ext cx="5196535" cy="48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{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"total_cad": 587,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FF3B4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"charged_in": "USD",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"fare_class": "light",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FF3B4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"checked_bag_cad": [237, 390],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"departs_local": "00:40",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"stops": 1,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"layover_min": 115,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"sponsored": false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}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6263640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Illustrative payload for the Aruba fare. Field names are examples.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Disclosure survival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1737360"/>
            <a:ext cx="522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Your tool returned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85800" y="2148840"/>
            <a:ext cx="5227168" cy="3291840"/>
          </a:xfrm>
          <a:prstGeom prst="roundRect">
            <a:avLst>
              <a:gd name="adj" fmla="val 3333"/>
            </a:avLst>
          </a:prstGeom>
          <a:solidFill>
            <a:srgbClr val="0A1626"/>
          </a:solidFill>
          <a:ln w="6350">
            <a:solidFill>
              <a:srgbClr val="0A16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1005840" y="2423160"/>
            <a:ext cx="458708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"total_cad": 587,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"checked_bag_cad": [237, 390],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"charged_in": "USD"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278728" y="1737360"/>
            <a:ext cx="522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model told the customer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278728" y="2148840"/>
            <a:ext cx="5227168" cy="3291840"/>
          </a:xfrm>
          <a:prstGeom prst="roundRect">
            <a:avLst>
              <a:gd name="adj" fmla="val 3333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644488" y="2423160"/>
            <a:ext cx="449564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"The cheapest option is CA$587 with one stop."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5669280"/>
            <a:ext cx="108200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FF3B45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bag fee and the currency didn't survive the retelling.</a:t>
            </a:r>
            <a:endParaRPr lang="en-US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6263640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Illustrative. Test for this on every MCP host you ship to.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Measure the distance first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1371600"/>
            <a:ext cx="108200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Scores what agents can discover, access, and use.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685800" y="25146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cbc.ca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3063240" y="2606040"/>
            <a:ext cx="7436815" cy="274320"/>
          </a:xfrm>
          <a:prstGeom prst="roundRect">
            <a:avLst>
              <a:gd name="adj" fmla="val 20000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3063240" y="2606040"/>
            <a:ext cx="74368" cy="274320"/>
          </a:xfrm>
          <a:prstGeom prst="roundRect">
            <a:avLst>
              <a:gd name="adj" fmla="val 73774"/>
            </a:avLst>
          </a:prstGeom>
          <a:solidFill>
            <a:srgbClr val="04B1E7"/>
          </a:solidFill>
          <a:ln w="635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10682935" y="251460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3832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shopify.com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3063240" y="3474720"/>
            <a:ext cx="7436815" cy="274320"/>
          </a:xfrm>
          <a:prstGeom prst="roundRect">
            <a:avLst>
              <a:gd name="adj" fmla="val 20000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063240" y="3474720"/>
            <a:ext cx="4462089" cy="274320"/>
          </a:xfrm>
          <a:prstGeom prst="roundRect">
            <a:avLst>
              <a:gd name="adj" fmla="val 20000"/>
            </a:avLst>
          </a:prstGeom>
          <a:solidFill>
            <a:srgbClr val="04B1E7"/>
          </a:solidFill>
          <a:ln w="635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10682935" y="338328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60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685800" y="4251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vercel.com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3063240" y="4343400"/>
            <a:ext cx="7436815" cy="274320"/>
          </a:xfrm>
          <a:prstGeom prst="roundRect">
            <a:avLst>
              <a:gd name="adj" fmla="val 20000"/>
            </a:avLst>
          </a:prstGeom>
          <a:solidFill>
            <a:srgbClr val="11131F"/>
          </a:solidFill>
          <a:ln w="6350">
            <a:solidFill>
              <a:srgbClr val="111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3063240" y="4343400"/>
            <a:ext cx="7213711" cy="274320"/>
          </a:xfrm>
          <a:prstGeom prst="roundRect">
            <a:avLst>
              <a:gd name="adj" fmla="val 20000"/>
            </a:avLst>
          </a:prstGeom>
          <a:solidFill>
            <a:srgbClr val="04B1E7"/>
          </a:solidFill>
          <a:ln w="635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10682935" y="425196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97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85800" y="5303520"/>
            <a:ext cx="4023360" cy="548640"/>
          </a:xfrm>
          <a:prstGeom prst="roundRect">
            <a:avLst>
              <a:gd name="adj" fmla="val 20000"/>
            </a:avLst>
          </a:prstGeom>
          <a:solidFill>
            <a:srgbClr val="00000C"/>
          </a:solidFill>
          <a:ln w="25400">
            <a:solidFill>
              <a:srgbClr val="04B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914400" y="53949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Live scan: is-agentic.com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685800" y="6263640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is-agentic.com, by Vercel and powered by Ora. Snapshot from September 30, 2026. Rescan before the talk.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4000" dirty="0">
                <a:solidFill>
                  <a:schemeClr val="bg1"/>
                </a:solidFill>
              </a:rPr>
              <a:t>The next generation of customers will shop like this:</a:t>
            </a:r>
          </a:p>
        </p:txBody>
      </p:sp>
      <p:sp>
        <p:nvSpPr>
          <p:cNvPr id="4" name="Text 1"/>
          <p:cNvSpPr txBox="1"/>
          <p:nvPr/>
        </p:nvSpPr>
        <p:spPr>
          <a:xfrm>
            <a:off x="685800" y="1691640"/>
            <a:ext cx="640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1508760" y="1691640"/>
            <a:ext cx="99971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My Smart fridge reorders my brand of yogurt: the right flavour, the right pack size, the quantity I actually eat.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1508760" y="26060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MCP to find it, AP2 intent mandate to pay while I'm not there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3108960"/>
            <a:ext cx="640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1508760" y="3108960"/>
            <a:ext cx="99971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My vacation planner finds the top ten things first time cruisers buy, and orders them from MEC and Amazon in one cart.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1508760" y="402336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MCP across retailers, UCP Universal Cart to check out once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4526280"/>
            <a:ext cx="640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</a:t>
            </a:r>
            <a:endParaRPr lang="en-US" sz="4000" dirty="0"/>
          </a:p>
        </p:txBody>
      </p:sp>
      <p:sp>
        <p:nvSpPr>
          <p:cNvPr id="11" name="Text 8"/>
          <p:cNvSpPr txBox="1"/>
          <p:nvPr/>
        </p:nvSpPr>
        <p:spPr>
          <a:xfrm>
            <a:off x="1508760" y="4526280"/>
            <a:ext cx="99971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My flight gets cancelled, and my agent rebooks the ”next best” flight, based on my insurance allowance &amp; submits my travel interruption claim</a:t>
            </a:r>
            <a:endParaRPr lang="en-US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1508760" y="544068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04B1E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MCP to compare, my memory to decide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502920"/>
            <a:ext cx="1082009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Your Agentic Commerce transformation checklist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1783080"/>
            <a:ext cx="640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1508760" y="1783080"/>
            <a:ext cx="99971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Scan your public site at is-agentic.com.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2807208"/>
            <a:ext cx="640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07208"/>
            <a:ext cx="99971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Move every promise from the page into the payload.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831336"/>
            <a:ext cx="640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</a:t>
            </a:r>
            <a:endParaRPr lang="en-US" sz="4000" dirty="0"/>
          </a:p>
        </p:txBody>
      </p:sp>
      <p:sp>
        <p:nvSpPr>
          <p:cNvPr id="9" name="Text 6"/>
          <p:cNvSpPr txBox="1"/>
          <p:nvPr/>
        </p:nvSpPr>
        <p:spPr>
          <a:xfrm>
            <a:off x="1508760" y="3831336"/>
            <a:ext cx="99971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Test what survives the paraphrase, on every MCP host.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00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85800" y="45720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If we ran is-agentic.com on your enterprise storefront, what score would you bet the scan shows?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2090776" y="1755648"/>
            <a:ext cx="3575304" cy="3575304"/>
          </a:xfrm>
          <a:prstGeom prst="roundRect">
            <a:avLst>
              <a:gd name="adj" fmla="val 255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deck/assets/feedback_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928" y="1828800"/>
            <a:ext cx="3429000" cy="34290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798168" y="544068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Rate this talk</a:t>
            </a:r>
            <a:endParaRPr lang="en-US" sz="2400" dirty="0"/>
          </a:p>
        </p:txBody>
      </p:sp>
      <p:sp>
        <p:nvSpPr>
          <p:cNvPr id="7" name="Shape 3"/>
          <p:cNvSpPr/>
          <p:nvPr/>
        </p:nvSpPr>
        <p:spPr>
          <a:xfrm>
            <a:off x="6525616" y="1755648"/>
            <a:ext cx="3575304" cy="3575304"/>
          </a:xfrm>
          <a:prstGeom prst="roundRect">
            <a:avLst>
              <a:gd name="adj" fmla="val 255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/home/claude/deck/assets/linkedin_q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768" y="1828800"/>
            <a:ext cx="3429000" cy="342900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6233008" y="544068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4B1E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Connect on LinkedIn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685800" y="6172200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BFBEC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Subin Upadhyay, Agentic AI Foundation Ambassador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1192</Words>
  <Application>Microsoft Macintosh PowerPoint</Application>
  <PresentationFormat>Widescreen</PresentationFormat>
  <Paragraphs>194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JetBrains Mono</vt:lpstr>
      <vt:lpstr>Source Serif 4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Schema Is Your Storefront</dc:title>
  <dc:subject>PptxGenJS Presentation</dc:subject>
  <dc:creator>Subin Upadhyay</dc:creator>
  <cp:lastModifiedBy>Subin Upadhyay</cp:lastModifiedBy>
  <cp:revision>5</cp:revision>
  <dcterms:created xsi:type="dcterms:W3CDTF">2026-10-04T20:31:47Z</dcterms:created>
  <dcterms:modified xsi:type="dcterms:W3CDTF">2026-10-04T20:49:59Z</dcterms:modified>
</cp:coreProperties>
</file>