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7" r:id="rId2"/>
  </p:sldIdLst>
  <p:sldSz cx="32918400" cy="21945600"/>
  <p:notesSz cx="6858000" cy="9144000"/>
  <p:defaultTextStyle>
    <a:defPPr marR="0" algn="l">
      <a:lnSpc>
        <a:spcPct val="100000"/>
      </a:lnSpc>
      <a:spcBef>
        <a:spcPts val="0"/>
      </a:spcBef>
      <a:spcAft>
        <a:spcPts val="0"/>
      </a:spcAft>
      <a:buNone/>
    </a:defPPr>
    <a:lvl1pPr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cap="none">
        <a:solidFill>
          <a:srgbClr val="000000"/>
        </a:solidFill>
        <a:latin typeface="Arial"/>
        <a:ea typeface="Arial"/>
        <a:cs typeface="Arial"/>
      </a:defRPr>
    </a:lvl1pPr>
    <a:lvl2pPr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cap="none">
        <a:solidFill>
          <a:srgbClr val="000000"/>
        </a:solidFill>
        <a:latin typeface="Arial"/>
        <a:ea typeface="Arial"/>
        <a:cs typeface="Arial"/>
      </a:defRPr>
    </a:lvl2pPr>
    <a:lvl3pPr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cap="none">
        <a:solidFill>
          <a:srgbClr val="000000"/>
        </a:solidFill>
        <a:latin typeface="Arial"/>
        <a:ea typeface="Arial"/>
        <a:cs typeface="Arial"/>
      </a:defRPr>
    </a:lvl3pPr>
    <a:lvl4pPr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cap="none">
        <a:solidFill>
          <a:srgbClr val="000000"/>
        </a:solidFill>
        <a:latin typeface="Arial"/>
        <a:ea typeface="Arial"/>
        <a:cs typeface="Arial"/>
      </a:defRPr>
    </a:lvl4pPr>
    <a:lvl5pPr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cap="none">
        <a:solidFill>
          <a:srgbClr val="000000"/>
        </a:solidFill>
        <a:latin typeface="Arial"/>
        <a:ea typeface="Arial"/>
        <a:cs typeface="Arial"/>
      </a:defRPr>
    </a:lvl5pPr>
    <a:lvl6pPr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cap="none">
        <a:solidFill>
          <a:srgbClr val="000000"/>
        </a:solidFill>
        <a:latin typeface="Arial"/>
        <a:ea typeface="Arial"/>
        <a:cs typeface="Arial"/>
      </a:defRPr>
    </a:lvl6pPr>
    <a:lvl7pPr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cap="none">
        <a:solidFill>
          <a:srgbClr val="000000"/>
        </a:solidFill>
        <a:latin typeface="Arial"/>
        <a:ea typeface="Arial"/>
        <a:cs typeface="Arial"/>
      </a:defRPr>
    </a:lvl7pPr>
    <a:lvl8pPr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cap="none">
        <a:solidFill>
          <a:srgbClr val="000000"/>
        </a:solidFill>
        <a:latin typeface="Arial"/>
        <a:ea typeface="Arial"/>
        <a:cs typeface="Arial"/>
      </a:defRPr>
    </a:lvl8pPr>
    <a:lvl9pPr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279"/>
    <p:restoredTop sz="94467"/>
  </p:normalViewPr>
  <p:slideViewPr>
    <p:cSldViewPr snapToGrid="0">
      <p:cViewPr>
        <p:scale>
          <a:sx n="56" d="100"/>
          <a:sy n="56" d="100"/>
        </p:scale>
        <p:origin x="-248" y="-16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38D19D-6574-89F9-2563-A1B60BD33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4425F8-81DA-CA7A-4177-13C8314AF1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27DFD3-D8EB-1290-C3DA-563686BCE1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>
              <a:spcBef>
                <a:spcPts val="1163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6439A9-A175-FFEA-5129-4C3C9FB24072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157320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>
            <a:extLst>
              <a:ext uri="{FF2B5EF4-FFF2-40B4-BE49-F238E27FC236}">
                <a16:creationId xmlns:a16="http://schemas.microsoft.com/office/drawing/2014/main" id="{A436993D-751A-4C67-A811-BB9C6F5A8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809" y="0"/>
            <a:ext cx="20855700" cy="314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2450" tIns="53275" rIns="102450" bIns="53275" anchor="ctr">
            <a:noAutofit/>
          </a:bodyPr>
          <a:lstStyle>
            <a:lvl1pPr marR="0" algn="l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6830" b="0" i="0" u="non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R="0" algn="ctr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14911" b="0" i="0" u="non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algn="ctr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14911" b="0" i="0" u="non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algn="ctr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14911" b="0" i="0" u="non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algn="ctr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14911" b="0" i="0" u="non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algn="ctr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14911" b="0" i="0" u="non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algn="ctr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14911" b="0" i="0" u="non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algn="ctr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14911" b="0" i="0" u="non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algn="ctr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14911" b="0" i="0" u="non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">
            <a:extLst>
              <a:ext uri="{FF2B5EF4-FFF2-40B4-BE49-F238E27FC236}">
                <a16:creationId xmlns:a16="http://schemas.microsoft.com/office/drawing/2014/main" id="{E89DA963-7E13-47E8-AA8D-D08D71DDA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809" y="0"/>
            <a:ext cx="20855700" cy="314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2450" tIns="53275" rIns="102450" bIns="53275" anchor="ctr">
            <a:noAutofit/>
          </a:bodyPr>
          <a:lstStyle>
            <a:lvl1pPr marR="0" algn="l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6830" b="0" i="0" u="non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R="0" algn="ctr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14911" b="0" i="0" u="non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algn="ctr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14911" b="0" i="0" u="non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algn="ctr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14911" b="0" i="0" u="non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algn="ctr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14911" b="0" i="0" u="non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algn="ctr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14911" b="0" i="0" u="non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algn="ctr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14911" b="0" i="0" u="non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algn="ctr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14911" b="0" i="0" u="non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algn="ctr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14911" b="0" i="0" u="non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endParaRPr/>
          </a:p>
        </p:txBody>
      </p:sp>
      <p:sp>
        <p:nvSpPr>
          <p:cNvPr id="16" name="Google Shape;16;p2">
            <a:extLst>
              <a:ext uri="{FF2B5EF4-FFF2-40B4-BE49-F238E27FC236}">
                <a16:creationId xmlns:a16="http://schemas.microsoft.com/office/drawing/2014/main" id="{3F28E360-A44A-4587-88B4-8E3AD80B30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45925" y="5852165"/>
            <a:ext cx="27903900" cy="1272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>
            <a:noAutofit/>
          </a:bodyPr>
          <a:lstStyle>
            <a:lvl1pPr marL="457200" marR="0" indent="-228600" algn="l">
              <a:lnSpc>
                <a:spcPct val="81000"/>
              </a:lnSpc>
              <a:spcBef>
                <a:spcPts val="2711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8195" b="0" i="0" u="non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914400" marR="0" indent="-228600" algn="l">
              <a:lnSpc>
                <a:spcPct val="81000"/>
              </a:lnSpc>
              <a:spcBef>
                <a:spcPts val="2372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7512" b="0" i="0" u="non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371600" marR="0" indent="-228600" algn="l">
              <a:lnSpc>
                <a:spcPct val="81000"/>
              </a:lnSpc>
              <a:spcBef>
                <a:spcPts val="2033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6147" b="0" i="0" u="non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828800" marR="0" indent="-228600" algn="l">
              <a:lnSpc>
                <a:spcPct val="81000"/>
              </a:lnSpc>
              <a:spcBef>
                <a:spcPts val="1692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5008" b="0" i="0" u="non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286000" marR="0" indent="-228600" algn="l">
              <a:lnSpc>
                <a:spcPct val="81000"/>
              </a:lnSpc>
              <a:spcBef>
                <a:spcPts val="1692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5008" b="0" i="0" u="non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743200" marR="0" indent="-228600" algn="l">
              <a:lnSpc>
                <a:spcPct val="81000"/>
              </a:lnSpc>
              <a:spcBef>
                <a:spcPts val="1692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6777" b="0" i="0" u="non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3200400" marR="0" indent="-228600" algn="l">
              <a:lnSpc>
                <a:spcPct val="81000"/>
              </a:lnSpc>
              <a:spcBef>
                <a:spcPts val="1692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6777" b="0" i="0" u="non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657600" marR="0" indent="-228600" algn="l">
              <a:lnSpc>
                <a:spcPct val="81000"/>
              </a:lnSpc>
              <a:spcBef>
                <a:spcPts val="1692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6777" b="0" i="0" u="non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4114800" marR="0" indent="-228600" algn="l">
              <a:lnSpc>
                <a:spcPct val="81000"/>
              </a:lnSpc>
              <a:spcBef>
                <a:spcPts val="1692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6777" b="0" i="0" u="non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endParaRPr/>
          </a:p>
        </p:txBody>
      </p:sp>
      <p:sp>
        <p:nvSpPr>
          <p:cNvPr id="17" name="Google Shape;17;p2">
            <a:extLst>
              <a:ext uri="{FF2B5EF4-FFF2-40B4-BE49-F238E27FC236}">
                <a16:creationId xmlns:a16="http://schemas.microsoft.com/office/drawing/2014/main" id="{6ECD06FB-F4D9-4435-BE5A-80EA94B3D93A}"/>
              </a:ext>
            </a:extLst>
          </p:cNvPr>
          <p:cNvSpPr>
            <a:spLocks noGrp="1"/>
          </p:cNvSpPr>
          <p:nvPr/>
        </p:nvSpPr>
        <p:spPr>
          <a:xfrm>
            <a:off x="10715636" y="21244573"/>
            <a:ext cx="16682100" cy="2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>
            <a:spAutoFit/>
          </a:bodyPr>
          <a:lstStyle/>
          <a:p>
            <a:pPr marL="0" marR="0" lvl="0" indent="0" algn="l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21"/>
              <a:buFont typeface="Times New Roman"/>
              <a:buNone/>
            </a:pPr>
            <a:endParaRPr sz="1675" b="0" i="0" u="none" cap="none">
              <a:solidFill>
                <a:srgbClr val="7F7F7F"/>
              </a:solidFill>
              <a:latin typeface="Arial"/>
              <a:ea typeface="Arial"/>
              <a:cs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1pPr>
      <a:lvl2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2pPr>
      <a:lvl3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3pPr>
      <a:lvl4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4pPr>
      <a:lvl5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5pPr>
      <a:lvl6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6pPr>
      <a:lvl7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7pPr>
      <a:lvl8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8pPr>
      <a:lvl9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lvl1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1pPr>
      <a:lvl2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2pPr>
      <a:lvl3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3pPr>
      <a:lvl4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4pPr>
      <a:lvl5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5pPr>
      <a:lvl6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6pPr>
      <a:lvl7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7pPr>
      <a:lvl8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8pPr>
      <a:lvl9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lvl1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1pPr>
      <a:lvl2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2pPr>
      <a:lvl3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3pPr>
      <a:lvl4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4pPr>
      <a:lvl5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5pPr>
      <a:lvl6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6pPr>
      <a:lvl7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7pPr>
      <a:lvl8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8pPr>
      <a:lvl9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2ED8E6-ADDE-EBF6-AE44-1863262BD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C306A8C-7310-DA59-E079-4C19451BB8FC}"/>
              </a:ext>
            </a:extLst>
          </p:cNvPr>
          <p:cNvSpPr>
            <a:spLocks noGrp="1"/>
          </p:cNvSpPr>
          <p:nvPr/>
        </p:nvSpPr>
        <p:spPr>
          <a:xfrm>
            <a:off x="380681" y="3459466"/>
            <a:ext cx="32083866" cy="1359751"/>
          </a:xfrm>
          <a:prstGeom prst="roundRect">
            <a:avLst/>
          </a:prstGeom>
          <a:solidFill>
            <a:srgbClr val="EFF6FF"/>
          </a:solidFill>
          <a:ln w="19050">
            <a:solidFill>
              <a:srgbClr val="1E3A8A"/>
            </a:solidFill>
          </a:ln>
        </p:spPr>
        <p:txBody>
          <a:bodyPr lIns="85725" tIns="28575" rIns="85725" bIns="28575" anchor="ctr">
            <a:noAutofit/>
          </a:bodyPr>
          <a:lstStyle/>
          <a:p>
            <a:pPr algn="ctr"/>
            <a:endParaRPr sz="2325">
              <a:solidFill>
                <a:srgbClr val="1E3A8A"/>
              </a:solidFill>
              <a:latin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833DA6-EE59-2325-E942-EB05A41A9A8A}"/>
              </a:ext>
            </a:extLst>
          </p:cNvPr>
          <p:cNvSpPr>
            <a:spLocks noGrp="1"/>
          </p:cNvSpPr>
          <p:nvPr/>
        </p:nvSpPr>
        <p:spPr>
          <a:xfrm>
            <a:off x="706264" y="3514665"/>
            <a:ext cx="30014401" cy="13154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None/>
            </a:pPr>
            <a:r>
              <a:rPr sz="2800" b="1" i="1" dirty="0">
                <a:solidFill>
                  <a:srgbClr val="453B59"/>
                </a:solidFill>
                <a:latin typeface="Calibri"/>
                <a:ea typeface="Calibri"/>
                <a:cs typeface="Calibri"/>
              </a:rPr>
              <a:t>Your accelerator knows its memory layout. Does PyTorch’s compilation cache know it too?</a:t>
            </a:r>
          </a:p>
          <a:p>
            <a:pPr algn="ctr">
              <a:lnSpc>
                <a:spcPct val="150000"/>
              </a:lnSpc>
            </a:pPr>
            <a:r>
              <a:rPr sz="2800" b="1" dirty="0">
                <a:solidFill>
                  <a:srgbClr val="453B59"/>
                </a:solidFill>
                <a:latin typeface="Calibri"/>
                <a:ea typeface="Calibri"/>
                <a:cs typeface="Calibri"/>
              </a:rPr>
              <a:t>Core Idea:</a:t>
            </a:r>
            <a:r>
              <a:rPr lang="en-US" sz="2800" b="1" dirty="0">
                <a:solidFill>
                  <a:srgbClr val="453B5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IN" sz="2800" b="1" dirty="0">
                <a:solidFill>
                  <a:srgbClr val="453B59"/>
                </a:solidFill>
                <a:latin typeface="Calibri"/>
                <a:ea typeface="Calibri"/>
                <a:cs typeface="Calibri"/>
              </a:rPr>
              <a:t>Extend PyTorch Compile cache mechanism with accelerator-specific tensor layout - improve cache hits using device metadata for correctness</a:t>
            </a:r>
            <a:r>
              <a:rPr lang="en-IN" sz="2800" dirty="0">
                <a:solidFill>
                  <a:srgbClr val="453B59"/>
                </a:solidFill>
                <a:latin typeface="Calibri"/>
                <a:ea typeface="Calibri"/>
                <a:cs typeface="Calibri"/>
              </a:rPr>
              <a:t>​</a:t>
            </a:r>
            <a:endParaRPr sz="2800" dirty="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2DB108-E65A-C430-A00F-800348094A50}"/>
              </a:ext>
            </a:extLst>
          </p:cNvPr>
          <p:cNvSpPr>
            <a:spLocks noGrp="1"/>
          </p:cNvSpPr>
          <p:nvPr/>
        </p:nvSpPr>
        <p:spPr>
          <a:xfrm>
            <a:off x="380681" y="5239412"/>
            <a:ext cx="10313652" cy="6904893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E23B222-DB4C-8C85-9D9D-ACD34F08B655}"/>
              </a:ext>
            </a:extLst>
          </p:cNvPr>
          <p:cNvSpPr>
            <a:spLocks noGrp="1"/>
          </p:cNvSpPr>
          <p:nvPr/>
        </p:nvSpPr>
        <p:spPr>
          <a:xfrm>
            <a:off x="641058" y="5402756"/>
            <a:ext cx="575255" cy="584775"/>
          </a:xfrm>
          <a:prstGeom prst="ellipse">
            <a:avLst/>
          </a:prstGeom>
          <a:solidFill>
            <a:srgbClr val="FF26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400" b="1">
                <a:latin typeface="Times New Roman"/>
                <a:ea typeface="Times New Roman"/>
                <a:cs typeface="Times New Roman"/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765E3BB-E650-33A1-AF0B-B695A3BE4913}"/>
              </a:ext>
            </a:extLst>
          </p:cNvPr>
          <p:cNvSpPr>
            <a:spLocks noGrp="1"/>
          </p:cNvSpPr>
          <p:nvPr/>
        </p:nvSpPr>
        <p:spPr>
          <a:xfrm>
            <a:off x="1464091" y="5474278"/>
            <a:ext cx="675249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dirty="0">
                <a:solidFill>
                  <a:srgbClr val="EA2B89"/>
                </a:solidFill>
                <a:latin typeface="Times New Roman"/>
                <a:ea typeface="Times New Roman"/>
                <a:cs typeface="Times New Roman"/>
              </a:rPr>
              <a:t>Motivation &amp; Background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05BFAE4-0C69-A451-9CA7-8D4B03DEACA2}"/>
              </a:ext>
            </a:extLst>
          </p:cNvPr>
          <p:cNvSpPr>
            <a:spLocks noGrp="1"/>
          </p:cNvSpPr>
          <p:nvPr/>
        </p:nvSpPr>
        <p:spPr>
          <a:xfrm>
            <a:off x="464614" y="6074748"/>
            <a:ext cx="10011238" cy="54245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Arial"/>
              <a:buChar char="•"/>
            </a:pPr>
            <a:r>
              <a:rPr sz="2475" dirty="0" err="1">
                <a:solidFill>
                  <a:srgbClr val="1E3A8A"/>
                </a:solidFill>
                <a:latin typeface="Calibri"/>
                <a:cs typeface="Calibri"/>
              </a:rPr>
              <a:t>torch.compile</a:t>
            </a:r>
            <a:r>
              <a:rPr sz="2475" dirty="0">
                <a:solidFill>
                  <a:srgbClr val="1E3A8A"/>
                </a:solidFill>
                <a:latin typeface="Calibri"/>
                <a:cs typeface="Calibri"/>
              </a:rPr>
              <a:t> accelerates model execution by reusing compiled </a:t>
            </a:r>
            <a:r>
              <a:rPr lang="en-US" sz="2475" dirty="0">
                <a:solidFill>
                  <a:srgbClr val="1E3A8A"/>
                </a:solidFill>
                <a:latin typeface="Calibri"/>
                <a:cs typeface="Calibri"/>
              </a:rPr>
              <a:t>cache</a:t>
            </a:r>
            <a:r>
              <a:rPr sz="2475" dirty="0">
                <a:solidFill>
                  <a:srgbClr val="1E3A8A"/>
                </a:solidFill>
                <a:latin typeface="Calibri"/>
                <a:cs typeface="Calibri"/>
              </a:rPr>
              <a:t> paths through </a:t>
            </a:r>
            <a:r>
              <a:rPr sz="2475" dirty="0" err="1">
                <a:solidFill>
                  <a:srgbClr val="1E3A8A"/>
                </a:solidFill>
                <a:latin typeface="Calibri"/>
                <a:cs typeface="Calibri"/>
              </a:rPr>
              <a:t>TorchDynamo</a:t>
            </a:r>
            <a:r>
              <a:rPr sz="2475" dirty="0">
                <a:solidFill>
                  <a:srgbClr val="1E3A8A"/>
                </a:solidFill>
                <a:latin typeface="Calibri"/>
                <a:cs typeface="Calibri"/>
              </a:rPr>
              <a:t> runtime guards and persistent FX graph caching.</a:t>
            </a:r>
          </a:p>
          <a:p>
            <a:pPr marL="457200" indent="-457200" algn="just">
              <a:buFont typeface="Arial"/>
              <a:buChar char="•"/>
            </a:pPr>
            <a:r>
              <a:rPr lang="en-US" sz="2475" dirty="0" err="1">
                <a:solidFill>
                  <a:srgbClr val="1E3A8A"/>
                </a:solidFill>
                <a:latin typeface="Calibri"/>
                <a:cs typeface="Calibri"/>
              </a:rPr>
              <a:t>Pytorch’s</a:t>
            </a:r>
            <a:r>
              <a:rPr lang="en-US" sz="2475" dirty="0">
                <a:solidFill>
                  <a:srgbClr val="1E3A8A"/>
                </a:solidFill>
                <a:latin typeface="Calibri"/>
                <a:cs typeface="Calibri"/>
              </a:rPr>
              <a:t> </a:t>
            </a:r>
            <a:r>
              <a:rPr sz="2475" dirty="0">
                <a:solidFill>
                  <a:srgbClr val="1E3A8A"/>
                </a:solidFill>
                <a:latin typeface="Calibri"/>
                <a:cs typeface="Calibri"/>
              </a:rPr>
              <a:t>Standard </a:t>
            </a:r>
            <a:r>
              <a:rPr lang="en-US" sz="2475" dirty="0">
                <a:solidFill>
                  <a:srgbClr val="1E3A8A"/>
                </a:solidFill>
                <a:latin typeface="Calibri"/>
                <a:cs typeface="Calibri"/>
              </a:rPr>
              <a:t> cache validation inspects only </a:t>
            </a:r>
            <a:r>
              <a:rPr sz="2475" dirty="0">
                <a:solidFill>
                  <a:srgbClr val="1E3A8A"/>
                </a:solidFill>
                <a:latin typeface="Calibri"/>
                <a:cs typeface="Calibri"/>
              </a:rPr>
              <a:t>basic </a:t>
            </a:r>
            <a:r>
              <a:rPr lang="en-US" sz="2475" dirty="0">
                <a:solidFill>
                  <a:srgbClr val="1E3A8A"/>
                </a:solidFill>
                <a:latin typeface="Calibri"/>
                <a:cs typeface="Calibri"/>
              </a:rPr>
              <a:t>Host</a:t>
            </a:r>
            <a:r>
              <a:rPr sz="2475" dirty="0">
                <a:solidFill>
                  <a:srgbClr val="1E3A8A"/>
                </a:solidFill>
                <a:latin typeface="Calibri"/>
                <a:cs typeface="Calibri"/>
              </a:rPr>
              <a:t> metadata (shape, stride, </a:t>
            </a:r>
            <a:r>
              <a:rPr sz="2475" dirty="0" err="1">
                <a:solidFill>
                  <a:srgbClr val="1E3A8A"/>
                </a:solidFill>
                <a:latin typeface="Calibri"/>
                <a:cs typeface="Calibri"/>
              </a:rPr>
              <a:t>dtype</a:t>
            </a:r>
            <a:r>
              <a:rPr sz="2475" dirty="0">
                <a:solidFill>
                  <a:srgbClr val="1E3A8A"/>
                </a:solidFill>
                <a:latin typeface="Calibri"/>
                <a:cs typeface="Calibri"/>
              </a:rPr>
              <a:t>, device), leaving custom</a:t>
            </a:r>
            <a:r>
              <a:rPr lang="en-US" sz="2475" dirty="0">
                <a:solidFill>
                  <a:srgbClr val="1E3A8A"/>
                </a:solidFill>
                <a:latin typeface="Calibri"/>
                <a:cs typeface="Calibri"/>
              </a:rPr>
              <a:t> accelerator’s memory layouts </a:t>
            </a:r>
            <a:r>
              <a:rPr sz="2475" dirty="0">
                <a:solidFill>
                  <a:srgbClr val="1E3A8A"/>
                </a:solidFill>
                <a:latin typeface="Calibri"/>
                <a:cs typeface="Calibri"/>
              </a:rPr>
              <a:t> </a:t>
            </a:r>
            <a:r>
              <a:rPr lang="en-IN" sz="2475" dirty="0">
                <a:solidFill>
                  <a:srgbClr val="1E3A8A"/>
                </a:solidFill>
                <a:latin typeface="Calibri"/>
                <a:cs typeface="Calibri"/>
              </a:rPr>
              <a:t>blind to </a:t>
            </a:r>
            <a:r>
              <a:rPr lang="en-IN" sz="2475" dirty="0" err="1">
                <a:solidFill>
                  <a:srgbClr val="1E3A8A"/>
                </a:solidFill>
                <a:latin typeface="Calibri"/>
                <a:cs typeface="Calibri"/>
              </a:rPr>
              <a:t>Pytorch</a:t>
            </a:r>
            <a:r>
              <a:rPr lang="en-IN" sz="2475" dirty="0">
                <a:solidFill>
                  <a:srgbClr val="1E3A8A"/>
                </a:solidFill>
                <a:latin typeface="Calibri"/>
                <a:cs typeface="Calibri"/>
              </a:rPr>
              <a:t> Cache system.​Same host meta data can map to multiple physical layouts on device based on dim order , element arrangement etc. </a:t>
            </a:r>
            <a:endParaRPr sz="2475" dirty="0">
              <a:solidFill>
                <a:srgbClr val="1E3A8A"/>
              </a:solidFill>
              <a:latin typeface="Calibri"/>
              <a:cs typeface="Calibri"/>
            </a:endParaRPr>
          </a:p>
          <a:p>
            <a:pPr marL="457200" indent="-457200" algn="just">
              <a:buFont typeface="Arial"/>
              <a:buChar char="•"/>
            </a:pPr>
            <a:r>
              <a:rPr sz="2475" dirty="0">
                <a:solidFill>
                  <a:srgbClr val="1E3A8A"/>
                </a:solidFill>
                <a:latin typeface="Calibri"/>
                <a:cs typeface="Calibri"/>
              </a:rPr>
              <a:t>Without layout-aware validation, false cache hits launch incompatible binaries on mismatched physical memory formats, leading to silent data corruption or </a:t>
            </a:r>
            <a:r>
              <a:rPr lang="en-US" sz="2475" dirty="0">
                <a:solidFill>
                  <a:srgbClr val="1E3A8A"/>
                </a:solidFill>
                <a:latin typeface="Calibri"/>
                <a:cs typeface="Calibri"/>
              </a:rPr>
              <a:t>unexpected behavior</a:t>
            </a:r>
            <a:r>
              <a:rPr sz="2475" dirty="0">
                <a:solidFill>
                  <a:srgbClr val="1E3A8A"/>
                </a:solidFill>
                <a:latin typeface="Calibri"/>
                <a:cs typeface="Calibri"/>
              </a:rPr>
              <a:t>.</a:t>
            </a:r>
          </a:p>
          <a:p>
            <a:pPr marL="457200" lvl="1" indent="-457200" algn="just">
              <a:buFont typeface="Arial"/>
              <a:buChar char="•"/>
            </a:pPr>
            <a:r>
              <a:rPr sz="2475" dirty="0">
                <a:solidFill>
                  <a:srgbClr val="1E3A8A"/>
                </a:solidFill>
                <a:latin typeface="Calibri"/>
                <a:cs typeface="Calibri"/>
              </a:rPr>
              <a:t>Because PyTorch's primary cache key is insufficient, custom backends must rely on fragile secondary caches, </a:t>
            </a:r>
            <a:r>
              <a:rPr lang="en-US" sz="2475" dirty="0">
                <a:solidFill>
                  <a:srgbClr val="1E3A8A"/>
                </a:solidFill>
                <a:latin typeface="Calibri"/>
                <a:cs typeface="Calibri"/>
              </a:rPr>
              <a:t> recompilation</a:t>
            </a:r>
            <a:r>
              <a:rPr sz="2475" dirty="0">
                <a:solidFill>
                  <a:srgbClr val="1E3A8A"/>
                </a:solidFill>
                <a:latin typeface="Calibri"/>
                <a:cs typeface="Calibri"/>
              </a:rPr>
              <a:t>, or costly runtime layout-conversion copies.</a:t>
            </a:r>
          </a:p>
        </p:txBody>
      </p:sp>
      <p:sp>
        <p:nvSpPr>
          <p:cNvPr id="72" name="Rounded Rectangle 71">
            <a:extLst>
              <a:ext uri="{FF2B5EF4-FFF2-40B4-BE49-F238E27FC236}">
                <a16:creationId xmlns:a16="http://schemas.microsoft.com/office/drawing/2014/main" id="{1E6563B2-90DE-CB73-D691-C881524B89B0}"/>
              </a:ext>
            </a:extLst>
          </p:cNvPr>
          <p:cNvSpPr>
            <a:spLocks noGrp="1"/>
          </p:cNvSpPr>
          <p:nvPr/>
        </p:nvSpPr>
        <p:spPr>
          <a:xfrm>
            <a:off x="2302411" y="11586527"/>
            <a:ext cx="6470192" cy="429767"/>
          </a:xfrm>
          <a:prstGeom prst="roundRect">
            <a:avLst/>
          </a:prstGeom>
          <a:solidFill>
            <a:schemeClr val="bg1"/>
          </a:solidFill>
          <a:ln>
            <a:solidFill>
              <a:srgbClr val="FF2600"/>
            </a:solidFill>
            <a:prstDash val="sysDot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buNone/>
            </a:pPr>
            <a:r>
              <a:rPr lang="en-US" sz="2400" dirty="0">
                <a:solidFill>
                  <a:schemeClr val="accent4"/>
                </a:solidFill>
                <a:latin typeface="Calibri"/>
                <a:ea typeface="Calibri"/>
                <a:cs typeface="Calibri"/>
              </a:rPr>
              <a:t>logical M</a:t>
            </a:r>
            <a:r>
              <a:rPr sz="2400" dirty="0">
                <a:solidFill>
                  <a:schemeClr val="accent4"/>
                </a:solidFill>
                <a:latin typeface="Calibri"/>
                <a:ea typeface="Calibri"/>
                <a:cs typeface="Calibri"/>
              </a:rPr>
              <a:t>etadata ≠ </a:t>
            </a:r>
            <a:r>
              <a:rPr lang="en-US" sz="2400" dirty="0">
                <a:solidFill>
                  <a:schemeClr val="accent4"/>
                </a:solidFill>
                <a:latin typeface="Calibri"/>
                <a:ea typeface="Calibri"/>
                <a:cs typeface="Calibri"/>
              </a:rPr>
              <a:t>P</a:t>
            </a:r>
            <a:r>
              <a:rPr sz="2400" dirty="0">
                <a:solidFill>
                  <a:schemeClr val="accent4"/>
                </a:solidFill>
                <a:latin typeface="Calibri"/>
                <a:ea typeface="Calibri"/>
                <a:cs typeface="Calibri"/>
              </a:rPr>
              <a:t>hysical </a:t>
            </a:r>
            <a:r>
              <a:rPr lang="en-US" sz="2400" dirty="0">
                <a:solidFill>
                  <a:schemeClr val="accent4"/>
                </a:solidFill>
                <a:latin typeface="Calibri"/>
                <a:ea typeface="Calibri"/>
                <a:cs typeface="Calibri"/>
              </a:rPr>
              <a:t>L</a:t>
            </a:r>
            <a:r>
              <a:rPr sz="2400" dirty="0">
                <a:solidFill>
                  <a:schemeClr val="accent4"/>
                </a:solidFill>
                <a:latin typeface="Calibri"/>
                <a:ea typeface="Calibri"/>
                <a:cs typeface="Calibri"/>
              </a:rPr>
              <a:t>ayout</a:t>
            </a:r>
          </a:p>
        </p:txBody>
      </p:sp>
      <p:sp>
        <p:nvSpPr>
          <p:cNvPr id="182" name="combined-implementation">
            <a:extLst>
              <a:ext uri="{FF2B5EF4-FFF2-40B4-BE49-F238E27FC236}">
                <a16:creationId xmlns:a16="http://schemas.microsoft.com/office/drawing/2014/main" id="{8E260F23-63C1-4361-BD69-328E35702476}"/>
              </a:ext>
            </a:extLst>
          </p:cNvPr>
          <p:cNvSpPr>
            <a:spLocks noGrp="1"/>
          </p:cNvSpPr>
          <p:nvPr/>
        </p:nvSpPr>
        <p:spPr>
          <a:xfrm>
            <a:off x="10795171" y="5267255"/>
            <a:ext cx="21669375" cy="8477250"/>
          </a:xfrm>
          <a:prstGeom prst="roundRect">
            <a:avLst>
              <a:gd name="adj" fmla="val 899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85725" tIns="28575" rIns="85725" bIns="28575" anchor="ctr">
            <a:noAutofit/>
          </a:bodyPr>
          <a:lstStyle/>
          <a:p>
            <a:endParaRPr dirty="0"/>
          </a:p>
        </p:txBody>
      </p:sp>
      <p:sp>
        <p:nvSpPr>
          <p:cNvPr id="183" name="combined-validation">
            <a:extLst>
              <a:ext uri="{FF2B5EF4-FFF2-40B4-BE49-F238E27FC236}">
                <a16:creationId xmlns:a16="http://schemas.microsoft.com/office/drawing/2014/main" id="{FB7F1700-7006-4DD4-949C-896D34792E6E}"/>
              </a:ext>
            </a:extLst>
          </p:cNvPr>
          <p:cNvSpPr>
            <a:spLocks noGrp="1"/>
          </p:cNvSpPr>
          <p:nvPr/>
        </p:nvSpPr>
        <p:spPr>
          <a:xfrm>
            <a:off x="10778787" y="13717641"/>
            <a:ext cx="21669375" cy="5141789"/>
          </a:xfrm>
          <a:prstGeom prst="roundRect">
            <a:avLst>
              <a:gd name="adj" fmla="val 1569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85725" tIns="28575" rIns="85725" bIns="28575" anchor="ctr">
            <a:noAutofit/>
          </a:bodyPr>
          <a:lstStyle/>
          <a:p>
            <a:endParaRPr dirty="0"/>
          </a:p>
        </p:txBody>
      </p:sp>
      <p:sp>
        <p:nvSpPr>
          <p:cNvPr id="184" name="combined-ongoing">
            <a:extLst>
              <a:ext uri="{FF2B5EF4-FFF2-40B4-BE49-F238E27FC236}">
                <a16:creationId xmlns:a16="http://schemas.microsoft.com/office/drawing/2014/main" id="{B885A65B-7403-456B-BEB7-785BC05EF709}"/>
              </a:ext>
            </a:extLst>
          </p:cNvPr>
          <p:cNvSpPr>
            <a:spLocks noGrp="1"/>
          </p:cNvSpPr>
          <p:nvPr/>
        </p:nvSpPr>
        <p:spPr>
          <a:xfrm>
            <a:off x="10795171" y="19002305"/>
            <a:ext cx="21669375" cy="2571750"/>
          </a:xfrm>
          <a:prstGeom prst="roundRect">
            <a:avLst>
              <a:gd name="adj" fmla="val 2963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85725" tIns="28575" rIns="85725" bIns="28575" anchor="ctr">
            <a:noAutofit/>
          </a:bodyPr>
          <a:lstStyle/>
          <a:p>
            <a:endParaRPr/>
          </a:p>
        </p:txBody>
      </p:sp>
      <p:sp>
        <p:nvSpPr>
          <p:cNvPr id="185" name="combined-badge3">
            <a:extLst>
              <a:ext uri="{FF2B5EF4-FFF2-40B4-BE49-F238E27FC236}">
                <a16:creationId xmlns:a16="http://schemas.microsoft.com/office/drawing/2014/main" id="{0C050099-00C9-4308-9842-DC47465A13D0}"/>
              </a:ext>
            </a:extLst>
          </p:cNvPr>
          <p:cNvSpPr>
            <a:spLocks noGrp="1"/>
          </p:cNvSpPr>
          <p:nvPr/>
        </p:nvSpPr>
        <p:spPr>
          <a:xfrm>
            <a:off x="10958791" y="5378411"/>
            <a:ext cx="619125" cy="619125"/>
          </a:xfrm>
          <a:prstGeom prst="ellipse">
            <a:avLst/>
          </a:prstGeom>
          <a:solidFill>
            <a:srgbClr val="FF2600"/>
          </a:solidFill>
          <a:ln w="19050">
            <a:solidFill>
              <a:srgbClr val="FFFFFF"/>
            </a:solidFill>
          </a:ln>
        </p:spPr>
        <p:txBody>
          <a:bodyPr lIns="85725" tIns="28575" rIns="85725" bIns="28575" anchor="ctr">
            <a:noAutofit/>
          </a:bodyPr>
          <a:lstStyle/>
          <a:p>
            <a:pPr algn="ctr">
              <a:defRPr sz="315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400" dirty="0">
                <a:solidFill>
                  <a:srgbClr val="FFFFFF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87" name="combined-intro">
            <a:extLst>
              <a:ext uri="{FF2B5EF4-FFF2-40B4-BE49-F238E27FC236}">
                <a16:creationId xmlns:a16="http://schemas.microsoft.com/office/drawing/2014/main" id="{ADF3EDB6-5926-46F3-9AFE-E4B671FCD58C}"/>
              </a:ext>
            </a:extLst>
          </p:cNvPr>
          <p:cNvSpPr>
            <a:spLocks noGrp="1"/>
          </p:cNvSpPr>
          <p:nvPr/>
        </p:nvSpPr>
        <p:spPr>
          <a:xfrm>
            <a:off x="11366671" y="6267380"/>
            <a:ext cx="20002500" cy="523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>
              <a:defRPr sz="2475" b="0">
                <a:solidFill>
                  <a:srgbClr val="1E3A8A"/>
                </a:solidFill>
                <a:latin typeface="Calibri"/>
                <a:ea typeface="Calibri"/>
                <a:cs typeface="Calibri"/>
              </a:defRPr>
            </a:pPr>
            <a:r>
              <a:rPr lang="en-US" sz="2475" b="0" dirty="0">
                <a:solidFill>
                  <a:srgbClr val="1E3A8A"/>
                </a:solidFill>
                <a:latin typeface="Calibri"/>
                <a:ea typeface="Calibri"/>
                <a:cs typeface="Calibri"/>
              </a:rPr>
              <a:t>Our solution extends PyTorch Dynamo guard tree and FX Graph compilation cache hash with device specific tensor memory layouts</a:t>
            </a:r>
            <a:endParaRPr sz="2475" b="0" dirty="0">
              <a:solidFill>
                <a:srgbClr val="1E3A8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88" name="combined-runtime-heading">
            <a:extLst>
              <a:ext uri="{FF2B5EF4-FFF2-40B4-BE49-F238E27FC236}">
                <a16:creationId xmlns:a16="http://schemas.microsoft.com/office/drawing/2014/main" id="{E1EBB221-04C1-42D7-9373-A4B2B16E18DF}"/>
              </a:ext>
            </a:extLst>
          </p:cNvPr>
          <p:cNvSpPr>
            <a:spLocks noGrp="1"/>
          </p:cNvSpPr>
          <p:nvPr/>
        </p:nvSpPr>
        <p:spPr>
          <a:xfrm>
            <a:off x="11366671" y="6905555"/>
            <a:ext cx="981075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>
              <a:defRPr sz="2775" b="1">
                <a:solidFill>
                  <a:srgbClr val="1E3A8A"/>
                </a:solidFill>
                <a:latin typeface="Calibri"/>
                <a:ea typeface="Calibri"/>
                <a:cs typeface="Calibri"/>
              </a:defRPr>
            </a:pPr>
            <a:r>
              <a:rPr sz="2775" b="1" dirty="0">
                <a:solidFill>
                  <a:srgbClr val="1E3A8A"/>
                </a:solidFill>
                <a:latin typeface="Calibri"/>
                <a:ea typeface="Calibri"/>
                <a:cs typeface="Calibri"/>
              </a:rPr>
              <a:t>Dynamo </a:t>
            </a:r>
            <a:r>
              <a:rPr lang="en-US" sz="2775" b="1" dirty="0">
                <a:solidFill>
                  <a:srgbClr val="1E3A8A"/>
                </a:solidFill>
                <a:latin typeface="Calibri"/>
                <a:ea typeface="Calibri"/>
                <a:cs typeface="Calibri"/>
              </a:rPr>
              <a:t>Cache : Frontend Graph Trace</a:t>
            </a:r>
            <a:endParaRPr sz="2775" b="1" dirty="0">
              <a:solidFill>
                <a:srgbClr val="1E3A8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89" name="combined-fx-heading">
            <a:extLst>
              <a:ext uri="{FF2B5EF4-FFF2-40B4-BE49-F238E27FC236}">
                <a16:creationId xmlns:a16="http://schemas.microsoft.com/office/drawing/2014/main" id="{6D2D2F4E-D964-4F3D-BDE5-479BA1DEB965}"/>
              </a:ext>
            </a:extLst>
          </p:cNvPr>
          <p:cNvSpPr>
            <a:spLocks noGrp="1"/>
          </p:cNvSpPr>
          <p:nvPr/>
        </p:nvSpPr>
        <p:spPr>
          <a:xfrm>
            <a:off x="22320421" y="6905555"/>
            <a:ext cx="962025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>
              <a:defRPr sz="2775" b="1">
                <a:solidFill>
                  <a:srgbClr val="1E3A8A"/>
                </a:solidFill>
                <a:latin typeface="Calibri"/>
                <a:ea typeface="Calibri"/>
                <a:cs typeface="Calibri"/>
              </a:defRPr>
            </a:pPr>
            <a:r>
              <a:rPr sz="2775" b="1" dirty="0">
                <a:solidFill>
                  <a:srgbClr val="1E3A8A"/>
                </a:solidFill>
                <a:latin typeface="Calibri"/>
                <a:ea typeface="Calibri"/>
                <a:cs typeface="Calibri"/>
              </a:rPr>
              <a:t>FX </a:t>
            </a:r>
            <a:r>
              <a:rPr lang="en-US" sz="2775" b="1" dirty="0">
                <a:solidFill>
                  <a:srgbClr val="1E3A8A"/>
                </a:solidFill>
                <a:latin typeface="Calibri"/>
                <a:ea typeface="Calibri"/>
                <a:cs typeface="Calibri"/>
              </a:rPr>
              <a:t>Graph Cache : Backend Compilation</a:t>
            </a:r>
            <a:endParaRPr sz="2775" b="1" dirty="0">
              <a:solidFill>
                <a:srgbClr val="1E3A8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90" name="combined-root">
            <a:extLst>
              <a:ext uri="{FF2B5EF4-FFF2-40B4-BE49-F238E27FC236}">
                <a16:creationId xmlns:a16="http://schemas.microsoft.com/office/drawing/2014/main" id="{E5973AB5-E47F-447F-8D5E-06B982B973EF}"/>
              </a:ext>
            </a:extLst>
          </p:cNvPr>
          <p:cNvSpPr>
            <a:spLocks noGrp="1"/>
          </p:cNvSpPr>
          <p:nvPr/>
        </p:nvSpPr>
        <p:spPr>
          <a:xfrm>
            <a:off x="14319421" y="7638980"/>
            <a:ext cx="4476750" cy="666750"/>
          </a:xfrm>
          <a:prstGeom prst="roundRect">
            <a:avLst>
              <a:gd name="adj" fmla="val 11429"/>
            </a:avLst>
          </a:prstGeom>
          <a:solidFill>
            <a:srgbClr val="EFF6FF"/>
          </a:solidFill>
          <a:ln w="19050">
            <a:solidFill>
              <a:srgbClr val="1E3A8A"/>
            </a:solidFill>
          </a:ln>
        </p:spPr>
        <p:txBody>
          <a:bodyPr lIns="85725" tIns="28575" rIns="85725" bIns="28575" anchor="ctr">
            <a:noAutofit/>
          </a:bodyPr>
          <a:lstStyle/>
          <a:p>
            <a:pPr algn="ctr">
              <a:defRPr sz="2325" b="0">
                <a:solidFill>
                  <a:srgbClr val="1E3A8A"/>
                </a:solidFill>
                <a:latin typeface="Calibri"/>
                <a:ea typeface="Calibri"/>
                <a:cs typeface="Calibri"/>
              </a:defRPr>
            </a:pPr>
            <a:r>
              <a:rPr sz="2325" b="0">
                <a:solidFill>
                  <a:srgbClr val="1E3A8A"/>
                </a:solidFill>
                <a:latin typeface="Calibri"/>
                <a:ea typeface="Calibri"/>
                <a:cs typeface="Calibri"/>
              </a:rPr>
              <a:t>RootGuardManager</a:t>
            </a:r>
          </a:p>
        </p:txBody>
      </p:sp>
      <p:sp>
        <p:nvSpPr>
          <p:cNvPr id="191" name="combined-globals">
            <a:extLst>
              <a:ext uri="{FF2B5EF4-FFF2-40B4-BE49-F238E27FC236}">
                <a16:creationId xmlns:a16="http://schemas.microsoft.com/office/drawing/2014/main" id="{12CB10B5-6ACE-4507-A32A-EB3A39A46F69}"/>
              </a:ext>
            </a:extLst>
          </p:cNvPr>
          <p:cNvSpPr>
            <a:spLocks noGrp="1"/>
          </p:cNvSpPr>
          <p:nvPr/>
        </p:nvSpPr>
        <p:spPr>
          <a:xfrm>
            <a:off x="11461921" y="8620055"/>
            <a:ext cx="2857500" cy="809625"/>
          </a:xfrm>
          <a:prstGeom prst="roundRect">
            <a:avLst>
              <a:gd name="adj" fmla="val 9412"/>
            </a:avLst>
          </a:prstGeom>
          <a:solidFill>
            <a:srgbClr val="F5F8FC"/>
          </a:solidFill>
          <a:ln w="19050">
            <a:solidFill>
              <a:srgbClr val="64748B"/>
            </a:solidFill>
          </a:ln>
        </p:spPr>
        <p:txBody>
          <a:bodyPr lIns="85725" tIns="28575" rIns="85725" bIns="28575" anchor="ctr">
            <a:noAutofit/>
          </a:bodyPr>
          <a:lstStyle/>
          <a:p>
            <a:pPr algn="ctr">
              <a:defRPr sz="2100" b="0">
                <a:solidFill>
                  <a:srgbClr val="64748B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64748B"/>
                </a:solidFill>
                <a:latin typeface="Calibri"/>
                <a:ea typeface="Calibri"/>
                <a:cs typeface="Calibri"/>
              </a:rPr>
              <a:t>Existing global</a:t>
            </a:r>
          </a:p>
          <a:p>
            <a:pPr algn="ctr">
              <a:defRPr sz="2100" b="0">
                <a:solidFill>
                  <a:srgbClr val="64748B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64748B"/>
                </a:solidFill>
                <a:latin typeface="Calibri"/>
                <a:ea typeface="Calibri"/>
                <a:cs typeface="Calibri"/>
              </a:rPr>
              <a:t>state checks</a:t>
            </a:r>
          </a:p>
        </p:txBody>
      </p:sp>
      <p:sp>
        <p:nvSpPr>
          <p:cNvPr id="192" name="combined-input">
            <a:extLst>
              <a:ext uri="{FF2B5EF4-FFF2-40B4-BE49-F238E27FC236}">
                <a16:creationId xmlns:a16="http://schemas.microsoft.com/office/drawing/2014/main" id="{0811580E-CE9E-4882-85D9-6F9CCFBC0417}"/>
              </a:ext>
            </a:extLst>
          </p:cNvPr>
          <p:cNvSpPr>
            <a:spLocks noGrp="1"/>
          </p:cNvSpPr>
          <p:nvPr/>
        </p:nvSpPr>
        <p:spPr>
          <a:xfrm>
            <a:off x="16033921" y="8620055"/>
            <a:ext cx="4286250" cy="809625"/>
          </a:xfrm>
          <a:prstGeom prst="roundRect">
            <a:avLst>
              <a:gd name="adj" fmla="val 9412"/>
            </a:avLst>
          </a:prstGeom>
          <a:solidFill>
            <a:srgbClr val="EFF6FF"/>
          </a:solidFill>
          <a:ln w="19050">
            <a:solidFill>
              <a:srgbClr val="1E3A8A"/>
            </a:solidFill>
          </a:ln>
        </p:spPr>
        <p:txBody>
          <a:bodyPr lIns="85725" tIns="28575" rIns="85725" bIns="28575" anchor="ctr">
            <a:noAutofit/>
          </a:bodyPr>
          <a:lstStyle/>
          <a:p>
            <a:pPr algn="ctr">
              <a:defRPr sz="2250" b="0">
                <a:solidFill>
                  <a:srgbClr val="1E3A8A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1E3A8A"/>
                </a:solidFill>
                <a:latin typeface="Calibri"/>
                <a:ea typeface="Calibri"/>
                <a:cs typeface="Calibri"/>
              </a:rPr>
              <a:t>GuardManager[x]</a:t>
            </a:r>
          </a:p>
          <a:p>
            <a:pPr algn="ctr">
              <a:defRPr sz="2250" b="0">
                <a:solidFill>
                  <a:srgbClr val="1E3A8A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1E3A8A"/>
                </a:solidFill>
                <a:latin typeface="Calibri"/>
                <a:ea typeface="Calibri"/>
                <a:cs typeface="Calibri"/>
              </a:rPr>
              <a:t>Input tensor</a:t>
            </a:r>
          </a:p>
        </p:txBody>
      </p:sp>
      <p:sp>
        <p:nvSpPr>
          <p:cNvPr id="193" name="combined-tensor">
            <a:extLst>
              <a:ext uri="{FF2B5EF4-FFF2-40B4-BE49-F238E27FC236}">
                <a16:creationId xmlns:a16="http://schemas.microsoft.com/office/drawing/2014/main" id="{0114EDE8-3385-4169-8454-35DD50370024}"/>
              </a:ext>
            </a:extLst>
          </p:cNvPr>
          <p:cNvSpPr>
            <a:spLocks noGrp="1"/>
          </p:cNvSpPr>
          <p:nvPr/>
        </p:nvSpPr>
        <p:spPr>
          <a:xfrm>
            <a:off x="11461921" y="9858305"/>
            <a:ext cx="2952750" cy="1066800"/>
          </a:xfrm>
          <a:prstGeom prst="roundRect">
            <a:avLst>
              <a:gd name="adj" fmla="val 7143"/>
            </a:avLst>
          </a:prstGeom>
          <a:solidFill>
            <a:srgbClr val="EFF6FF"/>
          </a:solidFill>
          <a:ln w="19050">
            <a:solidFill>
              <a:srgbClr val="1E3A8A"/>
            </a:solidFill>
          </a:ln>
        </p:spPr>
        <p:txBody>
          <a:bodyPr lIns="85725" tIns="28575" rIns="85725" bIns="28575" anchor="ctr">
            <a:noAutofit/>
          </a:bodyPr>
          <a:lstStyle/>
          <a:p>
            <a:pPr algn="ctr">
              <a:defRPr sz="2025" b="0">
                <a:solidFill>
                  <a:srgbClr val="1E3A8A"/>
                </a:solidFill>
                <a:latin typeface="Calibri"/>
                <a:ea typeface="Calibri"/>
                <a:cs typeface="Calibri"/>
              </a:defRPr>
            </a:pPr>
            <a:r>
              <a:rPr sz="2025" b="0" dirty="0">
                <a:solidFill>
                  <a:srgbClr val="1E3A8A"/>
                </a:solidFill>
                <a:latin typeface="Calibri"/>
                <a:ea typeface="Calibri"/>
                <a:cs typeface="Calibri"/>
              </a:rPr>
              <a:t>TENSOR_MATCH</a:t>
            </a:r>
          </a:p>
          <a:p>
            <a:pPr algn="ctr">
              <a:defRPr sz="2025" b="0">
                <a:solidFill>
                  <a:srgbClr val="1E3A8A"/>
                </a:solidFill>
                <a:latin typeface="Calibri"/>
                <a:ea typeface="Calibri"/>
                <a:cs typeface="Calibri"/>
              </a:defRPr>
            </a:pPr>
            <a:r>
              <a:rPr sz="2025" b="0" dirty="0">
                <a:solidFill>
                  <a:srgbClr val="1E3A8A"/>
                </a:solidFill>
                <a:latin typeface="Calibri"/>
                <a:ea typeface="Calibri"/>
                <a:cs typeface="Calibri"/>
              </a:rPr>
              <a:t>shape, stride,</a:t>
            </a:r>
          </a:p>
          <a:p>
            <a:pPr algn="ctr">
              <a:defRPr sz="2025" b="0">
                <a:solidFill>
                  <a:srgbClr val="1E3A8A"/>
                </a:solidFill>
                <a:latin typeface="Calibri"/>
                <a:ea typeface="Calibri"/>
                <a:cs typeface="Calibri"/>
              </a:defRPr>
            </a:pPr>
            <a:r>
              <a:rPr sz="2025" b="0" dirty="0" err="1">
                <a:solidFill>
                  <a:srgbClr val="1E3A8A"/>
                </a:solidFill>
                <a:latin typeface="Calibri"/>
                <a:ea typeface="Calibri"/>
                <a:cs typeface="Calibri"/>
              </a:rPr>
              <a:t>dtype</a:t>
            </a:r>
            <a:r>
              <a:rPr sz="2025" b="0" dirty="0">
                <a:solidFill>
                  <a:srgbClr val="1E3A8A"/>
                </a:solidFill>
                <a:latin typeface="Calibri"/>
                <a:ea typeface="Calibri"/>
                <a:cs typeface="Calibri"/>
              </a:rPr>
              <a:t>, device</a:t>
            </a:r>
          </a:p>
        </p:txBody>
      </p:sp>
      <p:sp>
        <p:nvSpPr>
          <p:cNvPr id="194" name="combined-dynamic">
            <a:extLst>
              <a:ext uri="{FF2B5EF4-FFF2-40B4-BE49-F238E27FC236}">
                <a16:creationId xmlns:a16="http://schemas.microsoft.com/office/drawing/2014/main" id="{E9D58FF1-682C-456A-AF17-02E73F3081D4}"/>
              </a:ext>
            </a:extLst>
          </p:cNvPr>
          <p:cNvSpPr>
            <a:spLocks noGrp="1"/>
          </p:cNvSpPr>
          <p:nvPr/>
        </p:nvSpPr>
        <p:spPr>
          <a:xfrm>
            <a:off x="14700421" y="9858305"/>
            <a:ext cx="2952750" cy="1066800"/>
          </a:xfrm>
          <a:prstGeom prst="roundRect">
            <a:avLst>
              <a:gd name="adj" fmla="val 7143"/>
            </a:avLst>
          </a:prstGeom>
          <a:solidFill>
            <a:srgbClr val="EFF6FF"/>
          </a:solidFill>
          <a:ln w="19050">
            <a:solidFill>
              <a:srgbClr val="1E3A8A"/>
            </a:solidFill>
          </a:ln>
        </p:spPr>
        <p:txBody>
          <a:bodyPr lIns="85725" tIns="28575" rIns="85725" bIns="28575" anchor="ctr">
            <a:noAutofit/>
          </a:bodyPr>
          <a:lstStyle/>
          <a:p>
            <a:pPr algn="ctr">
              <a:defRPr sz="2100" b="0">
                <a:solidFill>
                  <a:srgbClr val="1E3A8A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1E3A8A"/>
                </a:solidFill>
                <a:latin typeface="Calibri"/>
                <a:ea typeface="Calibri"/>
                <a:cs typeface="Calibri"/>
              </a:rPr>
              <a:t>Dynamic-shape</a:t>
            </a:r>
          </a:p>
          <a:p>
            <a:pPr algn="ctr">
              <a:defRPr sz="2100" b="0">
                <a:solidFill>
                  <a:srgbClr val="1E3A8A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1E3A8A"/>
                </a:solidFill>
                <a:latin typeface="Calibri"/>
                <a:ea typeface="Calibri"/>
                <a:cs typeface="Calibri"/>
              </a:rPr>
              <a:t>marking guards</a:t>
            </a:r>
          </a:p>
        </p:txBody>
      </p:sp>
      <p:sp>
        <p:nvSpPr>
          <p:cNvPr id="195" name="combined-layout">
            <a:extLst>
              <a:ext uri="{FF2B5EF4-FFF2-40B4-BE49-F238E27FC236}">
                <a16:creationId xmlns:a16="http://schemas.microsoft.com/office/drawing/2014/main" id="{DA001CDF-AA02-418C-9917-08F22BB3894E}"/>
              </a:ext>
            </a:extLst>
          </p:cNvPr>
          <p:cNvSpPr>
            <a:spLocks noGrp="1"/>
          </p:cNvSpPr>
          <p:nvPr/>
        </p:nvSpPr>
        <p:spPr>
          <a:xfrm>
            <a:off x="17938921" y="9858305"/>
            <a:ext cx="3333750" cy="1066800"/>
          </a:xfrm>
          <a:prstGeom prst="roundRect">
            <a:avLst>
              <a:gd name="adj" fmla="val 7143"/>
            </a:avLst>
          </a:prstGeom>
          <a:solidFill>
            <a:srgbClr val="FFF3E8"/>
          </a:solidFill>
          <a:ln w="19050">
            <a:solidFill>
              <a:srgbClr val="C64B16"/>
            </a:solidFill>
          </a:ln>
        </p:spPr>
        <p:txBody>
          <a:bodyPr lIns="85725" tIns="28575" rIns="85725" bIns="28575" anchor="ctr">
            <a:noAutofit/>
          </a:bodyPr>
          <a:lstStyle/>
          <a:p>
            <a:pPr algn="ctr">
              <a:defRPr sz="2025" b="0">
                <a:solidFill>
                  <a:srgbClr val="C64B16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C64B16"/>
                </a:solidFill>
                <a:latin typeface="Calibri"/>
                <a:ea typeface="Calibri"/>
                <a:cs typeface="Calibri"/>
              </a:rPr>
              <a:t>+ LAMBDA_GUARD</a:t>
            </a:r>
          </a:p>
          <a:p>
            <a:pPr algn="ctr">
              <a:defRPr sz="2025" b="0">
                <a:solidFill>
                  <a:srgbClr val="C64B16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C64B16"/>
                </a:solidFill>
                <a:latin typeface="Calibri"/>
                <a:ea typeface="Calibri"/>
                <a:cs typeface="Calibri"/>
              </a:rPr>
              <a:t>Runtime layout ==</a:t>
            </a:r>
          </a:p>
          <a:p>
            <a:pPr algn="ctr">
              <a:defRPr sz="2025" b="0">
                <a:solidFill>
                  <a:srgbClr val="C64B16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C64B16"/>
                </a:solidFill>
                <a:latin typeface="Calibri"/>
                <a:ea typeface="Calibri"/>
                <a:cs typeface="Calibri"/>
              </a:rPr>
              <a:t>captured layout</a:t>
            </a:r>
          </a:p>
        </p:txBody>
      </p:sp>
      <p:sp>
        <p:nvSpPr>
          <p:cNvPr id="196" name="combined-method">
            <a:extLst>
              <a:ext uri="{FF2B5EF4-FFF2-40B4-BE49-F238E27FC236}">
                <a16:creationId xmlns:a16="http://schemas.microsoft.com/office/drawing/2014/main" id="{F08E5910-91D2-49F0-898E-8C78D379B865}"/>
              </a:ext>
            </a:extLst>
          </p:cNvPr>
          <p:cNvSpPr>
            <a:spLocks noGrp="1"/>
          </p:cNvSpPr>
          <p:nvPr/>
        </p:nvSpPr>
        <p:spPr>
          <a:xfrm>
            <a:off x="16319671" y="11191805"/>
            <a:ext cx="4953000" cy="571500"/>
          </a:xfrm>
          <a:prstGeom prst="roundRect">
            <a:avLst>
              <a:gd name="adj" fmla="val 13333"/>
            </a:avLst>
          </a:prstGeom>
          <a:solidFill>
            <a:srgbClr val="FFF3E8"/>
          </a:solidFill>
          <a:ln w="19050">
            <a:solidFill>
              <a:srgbClr val="C64B16"/>
            </a:solidFill>
          </a:ln>
        </p:spPr>
        <p:txBody>
          <a:bodyPr lIns="85725" tIns="28575" rIns="85725" bIns="28575" anchor="ctr">
            <a:noAutofit/>
          </a:bodyPr>
          <a:lstStyle/>
          <a:p>
            <a:pPr algn="ctr">
              <a:defRPr sz="2025" b="0">
                <a:solidFill>
                  <a:srgbClr val="C64B16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C64B16"/>
                </a:solidFill>
                <a:latin typeface="Calibri"/>
                <a:ea typeface="Calibri"/>
                <a:cs typeface="Calibri"/>
              </a:rPr>
              <a:t>add_lambda_guard(layout_check, …)</a:t>
            </a:r>
          </a:p>
        </p:txBody>
      </p:sp>
      <p:sp>
        <p:nvSpPr>
          <p:cNvPr id="197" name="combined-wrap">
            <a:extLst>
              <a:ext uri="{FF2B5EF4-FFF2-40B4-BE49-F238E27FC236}">
                <a16:creationId xmlns:a16="http://schemas.microsoft.com/office/drawing/2014/main" id="{D529F09E-AC31-4A38-B30A-19602CBAC390}"/>
              </a:ext>
            </a:extLst>
          </p:cNvPr>
          <p:cNvSpPr>
            <a:spLocks noGrp="1"/>
          </p:cNvSpPr>
          <p:nvPr/>
        </p:nvSpPr>
        <p:spPr>
          <a:xfrm>
            <a:off x="11461921" y="11144180"/>
            <a:ext cx="4667250" cy="809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>
              <a:defRPr sz="2100" b="0">
                <a:solidFill>
                  <a:srgbClr val="1E3A8A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1E3A8A"/>
                </a:solidFill>
                <a:latin typeface="Calibri"/>
                <a:ea typeface="Calibri"/>
                <a:cs typeface="Calibri"/>
              </a:rPr>
              <a:t>Capture the layout at compilation.</a:t>
            </a:r>
          </a:p>
          <a:p>
            <a:pPr algn="l">
              <a:defRPr sz="2100" b="0">
                <a:solidFill>
                  <a:srgbClr val="1E3A8A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1E3A8A"/>
                </a:solidFill>
                <a:latin typeface="Calibri"/>
                <a:ea typeface="Calibri"/>
                <a:cs typeface="Calibri"/>
              </a:rPr>
              <a:t>Install a layout predicate for this input.</a:t>
            </a:r>
          </a:p>
        </p:txBody>
      </p:sp>
      <p:sp>
        <p:nvSpPr>
          <p:cNvPr id="198" name="combined-shield">
            <a:extLst>
              <a:ext uri="{FF2B5EF4-FFF2-40B4-BE49-F238E27FC236}">
                <a16:creationId xmlns:a16="http://schemas.microsoft.com/office/drawing/2014/main" id="{09A4B8D7-B9B1-4C83-ACC3-5DF976E5B0A6}"/>
              </a:ext>
            </a:extLst>
          </p:cNvPr>
          <p:cNvSpPr>
            <a:spLocks noGrp="1"/>
          </p:cNvSpPr>
          <p:nvPr/>
        </p:nvSpPr>
        <p:spPr>
          <a:xfrm rot="10800000">
            <a:off x="11190067" y="13019380"/>
            <a:ext cx="762000" cy="607481"/>
          </a:xfrm>
          <a:prstGeom prst="pentagon">
            <a:avLst/>
          </a:prstGeom>
          <a:solidFill>
            <a:srgbClr val="FF0000"/>
          </a:solidFill>
          <a:ln w="19050">
            <a:solidFill>
              <a:srgbClr val="FF0000"/>
            </a:solidFill>
          </a:ln>
        </p:spPr>
        <p:txBody>
          <a:bodyPr lIns="85725" tIns="28575" rIns="85725" bIns="28575" anchor="ctr">
            <a:noAutofit/>
          </a:bodyPr>
          <a:lstStyle/>
          <a:p>
            <a:endParaRPr/>
          </a:p>
        </p:txBody>
      </p:sp>
      <p:sp>
        <p:nvSpPr>
          <p:cNvPr id="199" name="combined-shield-tick">
            <a:extLst>
              <a:ext uri="{FF2B5EF4-FFF2-40B4-BE49-F238E27FC236}">
                <a16:creationId xmlns:a16="http://schemas.microsoft.com/office/drawing/2014/main" id="{B52AD7F7-DFDE-46F3-BF43-5EDE7CCCA46B}"/>
              </a:ext>
            </a:extLst>
          </p:cNvPr>
          <p:cNvSpPr>
            <a:spLocks noGrp="1"/>
          </p:cNvSpPr>
          <p:nvPr/>
        </p:nvSpPr>
        <p:spPr>
          <a:xfrm>
            <a:off x="11190065" y="13030324"/>
            <a:ext cx="762002" cy="425088"/>
          </a:xfrm>
          <a:prstGeom prst="rect">
            <a:avLst/>
          </a:prstGeom>
          <a:noFill/>
          <a:ln w="0">
            <a:noFill/>
          </a:ln>
        </p:spPr>
        <p:txBody>
          <a:bodyPr lIns="85725" tIns="28575" rIns="85725" bIns="28575" anchor="ctr">
            <a:noAutofit/>
          </a:bodyPr>
          <a:lstStyle/>
          <a:p>
            <a:pPr algn="ctr">
              <a:defRPr sz="27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775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✓</a:t>
            </a:r>
          </a:p>
        </p:txBody>
      </p:sp>
      <p:sp>
        <p:nvSpPr>
          <p:cNvPr id="200" name="combined-logical-validity">
            <a:extLst>
              <a:ext uri="{FF2B5EF4-FFF2-40B4-BE49-F238E27FC236}">
                <a16:creationId xmlns:a16="http://schemas.microsoft.com/office/drawing/2014/main" id="{831905B2-5399-4C85-A5F0-8EA5E48FB5FB}"/>
              </a:ext>
            </a:extLst>
          </p:cNvPr>
          <p:cNvSpPr>
            <a:spLocks noGrp="1"/>
          </p:cNvSpPr>
          <p:nvPr/>
        </p:nvSpPr>
        <p:spPr>
          <a:xfrm>
            <a:off x="12652546" y="12096680"/>
            <a:ext cx="3810000" cy="790575"/>
          </a:xfrm>
          <a:prstGeom prst="roundRect">
            <a:avLst>
              <a:gd name="adj" fmla="val 9639"/>
            </a:avLst>
          </a:prstGeom>
          <a:solidFill>
            <a:srgbClr val="EFF6FF"/>
          </a:solidFill>
          <a:ln w="19050">
            <a:solidFill>
              <a:srgbClr val="1E3A8A"/>
            </a:solidFill>
          </a:ln>
        </p:spPr>
        <p:txBody>
          <a:bodyPr lIns="85725" tIns="28575" rIns="85725" bIns="28575" anchor="ctr">
            <a:noAutofit/>
          </a:bodyPr>
          <a:lstStyle/>
          <a:p>
            <a:pPr algn="ctr">
              <a:defRPr sz="2100" b="0">
                <a:solidFill>
                  <a:srgbClr val="1E3A8A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1E3A8A"/>
                </a:solidFill>
                <a:latin typeface="Calibri"/>
                <a:ea typeface="Calibri"/>
                <a:cs typeface="Calibri"/>
              </a:rPr>
              <a:t>Shape, stride, dtype, device</a:t>
            </a:r>
          </a:p>
        </p:txBody>
      </p:sp>
      <p:sp>
        <p:nvSpPr>
          <p:cNvPr id="201" name="combined-plus-layout">
            <a:extLst>
              <a:ext uri="{FF2B5EF4-FFF2-40B4-BE49-F238E27FC236}">
                <a16:creationId xmlns:a16="http://schemas.microsoft.com/office/drawing/2014/main" id="{3C78C18D-F612-4804-BC24-C698C8789183}"/>
              </a:ext>
            </a:extLst>
          </p:cNvPr>
          <p:cNvSpPr>
            <a:spLocks noGrp="1"/>
          </p:cNvSpPr>
          <p:nvPr/>
        </p:nvSpPr>
        <p:spPr>
          <a:xfrm>
            <a:off x="16605421" y="12239555"/>
            <a:ext cx="571500" cy="523875"/>
          </a:xfrm>
          <a:prstGeom prst="rect">
            <a:avLst/>
          </a:prstGeom>
          <a:noFill/>
          <a:ln w="0">
            <a:noFill/>
          </a:ln>
        </p:spPr>
        <p:txBody>
          <a:bodyPr lIns="85725" tIns="28575" rIns="85725" bIns="28575" anchor="ctr">
            <a:noAutofit/>
          </a:bodyPr>
          <a:lstStyle/>
          <a:p>
            <a:pPr algn="ctr">
              <a:defRPr sz="3150" b="1">
                <a:solidFill>
                  <a:srgbClr val="1E3A8A"/>
                </a:solidFill>
                <a:latin typeface="Calibri"/>
                <a:ea typeface="Calibri"/>
                <a:cs typeface="Calibri"/>
              </a:defRPr>
            </a:pPr>
            <a:r>
              <a:rPr sz="3150" b="1">
                <a:solidFill>
                  <a:srgbClr val="1E3A8A"/>
                </a:solidFill>
                <a:latin typeface="Calibri"/>
                <a:ea typeface="Calibri"/>
                <a:cs typeface="Calibri"/>
              </a:rPr>
              <a:t>+</a:t>
            </a:r>
          </a:p>
        </p:txBody>
      </p:sp>
      <p:sp>
        <p:nvSpPr>
          <p:cNvPr id="202" name="combined-physical-validity">
            <a:extLst>
              <a:ext uri="{FF2B5EF4-FFF2-40B4-BE49-F238E27FC236}">
                <a16:creationId xmlns:a16="http://schemas.microsoft.com/office/drawing/2014/main" id="{DC9AAE8E-89B0-4246-91BC-A9F2E44091C2}"/>
              </a:ext>
            </a:extLst>
          </p:cNvPr>
          <p:cNvSpPr>
            <a:spLocks noGrp="1"/>
          </p:cNvSpPr>
          <p:nvPr/>
        </p:nvSpPr>
        <p:spPr>
          <a:xfrm>
            <a:off x="17319796" y="12096680"/>
            <a:ext cx="3952875" cy="790575"/>
          </a:xfrm>
          <a:prstGeom prst="roundRect">
            <a:avLst>
              <a:gd name="adj" fmla="val 9639"/>
            </a:avLst>
          </a:prstGeom>
          <a:solidFill>
            <a:srgbClr val="FFF3E8"/>
          </a:solidFill>
          <a:ln w="19050">
            <a:solidFill>
              <a:srgbClr val="C64B16"/>
            </a:solidFill>
          </a:ln>
        </p:spPr>
        <p:txBody>
          <a:bodyPr lIns="85725" tIns="28575" rIns="85725" bIns="28575" anchor="ctr">
            <a:noAutofit/>
          </a:bodyPr>
          <a:lstStyle/>
          <a:p>
            <a:pPr algn="ctr">
              <a:defRPr sz="2100" b="0">
                <a:solidFill>
                  <a:srgbClr val="C64B16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C64B16"/>
                </a:solidFill>
                <a:latin typeface="Calibri"/>
                <a:ea typeface="Calibri"/>
                <a:cs typeface="Calibri"/>
              </a:rPr>
              <a:t>SpyreTensorLayout</a:t>
            </a:r>
          </a:p>
          <a:p>
            <a:pPr algn="ctr">
              <a:defRPr sz="2100" b="0">
                <a:solidFill>
                  <a:srgbClr val="C64B16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C64B16"/>
                </a:solidFill>
                <a:latin typeface="Calibri"/>
                <a:ea typeface="Calibri"/>
                <a:cs typeface="Calibri"/>
              </a:rPr>
              <a:t>includes element arrangement</a:t>
            </a:r>
          </a:p>
        </p:txBody>
      </p:sp>
      <p:sp>
        <p:nvSpPr>
          <p:cNvPr id="203" name="combined-details">
            <a:extLst>
              <a:ext uri="{FF2B5EF4-FFF2-40B4-BE49-F238E27FC236}">
                <a16:creationId xmlns:a16="http://schemas.microsoft.com/office/drawing/2014/main" id="{653910D2-731D-4240-B279-8F52D8316BD7}"/>
              </a:ext>
            </a:extLst>
          </p:cNvPr>
          <p:cNvSpPr>
            <a:spLocks noGrp="1"/>
          </p:cNvSpPr>
          <p:nvPr/>
        </p:nvSpPr>
        <p:spPr>
          <a:xfrm>
            <a:off x="22701421" y="7515155"/>
            <a:ext cx="8667750" cy="2209800"/>
          </a:xfrm>
          <a:prstGeom prst="roundRect">
            <a:avLst>
              <a:gd name="adj" fmla="val 3200"/>
            </a:avLst>
          </a:prstGeom>
          <a:solidFill>
            <a:srgbClr val="EFF6FF"/>
          </a:solidFill>
          <a:ln w="19050">
            <a:solidFill>
              <a:srgbClr val="1E3A8A"/>
            </a:solidFill>
          </a:ln>
        </p:spPr>
        <p:txBody>
          <a:bodyPr lIns="85725" tIns="28575" rIns="85725" bIns="28575" anchor="ctr">
            <a:noAutofit/>
          </a:bodyPr>
          <a:lstStyle/>
          <a:p>
            <a:endParaRPr/>
          </a:p>
        </p:txBody>
      </p:sp>
      <p:sp>
        <p:nvSpPr>
          <p:cNvPr id="204" name="combined-details-title">
            <a:extLst>
              <a:ext uri="{FF2B5EF4-FFF2-40B4-BE49-F238E27FC236}">
                <a16:creationId xmlns:a16="http://schemas.microsoft.com/office/drawing/2014/main" id="{6585D2CD-DC4C-43FF-9D9F-E9AF57433B4B}"/>
              </a:ext>
            </a:extLst>
          </p:cNvPr>
          <p:cNvSpPr>
            <a:spLocks noGrp="1"/>
          </p:cNvSpPr>
          <p:nvPr/>
        </p:nvSpPr>
        <p:spPr>
          <a:xfrm>
            <a:off x="22987171" y="7648505"/>
            <a:ext cx="809625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>
              <a:defRPr sz="2475" b="1">
                <a:solidFill>
                  <a:srgbClr val="1E3A8A"/>
                </a:solidFill>
                <a:latin typeface="Calibri"/>
                <a:ea typeface="Calibri"/>
                <a:cs typeface="Calibri"/>
              </a:defRPr>
            </a:pPr>
            <a:r>
              <a:rPr sz="2475" b="1">
                <a:solidFill>
                  <a:srgbClr val="1E3A8A"/>
                </a:solidFill>
                <a:latin typeface="Calibri"/>
                <a:ea typeface="Calibri"/>
                <a:cs typeface="Calibri"/>
              </a:rPr>
              <a:t>FxGraphHashDetails</a:t>
            </a:r>
          </a:p>
        </p:txBody>
      </p:sp>
      <p:sp>
        <p:nvSpPr>
          <p:cNvPr id="205" name="combined-standard">
            <a:extLst>
              <a:ext uri="{FF2B5EF4-FFF2-40B4-BE49-F238E27FC236}">
                <a16:creationId xmlns:a16="http://schemas.microsoft.com/office/drawing/2014/main" id="{606F074E-81C7-4507-BE80-6EF1961CA0A2}"/>
              </a:ext>
            </a:extLst>
          </p:cNvPr>
          <p:cNvSpPr>
            <a:spLocks noGrp="1"/>
          </p:cNvSpPr>
          <p:nvPr/>
        </p:nvSpPr>
        <p:spPr>
          <a:xfrm>
            <a:off x="22987171" y="8220005"/>
            <a:ext cx="8096250" cy="523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>
              <a:defRPr sz="2100" b="0">
                <a:solidFill>
                  <a:srgbClr val="1E3A8A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1E3A8A"/>
                </a:solidFill>
                <a:latin typeface="Calibri"/>
                <a:ea typeface="Calibri"/>
                <a:cs typeface="Calibri"/>
              </a:rPr>
              <a:t>Existing graph, input metadata and compiler settings</a:t>
            </a:r>
          </a:p>
        </p:txBody>
      </p:sp>
      <p:sp>
        <p:nvSpPr>
          <p:cNvPr id="206" name="combined-added-field">
            <a:extLst>
              <a:ext uri="{FF2B5EF4-FFF2-40B4-BE49-F238E27FC236}">
                <a16:creationId xmlns:a16="http://schemas.microsoft.com/office/drawing/2014/main" id="{9FC668EA-FC0F-4425-AF04-4019119E1806}"/>
              </a:ext>
            </a:extLst>
          </p:cNvPr>
          <p:cNvSpPr>
            <a:spLocks noGrp="1"/>
          </p:cNvSpPr>
          <p:nvPr/>
        </p:nvSpPr>
        <p:spPr>
          <a:xfrm>
            <a:off x="22984929" y="8817152"/>
            <a:ext cx="8096250" cy="733425"/>
          </a:xfrm>
          <a:prstGeom prst="roundRect">
            <a:avLst>
              <a:gd name="adj" fmla="val 10390"/>
            </a:avLst>
          </a:prstGeom>
          <a:solidFill>
            <a:srgbClr val="FFF3E8"/>
          </a:solidFill>
          <a:ln w="19050">
            <a:solidFill>
              <a:srgbClr val="C64B16"/>
            </a:solidFill>
          </a:ln>
        </p:spPr>
        <p:txBody>
          <a:bodyPr lIns="85725" tIns="28575" rIns="85725" bIns="28575" anchor="ctr">
            <a:noAutofit/>
          </a:bodyPr>
          <a:lstStyle/>
          <a:p>
            <a:pPr algn="ctr">
              <a:defRPr sz="2325" b="0">
                <a:solidFill>
                  <a:srgbClr val="C64B16"/>
                </a:solidFill>
                <a:latin typeface="Calibri"/>
                <a:ea typeface="Calibri"/>
                <a:cs typeface="Calibri"/>
              </a:defRPr>
            </a:pPr>
            <a:r>
              <a:rPr sz="2325" b="0">
                <a:solidFill>
                  <a:srgbClr val="C64B16"/>
                </a:solidFill>
                <a:latin typeface="Calibri"/>
                <a:ea typeface="Calibri"/>
                <a:cs typeface="Calibri"/>
              </a:rPr>
              <a:t>+ real input layouts  (spyre_layouts)</a:t>
            </a:r>
          </a:p>
        </p:txBody>
      </p:sp>
      <p:sp>
        <p:nvSpPr>
          <p:cNvPr id="207" name="combined-fx-wrap">
            <a:extLst>
              <a:ext uri="{FF2B5EF4-FFF2-40B4-BE49-F238E27FC236}">
                <a16:creationId xmlns:a16="http://schemas.microsoft.com/office/drawing/2014/main" id="{0953A124-8CC3-4D46-A88D-17CEF4184276}"/>
              </a:ext>
            </a:extLst>
          </p:cNvPr>
          <p:cNvSpPr>
            <a:spLocks noGrp="1"/>
          </p:cNvSpPr>
          <p:nvPr/>
        </p:nvSpPr>
        <p:spPr>
          <a:xfrm>
            <a:off x="22529971" y="9993560"/>
            <a:ext cx="3143250" cy="7715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 sz="2100" b="0">
                <a:solidFill>
                  <a:srgbClr val="1E3A8A"/>
                </a:solidFill>
                <a:latin typeface="Calibri"/>
                <a:ea typeface="Calibri"/>
                <a:cs typeface="Calibri"/>
              </a:defRPr>
            </a:pPr>
            <a:r>
              <a:rPr lang="en-IN" sz="2100" dirty="0">
                <a:solidFill>
                  <a:srgbClr val="1E3A8A"/>
                </a:solidFill>
                <a:latin typeface="Calibri"/>
              </a:rPr>
              <a:t>Extend hash key with input Tensor's memory layout</a:t>
            </a:r>
            <a:r>
              <a:rPr sz="2100" b="0" dirty="0">
                <a:solidFill>
                  <a:srgbClr val="1E3A8A"/>
                </a:solidFill>
                <a:latin typeface="Calibri"/>
                <a:ea typeface="Calibri"/>
                <a:cs typeface="Calibri"/>
              </a:rPr>
              <a:t>.</a:t>
            </a:r>
          </a:p>
        </p:txBody>
      </p:sp>
      <p:sp>
        <p:nvSpPr>
          <p:cNvPr id="208" name="combined-hash-step">
            <a:extLst>
              <a:ext uri="{FF2B5EF4-FFF2-40B4-BE49-F238E27FC236}">
                <a16:creationId xmlns:a16="http://schemas.microsoft.com/office/drawing/2014/main" id="{CA0E9109-ECF4-46B0-937D-2A975191D082}"/>
              </a:ext>
            </a:extLst>
          </p:cNvPr>
          <p:cNvSpPr>
            <a:spLocks noGrp="1"/>
          </p:cNvSpPr>
          <p:nvPr/>
        </p:nvSpPr>
        <p:spPr>
          <a:xfrm>
            <a:off x="27463921" y="9888785"/>
            <a:ext cx="41910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>
              <a:defRPr sz="2100" b="0">
                <a:solidFill>
                  <a:srgbClr val="1E3A8A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1E3A8A"/>
                </a:solidFill>
                <a:latin typeface="Calibri"/>
                <a:ea typeface="Calibri"/>
                <a:cs typeface="Calibri"/>
              </a:rPr>
              <a:t>Serialize and hash details</a:t>
            </a:r>
          </a:p>
        </p:txBody>
      </p:sp>
      <p:sp>
        <p:nvSpPr>
          <p:cNvPr id="209" name="combined-hash">
            <a:extLst>
              <a:ext uri="{FF2B5EF4-FFF2-40B4-BE49-F238E27FC236}">
                <a16:creationId xmlns:a16="http://schemas.microsoft.com/office/drawing/2014/main" id="{E79088B5-DC39-4036-AE02-9E5A851889F8}"/>
              </a:ext>
            </a:extLst>
          </p:cNvPr>
          <p:cNvSpPr>
            <a:spLocks noGrp="1"/>
          </p:cNvSpPr>
          <p:nvPr/>
        </p:nvSpPr>
        <p:spPr>
          <a:xfrm>
            <a:off x="25961088" y="10501560"/>
            <a:ext cx="2252133" cy="1047750"/>
          </a:xfrm>
          <a:prstGeom prst="can">
            <a:avLst/>
          </a:prstGeom>
          <a:solidFill>
            <a:srgbClr val="EFF6FF"/>
          </a:solidFill>
          <a:ln w="19050">
            <a:solidFill>
              <a:srgbClr val="1E3A8A"/>
            </a:solidFill>
          </a:ln>
        </p:spPr>
        <p:txBody>
          <a:bodyPr lIns="85725" tIns="28575" rIns="85725" bIns="28575" anchor="ctr">
            <a:noAutofit/>
          </a:bodyPr>
          <a:lstStyle/>
          <a:p>
            <a:pPr algn="ctr">
              <a:defRPr sz="2025" b="0">
                <a:solidFill>
                  <a:srgbClr val="1E3A8A"/>
                </a:solidFill>
                <a:latin typeface="Calibri"/>
                <a:ea typeface="Calibri"/>
                <a:cs typeface="Calibri"/>
              </a:defRPr>
            </a:pPr>
            <a:r>
              <a:rPr sz="1800" b="0" dirty="0">
                <a:solidFill>
                  <a:srgbClr val="1E3A8A"/>
                </a:solidFill>
                <a:latin typeface="Calibri"/>
                <a:ea typeface="Calibri"/>
                <a:cs typeface="Calibri"/>
              </a:rPr>
              <a:t>FX disk cache</a:t>
            </a:r>
          </a:p>
          <a:p>
            <a:pPr algn="ctr">
              <a:defRPr sz="2025" b="0">
                <a:solidFill>
                  <a:srgbClr val="1E3A8A"/>
                </a:solidFill>
                <a:latin typeface="Calibri"/>
                <a:ea typeface="Calibri"/>
                <a:cs typeface="Calibri"/>
              </a:defRPr>
            </a:pPr>
            <a:r>
              <a:rPr sz="1800" b="0" dirty="0">
                <a:solidFill>
                  <a:srgbClr val="1E3A8A"/>
                </a:solidFill>
                <a:latin typeface="Calibri"/>
                <a:ea typeface="Calibri"/>
                <a:cs typeface="Calibri"/>
              </a:rPr>
              <a:t>Lookup</a:t>
            </a:r>
          </a:p>
        </p:txBody>
      </p:sp>
      <p:sp>
        <p:nvSpPr>
          <p:cNvPr id="210" name="combined-artifact-a">
            <a:extLst>
              <a:ext uri="{FF2B5EF4-FFF2-40B4-BE49-F238E27FC236}">
                <a16:creationId xmlns:a16="http://schemas.microsoft.com/office/drawing/2014/main" id="{D3C52916-2217-421D-A4D6-DBFB0F5972D4}"/>
              </a:ext>
            </a:extLst>
          </p:cNvPr>
          <p:cNvSpPr>
            <a:spLocks noGrp="1"/>
          </p:cNvSpPr>
          <p:nvPr/>
        </p:nvSpPr>
        <p:spPr>
          <a:xfrm>
            <a:off x="22629455" y="12143081"/>
            <a:ext cx="4286250" cy="876300"/>
          </a:xfrm>
          <a:prstGeom prst="foldedCorner">
            <a:avLst/>
          </a:prstGeom>
          <a:solidFill>
            <a:srgbClr val="EFF6FF"/>
          </a:solidFill>
          <a:ln w="19050">
            <a:solidFill>
              <a:srgbClr val="1E3A8A"/>
            </a:solidFill>
          </a:ln>
        </p:spPr>
        <p:txBody>
          <a:bodyPr lIns="85725" tIns="28575" rIns="85725" bIns="28575" anchor="ctr">
            <a:noAutofit/>
          </a:bodyPr>
          <a:lstStyle/>
          <a:p>
            <a:pPr algn="ctr">
              <a:defRPr sz="2175" b="0">
                <a:solidFill>
                  <a:srgbClr val="1E3A8A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1E3A8A"/>
                </a:solidFill>
                <a:latin typeface="Calibri"/>
                <a:ea typeface="Calibri"/>
                <a:cs typeface="Calibri"/>
              </a:rPr>
              <a:t>Layout A: Key A</a:t>
            </a:r>
          </a:p>
          <a:p>
            <a:pPr algn="ctr">
              <a:defRPr sz="2175" b="0">
                <a:solidFill>
                  <a:srgbClr val="1E3A8A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1E3A8A"/>
                </a:solidFill>
                <a:latin typeface="Calibri"/>
                <a:ea typeface="Calibri"/>
                <a:cs typeface="Calibri"/>
              </a:rPr>
              <a:t>Compiled artifact A</a:t>
            </a:r>
          </a:p>
        </p:txBody>
      </p:sp>
      <p:sp>
        <p:nvSpPr>
          <p:cNvPr id="211" name="combined-artifact-b">
            <a:extLst>
              <a:ext uri="{FF2B5EF4-FFF2-40B4-BE49-F238E27FC236}">
                <a16:creationId xmlns:a16="http://schemas.microsoft.com/office/drawing/2014/main" id="{CC6D22F8-9B1E-464D-984B-85983D64F4F7}"/>
              </a:ext>
            </a:extLst>
          </p:cNvPr>
          <p:cNvSpPr>
            <a:spLocks noGrp="1"/>
          </p:cNvSpPr>
          <p:nvPr/>
        </p:nvSpPr>
        <p:spPr>
          <a:xfrm>
            <a:off x="27413121" y="12154024"/>
            <a:ext cx="4286250" cy="876300"/>
          </a:xfrm>
          <a:prstGeom prst="foldedCorner">
            <a:avLst/>
          </a:prstGeom>
          <a:solidFill>
            <a:srgbClr val="FFF3E8"/>
          </a:solidFill>
          <a:ln w="19050">
            <a:solidFill>
              <a:srgbClr val="C64B16"/>
            </a:solidFill>
          </a:ln>
        </p:spPr>
        <p:txBody>
          <a:bodyPr lIns="85725" tIns="28575" rIns="85725" bIns="28575" anchor="ctr">
            <a:noAutofit/>
          </a:bodyPr>
          <a:lstStyle/>
          <a:p>
            <a:pPr algn="ctr">
              <a:defRPr sz="2175" b="0">
                <a:solidFill>
                  <a:srgbClr val="C64B16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C64B16"/>
                </a:solidFill>
                <a:latin typeface="Calibri"/>
                <a:ea typeface="Calibri"/>
                <a:cs typeface="Calibri"/>
              </a:rPr>
              <a:t>Layout B: Key B</a:t>
            </a:r>
          </a:p>
          <a:p>
            <a:pPr algn="ctr">
              <a:defRPr sz="2175" b="0">
                <a:solidFill>
                  <a:srgbClr val="C64B16"/>
                </a:solidFill>
                <a:latin typeface="Calibri"/>
                <a:ea typeface="Calibri"/>
                <a:cs typeface="Calibri"/>
              </a:defRPr>
            </a:pPr>
            <a:r>
              <a:rPr sz="2175" b="0">
                <a:solidFill>
                  <a:srgbClr val="C64B16"/>
                </a:solidFill>
                <a:latin typeface="Calibri"/>
                <a:ea typeface="Calibri"/>
                <a:cs typeface="Calibri"/>
              </a:rPr>
              <a:t>Compiled artifact B</a:t>
            </a:r>
          </a:p>
        </p:txBody>
      </p:sp>
      <p:sp>
        <p:nvSpPr>
          <p:cNvPr id="212" name="combined-extension-separator">
            <a:extLst>
              <a:ext uri="{FF2B5EF4-FFF2-40B4-BE49-F238E27FC236}">
                <a16:creationId xmlns:a16="http://schemas.microsoft.com/office/drawing/2014/main" id="{D6441BB6-1E24-49B2-BC71-CF4DDB0BBAD2}"/>
              </a:ext>
            </a:extLst>
          </p:cNvPr>
          <p:cNvSpPr>
            <a:spLocks noGrp="1"/>
          </p:cNvSpPr>
          <p:nvPr/>
        </p:nvSpPr>
        <p:spPr>
          <a:xfrm>
            <a:off x="21748921" y="7477055"/>
            <a:ext cx="19050" cy="5400675"/>
          </a:xfrm>
          <a:prstGeom prst="rect">
            <a:avLst/>
          </a:prstGeom>
          <a:solidFill>
            <a:srgbClr val="FF0000"/>
          </a:solidFill>
          <a:ln w="19050">
            <a:solidFill>
              <a:srgbClr val="FF0000"/>
            </a:solidFill>
          </a:ln>
        </p:spPr>
        <p:txBody>
          <a:bodyPr lIns="85725" tIns="28575" rIns="85725" bIns="28575" anchor="ctr">
            <a:noAutofit/>
          </a:bodyPr>
          <a:lstStyle/>
          <a:p>
            <a:endParaRPr/>
          </a:p>
        </p:txBody>
      </p:sp>
      <p:sp>
        <p:nvSpPr>
          <p:cNvPr id="213" name="combined-beyond-title">
            <a:extLst>
              <a:ext uri="{FF2B5EF4-FFF2-40B4-BE49-F238E27FC236}">
                <a16:creationId xmlns:a16="http://schemas.microsoft.com/office/drawing/2014/main" id="{11B593DB-1BF5-4580-BCF3-A98223B5E1B8}"/>
              </a:ext>
            </a:extLst>
          </p:cNvPr>
          <p:cNvSpPr>
            <a:spLocks noGrp="1"/>
          </p:cNvSpPr>
          <p:nvPr/>
        </p:nvSpPr>
        <p:spPr>
          <a:xfrm>
            <a:off x="12128672" y="13280869"/>
            <a:ext cx="1809750" cy="34933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>
              <a:defRPr sz="2025" b="1">
                <a:solidFill>
                  <a:srgbClr val="1E3A8A"/>
                </a:solidFill>
                <a:latin typeface="Calibri"/>
                <a:ea typeface="Calibri"/>
                <a:cs typeface="Calibri"/>
              </a:defRPr>
            </a:pPr>
            <a:r>
              <a:rPr sz="2025" b="1" dirty="0">
                <a:solidFill>
                  <a:srgbClr val="1E3A8A"/>
                </a:solidFill>
                <a:latin typeface="Calibri"/>
                <a:ea typeface="Calibri"/>
                <a:cs typeface="Calibri"/>
              </a:rPr>
              <a:t>Beyond layout</a:t>
            </a:r>
            <a:r>
              <a:rPr lang="en-US" sz="2025" b="1" dirty="0">
                <a:solidFill>
                  <a:srgbClr val="1E3A8A"/>
                </a:solidFill>
                <a:latin typeface="Calibri"/>
                <a:ea typeface="Calibri"/>
                <a:cs typeface="Calibri"/>
              </a:rPr>
              <a:t> - </a:t>
            </a:r>
            <a:endParaRPr sz="2025" b="1" dirty="0">
              <a:solidFill>
                <a:srgbClr val="1E3A8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14" name="combined-beyond">
            <a:extLst>
              <a:ext uri="{FF2B5EF4-FFF2-40B4-BE49-F238E27FC236}">
                <a16:creationId xmlns:a16="http://schemas.microsoft.com/office/drawing/2014/main" id="{B77A404F-760C-41FF-8C5C-2FAB851266C5}"/>
              </a:ext>
            </a:extLst>
          </p:cNvPr>
          <p:cNvSpPr>
            <a:spLocks noGrp="1"/>
          </p:cNvSpPr>
          <p:nvPr/>
        </p:nvSpPr>
        <p:spPr>
          <a:xfrm>
            <a:off x="13938421" y="13277780"/>
            <a:ext cx="17907000" cy="352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>
              <a:defRPr sz="2025" b="0">
                <a:solidFill>
                  <a:srgbClr val="1E3A8A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1E3A8A"/>
                </a:solidFill>
                <a:latin typeface="Calibri"/>
                <a:ea typeface="Calibri"/>
                <a:cs typeface="Calibri"/>
              </a:rPr>
              <a:t>Any compile-relevant property: add a captured-value lambda guard and include the value in the FX cache key.</a:t>
            </a:r>
          </a:p>
        </p:txBody>
      </p:sp>
      <p:sp>
        <p:nvSpPr>
          <p:cNvPr id="215" name="combined-badge4">
            <a:extLst>
              <a:ext uri="{FF2B5EF4-FFF2-40B4-BE49-F238E27FC236}">
                <a16:creationId xmlns:a16="http://schemas.microsoft.com/office/drawing/2014/main" id="{B80F45A9-CDEB-44F4-8030-2AC5F5CBC5B5}"/>
              </a:ext>
            </a:extLst>
          </p:cNvPr>
          <p:cNvSpPr>
            <a:spLocks noGrp="1"/>
          </p:cNvSpPr>
          <p:nvPr/>
        </p:nvSpPr>
        <p:spPr>
          <a:xfrm>
            <a:off x="10878230" y="14037104"/>
            <a:ext cx="619125" cy="619125"/>
          </a:xfrm>
          <a:prstGeom prst="ellipse">
            <a:avLst/>
          </a:prstGeom>
          <a:solidFill>
            <a:srgbClr val="FF2600"/>
          </a:solidFill>
          <a:ln w="19050">
            <a:solidFill>
              <a:srgbClr val="FFFFFF"/>
            </a:solidFill>
          </a:ln>
        </p:spPr>
        <p:txBody>
          <a:bodyPr lIns="85725" tIns="28575" rIns="85725" bIns="28575" anchor="ctr">
            <a:noAutofit/>
          </a:bodyPr>
          <a:lstStyle/>
          <a:p>
            <a:pPr algn="ctr">
              <a:defRPr sz="315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400" dirty="0">
                <a:solidFill>
                  <a:srgbClr val="FFFFFF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217" name="combined-validation-premise">
            <a:extLst>
              <a:ext uri="{FF2B5EF4-FFF2-40B4-BE49-F238E27FC236}">
                <a16:creationId xmlns:a16="http://schemas.microsoft.com/office/drawing/2014/main" id="{9FA5C979-C215-47A5-A2BB-1D615A17D115}"/>
              </a:ext>
            </a:extLst>
          </p:cNvPr>
          <p:cNvSpPr>
            <a:spLocks noGrp="1"/>
          </p:cNvSpPr>
          <p:nvPr/>
        </p:nvSpPr>
        <p:spPr>
          <a:xfrm>
            <a:off x="14087042" y="13942707"/>
            <a:ext cx="14561757" cy="66791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 sz="2325" b="0">
                <a:solidFill>
                  <a:srgbClr val="64748B"/>
                </a:solidFill>
                <a:latin typeface="Calibri"/>
                <a:ea typeface="Calibri"/>
                <a:cs typeface="Calibri"/>
              </a:defRPr>
            </a:pPr>
            <a:r>
              <a:rPr lang="en-IN" sz="2325" dirty="0">
                <a:solidFill>
                  <a:srgbClr val="64748B"/>
                </a:solidFill>
                <a:latin typeface="Calibri"/>
              </a:rPr>
              <a:t>A layout change must force a retrace </a:t>
            </a:r>
            <a:r>
              <a:rPr lang="en-IN" sz="2325" b="1" dirty="0">
                <a:solidFill>
                  <a:srgbClr val="64748B"/>
                </a:solidFill>
                <a:latin typeface="Calibri"/>
              </a:rPr>
              <a:t>and</a:t>
            </a:r>
            <a:r>
              <a:rPr lang="en-IN" sz="2325" dirty="0">
                <a:solidFill>
                  <a:srgbClr val="64748B"/>
                </a:solidFill>
                <a:latin typeface="Calibri"/>
              </a:rPr>
              <a:t> a cache miss — never a silent reuse.</a:t>
            </a:r>
            <a:endParaRPr sz="2325" b="0" dirty="0">
              <a:solidFill>
                <a:srgbClr val="64748B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21" name="combined-single-arrow-line">
            <a:extLst>
              <a:ext uri="{FF2B5EF4-FFF2-40B4-BE49-F238E27FC236}">
                <a16:creationId xmlns:a16="http://schemas.microsoft.com/office/drawing/2014/main" id="{1F8185EF-5593-41AE-8554-18F1B0C25BF1}"/>
              </a:ext>
            </a:extLst>
          </p:cNvPr>
          <p:cNvSpPr>
            <a:spLocks noGrp="1"/>
          </p:cNvSpPr>
          <p:nvPr/>
        </p:nvSpPr>
        <p:spPr>
          <a:xfrm>
            <a:off x="18464492" y="15952792"/>
            <a:ext cx="704850" cy="28575"/>
          </a:xfrm>
          <a:prstGeom prst="rect">
            <a:avLst/>
          </a:prstGeom>
          <a:solidFill>
            <a:srgbClr val="64748B"/>
          </a:solidFill>
          <a:ln w="19050">
            <a:solidFill>
              <a:srgbClr val="64748B"/>
            </a:solidFill>
          </a:ln>
        </p:spPr>
        <p:txBody>
          <a:bodyPr lIns="85725" tIns="28575" rIns="85725" bIns="28575" anchor="ctr">
            <a:noAutofit/>
          </a:bodyPr>
          <a:lstStyle/>
          <a:p>
            <a:endParaRPr/>
          </a:p>
        </p:txBody>
      </p:sp>
      <p:sp>
        <p:nvSpPr>
          <p:cNvPr id="222" name="combined-single-arrow-tip">
            <a:extLst>
              <a:ext uri="{FF2B5EF4-FFF2-40B4-BE49-F238E27FC236}">
                <a16:creationId xmlns:a16="http://schemas.microsoft.com/office/drawing/2014/main" id="{7C1D5292-1750-4CD7-AAE9-95722F03444A}"/>
              </a:ext>
            </a:extLst>
          </p:cNvPr>
          <p:cNvSpPr>
            <a:spLocks noGrp="1"/>
          </p:cNvSpPr>
          <p:nvPr/>
        </p:nvSpPr>
        <p:spPr>
          <a:xfrm>
            <a:off x="19140767" y="15867067"/>
            <a:ext cx="180975" cy="200025"/>
          </a:xfrm>
          <a:prstGeom prst="chevron">
            <a:avLst/>
          </a:prstGeom>
          <a:solidFill>
            <a:srgbClr val="64748B"/>
          </a:solidFill>
          <a:ln w="19050">
            <a:solidFill>
              <a:srgbClr val="64748B"/>
            </a:solidFill>
          </a:ln>
        </p:spPr>
        <p:txBody>
          <a:bodyPr lIns="85725" tIns="28575" rIns="85725" bIns="28575" anchor="ctr">
            <a:noAutofit/>
          </a:bodyPr>
          <a:lstStyle/>
          <a:p>
            <a:endParaRPr/>
          </a:p>
        </p:txBody>
      </p:sp>
      <p:sp>
        <p:nvSpPr>
          <p:cNvPr id="224" name="combined-single-to-branch">
            <a:extLst>
              <a:ext uri="{FF2B5EF4-FFF2-40B4-BE49-F238E27FC236}">
                <a16:creationId xmlns:a16="http://schemas.microsoft.com/office/drawing/2014/main" id="{D6A09B80-94F3-4337-8D72-1C097B8DFB5C}"/>
              </a:ext>
            </a:extLst>
          </p:cNvPr>
          <p:cNvSpPr>
            <a:spLocks noGrp="1"/>
          </p:cNvSpPr>
          <p:nvPr/>
        </p:nvSpPr>
        <p:spPr>
          <a:xfrm>
            <a:off x="24604179" y="15934593"/>
            <a:ext cx="1162050" cy="28575"/>
          </a:xfrm>
          <a:prstGeom prst="rect">
            <a:avLst/>
          </a:prstGeom>
          <a:solidFill>
            <a:srgbClr val="64748B"/>
          </a:solidFill>
          <a:ln w="19050">
            <a:solidFill>
              <a:srgbClr val="64748B"/>
            </a:solidFill>
          </a:ln>
        </p:spPr>
        <p:txBody>
          <a:bodyPr lIns="85725" tIns="28575" rIns="85725" bIns="28575" anchor="ctr">
            <a:noAutofit/>
          </a:bodyPr>
          <a:lstStyle/>
          <a:p>
            <a:endParaRPr/>
          </a:p>
        </p:txBody>
      </p:sp>
      <p:sp>
        <p:nvSpPr>
          <p:cNvPr id="225" name="combined-single-split">
            <a:extLst>
              <a:ext uri="{FF2B5EF4-FFF2-40B4-BE49-F238E27FC236}">
                <a16:creationId xmlns:a16="http://schemas.microsoft.com/office/drawing/2014/main" id="{95CE3CA5-6BE4-46F4-9719-92E836B7C3E2}"/>
              </a:ext>
            </a:extLst>
          </p:cNvPr>
          <p:cNvSpPr>
            <a:spLocks noGrp="1"/>
          </p:cNvSpPr>
          <p:nvPr/>
        </p:nvSpPr>
        <p:spPr>
          <a:xfrm>
            <a:off x="25747179" y="15563118"/>
            <a:ext cx="28575" cy="904875"/>
          </a:xfrm>
          <a:prstGeom prst="rect">
            <a:avLst/>
          </a:prstGeom>
          <a:solidFill>
            <a:srgbClr val="64748B"/>
          </a:solidFill>
          <a:ln w="19050">
            <a:solidFill>
              <a:srgbClr val="64748B"/>
            </a:solidFill>
          </a:ln>
        </p:spPr>
        <p:txBody>
          <a:bodyPr lIns="85725" tIns="28575" rIns="85725" bIns="28575" anchor="ctr">
            <a:noAutofit/>
          </a:bodyPr>
          <a:lstStyle/>
          <a:p>
            <a:endParaRPr/>
          </a:p>
        </p:txBody>
      </p:sp>
      <p:sp>
        <p:nvSpPr>
          <p:cNvPr id="226" name="combined-single-a-line">
            <a:extLst>
              <a:ext uri="{FF2B5EF4-FFF2-40B4-BE49-F238E27FC236}">
                <a16:creationId xmlns:a16="http://schemas.microsoft.com/office/drawing/2014/main" id="{B6D2109E-CE26-4B42-A570-B244F08BB157}"/>
              </a:ext>
            </a:extLst>
          </p:cNvPr>
          <p:cNvSpPr>
            <a:spLocks noGrp="1"/>
          </p:cNvSpPr>
          <p:nvPr/>
        </p:nvSpPr>
        <p:spPr>
          <a:xfrm>
            <a:off x="25747179" y="15563118"/>
            <a:ext cx="561975" cy="28575"/>
          </a:xfrm>
          <a:prstGeom prst="rect">
            <a:avLst/>
          </a:prstGeom>
          <a:solidFill>
            <a:srgbClr val="176446"/>
          </a:solidFill>
          <a:ln w="19050">
            <a:solidFill>
              <a:srgbClr val="176446"/>
            </a:solidFill>
          </a:ln>
        </p:spPr>
        <p:txBody>
          <a:bodyPr lIns="85725" tIns="28575" rIns="85725" bIns="28575" anchor="ctr">
            <a:noAutofit/>
          </a:bodyPr>
          <a:lstStyle/>
          <a:p>
            <a:endParaRPr/>
          </a:p>
        </p:txBody>
      </p:sp>
      <p:sp>
        <p:nvSpPr>
          <p:cNvPr id="227" name="combined-single-a-tip">
            <a:extLst>
              <a:ext uri="{FF2B5EF4-FFF2-40B4-BE49-F238E27FC236}">
                <a16:creationId xmlns:a16="http://schemas.microsoft.com/office/drawing/2014/main" id="{15012EE7-4A98-4E29-8B59-0507DB969EA9}"/>
              </a:ext>
            </a:extLst>
          </p:cNvPr>
          <p:cNvSpPr>
            <a:spLocks noGrp="1"/>
          </p:cNvSpPr>
          <p:nvPr/>
        </p:nvSpPr>
        <p:spPr>
          <a:xfrm>
            <a:off x="26280579" y="15477393"/>
            <a:ext cx="180975" cy="200025"/>
          </a:xfrm>
          <a:prstGeom prst="chevron">
            <a:avLst/>
          </a:prstGeom>
          <a:solidFill>
            <a:srgbClr val="176446"/>
          </a:solidFill>
          <a:ln w="19050">
            <a:solidFill>
              <a:srgbClr val="176446"/>
            </a:solidFill>
          </a:ln>
        </p:spPr>
        <p:txBody>
          <a:bodyPr lIns="85725" tIns="28575" rIns="85725" bIns="28575" anchor="ctr">
            <a:noAutofit/>
          </a:bodyPr>
          <a:lstStyle/>
          <a:p>
            <a:endParaRPr/>
          </a:p>
        </p:txBody>
      </p:sp>
      <p:sp>
        <p:nvSpPr>
          <p:cNvPr id="228" name="combined-single-b-line">
            <a:extLst>
              <a:ext uri="{FF2B5EF4-FFF2-40B4-BE49-F238E27FC236}">
                <a16:creationId xmlns:a16="http://schemas.microsoft.com/office/drawing/2014/main" id="{E9416037-A55B-4129-B2E7-834C04D5964B}"/>
              </a:ext>
            </a:extLst>
          </p:cNvPr>
          <p:cNvSpPr>
            <a:spLocks noGrp="1"/>
          </p:cNvSpPr>
          <p:nvPr/>
        </p:nvSpPr>
        <p:spPr>
          <a:xfrm>
            <a:off x="25747179" y="16439418"/>
            <a:ext cx="561975" cy="28575"/>
          </a:xfrm>
          <a:prstGeom prst="rect">
            <a:avLst/>
          </a:prstGeom>
          <a:solidFill>
            <a:srgbClr val="C64B16"/>
          </a:solidFill>
          <a:ln w="19050">
            <a:solidFill>
              <a:srgbClr val="C64B16"/>
            </a:solidFill>
          </a:ln>
        </p:spPr>
        <p:txBody>
          <a:bodyPr lIns="85725" tIns="28575" rIns="85725" bIns="28575" anchor="ctr">
            <a:noAutofit/>
          </a:bodyPr>
          <a:lstStyle/>
          <a:p>
            <a:endParaRPr/>
          </a:p>
        </p:txBody>
      </p:sp>
      <p:sp>
        <p:nvSpPr>
          <p:cNvPr id="229" name="combined-single-b-tip">
            <a:extLst>
              <a:ext uri="{FF2B5EF4-FFF2-40B4-BE49-F238E27FC236}">
                <a16:creationId xmlns:a16="http://schemas.microsoft.com/office/drawing/2014/main" id="{A031F7F3-32D5-404E-B1FC-156D58821D89}"/>
              </a:ext>
            </a:extLst>
          </p:cNvPr>
          <p:cNvSpPr>
            <a:spLocks noGrp="1"/>
          </p:cNvSpPr>
          <p:nvPr/>
        </p:nvSpPr>
        <p:spPr>
          <a:xfrm>
            <a:off x="26280579" y="16353693"/>
            <a:ext cx="180975" cy="200025"/>
          </a:xfrm>
          <a:prstGeom prst="chevron">
            <a:avLst/>
          </a:prstGeom>
          <a:solidFill>
            <a:srgbClr val="C64B16"/>
          </a:solidFill>
          <a:ln w="19050">
            <a:solidFill>
              <a:srgbClr val="C64B16"/>
            </a:solidFill>
          </a:ln>
        </p:spPr>
        <p:txBody>
          <a:bodyPr lIns="85725" tIns="28575" rIns="85725" bIns="28575" anchor="ctr">
            <a:noAutofit/>
          </a:bodyPr>
          <a:lstStyle/>
          <a:p>
            <a:endParaRPr/>
          </a:p>
        </p:txBody>
      </p:sp>
      <p:sp>
        <p:nvSpPr>
          <p:cNvPr id="230" name="combined-single-pass-mark">
            <a:extLst>
              <a:ext uri="{FF2B5EF4-FFF2-40B4-BE49-F238E27FC236}">
                <a16:creationId xmlns:a16="http://schemas.microsoft.com/office/drawing/2014/main" id="{94740E1B-E9DA-464C-BA90-4BD9D9F3E35F}"/>
              </a:ext>
            </a:extLst>
          </p:cNvPr>
          <p:cNvSpPr>
            <a:spLocks noGrp="1"/>
          </p:cNvSpPr>
          <p:nvPr/>
        </p:nvSpPr>
        <p:spPr>
          <a:xfrm>
            <a:off x="26699679" y="15382143"/>
            <a:ext cx="333375" cy="333375"/>
          </a:xfrm>
          <a:prstGeom prst="ellipse">
            <a:avLst/>
          </a:prstGeom>
          <a:solidFill>
            <a:srgbClr val="176446"/>
          </a:solidFill>
          <a:ln w="19050">
            <a:solidFill>
              <a:srgbClr val="FFFFFF"/>
            </a:solidFill>
          </a:ln>
        </p:spPr>
        <p:txBody>
          <a:bodyPr lIns="85725" tIns="28575" rIns="85725" bIns="28575" anchor="ctr">
            <a:noAutofit/>
          </a:bodyPr>
          <a:lstStyle/>
          <a:p>
            <a:pPr algn="ctr">
              <a:defRPr sz="18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875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✓</a:t>
            </a:r>
          </a:p>
        </p:txBody>
      </p:sp>
      <p:sp>
        <p:nvSpPr>
          <p:cNvPr id="231" name="combined-single-pass-text">
            <a:extLst>
              <a:ext uri="{FF2B5EF4-FFF2-40B4-BE49-F238E27FC236}">
                <a16:creationId xmlns:a16="http://schemas.microsoft.com/office/drawing/2014/main" id="{0507AD22-D863-4AB4-A0FB-7891FF32E5EC}"/>
              </a:ext>
            </a:extLst>
          </p:cNvPr>
          <p:cNvSpPr>
            <a:spLocks noGrp="1"/>
          </p:cNvSpPr>
          <p:nvPr/>
        </p:nvSpPr>
        <p:spPr>
          <a:xfrm>
            <a:off x="27180837" y="15305717"/>
            <a:ext cx="619125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>
              <a:defRPr sz="2175" b="1">
                <a:solidFill>
                  <a:srgbClr val="176446"/>
                </a:solidFill>
                <a:latin typeface="Calibri"/>
                <a:ea typeface="Calibri"/>
                <a:cs typeface="Calibri"/>
              </a:defRPr>
            </a:pPr>
            <a:r>
              <a:rPr sz="2175" b="1" dirty="0">
                <a:solidFill>
                  <a:srgbClr val="176446"/>
                </a:solidFill>
                <a:latin typeface="Calibri"/>
                <a:ea typeface="Calibri"/>
                <a:cs typeface="Calibri"/>
              </a:rPr>
              <a:t>Layout A: reuse compiled entry</a:t>
            </a:r>
          </a:p>
        </p:txBody>
      </p:sp>
      <p:sp>
        <p:nvSpPr>
          <p:cNvPr id="232" name="combined-single-fail-mark">
            <a:extLst>
              <a:ext uri="{FF2B5EF4-FFF2-40B4-BE49-F238E27FC236}">
                <a16:creationId xmlns:a16="http://schemas.microsoft.com/office/drawing/2014/main" id="{305B66DD-EBEE-433E-895C-AA6C7C4D0831}"/>
              </a:ext>
            </a:extLst>
          </p:cNvPr>
          <p:cNvSpPr>
            <a:spLocks noGrp="1"/>
          </p:cNvSpPr>
          <p:nvPr/>
        </p:nvSpPr>
        <p:spPr>
          <a:xfrm>
            <a:off x="26699679" y="16258443"/>
            <a:ext cx="333375" cy="333375"/>
          </a:xfrm>
          <a:prstGeom prst="ellipse">
            <a:avLst/>
          </a:prstGeom>
          <a:solidFill>
            <a:srgbClr val="C64B16"/>
          </a:solidFill>
          <a:ln w="19050">
            <a:solidFill>
              <a:srgbClr val="FFFFFF"/>
            </a:solidFill>
          </a:ln>
        </p:spPr>
        <p:txBody>
          <a:bodyPr lIns="85725" tIns="28575" rIns="85725" bIns="28575" anchor="ctr">
            <a:noAutofit/>
          </a:bodyPr>
          <a:lstStyle/>
          <a:p>
            <a:pPr algn="ctr">
              <a:defRPr sz="18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875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×</a:t>
            </a:r>
          </a:p>
        </p:txBody>
      </p:sp>
      <p:sp>
        <p:nvSpPr>
          <p:cNvPr id="233" name="combined-single-fail-text">
            <a:extLst>
              <a:ext uri="{FF2B5EF4-FFF2-40B4-BE49-F238E27FC236}">
                <a16:creationId xmlns:a16="http://schemas.microsoft.com/office/drawing/2014/main" id="{1EA45A7D-8500-4D7C-B2C7-E74ECA01A08C}"/>
              </a:ext>
            </a:extLst>
          </p:cNvPr>
          <p:cNvSpPr>
            <a:spLocks noGrp="1"/>
          </p:cNvSpPr>
          <p:nvPr/>
        </p:nvSpPr>
        <p:spPr>
          <a:xfrm>
            <a:off x="27180837" y="16226128"/>
            <a:ext cx="619125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>
              <a:defRPr sz="2175" b="1">
                <a:solidFill>
                  <a:srgbClr val="C64B16"/>
                </a:solidFill>
                <a:latin typeface="Calibri"/>
                <a:ea typeface="Calibri"/>
                <a:cs typeface="Calibri"/>
              </a:defRPr>
            </a:pPr>
            <a:r>
              <a:rPr sz="2175" b="1" dirty="0">
                <a:solidFill>
                  <a:srgbClr val="C64B16"/>
                </a:solidFill>
                <a:latin typeface="Calibri"/>
                <a:ea typeface="Calibri"/>
                <a:cs typeface="Calibri"/>
              </a:rPr>
              <a:t>Layout B: reject incompatible entry</a:t>
            </a:r>
          </a:p>
        </p:txBody>
      </p:sp>
      <p:sp>
        <p:nvSpPr>
          <p:cNvPr id="235" name="combined-multi-accent">
            <a:extLst>
              <a:ext uri="{FF2B5EF4-FFF2-40B4-BE49-F238E27FC236}">
                <a16:creationId xmlns:a16="http://schemas.microsoft.com/office/drawing/2014/main" id="{420A1605-DD16-41D2-883F-A45EC2E64A69}"/>
              </a:ext>
            </a:extLst>
          </p:cNvPr>
          <p:cNvSpPr>
            <a:spLocks noGrp="1"/>
          </p:cNvSpPr>
          <p:nvPr/>
        </p:nvSpPr>
        <p:spPr>
          <a:xfrm>
            <a:off x="12502699" y="17426519"/>
            <a:ext cx="47625" cy="1276350"/>
          </a:xfrm>
          <a:prstGeom prst="rect">
            <a:avLst/>
          </a:prstGeom>
          <a:solidFill>
            <a:srgbClr val="FF0000"/>
          </a:solidFill>
          <a:ln w="19050">
            <a:solidFill>
              <a:srgbClr val="FF0000"/>
            </a:solidFill>
          </a:ln>
        </p:spPr>
        <p:txBody>
          <a:bodyPr lIns="85725" tIns="28575" rIns="85725" bIns="28575" anchor="ctr">
            <a:noAutofit/>
          </a:bodyPr>
          <a:lstStyle/>
          <a:p>
            <a:endParaRPr/>
          </a:p>
        </p:txBody>
      </p:sp>
      <p:sp>
        <p:nvSpPr>
          <p:cNvPr id="239" name="combined-multi-arrow-tip">
            <a:extLst>
              <a:ext uri="{FF2B5EF4-FFF2-40B4-BE49-F238E27FC236}">
                <a16:creationId xmlns:a16="http://schemas.microsoft.com/office/drawing/2014/main" id="{92E1FBBC-6057-44D3-BE2F-110CB2AA7E63}"/>
              </a:ext>
            </a:extLst>
          </p:cNvPr>
          <p:cNvSpPr>
            <a:spLocks noGrp="1"/>
          </p:cNvSpPr>
          <p:nvPr/>
        </p:nvSpPr>
        <p:spPr>
          <a:xfrm>
            <a:off x="19140767" y="17695867"/>
            <a:ext cx="180975" cy="200025"/>
          </a:xfrm>
          <a:prstGeom prst="chevron">
            <a:avLst/>
          </a:prstGeom>
          <a:solidFill>
            <a:srgbClr val="64748B"/>
          </a:solidFill>
          <a:ln w="19050">
            <a:solidFill>
              <a:srgbClr val="64748B"/>
            </a:solidFill>
          </a:ln>
        </p:spPr>
        <p:txBody>
          <a:bodyPr lIns="85725" tIns="28575" rIns="85725" bIns="28575" anchor="ctr">
            <a:noAutofit/>
          </a:bodyPr>
          <a:lstStyle/>
          <a:p>
            <a:endParaRPr/>
          </a:p>
        </p:txBody>
      </p:sp>
      <p:sp>
        <p:nvSpPr>
          <p:cNvPr id="241" name="combined-multi-to-branch">
            <a:extLst>
              <a:ext uri="{FF2B5EF4-FFF2-40B4-BE49-F238E27FC236}">
                <a16:creationId xmlns:a16="http://schemas.microsoft.com/office/drawing/2014/main" id="{0FF23D2E-93CC-4288-A7D2-80A7D0119977}"/>
              </a:ext>
            </a:extLst>
          </p:cNvPr>
          <p:cNvSpPr>
            <a:spLocks noGrp="1"/>
          </p:cNvSpPr>
          <p:nvPr/>
        </p:nvSpPr>
        <p:spPr>
          <a:xfrm>
            <a:off x="24604179" y="17763393"/>
            <a:ext cx="1162050" cy="28575"/>
          </a:xfrm>
          <a:prstGeom prst="rect">
            <a:avLst/>
          </a:prstGeom>
          <a:solidFill>
            <a:srgbClr val="64748B"/>
          </a:solidFill>
          <a:ln w="19050">
            <a:solidFill>
              <a:srgbClr val="64748B"/>
            </a:solidFill>
          </a:ln>
        </p:spPr>
        <p:txBody>
          <a:bodyPr lIns="85725" tIns="28575" rIns="85725" bIns="28575" anchor="ctr">
            <a:noAutofit/>
          </a:bodyPr>
          <a:lstStyle/>
          <a:p>
            <a:endParaRPr/>
          </a:p>
        </p:txBody>
      </p:sp>
      <p:sp>
        <p:nvSpPr>
          <p:cNvPr id="242" name="combined-multi-split">
            <a:extLst>
              <a:ext uri="{FF2B5EF4-FFF2-40B4-BE49-F238E27FC236}">
                <a16:creationId xmlns:a16="http://schemas.microsoft.com/office/drawing/2014/main" id="{817B2341-9864-4C42-9F1C-D920E5D5D3D2}"/>
              </a:ext>
            </a:extLst>
          </p:cNvPr>
          <p:cNvSpPr>
            <a:spLocks noGrp="1"/>
          </p:cNvSpPr>
          <p:nvPr/>
        </p:nvSpPr>
        <p:spPr>
          <a:xfrm>
            <a:off x="25747179" y="17363343"/>
            <a:ext cx="28575" cy="885825"/>
          </a:xfrm>
          <a:prstGeom prst="rect">
            <a:avLst/>
          </a:prstGeom>
          <a:solidFill>
            <a:srgbClr val="64748B"/>
          </a:solidFill>
          <a:ln w="19050">
            <a:solidFill>
              <a:srgbClr val="64748B"/>
            </a:solidFill>
          </a:ln>
        </p:spPr>
        <p:txBody>
          <a:bodyPr lIns="85725" tIns="28575" rIns="85725" bIns="28575" anchor="ctr">
            <a:noAutofit/>
          </a:bodyPr>
          <a:lstStyle/>
          <a:p>
            <a:endParaRPr/>
          </a:p>
        </p:txBody>
      </p:sp>
      <p:sp>
        <p:nvSpPr>
          <p:cNvPr id="243" name="combined-multi-a-line">
            <a:extLst>
              <a:ext uri="{FF2B5EF4-FFF2-40B4-BE49-F238E27FC236}">
                <a16:creationId xmlns:a16="http://schemas.microsoft.com/office/drawing/2014/main" id="{D2E09697-F56D-408C-A604-F9213269F4A9}"/>
              </a:ext>
            </a:extLst>
          </p:cNvPr>
          <p:cNvSpPr>
            <a:spLocks noGrp="1"/>
          </p:cNvSpPr>
          <p:nvPr/>
        </p:nvSpPr>
        <p:spPr>
          <a:xfrm>
            <a:off x="25747179" y="17363343"/>
            <a:ext cx="561975" cy="28575"/>
          </a:xfrm>
          <a:prstGeom prst="rect">
            <a:avLst/>
          </a:prstGeom>
          <a:solidFill>
            <a:srgbClr val="176446"/>
          </a:solidFill>
          <a:ln w="19050">
            <a:solidFill>
              <a:srgbClr val="176446"/>
            </a:solidFill>
          </a:ln>
        </p:spPr>
        <p:txBody>
          <a:bodyPr lIns="85725" tIns="28575" rIns="85725" bIns="28575" anchor="ctr">
            <a:noAutofit/>
          </a:bodyPr>
          <a:lstStyle/>
          <a:p>
            <a:endParaRPr/>
          </a:p>
        </p:txBody>
      </p:sp>
      <p:sp>
        <p:nvSpPr>
          <p:cNvPr id="244" name="combined-multi-a-tip">
            <a:extLst>
              <a:ext uri="{FF2B5EF4-FFF2-40B4-BE49-F238E27FC236}">
                <a16:creationId xmlns:a16="http://schemas.microsoft.com/office/drawing/2014/main" id="{7551AB21-8C60-44A1-B378-70309200B57C}"/>
              </a:ext>
            </a:extLst>
          </p:cNvPr>
          <p:cNvSpPr>
            <a:spLocks noGrp="1"/>
          </p:cNvSpPr>
          <p:nvPr/>
        </p:nvSpPr>
        <p:spPr>
          <a:xfrm>
            <a:off x="26280579" y="17277618"/>
            <a:ext cx="180975" cy="200025"/>
          </a:xfrm>
          <a:prstGeom prst="chevron">
            <a:avLst/>
          </a:prstGeom>
          <a:solidFill>
            <a:srgbClr val="176446"/>
          </a:solidFill>
          <a:ln w="19050">
            <a:solidFill>
              <a:srgbClr val="176446"/>
            </a:solidFill>
          </a:ln>
        </p:spPr>
        <p:txBody>
          <a:bodyPr lIns="85725" tIns="28575" rIns="85725" bIns="28575" anchor="ctr">
            <a:noAutofit/>
          </a:bodyPr>
          <a:lstStyle/>
          <a:p>
            <a:endParaRPr/>
          </a:p>
        </p:txBody>
      </p:sp>
      <p:sp>
        <p:nvSpPr>
          <p:cNvPr id="245" name="combined-multi-b-line">
            <a:extLst>
              <a:ext uri="{FF2B5EF4-FFF2-40B4-BE49-F238E27FC236}">
                <a16:creationId xmlns:a16="http://schemas.microsoft.com/office/drawing/2014/main" id="{BAA93411-E58A-454B-8F97-D23813CE3945}"/>
              </a:ext>
            </a:extLst>
          </p:cNvPr>
          <p:cNvSpPr>
            <a:spLocks noGrp="1"/>
          </p:cNvSpPr>
          <p:nvPr/>
        </p:nvSpPr>
        <p:spPr>
          <a:xfrm>
            <a:off x="25747179" y="18220593"/>
            <a:ext cx="561975" cy="28575"/>
          </a:xfrm>
          <a:prstGeom prst="rect">
            <a:avLst/>
          </a:prstGeom>
          <a:solidFill>
            <a:srgbClr val="C64B16"/>
          </a:solidFill>
          <a:ln w="19050">
            <a:solidFill>
              <a:srgbClr val="C64B16"/>
            </a:solidFill>
          </a:ln>
        </p:spPr>
        <p:txBody>
          <a:bodyPr lIns="85725" tIns="28575" rIns="85725" bIns="28575" anchor="ctr">
            <a:noAutofit/>
          </a:bodyPr>
          <a:lstStyle/>
          <a:p>
            <a:endParaRPr/>
          </a:p>
        </p:txBody>
      </p:sp>
      <p:sp>
        <p:nvSpPr>
          <p:cNvPr id="246" name="combined-multi-b-tip">
            <a:extLst>
              <a:ext uri="{FF2B5EF4-FFF2-40B4-BE49-F238E27FC236}">
                <a16:creationId xmlns:a16="http://schemas.microsoft.com/office/drawing/2014/main" id="{F883A6C7-ACD1-4C4C-BB51-ACD8031FE7B2}"/>
              </a:ext>
            </a:extLst>
          </p:cNvPr>
          <p:cNvSpPr>
            <a:spLocks noGrp="1"/>
          </p:cNvSpPr>
          <p:nvPr/>
        </p:nvSpPr>
        <p:spPr>
          <a:xfrm>
            <a:off x="26280579" y="18134868"/>
            <a:ext cx="180975" cy="200025"/>
          </a:xfrm>
          <a:prstGeom prst="chevron">
            <a:avLst/>
          </a:prstGeom>
          <a:solidFill>
            <a:srgbClr val="C64B16"/>
          </a:solidFill>
          <a:ln w="19050">
            <a:solidFill>
              <a:srgbClr val="C64B16"/>
            </a:solidFill>
          </a:ln>
        </p:spPr>
        <p:txBody>
          <a:bodyPr lIns="85725" tIns="28575" rIns="85725" bIns="28575" anchor="ctr">
            <a:noAutofit/>
          </a:bodyPr>
          <a:lstStyle/>
          <a:p>
            <a:endParaRPr/>
          </a:p>
        </p:txBody>
      </p:sp>
      <p:sp>
        <p:nvSpPr>
          <p:cNvPr id="247" name="combined-multi-hit-mark">
            <a:extLst>
              <a:ext uri="{FF2B5EF4-FFF2-40B4-BE49-F238E27FC236}">
                <a16:creationId xmlns:a16="http://schemas.microsoft.com/office/drawing/2014/main" id="{F6736C72-882B-4CD2-BA63-4366CCDD737F}"/>
              </a:ext>
            </a:extLst>
          </p:cNvPr>
          <p:cNvSpPr>
            <a:spLocks noGrp="1"/>
          </p:cNvSpPr>
          <p:nvPr/>
        </p:nvSpPr>
        <p:spPr>
          <a:xfrm>
            <a:off x="26699679" y="17182368"/>
            <a:ext cx="333375" cy="333375"/>
          </a:xfrm>
          <a:prstGeom prst="ellipse">
            <a:avLst/>
          </a:prstGeom>
          <a:solidFill>
            <a:srgbClr val="176446"/>
          </a:solidFill>
          <a:ln w="19050">
            <a:solidFill>
              <a:srgbClr val="FFFFFF"/>
            </a:solidFill>
          </a:ln>
        </p:spPr>
        <p:txBody>
          <a:bodyPr lIns="85725" tIns="28575" rIns="85725" bIns="28575" anchor="ctr">
            <a:noAutofit/>
          </a:bodyPr>
          <a:lstStyle/>
          <a:p>
            <a:pPr algn="ctr">
              <a:defRPr sz="18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875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✓</a:t>
            </a:r>
          </a:p>
        </p:txBody>
      </p:sp>
      <p:sp>
        <p:nvSpPr>
          <p:cNvPr id="248" name="combined-multi-hit-text">
            <a:extLst>
              <a:ext uri="{FF2B5EF4-FFF2-40B4-BE49-F238E27FC236}">
                <a16:creationId xmlns:a16="http://schemas.microsoft.com/office/drawing/2014/main" id="{9EE719D8-08E8-42AB-AD78-7C1FD04C8813}"/>
              </a:ext>
            </a:extLst>
          </p:cNvPr>
          <p:cNvSpPr>
            <a:spLocks noGrp="1"/>
          </p:cNvSpPr>
          <p:nvPr/>
        </p:nvSpPr>
        <p:spPr>
          <a:xfrm>
            <a:off x="27180837" y="17174231"/>
            <a:ext cx="619125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>
              <a:defRPr sz="2175" b="1">
                <a:solidFill>
                  <a:srgbClr val="176446"/>
                </a:solidFill>
                <a:latin typeface="Calibri"/>
                <a:ea typeface="Calibri"/>
                <a:cs typeface="Calibri"/>
              </a:defRPr>
            </a:pPr>
            <a:r>
              <a:rPr sz="2175" b="1" dirty="0">
                <a:solidFill>
                  <a:srgbClr val="176446"/>
                </a:solidFill>
                <a:latin typeface="Calibri"/>
                <a:ea typeface="Calibri"/>
                <a:cs typeface="Calibri"/>
              </a:rPr>
              <a:t>Layout A: cache hit, load artifact A</a:t>
            </a:r>
          </a:p>
        </p:txBody>
      </p:sp>
      <p:sp>
        <p:nvSpPr>
          <p:cNvPr id="249" name="combined-multi-miss-mark">
            <a:extLst>
              <a:ext uri="{FF2B5EF4-FFF2-40B4-BE49-F238E27FC236}">
                <a16:creationId xmlns:a16="http://schemas.microsoft.com/office/drawing/2014/main" id="{7C33034A-0C4E-4F86-9EFE-6F82D3C15909}"/>
              </a:ext>
            </a:extLst>
          </p:cNvPr>
          <p:cNvSpPr>
            <a:spLocks noGrp="1"/>
          </p:cNvSpPr>
          <p:nvPr/>
        </p:nvSpPr>
        <p:spPr>
          <a:xfrm>
            <a:off x="26699679" y="18039618"/>
            <a:ext cx="333375" cy="333375"/>
          </a:xfrm>
          <a:prstGeom prst="ellipse">
            <a:avLst/>
          </a:prstGeom>
          <a:solidFill>
            <a:srgbClr val="C64B16"/>
          </a:solidFill>
          <a:ln w="19050">
            <a:solidFill>
              <a:srgbClr val="FFFFFF"/>
            </a:solidFill>
          </a:ln>
        </p:spPr>
        <p:txBody>
          <a:bodyPr lIns="85725" tIns="28575" rIns="85725" bIns="28575" anchor="ctr">
            <a:noAutofit/>
          </a:bodyPr>
          <a:lstStyle/>
          <a:p>
            <a:pPr algn="ctr">
              <a:defRPr sz="18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875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×</a:t>
            </a:r>
          </a:p>
        </p:txBody>
      </p:sp>
      <p:sp>
        <p:nvSpPr>
          <p:cNvPr id="250" name="combined-multi-miss-text">
            <a:extLst>
              <a:ext uri="{FF2B5EF4-FFF2-40B4-BE49-F238E27FC236}">
                <a16:creationId xmlns:a16="http://schemas.microsoft.com/office/drawing/2014/main" id="{AD1CE66A-A8C0-45D1-B180-BEC96377E345}"/>
              </a:ext>
            </a:extLst>
          </p:cNvPr>
          <p:cNvSpPr>
            <a:spLocks noGrp="1"/>
          </p:cNvSpPr>
          <p:nvPr/>
        </p:nvSpPr>
        <p:spPr>
          <a:xfrm>
            <a:off x="27180837" y="18028934"/>
            <a:ext cx="619125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>
              <a:defRPr sz="2175" b="1">
                <a:solidFill>
                  <a:srgbClr val="C64B16"/>
                </a:solidFill>
                <a:latin typeface="Calibri"/>
                <a:ea typeface="Calibri"/>
                <a:cs typeface="Calibri"/>
              </a:defRPr>
            </a:pPr>
            <a:r>
              <a:rPr sz="2175" b="1" dirty="0">
                <a:solidFill>
                  <a:srgbClr val="C64B16"/>
                </a:solidFill>
                <a:latin typeface="Calibri"/>
                <a:ea typeface="Calibri"/>
                <a:cs typeface="Calibri"/>
              </a:rPr>
              <a:t>Layout B: cache miss, compile + save B</a:t>
            </a:r>
          </a:p>
        </p:txBody>
      </p:sp>
      <p:sp>
        <p:nvSpPr>
          <p:cNvPr id="251" name="combined-badge5">
            <a:extLst>
              <a:ext uri="{FF2B5EF4-FFF2-40B4-BE49-F238E27FC236}">
                <a16:creationId xmlns:a16="http://schemas.microsoft.com/office/drawing/2014/main" id="{86CC2111-91DC-453E-ACCC-29B1770BDDEB}"/>
              </a:ext>
            </a:extLst>
          </p:cNvPr>
          <p:cNvSpPr>
            <a:spLocks noGrp="1"/>
          </p:cNvSpPr>
          <p:nvPr/>
        </p:nvSpPr>
        <p:spPr>
          <a:xfrm>
            <a:off x="11176171" y="19116605"/>
            <a:ext cx="542925" cy="542925"/>
          </a:xfrm>
          <a:prstGeom prst="ellipse">
            <a:avLst/>
          </a:prstGeom>
          <a:solidFill>
            <a:srgbClr val="FF2600"/>
          </a:solidFill>
          <a:ln w="19050">
            <a:solidFill>
              <a:srgbClr val="FFFFFF"/>
            </a:solidFill>
          </a:ln>
        </p:spPr>
        <p:txBody>
          <a:bodyPr lIns="85725" tIns="28575" rIns="85725" bIns="28575" anchor="ctr">
            <a:noAutofit/>
          </a:bodyPr>
          <a:lstStyle/>
          <a:p>
            <a:pPr algn="ctr">
              <a:defRPr sz="285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400" dirty="0">
                <a:solidFill>
                  <a:srgbClr val="FFFFFF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257" name="combined-feedback">
            <a:extLst>
              <a:ext uri="{FF2B5EF4-FFF2-40B4-BE49-F238E27FC236}">
                <a16:creationId xmlns:a16="http://schemas.microsoft.com/office/drawing/2014/main" id="{A9C1EA48-4A92-4D5E-A42F-491793BFE4CF}"/>
              </a:ext>
            </a:extLst>
          </p:cNvPr>
          <p:cNvSpPr>
            <a:spLocks noGrp="1"/>
          </p:cNvSpPr>
          <p:nvPr/>
        </p:nvSpPr>
        <p:spPr>
          <a:xfrm>
            <a:off x="27690321" y="20053291"/>
            <a:ext cx="1488100" cy="401894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>
              <a:defRPr sz="1950" b="1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n-US" sz="2800" dirty="0">
                <a:solidFill>
                  <a:srgbClr val="EA2B89"/>
                </a:solidFill>
                <a:latin typeface="Times New Roman"/>
                <a:cs typeface="Times New Roman"/>
              </a:rPr>
              <a:t>Feedback</a:t>
            </a:r>
            <a:endParaRPr sz="2800" dirty="0">
              <a:solidFill>
                <a:srgbClr val="EA2B89"/>
              </a:solidFill>
              <a:latin typeface="Times New Roman"/>
              <a:cs typeface="Times New Roman"/>
            </a:endParaRPr>
          </a:p>
        </p:txBody>
      </p:sp>
      <p:sp>
        <p:nvSpPr>
          <p:cNvPr id="258" name="combined-root-stem">
            <a:extLst>
              <a:ext uri="{FF2B5EF4-FFF2-40B4-BE49-F238E27FC236}">
                <a16:creationId xmlns:a16="http://schemas.microsoft.com/office/drawing/2014/main" id="{8DE12624-6DDC-42D7-B090-CEDCEE2EEDAF}"/>
              </a:ext>
            </a:extLst>
          </p:cNvPr>
          <p:cNvSpPr>
            <a:spLocks noGrp="1"/>
          </p:cNvSpPr>
          <p:nvPr/>
        </p:nvSpPr>
        <p:spPr>
          <a:xfrm>
            <a:off x="16538746" y="8305730"/>
            <a:ext cx="28575" cy="171450"/>
          </a:xfrm>
          <a:prstGeom prst="rect">
            <a:avLst/>
          </a:prstGeom>
          <a:solidFill>
            <a:srgbClr val="64748B"/>
          </a:solidFill>
          <a:ln w="19050">
            <a:solidFill>
              <a:srgbClr val="64748B"/>
            </a:solidFill>
          </a:ln>
        </p:spPr>
        <p:txBody>
          <a:bodyPr lIns="85725" tIns="28575" rIns="85725" bIns="28575" anchor="ctr">
            <a:noAutofit/>
          </a:bodyPr>
          <a:lstStyle/>
          <a:p>
            <a:endParaRPr/>
          </a:p>
        </p:txBody>
      </p:sp>
      <p:sp>
        <p:nvSpPr>
          <p:cNvPr id="259" name="combined-root-branch">
            <a:extLst>
              <a:ext uri="{FF2B5EF4-FFF2-40B4-BE49-F238E27FC236}">
                <a16:creationId xmlns:a16="http://schemas.microsoft.com/office/drawing/2014/main" id="{9D209BA9-AE1C-4465-A2FE-1E71E47F284B}"/>
              </a:ext>
            </a:extLst>
          </p:cNvPr>
          <p:cNvSpPr>
            <a:spLocks noGrp="1"/>
          </p:cNvSpPr>
          <p:nvPr/>
        </p:nvSpPr>
        <p:spPr>
          <a:xfrm>
            <a:off x="12890671" y="8458130"/>
            <a:ext cx="5286375" cy="28575"/>
          </a:xfrm>
          <a:prstGeom prst="rect">
            <a:avLst/>
          </a:prstGeom>
          <a:solidFill>
            <a:srgbClr val="64748B"/>
          </a:solidFill>
          <a:ln w="19050">
            <a:solidFill>
              <a:srgbClr val="64748B"/>
            </a:solidFill>
          </a:ln>
        </p:spPr>
        <p:txBody>
          <a:bodyPr lIns="85725" tIns="28575" rIns="85725" bIns="28575" anchor="ctr">
            <a:noAutofit/>
          </a:bodyPr>
          <a:lstStyle/>
          <a:p>
            <a:endParaRPr/>
          </a:p>
        </p:txBody>
      </p:sp>
      <p:sp>
        <p:nvSpPr>
          <p:cNvPr id="260" name="combined-global-stem">
            <a:extLst>
              <a:ext uri="{FF2B5EF4-FFF2-40B4-BE49-F238E27FC236}">
                <a16:creationId xmlns:a16="http://schemas.microsoft.com/office/drawing/2014/main" id="{C6CC0C3C-4D30-444D-A471-719BF83B6417}"/>
              </a:ext>
            </a:extLst>
          </p:cNvPr>
          <p:cNvSpPr>
            <a:spLocks noGrp="1"/>
          </p:cNvSpPr>
          <p:nvPr/>
        </p:nvSpPr>
        <p:spPr>
          <a:xfrm>
            <a:off x="12871621" y="8467655"/>
            <a:ext cx="28575" cy="152400"/>
          </a:xfrm>
          <a:prstGeom prst="rect">
            <a:avLst/>
          </a:prstGeom>
          <a:solidFill>
            <a:srgbClr val="64748B"/>
          </a:solidFill>
          <a:ln w="19050">
            <a:solidFill>
              <a:srgbClr val="64748B"/>
            </a:solidFill>
          </a:ln>
        </p:spPr>
        <p:txBody>
          <a:bodyPr lIns="85725" tIns="28575" rIns="85725" bIns="28575" anchor="ctr">
            <a:noAutofit/>
          </a:bodyPr>
          <a:lstStyle/>
          <a:p>
            <a:endParaRPr/>
          </a:p>
        </p:txBody>
      </p:sp>
      <p:sp>
        <p:nvSpPr>
          <p:cNvPr id="261" name="combined-input-stem">
            <a:extLst>
              <a:ext uri="{FF2B5EF4-FFF2-40B4-BE49-F238E27FC236}">
                <a16:creationId xmlns:a16="http://schemas.microsoft.com/office/drawing/2014/main" id="{3FCB21D9-9AED-4B4F-A95B-3690301007DD}"/>
              </a:ext>
            </a:extLst>
          </p:cNvPr>
          <p:cNvSpPr>
            <a:spLocks noGrp="1"/>
          </p:cNvSpPr>
          <p:nvPr/>
        </p:nvSpPr>
        <p:spPr>
          <a:xfrm>
            <a:off x="18157996" y="8467655"/>
            <a:ext cx="28575" cy="152400"/>
          </a:xfrm>
          <a:prstGeom prst="rect">
            <a:avLst/>
          </a:prstGeom>
          <a:solidFill>
            <a:srgbClr val="64748B"/>
          </a:solidFill>
          <a:ln w="19050">
            <a:solidFill>
              <a:srgbClr val="64748B"/>
            </a:solidFill>
          </a:ln>
        </p:spPr>
        <p:txBody>
          <a:bodyPr lIns="85725" tIns="28575" rIns="85725" bIns="28575" anchor="ctr">
            <a:noAutofit/>
          </a:bodyPr>
          <a:lstStyle/>
          <a:p>
            <a:endParaRPr/>
          </a:p>
        </p:txBody>
      </p:sp>
      <p:sp>
        <p:nvSpPr>
          <p:cNvPr id="262" name="combined-input-trunk">
            <a:extLst>
              <a:ext uri="{FF2B5EF4-FFF2-40B4-BE49-F238E27FC236}">
                <a16:creationId xmlns:a16="http://schemas.microsoft.com/office/drawing/2014/main" id="{10BEE12C-028A-4429-BF7B-3B7A94B47E5B}"/>
              </a:ext>
            </a:extLst>
          </p:cNvPr>
          <p:cNvSpPr>
            <a:spLocks noGrp="1"/>
          </p:cNvSpPr>
          <p:nvPr/>
        </p:nvSpPr>
        <p:spPr>
          <a:xfrm>
            <a:off x="18157996" y="9429680"/>
            <a:ext cx="28575" cy="209550"/>
          </a:xfrm>
          <a:prstGeom prst="rect">
            <a:avLst/>
          </a:prstGeom>
          <a:solidFill>
            <a:srgbClr val="64748B"/>
          </a:solidFill>
          <a:ln w="19050">
            <a:solidFill>
              <a:srgbClr val="64748B"/>
            </a:solidFill>
          </a:ln>
        </p:spPr>
        <p:txBody>
          <a:bodyPr lIns="85725" tIns="28575" rIns="85725" bIns="28575" anchor="ctr">
            <a:noAutofit/>
          </a:bodyPr>
          <a:lstStyle/>
          <a:p>
            <a:endParaRPr/>
          </a:p>
        </p:txBody>
      </p:sp>
      <p:sp>
        <p:nvSpPr>
          <p:cNvPr id="263" name="combined-leaf-branch">
            <a:extLst>
              <a:ext uri="{FF2B5EF4-FFF2-40B4-BE49-F238E27FC236}">
                <a16:creationId xmlns:a16="http://schemas.microsoft.com/office/drawing/2014/main" id="{F4DF0F54-ADA7-4BEC-850B-3E48FCD90CB4}"/>
              </a:ext>
            </a:extLst>
          </p:cNvPr>
          <p:cNvSpPr>
            <a:spLocks noGrp="1"/>
          </p:cNvSpPr>
          <p:nvPr/>
        </p:nvSpPr>
        <p:spPr>
          <a:xfrm>
            <a:off x="12938296" y="9620180"/>
            <a:ext cx="6667500" cy="28575"/>
          </a:xfrm>
          <a:prstGeom prst="rect">
            <a:avLst/>
          </a:prstGeom>
          <a:solidFill>
            <a:srgbClr val="64748B"/>
          </a:solidFill>
          <a:ln w="19050">
            <a:solidFill>
              <a:srgbClr val="64748B"/>
            </a:solidFill>
          </a:ln>
        </p:spPr>
        <p:txBody>
          <a:bodyPr lIns="85725" tIns="28575" rIns="85725" bIns="28575" anchor="ctr">
            <a:noAutofit/>
          </a:bodyPr>
          <a:lstStyle/>
          <a:p>
            <a:endParaRPr/>
          </a:p>
        </p:txBody>
      </p:sp>
      <p:sp>
        <p:nvSpPr>
          <p:cNvPr id="264" name="combined-tensor-stem">
            <a:extLst>
              <a:ext uri="{FF2B5EF4-FFF2-40B4-BE49-F238E27FC236}">
                <a16:creationId xmlns:a16="http://schemas.microsoft.com/office/drawing/2014/main" id="{E16FA9CC-E066-466D-B733-31230A7FEE27}"/>
              </a:ext>
            </a:extLst>
          </p:cNvPr>
          <p:cNvSpPr>
            <a:spLocks noGrp="1"/>
          </p:cNvSpPr>
          <p:nvPr/>
        </p:nvSpPr>
        <p:spPr>
          <a:xfrm>
            <a:off x="12919246" y="9629705"/>
            <a:ext cx="28575" cy="228600"/>
          </a:xfrm>
          <a:prstGeom prst="rect">
            <a:avLst/>
          </a:prstGeom>
          <a:solidFill>
            <a:srgbClr val="64748B"/>
          </a:solidFill>
          <a:ln w="19050">
            <a:solidFill>
              <a:srgbClr val="64748B"/>
            </a:solidFill>
          </a:ln>
        </p:spPr>
        <p:txBody>
          <a:bodyPr lIns="85725" tIns="28575" rIns="85725" bIns="28575" anchor="ctr">
            <a:noAutofit/>
          </a:bodyPr>
          <a:lstStyle/>
          <a:p>
            <a:endParaRPr/>
          </a:p>
        </p:txBody>
      </p:sp>
      <p:sp>
        <p:nvSpPr>
          <p:cNvPr id="265" name="combined-dynamic-stem">
            <a:extLst>
              <a:ext uri="{FF2B5EF4-FFF2-40B4-BE49-F238E27FC236}">
                <a16:creationId xmlns:a16="http://schemas.microsoft.com/office/drawing/2014/main" id="{A88C1455-2F92-45E3-925B-946B065E033F}"/>
              </a:ext>
            </a:extLst>
          </p:cNvPr>
          <p:cNvSpPr>
            <a:spLocks noGrp="1"/>
          </p:cNvSpPr>
          <p:nvPr/>
        </p:nvSpPr>
        <p:spPr>
          <a:xfrm>
            <a:off x="16157746" y="9629705"/>
            <a:ext cx="28575" cy="228600"/>
          </a:xfrm>
          <a:prstGeom prst="rect">
            <a:avLst/>
          </a:prstGeom>
          <a:solidFill>
            <a:srgbClr val="64748B"/>
          </a:solidFill>
          <a:ln w="19050">
            <a:solidFill>
              <a:srgbClr val="64748B"/>
            </a:solidFill>
          </a:ln>
        </p:spPr>
        <p:txBody>
          <a:bodyPr lIns="85725" tIns="28575" rIns="85725" bIns="28575" anchor="ctr">
            <a:noAutofit/>
          </a:bodyPr>
          <a:lstStyle/>
          <a:p>
            <a:endParaRPr/>
          </a:p>
        </p:txBody>
      </p:sp>
      <p:sp>
        <p:nvSpPr>
          <p:cNvPr id="266" name="combined-layout-stem">
            <a:extLst>
              <a:ext uri="{FF2B5EF4-FFF2-40B4-BE49-F238E27FC236}">
                <a16:creationId xmlns:a16="http://schemas.microsoft.com/office/drawing/2014/main" id="{CC6BBA1E-764F-4A74-999E-817EC07F5DDA}"/>
              </a:ext>
            </a:extLst>
          </p:cNvPr>
          <p:cNvSpPr>
            <a:spLocks noGrp="1"/>
          </p:cNvSpPr>
          <p:nvPr/>
        </p:nvSpPr>
        <p:spPr>
          <a:xfrm>
            <a:off x="19586746" y="9629705"/>
            <a:ext cx="28575" cy="228600"/>
          </a:xfrm>
          <a:prstGeom prst="rect">
            <a:avLst/>
          </a:prstGeom>
          <a:solidFill>
            <a:srgbClr val="64748B"/>
          </a:solidFill>
          <a:ln w="19050">
            <a:solidFill>
              <a:srgbClr val="64748B"/>
            </a:solidFill>
          </a:ln>
        </p:spPr>
        <p:txBody>
          <a:bodyPr lIns="85725" tIns="28575" rIns="85725" bIns="28575" anchor="ctr">
            <a:noAutofit/>
          </a:bodyPr>
          <a:lstStyle/>
          <a:p>
            <a:endParaRPr/>
          </a:p>
        </p:txBody>
      </p:sp>
      <p:sp>
        <p:nvSpPr>
          <p:cNvPr id="267" name="combined-install-dash-0">
            <a:extLst>
              <a:ext uri="{FF2B5EF4-FFF2-40B4-BE49-F238E27FC236}">
                <a16:creationId xmlns:a16="http://schemas.microsoft.com/office/drawing/2014/main" id="{E0294A26-2FD1-4E06-8943-4939147DC01B}"/>
              </a:ext>
            </a:extLst>
          </p:cNvPr>
          <p:cNvSpPr>
            <a:spLocks noGrp="1"/>
          </p:cNvSpPr>
          <p:nvPr/>
        </p:nvSpPr>
        <p:spPr>
          <a:xfrm>
            <a:off x="19586746" y="11048930"/>
            <a:ext cx="28575" cy="47625"/>
          </a:xfrm>
          <a:prstGeom prst="rect">
            <a:avLst/>
          </a:prstGeom>
          <a:solidFill>
            <a:srgbClr val="C64B16"/>
          </a:solidFill>
          <a:ln w="19050">
            <a:solidFill>
              <a:srgbClr val="C64B16"/>
            </a:solidFill>
          </a:ln>
        </p:spPr>
        <p:txBody>
          <a:bodyPr lIns="85725" tIns="28575" rIns="85725" bIns="28575" anchor="ctr">
            <a:noAutofit/>
          </a:bodyPr>
          <a:lstStyle/>
          <a:p>
            <a:endParaRPr/>
          </a:p>
        </p:txBody>
      </p:sp>
      <p:sp>
        <p:nvSpPr>
          <p:cNvPr id="268" name="combined-install-dash-1">
            <a:extLst>
              <a:ext uri="{FF2B5EF4-FFF2-40B4-BE49-F238E27FC236}">
                <a16:creationId xmlns:a16="http://schemas.microsoft.com/office/drawing/2014/main" id="{CE2D39E0-5DF5-4E6B-B844-5062CBBD67A6}"/>
              </a:ext>
            </a:extLst>
          </p:cNvPr>
          <p:cNvSpPr>
            <a:spLocks noGrp="1"/>
          </p:cNvSpPr>
          <p:nvPr/>
        </p:nvSpPr>
        <p:spPr>
          <a:xfrm>
            <a:off x="19586746" y="11134655"/>
            <a:ext cx="28575" cy="47625"/>
          </a:xfrm>
          <a:prstGeom prst="rect">
            <a:avLst/>
          </a:prstGeom>
          <a:solidFill>
            <a:srgbClr val="C64B16"/>
          </a:solidFill>
          <a:ln w="19050">
            <a:solidFill>
              <a:srgbClr val="C64B16"/>
            </a:solidFill>
          </a:ln>
        </p:spPr>
        <p:txBody>
          <a:bodyPr lIns="85725" tIns="28575" rIns="85725" bIns="28575" anchor="ctr">
            <a:noAutofit/>
          </a:bodyPr>
          <a:lstStyle/>
          <a:p>
            <a:endParaRPr/>
          </a:p>
        </p:txBody>
      </p:sp>
      <p:sp>
        <p:nvSpPr>
          <p:cNvPr id="269" name="combined-install-tip">
            <a:extLst>
              <a:ext uri="{FF2B5EF4-FFF2-40B4-BE49-F238E27FC236}">
                <a16:creationId xmlns:a16="http://schemas.microsoft.com/office/drawing/2014/main" id="{0F1F3AD7-E55F-4378-B540-B9AB377D4C83}"/>
              </a:ext>
            </a:extLst>
          </p:cNvPr>
          <p:cNvSpPr>
            <a:spLocks noGrp="1"/>
          </p:cNvSpPr>
          <p:nvPr/>
        </p:nvSpPr>
        <p:spPr>
          <a:xfrm>
            <a:off x="19520071" y="10925105"/>
            <a:ext cx="161925" cy="133350"/>
          </a:xfrm>
          <a:prstGeom prst="triangle">
            <a:avLst/>
          </a:prstGeom>
          <a:solidFill>
            <a:srgbClr val="C64B16"/>
          </a:solidFill>
          <a:ln w="19050">
            <a:solidFill>
              <a:srgbClr val="C64B16"/>
            </a:solidFill>
          </a:ln>
        </p:spPr>
        <p:txBody>
          <a:bodyPr lIns="85725" tIns="28575" rIns="85725" bIns="28575" anchor="ctr">
            <a:noAutofit/>
          </a:bodyPr>
          <a:lstStyle/>
          <a:p>
            <a:endParaRPr/>
          </a:p>
        </p:txBody>
      </p:sp>
      <p:sp>
        <p:nvSpPr>
          <p:cNvPr id="270" name="combined-result-stem">
            <a:extLst>
              <a:ext uri="{FF2B5EF4-FFF2-40B4-BE49-F238E27FC236}">
                <a16:creationId xmlns:a16="http://schemas.microsoft.com/office/drawing/2014/main" id="{50C6DC14-B23A-4A47-981D-B30FB0409388}"/>
              </a:ext>
            </a:extLst>
          </p:cNvPr>
          <p:cNvSpPr>
            <a:spLocks noGrp="1"/>
          </p:cNvSpPr>
          <p:nvPr/>
        </p:nvSpPr>
        <p:spPr>
          <a:xfrm>
            <a:off x="19586746" y="11763305"/>
            <a:ext cx="28575" cy="200025"/>
          </a:xfrm>
          <a:prstGeom prst="rect">
            <a:avLst/>
          </a:prstGeom>
          <a:solidFill>
            <a:srgbClr val="C64B16"/>
          </a:solidFill>
          <a:ln w="19050">
            <a:solidFill>
              <a:srgbClr val="C64B16"/>
            </a:solidFill>
          </a:ln>
        </p:spPr>
        <p:txBody>
          <a:bodyPr lIns="85725" tIns="28575" rIns="85725" bIns="28575" anchor="ctr">
            <a:noAutofit/>
          </a:bodyPr>
          <a:lstStyle/>
          <a:p>
            <a:endParaRPr/>
          </a:p>
        </p:txBody>
      </p:sp>
      <p:sp>
        <p:nvSpPr>
          <p:cNvPr id="271" name="combined-down-result-tip">
            <a:extLst>
              <a:ext uri="{FF2B5EF4-FFF2-40B4-BE49-F238E27FC236}">
                <a16:creationId xmlns:a16="http://schemas.microsoft.com/office/drawing/2014/main" id="{7D1D6F9D-8F35-4817-81B3-0A3C17D2A12F}"/>
              </a:ext>
            </a:extLst>
          </p:cNvPr>
          <p:cNvSpPr>
            <a:spLocks noGrp="1"/>
          </p:cNvSpPr>
          <p:nvPr/>
        </p:nvSpPr>
        <p:spPr>
          <a:xfrm rot="10800000">
            <a:off x="19520071" y="11963330"/>
            <a:ext cx="161925" cy="133350"/>
          </a:xfrm>
          <a:prstGeom prst="triangle">
            <a:avLst/>
          </a:prstGeom>
          <a:solidFill>
            <a:srgbClr val="C64B16"/>
          </a:solidFill>
          <a:ln w="19050">
            <a:solidFill>
              <a:srgbClr val="C64B16"/>
            </a:solidFill>
          </a:ln>
        </p:spPr>
        <p:txBody>
          <a:bodyPr lIns="85725" tIns="28575" rIns="85725" bIns="28575" anchor="ctr">
            <a:noAutofit/>
          </a:bodyPr>
          <a:lstStyle/>
          <a:p>
            <a:endParaRPr/>
          </a:p>
        </p:txBody>
      </p:sp>
      <p:sp>
        <p:nvSpPr>
          <p:cNvPr id="272" name="combined-details-hash">
            <a:extLst>
              <a:ext uri="{FF2B5EF4-FFF2-40B4-BE49-F238E27FC236}">
                <a16:creationId xmlns:a16="http://schemas.microsoft.com/office/drawing/2014/main" id="{8F6CE7D5-3C11-4BF5-BD72-A77ACA6C42E9}"/>
              </a:ext>
            </a:extLst>
          </p:cNvPr>
          <p:cNvSpPr>
            <a:spLocks noGrp="1"/>
          </p:cNvSpPr>
          <p:nvPr/>
        </p:nvSpPr>
        <p:spPr>
          <a:xfrm>
            <a:off x="27016246" y="9736385"/>
            <a:ext cx="28575" cy="600075"/>
          </a:xfrm>
          <a:prstGeom prst="rect">
            <a:avLst/>
          </a:prstGeom>
          <a:solidFill>
            <a:srgbClr val="1E3A8A"/>
          </a:solidFill>
          <a:ln w="19050">
            <a:solidFill>
              <a:srgbClr val="1E3A8A"/>
            </a:solidFill>
          </a:ln>
        </p:spPr>
        <p:txBody>
          <a:bodyPr lIns="85725" tIns="28575" rIns="85725" bIns="28575" anchor="ctr">
            <a:noAutofit/>
          </a:bodyPr>
          <a:lstStyle/>
          <a:p>
            <a:endParaRPr/>
          </a:p>
        </p:txBody>
      </p:sp>
      <p:sp>
        <p:nvSpPr>
          <p:cNvPr id="273" name="combined-down-hash-tip">
            <a:extLst>
              <a:ext uri="{FF2B5EF4-FFF2-40B4-BE49-F238E27FC236}">
                <a16:creationId xmlns:a16="http://schemas.microsoft.com/office/drawing/2014/main" id="{9350F132-C79C-4212-BFE9-A0DF02B2AECE}"/>
              </a:ext>
            </a:extLst>
          </p:cNvPr>
          <p:cNvSpPr>
            <a:spLocks noGrp="1"/>
          </p:cNvSpPr>
          <p:nvPr/>
        </p:nvSpPr>
        <p:spPr>
          <a:xfrm rot="10800000">
            <a:off x="26940046" y="10336460"/>
            <a:ext cx="180975" cy="142875"/>
          </a:xfrm>
          <a:prstGeom prst="triangle">
            <a:avLst/>
          </a:prstGeom>
          <a:solidFill>
            <a:srgbClr val="1E3A8A"/>
          </a:solidFill>
          <a:ln w="19050">
            <a:solidFill>
              <a:srgbClr val="1E3A8A"/>
            </a:solidFill>
          </a:ln>
        </p:spPr>
        <p:txBody>
          <a:bodyPr lIns="85725" tIns="28575" rIns="85725" bIns="28575" anchor="ctr">
            <a:noAutofit/>
          </a:bodyPr>
          <a:lstStyle/>
          <a:p>
            <a:endParaRPr/>
          </a:p>
        </p:txBody>
      </p:sp>
      <p:sp>
        <p:nvSpPr>
          <p:cNvPr id="274" name="combined-hash-stem">
            <a:extLst>
              <a:ext uri="{FF2B5EF4-FFF2-40B4-BE49-F238E27FC236}">
                <a16:creationId xmlns:a16="http://schemas.microsoft.com/office/drawing/2014/main" id="{63B931B8-91A4-4E1E-BA28-306F4C9DA524}"/>
              </a:ext>
            </a:extLst>
          </p:cNvPr>
          <p:cNvSpPr>
            <a:spLocks noGrp="1"/>
          </p:cNvSpPr>
          <p:nvPr/>
        </p:nvSpPr>
        <p:spPr>
          <a:xfrm flipH="1">
            <a:off x="27065777" y="11567770"/>
            <a:ext cx="45719" cy="365715"/>
          </a:xfrm>
          <a:prstGeom prst="rect">
            <a:avLst/>
          </a:prstGeom>
          <a:solidFill>
            <a:srgbClr val="64748B"/>
          </a:solidFill>
          <a:ln w="19050">
            <a:solidFill>
              <a:srgbClr val="64748B"/>
            </a:solidFill>
          </a:ln>
        </p:spPr>
        <p:txBody>
          <a:bodyPr lIns="85725" tIns="28575" rIns="85725" bIns="28575" anchor="ctr">
            <a:noAutofit/>
          </a:bodyPr>
          <a:lstStyle/>
          <a:p>
            <a:endParaRPr/>
          </a:p>
        </p:txBody>
      </p:sp>
      <p:sp>
        <p:nvSpPr>
          <p:cNvPr id="275" name="combined-artifact-branch">
            <a:extLst>
              <a:ext uri="{FF2B5EF4-FFF2-40B4-BE49-F238E27FC236}">
                <a16:creationId xmlns:a16="http://schemas.microsoft.com/office/drawing/2014/main" id="{B635906E-3FF6-43CC-AE2B-1EB7034C615F}"/>
              </a:ext>
            </a:extLst>
          </p:cNvPr>
          <p:cNvSpPr>
            <a:spLocks noGrp="1"/>
          </p:cNvSpPr>
          <p:nvPr/>
        </p:nvSpPr>
        <p:spPr>
          <a:xfrm flipV="1">
            <a:off x="24654046" y="11916552"/>
            <a:ext cx="4930775" cy="79586"/>
          </a:xfrm>
          <a:prstGeom prst="rect">
            <a:avLst/>
          </a:prstGeom>
          <a:solidFill>
            <a:srgbClr val="64748B"/>
          </a:solidFill>
          <a:ln w="19050">
            <a:solidFill>
              <a:srgbClr val="64748B"/>
            </a:solidFill>
          </a:ln>
        </p:spPr>
        <p:txBody>
          <a:bodyPr lIns="85725" tIns="28575" rIns="85725" bIns="28575" anchor="ctr">
            <a:noAutofit/>
          </a:bodyPr>
          <a:lstStyle/>
          <a:p>
            <a:endParaRPr/>
          </a:p>
        </p:txBody>
      </p:sp>
      <p:sp>
        <p:nvSpPr>
          <p:cNvPr id="278" name="combined-down-a-tip">
            <a:extLst>
              <a:ext uri="{FF2B5EF4-FFF2-40B4-BE49-F238E27FC236}">
                <a16:creationId xmlns:a16="http://schemas.microsoft.com/office/drawing/2014/main" id="{7081F5B8-CF5F-46ED-BD9C-C4FA32F53696}"/>
              </a:ext>
            </a:extLst>
          </p:cNvPr>
          <p:cNvSpPr>
            <a:spLocks noGrp="1"/>
          </p:cNvSpPr>
          <p:nvPr/>
        </p:nvSpPr>
        <p:spPr>
          <a:xfrm rot="10800000">
            <a:off x="24568319" y="12001217"/>
            <a:ext cx="207434" cy="150245"/>
          </a:xfrm>
          <a:prstGeom prst="triangle">
            <a:avLst/>
          </a:prstGeom>
          <a:solidFill>
            <a:srgbClr val="1E3A8A"/>
          </a:solidFill>
          <a:ln w="19050">
            <a:solidFill>
              <a:srgbClr val="1E3A8A"/>
            </a:solidFill>
          </a:ln>
        </p:spPr>
        <p:txBody>
          <a:bodyPr lIns="85725" tIns="28575" rIns="85725" bIns="28575" anchor="ctr">
            <a:noAutofit/>
          </a:bodyPr>
          <a:lstStyle/>
          <a:p>
            <a:endParaRPr/>
          </a:p>
        </p:txBody>
      </p:sp>
      <p:sp>
        <p:nvSpPr>
          <p:cNvPr id="279" name="combined-down-b-tip">
            <a:extLst>
              <a:ext uri="{FF2B5EF4-FFF2-40B4-BE49-F238E27FC236}">
                <a16:creationId xmlns:a16="http://schemas.microsoft.com/office/drawing/2014/main" id="{7B618C55-657E-407D-8279-743705AA69E9}"/>
              </a:ext>
            </a:extLst>
          </p:cNvPr>
          <p:cNvSpPr>
            <a:spLocks noGrp="1"/>
          </p:cNvSpPr>
          <p:nvPr/>
        </p:nvSpPr>
        <p:spPr>
          <a:xfrm rot="10800000">
            <a:off x="29521319" y="12001217"/>
            <a:ext cx="215901" cy="150245"/>
          </a:xfrm>
          <a:prstGeom prst="triangle">
            <a:avLst/>
          </a:prstGeom>
          <a:solidFill>
            <a:srgbClr val="C64B16"/>
          </a:solidFill>
          <a:ln w="19050">
            <a:solidFill>
              <a:srgbClr val="C64B16"/>
            </a:solidFill>
          </a:ln>
        </p:spPr>
        <p:txBody>
          <a:bodyPr lIns="85725" tIns="28575" rIns="85725" bIns="28575" anchor="ctr">
            <a:noAutofit/>
          </a:bodyPr>
          <a:lstStyle/>
          <a:p>
            <a:endParaRPr/>
          </a:p>
        </p:txBody>
      </p:sp>
      <p:sp>
        <p:nvSpPr>
          <p:cNvPr id="2" name="TextBox 14">
            <a:extLst>
              <a:ext uri="{FF2B5EF4-FFF2-40B4-BE49-F238E27FC236}">
                <a16:creationId xmlns:a16="http://schemas.microsoft.com/office/drawing/2014/main" id="{F2498BF2-EF03-B0D4-9554-D951E8AE9500}"/>
              </a:ext>
            </a:extLst>
          </p:cNvPr>
          <p:cNvSpPr>
            <a:spLocks noGrp="1"/>
          </p:cNvSpPr>
          <p:nvPr/>
        </p:nvSpPr>
        <p:spPr>
          <a:xfrm>
            <a:off x="11783801" y="5379423"/>
            <a:ext cx="675249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EA2B89"/>
                </a:solidFill>
                <a:latin typeface="Times New Roman"/>
                <a:ea typeface="Times New Roman"/>
                <a:cs typeface="Times New Roman"/>
              </a:rPr>
              <a:t>Implementation</a:t>
            </a:r>
            <a:endParaRPr sz="3200" dirty="0">
              <a:solidFill>
                <a:srgbClr val="EA2B89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3" name="TextBox 14">
            <a:extLst>
              <a:ext uri="{FF2B5EF4-FFF2-40B4-BE49-F238E27FC236}">
                <a16:creationId xmlns:a16="http://schemas.microsoft.com/office/drawing/2014/main" id="{EBF62B0C-DB81-7B3E-F30A-D2656924EEBD}"/>
              </a:ext>
            </a:extLst>
          </p:cNvPr>
          <p:cNvSpPr>
            <a:spLocks noGrp="1"/>
          </p:cNvSpPr>
          <p:nvPr/>
        </p:nvSpPr>
        <p:spPr>
          <a:xfrm>
            <a:off x="11497356" y="14023829"/>
            <a:ext cx="238019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EA2B89"/>
                </a:solidFill>
                <a:latin typeface="Times New Roman"/>
                <a:ea typeface="Times New Roman"/>
                <a:cs typeface="Times New Roman"/>
              </a:rPr>
              <a:t>Validation</a:t>
            </a:r>
            <a:endParaRPr sz="3200" dirty="0">
              <a:solidFill>
                <a:srgbClr val="EA2B89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6" name="TextBox 69">
            <a:extLst>
              <a:ext uri="{FF2B5EF4-FFF2-40B4-BE49-F238E27FC236}">
                <a16:creationId xmlns:a16="http://schemas.microsoft.com/office/drawing/2014/main" id="{0AF1F0F9-89BF-4C95-BC93-F8185D5B9DEA}"/>
              </a:ext>
            </a:extLst>
          </p:cNvPr>
          <p:cNvSpPr>
            <a:spLocks noGrp="1"/>
          </p:cNvSpPr>
          <p:nvPr/>
        </p:nvSpPr>
        <p:spPr>
          <a:xfrm>
            <a:off x="11081061" y="19776529"/>
            <a:ext cx="17833199" cy="16106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defPPr>
            <a:lvl1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en-IN" sz="2400" dirty="0">
                <a:latin typeface="Calibri"/>
                <a:ea typeface="Calibri"/>
                <a:cs typeface="Calibri"/>
              </a:rPr>
              <a:t>Automate Physical guard deviation during compiler lowering to eliminate manual  registration  </a:t>
            </a:r>
          </a:p>
          <a:p>
            <a:pPr marL="457200" indent="-457200">
              <a:buFont typeface="+mj-lt"/>
              <a:buAutoNum type="arabicPeriod"/>
            </a:pPr>
            <a:r>
              <a:rPr lang="en-IN" sz="2400" b="0" dirty="0">
                <a:latin typeface="Calibri"/>
                <a:ea typeface="Calibri"/>
                <a:cs typeface="Calibri"/>
              </a:rPr>
              <a:t>Integrate native hooks for layout-aware cache invalidation hooks integrated natively into the PyTorch compilation pipeline.</a:t>
            </a:r>
          </a:p>
          <a:p>
            <a:pPr marL="457200" indent="-457200">
              <a:buFont typeface="+mj-lt"/>
              <a:buAutoNum type="arabicPeriod"/>
            </a:pPr>
            <a:r>
              <a:rPr lang="en-IN" sz="2400" dirty="0">
                <a:latin typeface="Calibri"/>
                <a:ea typeface="Calibri"/>
                <a:cs typeface="Calibri"/>
              </a:rPr>
              <a:t>Extend hardware – aware layout validation  to diverse  custom dataflow architectures and dynamic shape workloads.</a:t>
            </a:r>
          </a:p>
          <a:p>
            <a:pPr algn="ctr">
              <a:spcBef>
                <a:spcPts val="800"/>
              </a:spcBef>
            </a:pPr>
            <a:r>
              <a:rPr lang="en-IN" sz="2000" i="1" dirty="0">
                <a:solidFill>
                  <a:srgbClr val="7030A0"/>
                </a:solidFill>
                <a:latin typeface="Calibri"/>
                <a:cs typeface="Calibri"/>
              </a:rPr>
              <a:t>Reference: </a:t>
            </a:r>
            <a:r>
              <a:rPr lang="en-IN" sz="2000" i="1" dirty="0">
                <a:latin typeface="Calibri"/>
                <a:ea typeface="Calibri"/>
                <a:cs typeface="Calibri"/>
              </a:rPr>
              <a:t>https://</a:t>
            </a:r>
            <a:r>
              <a:rPr lang="en-IN" sz="2000" i="1" dirty="0" err="1">
                <a:latin typeface="Calibri"/>
                <a:ea typeface="Calibri"/>
                <a:cs typeface="Calibri"/>
              </a:rPr>
              <a:t>github.com</a:t>
            </a:r>
            <a:r>
              <a:rPr lang="en-IN" sz="2000" i="1" dirty="0">
                <a:latin typeface="Calibri"/>
                <a:ea typeface="Calibri"/>
                <a:cs typeface="Calibri"/>
              </a:rPr>
              <a:t>/torch-</a:t>
            </a:r>
            <a:r>
              <a:rPr lang="en-IN" sz="2000" i="1" dirty="0" err="1">
                <a:latin typeface="Calibri"/>
                <a:ea typeface="Calibri"/>
                <a:cs typeface="Calibri"/>
              </a:rPr>
              <a:t>spyre</a:t>
            </a:r>
            <a:r>
              <a:rPr lang="en-IN" sz="2000" i="1" dirty="0">
                <a:latin typeface="Calibri"/>
                <a:ea typeface="Calibri"/>
                <a:cs typeface="Calibri"/>
              </a:rPr>
              <a:t>/torch-</a:t>
            </a:r>
            <a:r>
              <a:rPr lang="en-IN" sz="2000" i="1" dirty="0" err="1">
                <a:latin typeface="Calibri"/>
                <a:ea typeface="Calibri"/>
                <a:cs typeface="Calibri"/>
              </a:rPr>
              <a:t>spyre</a:t>
            </a:r>
            <a:endParaRPr sz="2000" b="0" i="1" dirty="0">
              <a:latin typeface="Calibri"/>
              <a:ea typeface="Calibri"/>
              <a:cs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5A9E140-05B2-8704-A143-C65468C095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81541" y="19218354"/>
            <a:ext cx="2203760" cy="2139194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67E62CF-C143-B56B-9C85-B40BA1AD7AA0}"/>
              </a:ext>
            </a:extLst>
          </p:cNvPr>
          <p:cNvCxnSpPr/>
          <p:nvPr/>
        </p:nvCxnSpPr>
        <p:spPr>
          <a:xfrm>
            <a:off x="29415487" y="20285660"/>
            <a:ext cx="372534" cy="0"/>
          </a:xfrm>
          <a:prstGeom prst="straightConnector1">
            <a:avLst/>
          </a:prstGeom>
          <a:ln w="158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TextBox 14">
            <a:extLst>
              <a:ext uri="{FF2B5EF4-FFF2-40B4-BE49-F238E27FC236}">
                <a16:creationId xmlns:a16="http://schemas.microsoft.com/office/drawing/2014/main" id="{CEEB7D8B-14DE-564B-0171-F25433447B4D}"/>
              </a:ext>
            </a:extLst>
          </p:cNvPr>
          <p:cNvSpPr>
            <a:spLocks noGrp="1"/>
          </p:cNvSpPr>
          <p:nvPr/>
        </p:nvSpPr>
        <p:spPr>
          <a:xfrm>
            <a:off x="11748199" y="19129342"/>
            <a:ext cx="704797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EA2B89"/>
                </a:solidFill>
                <a:latin typeface="Times New Roman"/>
                <a:ea typeface="Times New Roman"/>
                <a:cs typeface="Times New Roman"/>
              </a:rPr>
              <a:t>What Next ??</a:t>
            </a:r>
            <a:endParaRPr sz="3200" dirty="0">
              <a:solidFill>
                <a:srgbClr val="EA2B89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TextBox 14">
            <a:extLst>
              <a:ext uri="{FF2B5EF4-FFF2-40B4-BE49-F238E27FC236}">
                <a16:creationId xmlns:a16="http://schemas.microsoft.com/office/drawing/2014/main" id="{80818E61-6FC1-3157-68BA-C1B68C887361}"/>
              </a:ext>
            </a:extLst>
          </p:cNvPr>
          <p:cNvSpPr>
            <a:spLocks noGrp="1"/>
          </p:cNvSpPr>
          <p:nvPr/>
        </p:nvSpPr>
        <p:spPr>
          <a:xfrm rot="16200000">
            <a:off x="10866931" y="15040024"/>
            <a:ext cx="187706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Dynamo Guards</a:t>
            </a:r>
            <a:endParaRPr sz="2800" dirty="0">
              <a:solidFill>
                <a:srgbClr val="00206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6" name="TextBox 14">
            <a:extLst>
              <a:ext uri="{FF2B5EF4-FFF2-40B4-BE49-F238E27FC236}">
                <a16:creationId xmlns:a16="http://schemas.microsoft.com/office/drawing/2014/main" id="{3DD125AE-CF80-214E-E4AF-8D244AF5CEFA}"/>
              </a:ext>
            </a:extLst>
          </p:cNvPr>
          <p:cNvSpPr>
            <a:spLocks noGrp="1"/>
          </p:cNvSpPr>
          <p:nvPr/>
        </p:nvSpPr>
        <p:spPr>
          <a:xfrm rot="16200000">
            <a:off x="10928486" y="17512703"/>
            <a:ext cx="187706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 FX disk cache</a:t>
            </a:r>
            <a:endParaRPr sz="2800" dirty="0">
              <a:solidFill>
                <a:srgbClr val="00206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7" name="combined-single-label">
            <a:extLst>
              <a:ext uri="{FF2B5EF4-FFF2-40B4-BE49-F238E27FC236}">
                <a16:creationId xmlns:a16="http://schemas.microsoft.com/office/drawing/2014/main" id="{4F99169C-3ECE-AB27-97F2-6D4A99C8DDAD}"/>
              </a:ext>
            </a:extLst>
          </p:cNvPr>
          <p:cNvSpPr>
            <a:spLocks noGrp="1"/>
          </p:cNvSpPr>
          <p:nvPr/>
        </p:nvSpPr>
        <p:spPr>
          <a:xfrm>
            <a:off x="19814502" y="15195691"/>
            <a:ext cx="4572000" cy="495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>
              <a:defRPr sz="2550" b="1">
                <a:solidFill>
                  <a:srgbClr val="1E3A8A"/>
                </a:solidFill>
                <a:latin typeface="Calibri"/>
                <a:ea typeface="Calibri"/>
                <a:cs typeface="Calibri"/>
              </a:defRPr>
            </a:pPr>
            <a:r>
              <a:rPr lang="en-US" sz="2550" b="1" dirty="0">
                <a:solidFill>
                  <a:srgbClr val="1E3A8A"/>
                </a:solidFill>
                <a:latin typeface="Calibri"/>
                <a:ea typeface="Calibri"/>
                <a:cs typeface="Calibri"/>
              </a:rPr>
              <a:t>Process 1 – Instance 2</a:t>
            </a:r>
            <a:endParaRPr sz="2550" b="1" dirty="0">
              <a:solidFill>
                <a:srgbClr val="1E3A8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8" name="combined-single-start">
            <a:extLst>
              <a:ext uri="{FF2B5EF4-FFF2-40B4-BE49-F238E27FC236}">
                <a16:creationId xmlns:a16="http://schemas.microsoft.com/office/drawing/2014/main" id="{E0F6E05E-652C-CE8C-1CC2-307A4E1A8749}"/>
              </a:ext>
            </a:extLst>
          </p:cNvPr>
          <p:cNvSpPr>
            <a:spLocks noGrp="1"/>
          </p:cNvSpPr>
          <p:nvPr/>
        </p:nvSpPr>
        <p:spPr>
          <a:xfrm>
            <a:off x="19855142" y="15814816"/>
            <a:ext cx="457200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>
              <a:defRPr sz="2250" b="0">
                <a:solidFill>
                  <a:srgbClr val="1E3A8A"/>
                </a:solidFill>
                <a:latin typeface="Calibri"/>
                <a:ea typeface="Calibri"/>
                <a:cs typeface="Calibri"/>
              </a:defRPr>
            </a:pPr>
            <a:r>
              <a:rPr lang="en-US" sz="2250" b="0" dirty="0">
                <a:solidFill>
                  <a:srgbClr val="1E3A8A"/>
                </a:solidFill>
                <a:latin typeface="Calibri"/>
                <a:ea typeface="Calibri"/>
                <a:cs typeface="Calibri"/>
              </a:rPr>
              <a:t>Compare run time layout</a:t>
            </a:r>
            <a:endParaRPr sz="2250" b="0" dirty="0">
              <a:solidFill>
                <a:srgbClr val="1E3A8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9" name="combined-logical-validity">
            <a:extLst>
              <a:ext uri="{FF2B5EF4-FFF2-40B4-BE49-F238E27FC236}">
                <a16:creationId xmlns:a16="http://schemas.microsoft.com/office/drawing/2014/main" id="{927B2F09-6B59-1859-1A74-B28033FAA74C}"/>
              </a:ext>
            </a:extLst>
          </p:cNvPr>
          <p:cNvSpPr>
            <a:spLocks noGrp="1"/>
          </p:cNvSpPr>
          <p:nvPr/>
        </p:nvSpPr>
        <p:spPr>
          <a:xfrm>
            <a:off x="13670965" y="15542360"/>
            <a:ext cx="4572000" cy="3132047"/>
          </a:xfrm>
          <a:prstGeom prst="roundRect">
            <a:avLst>
              <a:gd name="adj" fmla="val 9639"/>
            </a:avLst>
          </a:prstGeom>
          <a:solidFill>
            <a:srgbClr val="EFF6FF"/>
          </a:solidFill>
          <a:ln w="19050">
            <a:solidFill>
              <a:srgbClr val="1E3A8A"/>
            </a:solidFill>
          </a:ln>
        </p:spPr>
        <p:txBody>
          <a:bodyPr lIns="85725" tIns="28575" rIns="85725" bIns="28575" anchor="ctr">
            <a:noAutofit/>
          </a:bodyPr>
          <a:lstStyle/>
          <a:p>
            <a:pPr algn="ctr">
              <a:defRPr sz="2100" b="0">
                <a:solidFill>
                  <a:srgbClr val="1E3A8A"/>
                </a:solidFill>
                <a:latin typeface="Calibri"/>
                <a:ea typeface="Calibri"/>
                <a:cs typeface="Calibri"/>
              </a:defRPr>
            </a:pPr>
            <a:endParaRPr sz="2100" b="0" dirty="0">
              <a:solidFill>
                <a:srgbClr val="1E3A8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0" name="combined-single-label">
            <a:extLst>
              <a:ext uri="{FF2B5EF4-FFF2-40B4-BE49-F238E27FC236}">
                <a16:creationId xmlns:a16="http://schemas.microsoft.com/office/drawing/2014/main" id="{87CF8F87-4184-BA70-ADC6-CAE4A891F6C5}"/>
              </a:ext>
            </a:extLst>
          </p:cNvPr>
          <p:cNvSpPr>
            <a:spLocks noGrp="1"/>
          </p:cNvSpPr>
          <p:nvPr/>
        </p:nvSpPr>
        <p:spPr>
          <a:xfrm>
            <a:off x="14045106" y="14956942"/>
            <a:ext cx="4572000" cy="495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>
              <a:defRPr sz="2550" b="1">
                <a:solidFill>
                  <a:srgbClr val="1E3A8A"/>
                </a:solidFill>
                <a:latin typeface="Calibri"/>
                <a:ea typeface="Calibri"/>
                <a:cs typeface="Calibri"/>
              </a:defRPr>
            </a:pPr>
            <a:r>
              <a:rPr lang="en-US" sz="2550" b="1" dirty="0">
                <a:solidFill>
                  <a:srgbClr val="1E3A8A"/>
                </a:solidFill>
                <a:latin typeface="Calibri"/>
                <a:ea typeface="Calibri"/>
                <a:cs typeface="Calibri"/>
              </a:rPr>
              <a:t>Process 1 – Instance 1 </a:t>
            </a:r>
            <a:endParaRPr sz="2550" b="1" dirty="0">
              <a:solidFill>
                <a:srgbClr val="1E3A8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1" name="combined-single-start">
            <a:extLst>
              <a:ext uri="{FF2B5EF4-FFF2-40B4-BE49-F238E27FC236}">
                <a16:creationId xmlns:a16="http://schemas.microsoft.com/office/drawing/2014/main" id="{9BF96E87-0464-B98E-AF7D-0D6C602AB3AC}"/>
              </a:ext>
            </a:extLst>
          </p:cNvPr>
          <p:cNvSpPr>
            <a:spLocks noGrp="1"/>
          </p:cNvSpPr>
          <p:nvPr/>
        </p:nvSpPr>
        <p:spPr>
          <a:xfrm>
            <a:off x="13932902" y="15751509"/>
            <a:ext cx="457200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>
              <a:defRPr sz="2250" b="0">
                <a:solidFill>
                  <a:srgbClr val="1E3A8A"/>
                </a:solidFill>
                <a:latin typeface="Calibri"/>
                <a:ea typeface="Calibri"/>
                <a:cs typeface="Calibri"/>
              </a:defRPr>
            </a:pPr>
            <a:r>
              <a:rPr lang="en-US" sz="2400" dirty="0">
                <a:solidFill>
                  <a:srgbClr val="1E3A8A"/>
                </a:solidFill>
                <a:latin typeface="Calibri"/>
                <a:ea typeface="Calibri"/>
                <a:cs typeface="Calibri"/>
              </a:rPr>
              <a:t>Trace</a:t>
            </a:r>
            <a:r>
              <a:rPr sz="2400" b="0" dirty="0">
                <a:solidFill>
                  <a:srgbClr val="1E3A8A"/>
                </a:solidFill>
                <a:latin typeface="Calibri"/>
                <a:ea typeface="Calibri"/>
                <a:cs typeface="Calibri"/>
              </a:rPr>
              <a:t> for layout A</a:t>
            </a:r>
          </a:p>
          <a:p>
            <a:pPr algn="l">
              <a:defRPr sz="2250" b="0">
                <a:solidFill>
                  <a:srgbClr val="1E3A8A"/>
                </a:solidFill>
                <a:latin typeface="Calibri"/>
                <a:ea typeface="Calibri"/>
                <a:cs typeface="Calibri"/>
              </a:defRPr>
            </a:pPr>
            <a:r>
              <a:rPr sz="2400" b="0" dirty="0">
                <a:solidFill>
                  <a:srgbClr val="1E3A8A"/>
                </a:solidFill>
                <a:latin typeface="Calibri"/>
                <a:ea typeface="Calibri"/>
                <a:cs typeface="Calibri"/>
              </a:rPr>
              <a:t>Capture its expected layout</a:t>
            </a:r>
          </a:p>
        </p:txBody>
      </p:sp>
      <p:sp>
        <p:nvSpPr>
          <p:cNvPr id="22" name="combined-multi-start">
            <a:extLst>
              <a:ext uri="{FF2B5EF4-FFF2-40B4-BE49-F238E27FC236}">
                <a16:creationId xmlns:a16="http://schemas.microsoft.com/office/drawing/2014/main" id="{B5DDFB4D-1B2B-0356-DE5C-E2D98219DC3E}"/>
              </a:ext>
            </a:extLst>
          </p:cNvPr>
          <p:cNvSpPr>
            <a:spLocks noGrp="1"/>
          </p:cNvSpPr>
          <p:nvPr/>
        </p:nvSpPr>
        <p:spPr>
          <a:xfrm>
            <a:off x="13981269" y="17444098"/>
            <a:ext cx="4857750" cy="638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>
              <a:defRPr sz="2250" b="0">
                <a:solidFill>
                  <a:srgbClr val="1E3A8A"/>
                </a:solidFill>
                <a:latin typeface="Calibri"/>
                <a:ea typeface="Calibri"/>
                <a:cs typeface="Calibri"/>
              </a:defRPr>
            </a:pPr>
            <a:r>
              <a:rPr sz="2400" b="0" dirty="0">
                <a:solidFill>
                  <a:srgbClr val="1E3A8A"/>
                </a:solidFill>
                <a:latin typeface="Calibri"/>
                <a:ea typeface="Calibri"/>
                <a:cs typeface="Calibri"/>
              </a:rPr>
              <a:t>compile for layout A</a:t>
            </a:r>
          </a:p>
          <a:p>
            <a:pPr algn="l">
              <a:defRPr sz="2250" b="0">
                <a:solidFill>
                  <a:srgbClr val="1E3A8A"/>
                </a:solidFill>
                <a:latin typeface="Calibri"/>
                <a:ea typeface="Calibri"/>
                <a:cs typeface="Calibri"/>
              </a:defRPr>
            </a:pPr>
            <a:r>
              <a:rPr sz="2400" b="0" dirty="0">
                <a:solidFill>
                  <a:srgbClr val="1E3A8A"/>
                </a:solidFill>
                <a:latin typeface="Calibri"/>
                <a:ea typeface="Calibri"/>
                <a:cs typeface="Calibri"/>
              </a:rPr>
              <a:t>Save artifact A to the disk cache</a:t>
            </a:r>
          </a:p>
        </p:txBody>
      </p:sp>
      <p:sp>
        <p:nvSpPr>
          <p:cNvPr id="26" name="combined-single-label">
            <a:extLst>
              <a:ext uri="{FF2B5EF4-FFF2-40B4-BE49-F238E27FC236}">
                <a16:creationId xmlns:a16="http://schemas.microsoft.com/office/drawing/2014/main" id="{487E1193-B688-BFDE-94CF-9C2BBD3BC945}"/>
              </a:ext>
            </a:extLst>
          </p:cNvPr>
          <p:cNvSpPr>
            <a:spLocks noGrp="1"/>
          </p:cNvSpPr>
          <p:nvPr/>
        </p:nvSpPr>
        <p:spPr>
          <a:xfrm>
            <a:off x="19865302" y="16910191"/>
            <a:ext cx="4572000" cy="495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>
              <a:defRPr sz="2550" b="1">
                <a:solidFill>
                  <a:srgbClr val="1E3A8A"/>
                </a:solidFill>
                <a:latin typeface="Calibri"/>
                <a:ea typeface="Calibri"/>
                <a:cs typeface="Calibri"/>
              </a:defRPr>
            </a:pPr>
            <a:r>
              <a:rPr lang="en-US" sz="2550" b="1" dirty="0">
                <a:solidFill>
                  <a:srgbClr val="1E3A8A"/>
                </a:solidFill>
                <a:latin typeface="Calibri"/>
                <a:ea typeface="Calibri"/>
                <a:cs typeface="Calibri"/>
              </a:rPr>
              <a:t>Process 2 – Instance 2</a:t>
            </a:r>
            <a:endParaRPr sz="2550" b="1" dirty="0">
              <a:solidFill>
                <a:srgbClr val="1E3A8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7" name="combined-single-start">
            <a:extLst>
              <a:ext uri="{FF2B5EF4-FFF2-40B4-BE49-F238E27FC236}">
                <a16:creationId xmlns:a16="http://schemas.microsoft.com/office/drawing/2014/main" id="{F5D2E473-A2BB-6584-B0C7-0C983C9A329F}"/>
              </a:ext>
            </a:extLst>
          </p:cNvPr>
          <p:cNvSpPr>
            <a:spLocks noGrp="1"/>
          </p:cNvSpPr>
          <p:nvPr/>
        </p:nvSpPr>
        <p:spPr>
          <a:xfrm>
            <a:off x="19824662" y="17579167"/>
            <a:ext cx="457200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>
              <a:defRPr sz="2250" b="0">
                <a:solidFill>
                  <a:srgbClr val="1E3A8A"/>
                </a:solidFill>
                <a:latin typeface="Calibri"/>
                <a:ea typeface="Calibri"/>
                <a:cs typeface="Calibri"/>
              </a:defRPr>
            </a:pPr>
            <a:r>
              <a:rPr lang="en-US" sz="2250" b="0" dirty="0">
                <a:solidFill>
                  <a:srgbClr val="1E3A8A"/>
                </a:solidFill>
                <a:latin typeface="Calibri"/>
                <a:ea typeface="Calibri"/>
                <a:cs typeface="Calibri"/>
              </a:rPr>
              <a:t>Trace Graph + </a:t>
            </a:r>
            <a:r>
              <a:rPr lang="en-US" sz="2250" b="0" dirty="0" err="1">
                <a:solidFill>
                  <a:srgbClr val="1E3A8A"/>
                </a:solidFill>
                <a:latin typeface="Calibri"/>
                <a:ea typeface="Calibri"/>
                <a:cs typeface="Calibri"/>
              </a:rPr>
              <a:t>Fx</a:t>
            </a:r>
            <a:r>
              <a:rPr lang="en-US" sz="2250" b="0" dirty="0">
                <a:solidFill>
                  <a:srgbClr val="1E3A8A"/>
                </a:solidFill>
                <a:latin typeface="Calibri"/>
                <a:ea typeface="Calibri"/>
                <a:cs typeface="Calibri"/>
              </a:rPr>
              <a:t> Graph Hash key lookup</a:t>
            </a:r>
            <a:endParaRPr sz="2250" b="0" dirty="0">
              <a:solidFill>
                <a:srgbClr val="1E3A8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2" name="combined-single-arrow-tip">
            <a:extLst>
              <a:ext uri="{FF2B5EF4-FFF2-40B4-BE49-F238E27FC236}">
                <a16:creationId xmlns:a16="http://schemas.microsoft.com/office/drawing/2014/main" id="{0DF6B083-B71B-C5CA-684D-D8F0C4D81FC0}"/>
              </a:ext>
            </a:extLst>
          </p:cNvPr>
          <p:cNvSpPr>
            <a:spLocks noGrp="1"/>
          </p:cNvSpPr>
          <p:nvPr/>
        </p:nvSpPr>
        <p:spPr>
          <a:xfrm>
            <a:off x="13110142" y="15853322"/>
            <a:ext cx="180975" cy="200025"/>
          </a:xfrm>
          <a:prstGeom prst="chevron">
            <a:avLst/>
          </a:prstGeom>
          <a:solidFill>
            <a:srgbClr val="64748B"/>
          </a:solidFill>
          <a:ln w="19050">
            <a:solidFill>
              <a:srgbClr val="64748B"/>
            </a:solidFill>
          </a:ln>
        </p:spPr>
        <p:txBody>
          <a:bodyPr lIns="85725" tIns="28575" rIns="85725" bIns="28575" anchor="ctr">
            <a:noAutofit/>
          </a:bodyPr>
          <a:lstStyle/>
          <a:p>
            <a:endParaRPr/>
          </a:p>
        </p:txBody>
      </p:sp>
      <p:sp>
        <p:nvSpPr>
          <p:cNvPr id="36" name="combined-single-arrow-line">
            <a:extLst>
              <a:ext uri="{FF2B5EF4-FFF2-40B4-BE49-F238E27FC236}">
                <a16:creationId xmlns:a16="http://schemas.microsoft.com/office/drawing/2014/main" id="{5E6CE2FC-4D2C-2D5D-7484-2FB1F5DF1D74}"/>
              </a:ext>
            </a:extLst>
          </p:cNvPr>
          <p:cNvSpPr>
            <a:spLocks noGrp="1"/>
          </p:cNvSpPr>
          <p:nvPr/>
        </p:nvSpPr>
        <p:spPr>
          <a:xfrm>
            <a:off x="12555073" y="17919633"/>
            <a:ext cx="704850" cy="28575"/>
          </a:xfrm>
          <a:prstGeom prst="rect">
            <a:avLst/>
          </a:prstGeom>
          <a:solidFill>
            <a:srgbClr val="64748B"/>
          </a:solidFill>
          <a:ln w="0">
            <a:solidFill>
              <a:srgbClr val="64748B"/>
            </a:solidFill>
          </a:ln>
        </p:spPr>
        <p:txBody>
          <a:bodyPr lIns="85725" tIns="28575" rIns="85725" bIns="28575" anchor="ctr">
            <a:noAutofit/>
          </a:bodyPr>
          <a:lstStyle/>
          <a:p>
            <a:endParaRPr/>
          </a:p>
        </p:txBody>
      </p:sp>
      <p:sp>
        <p:nvSpPr>
          <p:cNvPr id="37" name="combined-single-arrow-tip">
            <a:extLst>
              <a:ext uri="{FF2B5EF4-FFF2-40B4-BE49-F238E27FC236}">
                <a16:creationId xmlns:a16="http://schemas.microsoft.com/office/drawing/2014/main" id="{3B323C45-D7D6-14DB-0842-9576ED875097}"/>
              </a:ext>
            </a:extLst>
          </p:cNvPr>
          <p:cNvSpPr>
            <a:spLocks noGrp="1"/>
          </p:cNvSpPr>
          <p:nvPr/>
        </p:nvSpPr>
        <p:spPr>
          <a:xfrm>
            <a:off x="13148418" y="17833908"/>
            <a:ext cx="180975" cy="200025"/>
          </a:xfrm>
          <a:prstGeom prst="chevron">
            <a:avLst/>
          </a:prstGeom>
          <a:solidFill>
            <a:srgbClr val="64748B"/>
          </a:solidFill>
          <a:ln w="19050">
            <a:solidFill>
              <a:srgbClr val="64748B"/>
            </a:solidFill>
          </a:ln>
        </p:spPr>
        <p:txBody>
          <a:bodyPr lIns="85725" tIns="28575" rIns="85725" bIns="28575" anchor="ctr">
            <a:noAutofit/>
          </a:bodyPr>
          <a:lstStyle/>
          <a:p>
            <a:endParaRPr/>
          </a:p>
        </p:txBody>
      </p:sp>
      <p:sp>
        <p:nvSpPr>
          <p:cNvPr id="28" name="combined-single-arrow-line">
            <a:extLst>
              <a:ext uri="{FF2B5EF4-FFF2-40B4-BE49-F238E27FC236}">
                <a16:creationId xmlns:a16="http://schemas.microsoft.com/office/drawing/2014/main" id="{650F6ED8-3A1A-38A5-4578-BF08DCBF9852}"/>
              </a:ext>
            </a:extLst>
          </p:cNvPr>
          <p:cNvSpPr>
            <a:spLocks noGrp="1"/>
          </p:cNvSpPr>
          <p:nvPr/>
        </p:nvSpPr>
        <p:spPr>
          <a:xfrm>
            <a:off x="12566821" y="15931099"/>
            <a:ext cx="704850" cy="28575"/>
          </a:xfrm>
          <a:prstGeom prst="rect">
            <a:avLst/>
          </a:prstGeom>
          <a:solidFill>
            <a:srgbClr val="64748B"/>
          </a:solidFill>
          <a:ln w="0">
            <a:solidFill>
              <a:srgbClr val="64748B"/>
            </a:solidFill>
          </a:ln>
        </p:spPr>
        <p:txBody>
          <a:bodyPr lIns="85725" tIns="28575" rIns="85725" bIns="28575" anchor="ctr">
            <a:noAutofit/>
          </a:bodyPr>
          <a:lstStyle/>
          <a:p>
            <a:endParaRPr/>
          </a:p>
        </p:txBody>
      </p:sp>
      <p:sp>
        <p:nvSpPr>
          <p:cNvPr id="29" name="combined-single-arrow-line">
            <a:extLst>
              <a:ext uri="{FF2B5EF4-FFF2-40B4-BE49-F238E27FC236}">
                <a16:creationId xmlns:a16="http://schemas.microsoft.com/office/drawing/2014/main" id="{4E8C0859-8CE6-8D03-6A42-A84962F44907}"/>
              </a:ext>
            </a:extLst>
          </p:cNvPr>
          <p:cNvSpPr>
            <a:spLocks noGrp="1"/>
          </p:cNvSpPr>
          <p:nvPr/>
        </p:nvSpPr>
        <p:spPr>
          <a:xfrm>
            <a:off x="18443746" y="17781407"/>
            <a:ext cx="704850" cy="28575"/>
          </a:xfrm>
          <a:prstGeom prst="rect">
            <a:avLst/>
          </a:prstGeom>
          <a:solidFill>
            <a:srgbClr val="64748B"/>
          </a:solidFill>
          <a:ln w="0">
            <a:solidFill>
              <a:srgbClr val="64748B"/>
            </a:solidFill>
          </a:ln>
        </p:spPr>
        <p:txBody>
          <a:bodyPr lIns="85725" tIns="28575" rIns="85725" bIns="28575" anchor="ctr">
            <a:noAutofit/>
          </a:bodyPr>
          <a:lstStyle/>
          <a:p>
            <a:endParaRPr/>
          </a:p>
        </p:txBody>
      </p:sp>
      <p:sp>
        <p:nvSpPr>
          <p:cNvPr id="30" name="combined-multi-accent">
            <a:extLst>
              <a:ext uri="{FF2B5EF4-FFF2-40B4-BE49-F238E27FC236}">
                <a16:creationId xmlns:a16="http://schemas.microsoft.com/office/drawing/2014/main" id="{321A8B80-C597-E78E-DB8B-B148598F2720}"/>
              </a:ext>
            </a:extLst>
          </p:cNvPr>
          <p:cNvSpPr>
            <a:spLocks noGrp="1"/>
          </p:cNvSpPr>
          <p:nvPr/>
        </p:nvSpPr>
        <p:spPr>
          <a:xfrm>
            <a:off x="12512859" y="15313563"/>
            <a:ext cx="47625" cy="1276350"/>
          </a:xfrm>
          <a:prstGeom prst="rect">
            <a:avLst/>
          </a:prstGeom>
          <a:solidFill>
            <a:srgbClr val="FF0000"/>
          </a:solidFill>
          <a:ln w="19050">
            <a:solidFill>
              <a:srgbClr val="FF0000"/>
            </a:solidFill>
          </a:ln>
        </p:spPr>
        <p:txBody>
          <a:bodyPr lIns="85725" tIns="28575" rIns="85725" bIns="28575" anchor="ctr">
            <a:noAutofit/>
          </a:bodyPr>
          <a:lstStyle/>
          <a:p>
            <a:endParaRPr/>
          </a:p>
        </p:txBody>
      </p:sp>
      <p:sp>
        <p:nvSpPr>
          <p:cNvPr id="280" name="Original plum header">
            <a:extLst>
              <a:ext uri="{FF2B5EF4-FFF2-40B4-BE49-F238E27FC236}">
                <a16:creationId xmlns:a16="http://schemas.microsoft.com/office/drawing/2014/main" id="{41C8CB11-EA47-43B0-B320-1E351B8F7D8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32918400" cy="3114675"/>
          </a:xfrm>
          <a:prstGeom prst="rect">
            <a:avLst/>
          </a:prstGeom>
          <a:solidFill>
            <a:schemeClr val="accent2">
              <a:lumMod val="75000"/>
            </a:schemeClr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81" name="Poster title">
            <a:extLst>
              <a:ext uri="{FF2B5EF4-FFF2-40B4-BE49-F238E27FC236}">
                <a16:creationId xmlns:a16="http://schemas.microsoft.com/office/drawing/2014/main" id="{7552CAEB-5F41-40D2-A142-3D571B64864F}"/>
              </a:ext>
            </a:extLst>
          </p:cNvPr>
          <p:cNvSpPr>
            <a:spLocks noGrp="1"/>
          </p:cNvSpPr>
          <p:nvPr/>
        </p:nvSpPr>
        <p:spPr>
          <a:xfrm>
            <a:off x="723900" y="333375"/>
            <a:ext cx="31384875" cy="144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 sz="4875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4875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Layout-Aware Compilation Cache Validation</a:t>
            </a:r>
            <a:r>
              <a:rPr lang="en-US" sz="4875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 </a:t>
            </a:r>
            <a:r>
              <a:rPr sz="4875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for Custom AI Accelerators in PyTorch</a:t>
            </a:r>
          </a:p>
        </p:txBody>
      </p:sp>
      <p:sp>
        <p:nvSpPr>
          <p:cNvPr id="282" name="Poster authors">
            <a:extLst>
              <a:ext uri="{FF2B5EF4-FFF2-40B4-BE49-F238E27FC236}">
                <a16:creationId xmlns:a16="http://schemas.microsoft.com/office/drawing/2014/main" id="{8F095E9E-BF52-4BEF-92F5-07D84FE38A78}"/>
              </a:ext>
            </a:extLst>
          </p:cNvPr>
          <p:cNvSpPr>
            <a:spLocks noGrp="1"/>
          </p:cNvSpPr>
          <p:nvPr/>
        </p:nvSpPr>
        <p:spPr>
          <a:xfrm>
            <a:off x="658526" y="1802116"/>
            <a:ext cx="31384875" cy="4667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 sz="2625" b="0">
                <a:solidFill>
                  <a:srgbClr val="F1EAF4"/>
                </a:solidFill>
                <a:latin typeface="Calibri"/>
                <a:ea typeface="Calibri"/>
                <a:cs typeface="Calibri"/>
              </a:defRPr>
            </a:pPr>
            <a:r>
              <a:rPr sz="3200" b="0" i="1" dirty="0">
                <a:solidFill>
                  <a:srgbClr val="F1EAF4"/>
                </a:solidFill>
                <a:latin typeface="Calibri"/>
                <a:ea typeface="Calibri"/>
                <a:cs typeface="Calibri"/>
              </a:rPr>
              <a:t>Authors: KC Hema Prasanna, Albin Joy, Pradipta Ghosh, Anto John</a:t>
            </a:r>
          </a:p>
        </p:txBody>
      </p:sp>
      <p:sp>
        <p:nvSpPr>
          <p:cNvPr id="283" name="Poster speakers">
            <a:extLst>
              <a:ext uri="{FF2B5EF4-FFF2-40B4-BE49-F238E27FC236}">
                <a16:creationId xmlns:a16="http://schemas.microsoft.com/office/drawing/2014/main" id="{8E63C12D-8BA9-42EA-B136-E956A5D2F6F1}"/>
              </a:ext>
            </a:extLst>
          </p:cNvPr>
          <p:cNvSpPr>
            <a:spLocks noGrp="1"/>
          </p:cNvSpPr>
          <p:nvPr/>
        </p:nvSpPr>
        <p:spPr>
          <a:xfrm>
            <a:off x="642937" y="2375816"/>
            <a:ext cx="31384875" cy="419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defRPr sz="2475" b="0">
                <a:solidFill>
                  <a:srgbClr val="F1EAF4"/>
                </a:solidFill>
                <a:latin typeface="Calibri"/>
                <a:ea typeface="Calibri"/>
                <a:cs typeface="Calibri"/>
              </a:defRPr>
            </a:pPr>
            <a:r>
              <a:rPr sz="3200" b="0" i="1" dirty="0">
                <a:solidFill>
                  <a:srgbClr val="F1EAF4"/>
                </a:solidFill>
                <a:latin typeface="Calibri"/>
                <a:ea typeface="Calibri"/>
                <a:cs typeface="Calibri"/>
              </a:rPr>
              <a:t>Speakers: David Grove &amp; Swagath Venkataramani</a:t>
            </a:r>
          </a:p>
        </p:txBody>
      </p:sp>
      <p:sp>
        <p:nvSpPr>
          <p:cNvPr id="284" name="Header baseline">
            <a:extLst>
              <a:ext uri="{FF2B5EF4-FFF2-40B4-BE49-F238E27FC236}">
                <a16:creationId xmlns:a16="http://schemas.microsoft.com/office/drawing/2014/main" id="{3F44244D-ED10-4E61-A6A9-BEDE0B945967}"/>
              </a:ext>
            </a:extLst>
          </p:cNvPr>
          <p:cNvSpPr>
            <a:spLocks noGrp="1"/>
          </p:cNvSpPr>
          <p:nvPr/>
        </p:nvSpPr>
        <p:spPr>
          <a:xfrm>
            <a:off x="0" y="3114675"/>
            <a:ext cx="32918400" cy="57150"/>
          </a:xfrm>
          <a:prstGeom prst="rect">
            <a:avLst/>
          </a:prstGeom>
          <a:solidFill>
            <a:srgbClr val="B76E8C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DA89D6-C722-43FA-C7D4-05E5908FD1ED}"/>
              </a:ext>
            </a:extLst>
          </p:cNvPr>
          <p:cNvSpPr>
            <a:spLocks noGrp="1"/>
          </p:cNvSpPr>
          <p:nvPr/>
        </p:nvSpPr>
        <p:spPr>
          <a:xfrm>
            <a:off x="389635" y="12144305"/>
            <a:ext cx="10306352" cy="9451037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en-US"/>
          </a:p>
        </p:txBody>
      </p:sp>
      <p:sp>
        <p:nvSpPr>
          <p:cNvPr id="276" name="TextBox 37">
            <a:extLst>
              <a:ext uri="{FF2B5EF4-FFF2-40B4-BE49-F238E27FC236}">
                <a16:creationId xmlns:a16="http://schemas.microsoft.com/office/drawing/2014/main" id="{1830EE8C-9DB0-0A58-2DB8-6806B3172385}"/>
              </a:ext>
            </a:extLst>
          </p:cNvPr>
          <p:cNvSpPr>
            <a:spLocks noGrp="1"/>
          </p:cNvSpPr>
          <p:nvPr/>
        </p:nvSpPr>
        <p:spPr>
          <a:xfrm>
            <a:off x="1331569" y="12218031"/>
            <a:ext cx="83849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sz="2800" dirty="0">
                <a:solidFill>
                  <a:srgbClr val="EA2B89"/>
                </a:solidFill>
                <a:latin typeface="Times New Roman"/>
                <a:ea typeface="Times New Roman"/>
                <a:cs typeface="Times New Roman"/>
              </a:rPr>
              <a:t>Beyond Shapes &amp; Strides: Accelerator Memory Layout</a:t>
            </a:r>
          </a:p>
        </p:txBody>
      </p:sp>
      <p:sp>
        <p:nvSpPr>
          <p:cNvPr id="277" name="Oval 276">
            <a:extLst>
              <a:ext uri="{FF2B5EF4-FFF2-40B4-BE49-F238E27FC236}">
                <a16:creationId xmlns:a16="http://schemas.microsoft.com/office/drawing/2014/main" id="{3685A4BB-68F0-CB99-78DE-D57BBDA7B4BC}"/>
              </a:ext>
            </a:extLst>
          </p:cNvPr>
          <p:cNvSpPr>
            <a:spLocks noGrp="1"/>
          </p:cNvSpPr>
          <p:nvPr/>
        </p:nvSpPr>
        <p:spPr>
          <a:xfrm>
            <a:off x="508535" y="12218032"/>
            <a:ext cx="575255" cy="584775"/>
          </a:xfrm>
          <a:prstGeom prst="ellipse">
            <a:avLst/>
          </a:prstGeom>
          <a:solidFill>
            <a:srgbClr val="FF26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400" b="1">
                <a:latin typeface="Times New Roman"/>
                <a:ea typeface="Times New Roman"/>
                <a:cs typeface="Times New Roman"/>
              </a:rPr>
              <a:t>2</a:t>
            </a:r>
          </a:p>
        </p:txBody>
      </p:sp>
      <p:sp>
        <p:nvSpPr>
          <p:cNvPr id="285" name="Rounded Rectangle 284">
            <a:extLst>
              <a:ext uri="{FF2B5EF4-FFF2-40B4-BE49-F238E27FC236}">
                <a16:creationId xmlns:a16="http://schemas.microsoft.com/office/drawing/2014/main" id="{A96B62EA-A6DB-0310-6178-4466DD433F59}"/>
              </a:ext>
            </a:extLst>
          </p:cNvPr>
          <p:cNvSpPr>
            <a:spLocks noGrp="1"/>
          </p:cNvSpPr>
          <p:nvPr/>
        </p:nvSpPr>
        <p:spPr>
          <a:xfrm>
            <a:off x="1555143" y="15320021"/>
            <a:ext cx="885162" cy="43212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buNone/>
            </a:pPr>
            <a:r>
              <a:rPr sz="2400">
                <a:latin typeface="Calibri"/>
                <a:ea typeface="Calibri"/>
                <a:cs typeface="Calibri"/>
              </a:rPr>
              <a:t>64</a:t>
            </a:r>
          </a:p>
        </p:txBody>
      </p:sp>
      <p:sp>
        <p:nvSpPr>
          <p:cNvPr id="286" name="Rounded Rectangle 285">
            <a:extLst>
              <a:ext uri="{FF2B5EF4-FFF2-40B4-BE49-F238E27FC236}">
                <a16:creationId xmlns:a16="http://schemas.microsoft.com/office/drawing/2014/main" id="{E041E779-FB29-EAAE-55FB-34F616E0FD8F}"/>
              </a:ext>
            </a:extLst>
          </p:cNvPr>
          <p:cNvSpPr>
            <a:spLocks noGrp="1"/>
          </p:cNvSpPr>
          <p:nvPr/>
        </p:nvSpPr>
        <p:spPr>
          <a:xfrm>
            <a:off x="2634290" y="15320021"/>
            <a:ext cx="885162" cy="43212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buNone/>
            </a:pPr>
            <a:r>
              <a:rPr sz="2400">
                <a:latin typeface="Calibri"/>
                <a:ea typeface="Calibri"/>
                <a:cs typeface="Calibri"/>
              </a:rPr>
              <a:t>64</a:t>
            </a:r>
          </a:p>
        </p:txBody>
      </p:sp>
      <p:sp>
        <p:nvSpPr>
          <p:cNvPr id="287" name="Rounded Rectangle 286">
            <a:extLst>
              <a:ext uri="{FF2B5EF4-FFF2-40B4-BE49-F238E27FC236}">
                <a16:creationId xmlns:a16="http://schemas.microsoft.com/office/drawing/2014/main" id="{BF0CD150-D163-C095-887C-1ACFF08710DB}"/>
              </a:ext>
            </a:extLst>
          </p:cNvPr>
          <p:cNvSpPr>
            <a:spLocks noGrp="1"/>
          </p:cNvSpPr>
          <p:nvPr/>
        </p:nvSpPr>
        <p:spPr>
          <a:xfrm>
            <a:off x="3713437" y="15354221"/>
            <a:ext cx="885162" cy="432127"/>
          </a:xfrm>
          <a:prstGeom prst="roundRect">
            <a:avLst/>
          </a:prstGeom>
          <a:gradFill rotWithShape="1">
            <a:gsLst>
              <a:gs pos="0">
                <a:srgbClr val="EA2B89"/>
              </a:gs>
              <a:gs pos="76000">
                <a:srgbClr val="FF2600"/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3500000" scaled="1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buNone/>
            </a:pPr>
            <a:r>
              <a:rPr sz="240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Pad</a:t>
            </a:r>
          </a:p>
        </p:txBody>
      </p:sp>
      <p:sp>
        <p:nvSpPr>
          <p:cNvPr id="288" name="TextBox 58">
            <a:extLst>
              <a:ext uri="{FF2B5EF4-FFF2-40B4-BE49-F238E27FC236}">
                <a16:creationId xmlns:a16="http://schemas.microsoft.com/office/drawing/2014/main" id="{79F5BAB4-2569-3A70-F4E5-58D1DF29CFC7}"/>
              </a:ext>
            </a:extLst>
          </p:cNvPr>
          <p:cNvSpPr>
            <a:spLocks noGrp="1"/>
          </p:cNvSpPr>
          <p:nvPr/>
        </p:nvSpPr>
        <p:spPr>
          <a:xfrm>
            <a:off x="1027294" y="17562164"/>
            <a:ext cx="21834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1">
                <a:solidFill>
                  <a:schemeClr val="accent4"/>
                </a:solidFill>
                <a:latin typeface="Calibri"/>
                <a:ea typeface="Calibri"/>
                <a:cs typeface="Calibri"/>
              </a:rPr>
              <a:t>PyTorch Sees</a:t>
            </a:r>
          </a:p>
        </p:txBody>
      </p:sp>
      <p:sp>
        <p:nvSpPr>
          <p:cNvPr id="289" name="TextBox 62">
            <a:extLst>
              <a:ext uri="{FF2B5EF4-FFF2-40B4-BE49-F238E27FC236}">
                <a16:creationId xmlns:a16="http://schemas.microsoft.com/office/drawing/2014/main" id="{CAE354A7-48E9-9623-C0F1-65E726F3C114}"/>
              </a:ext>
            </a:extLst>
          </p:cNvPr>
          <p:cNvSpPr>
            <a:spLocks noGrp="1"/>
          </p:cNvSpPr>
          <p:nvPr/>
        </p:nvSpPr>
        <p:spPr>
          <a:xfrm>
            <a:off x="5844382" y="17562164"/>
            <a:ext cx="311224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1">
                <a:solidFill>
                  <a:schemeClr val="accent4"/>
                </a:solidFill>
                <a:latin typeface="Calibri"/>
                <a:ea typeface="Calibri"/>
                <a:cs typeface="Calibri"/>
              </a:rPr>
              <a:t>SpyreTensorLayout</a:t>
            </a:r>
          </a:p>
        </p:txBody>
      </p:sp>
      <p:sp>
        <p:nvSpPr>
          <p:cNvPr id="290" name="Rectangle 289">
            <a:extLst>
              <a:ext uri="{FF2B5EF4-FFF2-40B4-BE49-F238E27FC236}">
                <a16:creationId xmlns:a16="http://schemas.microsoft.com/office/drawing/2014/main" id="{C7B090F6-ACEA-F8A7-E15E-BFB96EC7AD8D}"/>
              </a:ext>
            </a:extLst>
          </p:cNvPr>
          <p:cNvSpPr>
            <a:spLocks noGrp="1"/>
          </p:cNvSpPr>
          <p:nvPr/>
        </p:nvSpPr>
        <p:spPr>
          <a:xfrm>
            <a:off x="618005" y="13355889"/>
            <a:ext cx="9763125" cy="777231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just">
              <a:defRPr sz="2175" b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n-US" sz="2475" dirty="0">
                <a:solidFill>
                  <a:srgbClr val="1E3A8A"/>
                </a:solidFill>
                <a:latin typeface="Calibri"/>
                <a:cs typeface="Calibri"/>
              </a:rPr>
              <a:t>A tensor’s physical memory layout on the device can differ from its logical PyTorch layout. IBM Spyre stores tensor data in a tiled memory layout using contiguous 128-byte sticks—for example, 64 elements per stick in FP16 format.</a:t>
            </a:r>
          </a:p>
        </p:txBody>
      </p:sp>
      <p:sp>
        <p:nvSpPr>
          <p:cNvPr id="291" name="Rectangle 290">
            <a:extLst>
              <a:ext uri="{FF2B5EF4-FFF2-40B4-BE49-F238E27FC236}">
                <a16:creationId xmlns:a16="http://schemas.microsoft.com/office/drawing/2014/main" id="{D42DEFD4-37BB-06F3-72FA-6F47A9EED5F8}"/>
              </a:ext>
            </a:extLst>
          </p:cNvPr>
          <p:cNvSpPr>
            <a:spLocks noGrp="1"/>
          </p:cNvSpPr>
          <p:nvPr/>
        </p:nvSpPr>
        <p:spPr>
          <a:xfrm>
            <a:off x="598659" y="14521295"/>
            <a:ext cx="4095750" cy="4953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ctr">
              <a:defRPr sz="2850" b="1">
                <a:solidFill>
                  <a:srgbClr val="EA2B89"/>
                </a:solidFill>
                <a:latin typeface="Calibri"/>
                <a:ea typeface="Calibri"/>
                <a:cs typeface="Calibri"/>
              </a:defRPr>
            </a:pPr>
            <a:r>
              <a:rPr lang="en-US" sz="2400" dirty="0">
                <a:solidFill>
                  <a:srgbClr val="EA2B89"/>
                </a:solidFill>
                <a:latin typeface="Calibri"/>
                <a:ea typeface="Calibri"/>
                <a:cs typeface="Calibri"/>
              </a:rPr>
              <a:t>Host</a:t>
            </a:r>
            <a:r>
              <a:rPr sz="2400" dirty="0">
                <a:solidFill>
                  <a:srgbClr val="EA2B89"/>
                </a:solidFill>
                <a:latin typeface="Calibri"/>
                <a:ea typeface="Calibri"/>
                <a:cs typeface="Calibri"/>
              </a:rPr>
              <a:t> tensor view</a:t>
            </a:r>
          </a:p>
        </p:txBody>
      </p:sp>
      <p:sp>
        <p:nvSpPr>
          <p:cNvPr id="292" name="Rectangle 291">
            <a:extLst>
              <a:ext uri="{FF2B5EF4-FFF2-40B4-BE49-F238E27FC236}">
                <a16:creationId xmlns:a16="http://schemas.microsoft.com/office/drawing/2014/main" id="{1C892335-24F5-D990-36B9-CD7182B1AFC4}"/>
              </a:ext>
            </a:extLst>
          </p:cNvPr>
          <p:cNvSpPr>
            <a:spLocks noGrp="1"/>
          </p:cNvSpPr>
          <p:nvPr/>
        </p:nvSpPr>
        <p:spPr>
          <a:xfrm>
            <a:off x="905555" y="15024536"/>
            <a:ext cx="4095750" cy="3000375"/>
          </a:xfrm>
          <a:prstGeom prst="rect">
            <a:avLst/>
          </a:prstGeom>
          <a:solidFill>
            <a:srgbClr val="FFF5FA"/>
          </a:solidFill>
          <a:ln w="17145">
            <a:solidFill>
              <a:srgbClr val="EA2B89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93" name="Rectangle 292">
            <a:extLst>
              <a:ext uri="{FF2B5EF4-FFF2-40B4-BE49-F238E27FC236}">
                <a16:creationId xmlns:a16="http://schemas.microsoft.com/office/drawing/2014/main" id="{C8D92589-EFEC-C829-9A0F-4DA1215E4687}"/>
              </a:ext>
            </a:extLst>
          </p:cNvPr>
          <p:cNvSpPr>
            <a:spLocks noGrp="1"/>
          </p:cNvSpPr>
          <p:nvPr/>
        </p:nvSpPr>
        <p:spPr>
          <a:xfrm>
            <a:off x="810305" y="15100736"/>
            <a:ext cx="4095750" cy="3000375"/>
          </a:xfrm>
          <a:prstGeom prst="rect">
            <a:avLst/>
          </a:prstGeom>
          <a:solidFill>
            <a:srgbClr val="FFF5FA"/>
          </a:solidFill>
          <a:ln w="17145">
            <a:solidFill>
              <a:srgbClr val="EA2B89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94" name="Rectangle 293">
            <a:extLst>
              <a:ext uri="{FF2B5EF4-FFF2-40B4-BE49-F238E27FC236}">
                <a16:creationId xmlns:a16="http://schemas.microsoft.com/office/drawing/2014/main" id="{CF7FFA89-8323-B8A0-8713-6F14133A297B}"/>
              </a:ext>
            </a:extLst>
          </p:cNvPr>
          <p:cNvSpPr>
            <a:spLocks noGrp="1"/>
          </p:cNvSpPr>
          <p:nvPr/>
        </p:nvSpPr>
        <p:spPr>
          <a:xfrm>
            <a:off x="715055" y="15176936"/>
            <a:ext cx="4095750" cy="3000375"/>
          </a:xfrm>
          <a:prstGeom prst="rect">
            <a:avLst/>
          </a:prstGeom>
          <a:solidFill>
            <a:srgbClr val="FFF5FA"/>
          </a:solidFill>
          <a:ln w="17145">
            <a:solidFill>
              <a:srgbClr val="EA2B89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95" name="Rectangle 294">
            <a:extLst>
              <a:ext uri="{FF2B5EF4-FFF2-40B4-BE49-F238E27FC236}">
                <a16:creationId xmlns:a16="http://schemas.microsoft.com/office/drawing/2014/main" id="{3D9FFE32-5261-5B41-7944-88C5244644C2}"/>
              </a:ext>
            </a:extLst>
          </p:cNvPr>
          <p:cNvSpPr>
            <a:spLocks noGrp="1"/>
          </p:cNvSpPr>
          <p:nvPr/>
        </p:nvSpPr>
        <p:spPr>
          <a:xfrm>
            <a:off x="619342" y="15253138"/>
            <a:ext cx="4095750" cy="3000375"/>
          </a:xfrm>
          <a:prstGeom prst="rect">
            <a:avLst/>
          </a:prstGeom>
          <a:solidFill>
            <a:srgbClr val="FFF5FA"/>
          </a:solidFill>
          <a:ln w="17145">
            <a:solidFill>
              <a:srgbClr val="EA2B89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96" name="Rectangle 295">
            <a:extLst>
              <a:ext uri="{FF2B5EF4-FFF2-40B4-BE49-F238E27FC236}">
                <a16:creationId xmlns:a16="http://schemas.microsoft.com/office/drawing/2014/main" id="{F8492EC4-2874-867C-4180-E74F9959EBCE}"/>
              </a:ext>
            </a:extLst>
          </p:cNvPr>
          <p:cNvSpPr>
            <a:spLocks noGrp="1"/>
          </p:cNvSpPr>
          <p:nvPr/>
        </p:nvSpPr>
        <p:spPr>
          <a:xfrm>
            <a:off x="524555" y="15329336"/>
            <a:ext cx="4095750" cy="3000375"/>
          </a:xfrm>
          <a:prstGeom prst="rect">
            <a:avLst/>
          </a:prstGeom>
          <a:solidFill>
            <a:srgbClr val="FCE7F3"/>
          </a:solidFill>
          <a:ln w="17145">
            <a:solidFill>
              <a:srgbClr val="EA2B89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97" name="Rectangle 296">
            <a:extLst>
              <a:ext uri="{FF2B5EF4-FFF2-40B4-BE49-F238E27FC236}">
                <a16:creationId xmlns:a16="http://schemas.microsoft.com/office/drawing/2014/main" id="{B2270C0E-7CEE-6396-359B-FECC2F738E5F}"/>
              </a:ext>
            </a:extLst>
          </p:cNvPr>
          <p:cNvSpPr>
            <a:spLocks noGrp="1"/>
          </p:cNvSpPr>
          <p:nvPr/>
        </p:nvSpPr>
        <p:spPr>
          <a:xfrm>
            <a:off x="981755" y="15500786"/>
            <a:ext cx="2476500" cy="3619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2175" b="1">
                <a:solidFill>
                  <a:srgbClr val="EA2B89"/>
                </a:solidFill>
                <a:latin typeface="Calibri"/>
                <a:ea typeface="Calibri"/>
                <a:cs typeface="Calibri"/>
              </a:defRPr>
            </a:pPr>
            <a:r>
              <a:rPr sz="2175" b="1">
                <a:solidFill>
                  <a:srgbClr val="EA2B89"/>
                </a:solidFill>
                <a:latin typeface="Calibri"/>
                <a:ea typeface="Calibri"/>
                <a:cs typeface="Calibri"/>
              </a:rPr>
              <a:t>Batch 0 of 5</a:t>
            </a:r>
          </a:p>
        </p:txBody>
      </p:sp>
      <p:sp>
        <p:nvSpPr>
          <p:cNvPr id="298" name="Rectangle 297">
            <a:extLst>
              <a:ext uri="{FF2B5EF4-FFF2-40B4-BE49-F238E27FC236}">
                <a16:creationId xmlns:a16="http://schemas.microsoft.com/office/drawing/2014/main" id="{208F3F42-C1B8-2D4B-041A-7AE1BBDEE323}"/>
              </a:ext>
            </a:extLst>
          </p:cNvPr>
          <p:cNvSpPr>
            <a:spLocks noGrp="1"/>
          </p:cNvSpPr>
          <p:nvPr/>
        </p:nvSpPr>
        <p:spPr>
          <a:xfrm>
            <a:off x="848405" y="15996086"/>
            <a:ext cx="3476625" cy="514350"/>
          </a:xfrm>
          <a:prstGeom prst="rect">
            <a:avLst/>
          </a:prstGeom>
          <a:solidFill>
            <a:srgbClr val="FFFFFF"/>
          </a:solidFill>
          <a:ln w="13335">
            <a:solidFill>
              <a:srgbClr val="EA2B89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99" name="Rectangle 298">
            <a:extLst>
              <a:ext uri="{FF2B5EF4-FFF2-40B4-BE49-F238E27FC236}">
                <a16:creationId xmlns:a16="http://schemas.microsoft.com/office/drawing/2014/main" id="{3D87EA77-1681-D3A3-B22A-B7025FD3361F}"/>
              </a:ext>
            </a:extLst>
          </p:cNvPr>
          <p:cNvSpPr>
            <a:spLocks noGrp="1"/>
          </p:cNvSpPr>
          <p:nvPr/>
        </p:nvSpPr>
        <p:spPr>
          <a:xfrm>
            <a:off x="848405" y="16615211"/>
            <a:ext cx="3476625" cy="514350"/>
          </a:xfrm>
          <a:prstGeom prst="rect">
            <a:avLst/>
          </a:prstGeom>
          <a:solidFill>
            <a:srgbClr val="FFFFFF"/>
          </a:solidFill>
          <a:ln w="13335">
            <a:solidFill>
              <a:srgbClr val="EA2B89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00" name="Rectangle 299">
            <a:extLst>
              <a:ext uri="{FF2B5EF4-FFF2-40B4-BE49-F238E27FC236}">
                <a16:creationId xmlns:a16="http://schemas.microsoft.com/office/drawing/2014/main" id="{3F24FF88-4E56-D2CC-7AC1-4FCA6C7C363E}"/>
              </a:ext>
            </a:extLst>
          </p:cNvPr>
          <p:cNvSpPr>
            <a:spLocks noGrp="1"/>
          </p:cNvSpPr>
          <p:nvPr/>
        </p:nvSpPr>
        <p:spPr>
          <a:xfrm>
            <a:off x="848405" y="17443886"/>
            <a:ext cx="3476625" cy="514350"/>
          </a:xfrm>
          <a:prstGeom prst="rect">
            <a:avLst/>
          </a:prstGeom>
          <a:solidFill>
            <a:srgbClr val="FFFFFF"/>
          </a:solidFill>
          <a:ln w="13335">
            <a:solidFill>
              <a:srgbClr val="EA2B89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01" name="Rectangle 300">
            <a:extLst>
              <a:ext uri="{FF2B5EF4-FFF2-40B4-BE49-F238E27FC236}">
                <a16:creationId xmlns:a16="http://schemas.microsoft.com/office/drawing/2014/main" id="{E5A48EF1-7267-9EAE-F92A-06F4AD3119F9}"/>
              </a:ext>
            </a:extLst>
          </p:cNvPr>
          <p:cNvSpPr>
            <a:spLocks noGrp="1"/>
          </p:cNvSpPr>
          <p:nvPr/>
        </p:nvSpPr>
        <p:spPr>
          <a:xfrm>
            <a:off x="915080" y="16043711"/>
            <a:ext cx="3333750" cy="4191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ctr">
              <a:defRPr sz="2250" b="1">
                <a:solidFill>
                  <a:srgbClr val="7030A0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Row 0:   0  ···  149</a:t>
            </a:r>
          </a:p>
        </p:txBody>
      </p:sp>
      <p:sp>
        <p:nvSpPr>
          <p:cNvPr id="302" name="Rectangle 301">
            <a:extLst>
              <a:ext uri="{FF2B5EF4-FFF2-40B4-BE49-F238E27FC236}">
                <a16:creationId xmlns:a16="http://schemas.microsoft.com/office/drawing/2014/main" id="{6B3F9079-A818-417C-C2D7-5A1709037570}"/>
              </a:ext>
            </a:extLst>
          </p:cNvPr>
          <p:cNvSpPr>
            <a:spLocks noGrp="1"/>
          </p:cNvSpPr>
          <p:nvPr/>
        </p:nvSpPr>
        <p:spPr>
          <a:xfrm>
            <a:off x="915080" y="16662836"/>
            <a:ext cx="3333750" cy="4191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ctr">
              <a:defRPr sz="2250" b="1">
                <a:solidFill>
                  <a:srgbClr val="7030A0"/>
                </a:solidFill>
                <a:latin typeface="Calibri"/>
                <a:ea typeface="Calibri"/>
                <a:cs typeface="Calibri"/>
              </a:defRPr>
            </a:pPr>
            <a:r>
              <a:rPr sz="2250" b="1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Row 1:   150  ···  299</a:t>
            </a:r>
          </a:p>
        </p:txBody>
      </p:sp>
      <p:sp>
        <p:nvSpPr>
          <p:cNvPr id="303" name="Rectangle 302">
            <a:extLst>
              <a:ext uri="{FF2B5EF4-FFF2-40B4-BE49-F238E27FC236}">
                <a16:creationId xmlns:a16="http://schemas.microsoft.com/office/drawing/2014/main" id="{7B15C179-8D5A-BCEC-0849-CA3EF41097F7}"/>
              </a:ext>
            </a:extLst>
          </p:cNvPr>
          <p:cNvSpPr>
            <a:spLocks noGrp="1"/>
          </p:cNvSpPr>
          <p:nvPr/>
        </p:nvSpPr>
        <p:spPr>
          <a:xfrm>
            <a:off x="2343830" y="17139086"/>
            <a:ext cx="476250" cy="285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ctr">
              <a:defRPr sz="2100" b="1">
                <a:solidFill>
                  <a:srgbClr val="808080"/>
                </a:solidFill>
                <a:latin typeface="Calibri"/>
                <a:ea typeface="Calibri"/>
                <a:cs typeface="Calibri"/>
              </a:defRPr>
            </a:pPr>
            <a:r>
              <a:rPr sz="2100" b="1">
                <a:solidFill>
                  <a:srgbClr val="808080"/>
                </a:solidFill>
                <a:latin typeface="Calibri"/>
                <a:ea typeface="Calibri"/>
                <a:cs typeface="Calibri"/>
              </a:rPr>
              <a:t>⋮</a:t>
            </a:r>
          </a:p>
        </p:txBody>
      </p:sp>
      <p:sp>
        <p:nvSpPr>
          <p:cNvPr id="304" name="Rectangle 303">
            <a:extLst>
              <a:ext uri="{FF2B5EF4-FFF2-40B4-BE49-F238E27FC236}">
                <a16:creationId xmlns:a16="http://schemas.microsoft.com/office/drawing/2014/main" id="{0505B8BA-CB7D-24C5-6D4E-81D533C81900}"/>
              </a:ext>
            </a:extLst>
          </p:cNvPr>
          <p:cNvSpPr>
            <a:spLocks noGrp="1"/>
          </p:cNvSpPr>
          <p:nvPr/>
        </p:nvSpPr>
        <p:spPr>
          <a:xfrm>
            <a:off x="915080" y="17491511"/>
            <a:ext cx="3333750" cy="4191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ctr">
              <a:defRPr sz="2100" b="1">
                <a:solidFill>
                  <a:srgbClr val="7030A0"/>
                </a:solidFill>
                <a:latin typeface="Calibri"/>
                <a:ea typeface="Calibri"/>
                <a:cs typeface="Calibri"/>
              </a:defRPr>
            </a:pPr>
            <a:r>
              <a:rPr sz="2100" b="1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R</a:t>
            </a:r>
            <a:r>
              <a:rPr lang="en-US" sz="2100" b="1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ow </a:t>
            </a:r>
            <a:r>
              <a:rPr sz="2100" b="1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99:  14850  ···  14999</a:t>
            </a:r>
          </a:p>
        </p:txBody>
      </p:sp>
      <p:sp>
        <p:nvSpPr>
          <p:cNvPr id="305" name="Rectangle 304">
            <a:extLst>
              <a:ext uri="{FF2B5EF4-FFF2-40B4-BE49-F238E27FC236}">
                <a16:creationId xmlns:a16="http://schemas.microsoft.com/office/drawing/2014/main" id="{03E8BC64-408F-D989-172C-E267594B4631}"/>
              </a:ext>
            </a:extLst>
          </p:cNvPr>
          <p:cNvSpPr>
            <a:spLocks noGrp="1"/>
          </p:cNvSpPr>
          <p:nvPr/>
        </p:nvSpPr>
        <p:spPr>
          <a:xfrm>
            <a:off x="619342" y="18628198"/>
            <a:ext cx="3952875" cy="3238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ctr">
              <a:defRPr sz="2025" b="1">
                <a:solidFill>
                  <a:srgbClr val="595959"/>
                </a:solidFill>
                <a:latin typeface="Calibri"/>
                <a:ea typeface="Calibri"/>
                <a:cs typeface="Calibri"/>
              </a:defRPr>
            </a:pPr>
            <a:r>
              <a:rPr sz="2025" b="1" dirty="0">
                <a:solidFill>
                  <a:srgbClr val="595959"/>
                </a:solidFill>
                <a:latin typeface="Calibri"/>
                <a:ea typeface="Calibri"/>
                <a:cs typeface="Calibri"/>
              </a:rPr>
              <a:t>150 contiguous element</a:t>
            </a:r>
            <a:r>
              <a:rPr lang="en-US" sz="2025" b="1" dirty="0">
                <a:solidFill>
                  <a:srgbClr val="595959"/>
                </a:solidFill>
                <a:latin typeface="Calibri"/>
                <a:ea typeface="Calibri"/>
                <a:cs typeface="Calibri"/>
              </a:rPr>
              <a:t>s per row</a:t>
            </a:r>
            <a:endParaRPr sz="2025" b="1" dirty="0">
              <a:solidFill>
                <a:srgbClr val="595959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06" name="Rectangle 305">
            <a:extLst>
              <a:ext uri="{FF2B5EF4-FFF2-40B4-BE49-F238E27FC236}">
                <a16:creationId xmlns:a16="http://schemas.microsoft.com/office/drawing/2014/main" id="{C42FA50A-220F-2593-686B-AAE03D3C1DB8}"/>
              </a:ext>
            </a:extLst>
          </p:cNvPr>
          <p:cNvSpPr>
            <a:spLocks noGrp="1"/>
          </p:cNvSpPr>
          <p:nvPr/>
        </p:nvSpPr>
        <p:spPr>
          <a:xfrm>
            <a:off x="4795262" y="18529736"/>
            <a:ext cx="1025193" cy="3238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ctr">
              <a:defRPr sz="2175" b="1">
                <a:solidFill>
                  <a:srgbClr val="808080"/>
                </a:solidFill>
                <a:latin typeface="Calibri"/>
                <a:ea typeface="Calibri"/>
                <a:cs typeface="Calibri"/>
              </a:defRPr>
            </a:pPr>
            <a:r>
              <a:rPr lang="en-US" sz="2175" b="1" dirty="0">
                <a:solidFill>
                  <a:srgbClr val="808080"/>
                </a:solidFill>
                <a:latin typeface="Calibri"/>
                <a:ea typeface="Calibri"/>
                <a:cs typeface="Calibri"/>
              </a:rPr>
              <a:t>H2D</a:t>
            </a:r>
            <a:endParaRPr sz="2175" b="1" dirty="0">
              <a:solidFill>
                <a:srgbClr val="80808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07" name="Rectangle 306">
            <a:extLst>
              <a:ext uri="{FF2B5EF4-FFF2-40B4-BE49-F238E27FC236}">
                <a16:creationId xmlns:a16="http://schemas.microsoft.com/office/drawing/2014/main" id="{A20F458C-C03C-40E7-2E72-51A8C244142F}"/>
              </a:ext>
            </a:extLst>
          </p:cNvPr>
          <p:cNvSpPr>
            <a:spLocks noGrp="1"/>
          </p:cNvSpPr>
          <p:nvPr/>
        </p:nvSpPr>
        <p:spPr>
          <a:xfrm>
            <a:off x="5592589" y="14521418"/>
            <a:ext cx="4667250" cy="4953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ctr">
              <a:defRPr sz="2850" b="1">
                <a:solidFill>
                  <a:srgbClr val="EA2B89"/>
                </a:solidFill>
                <a:latin typeface="Calibri"/>
                <a:ea typeface="Calibri"/>
                <a:cs typeface="Calibri"/>
              </a:defRPr>
            </a:pPr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Device</a:t>
            </a:r>
            <a:r>
              <a:rPr sz="2400" dirty="0">
                <a:solidFill>
                  <a:schemeClr val="accent5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Tensor</a:t>
            </a:r>
            <a:r>
              <a:rPr sz="2400" dirty="0">
                <a:solidFill>
                  <a:schemeClr val="accent5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 view</a:t>
            </a:r>
          </a:p>
        </p:txBody>
      </p:sp>
      <p:sp>
        <p:nvSpPr>
          <p:cNvPr id="308" name="Rectangle 307">
            <a:extLst>
              <a:ext uri="{FF2B5EF4-FFF2-40B4-BE49-F238E27FC236}">
                <a16:creationId xmlns:a16="http://schemas.microsoft.com/office/drawing/2014/main" id="{81F39B5A-EC92-2806-CA0A-5A59813D375C}"/>
              </a:ext>
            </a:extLst>
          </p:cNvPr>
          <p:cNvSpPr>
            <a:spLocks noGrp="1"/>
          </p:cNvSpPr>
          <p:nvPr/>
        </p:nvSpPr>
        <p:spPr>
          <a:xfrm>
            <a:off x="5915705" y="15024536"/>
            <a:ext cx="4619625" cy="3000375"/>
          </a:xfrm>
          <a:prstGeom prst="rect">
            <a:avLst/>
          </a:prstGeom>
          <a:solidFill>
            <a:srgbClr val="F5FCF8"/>
          </a:solidFill>
          <a:ln w="17145">
            <a:solidFill>
              <a:srgbClr val="2E7D3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09" name="Rectangle 308">
            <a:extLst>
              <a:ext uri="{FF2B5EF4-FFF2-40B4-BE49-F238E27FC236}">
                <a16:creationId xmlns:a16="http://schemas.microsoft.com/office/drawing/2014/main" id="{138513CA-5FA3-CE88-9B7B-EE17EF681F27}"/>
              </a:ext>
            </a:extLst>
          </p:cNvPr>
          <p:cNvSpPr>
            <a:spLocks noGrp="1"/>
          </p:cNvSpPr>
          <p:nvPr/>
        </p:nvSpPr>
        <p:spPr>
          <a:xfrm>
            <a:off x="5820455" y="15100736"/>
            <a:ext cx="4619625" cy="3000375"/>
          </a:xfrm>
          <a:prstGeom prst="rect">
            <a:avLst/>
          </a:prstGeom>
          <a:solidFill>
            <a:srgbClr val="F5FCF8"/>
          </a:solidFill>
          <a:ln w="17145">
            <a:solidFill>
              <a:srgbClr val="2E7D3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10" name="Rectangle 309">
            <a:extLst>
              <a:ext uri="{FF2B5EF4-FFF2-40B4-BE49-F238E27FC236}">
                <a16:creationId xmlns:a16="http://schemas.microsoft.com/office/drawing/2014/main" id="{07C40762-F097-157C-FF6B-F77C245AAFFF}"/>
              </a:ext>
            </a:extLst>
          </p:cNvPr>
          <p:cNvSpPr>
            <a:spLocks noGrp="1"/>
          </p:cNvSpPr>
          <p:nvPr/>
        </p:nvSpPr>
        <p:spPr>
          <a:xfrm>
            <a:off x="5725205" y="15176936"/>
            <a:ext cx="4619625" cy="3000375"/>
          </a:xfrm>
          <a:prstGeom prst="rect">
            <a:avLst/>
          </a:prstGeom>
          <a:solidFill>
            <a:srgbClr val="F5FCF8"/>
          </a:solidFill>
          <a:ln w="17145">
            <a:solidFill>
              <a:srgbClr val="2E7D3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11" name="Rectangle 310">
            <a:extLst>
              <a:ext uri="{FF2B5EF4-FFF2-40B4-BE49-F238E27FC236}">
                <a16:creationId xmlns:a16="http://schemas.microsoft.com/office/drawing/2014/main" id="{BCEAFC5D-4AC4-73D5-AF95-094597E2B60E}"/>
              </a:ext>
            </a:extLst>
          </p:cNvPr>
          <p:cNvSpPr>
            <a:spLocks noGrp="1"/>
          </p:cNvSpPr>
          <p:nvPr/>
        </p:nvSpPr>
        <p:spPr>
          <a:xfrm>
            <a:off x="5629955" y="15253136"/>
            <a:ext cx="4619625" cy="3000375"/>
          </a:xfrm>
          <a:prstGeom prst="rect">
            <a:avLst/>
          </a:prstGeom>
          <a:solidFill>
            <a:srgbClr val="F5FCF8"/>
          </a:solidFill>
          <a:ln w="17145">
            <a:solidFill>
              <a:srgbClr val="2E7D3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12" name="Rectangle 311">
            <a:extLst>
              <a:ext uri="{FF2B5EF4-FFF2-40B4-BE49-F238E27FC236}">
                <a16:creationId xmlns:a16="http://schemas.microsoft.com/office/drawing/2014/main" id="{D7CAAB50-3159-113F-2452-0DF5EB3984D7}"/>
              </a:ext>
            </a:extLst>
          </p:cNvPr>
          <p:cNvSpPr>
            <a:spLocks noGrp="1"/>
          </p:cNvSpPr>
          <p:nvPr/>
        </p:nvSpPr>
        <p:spPr>
          <a:xfrm>
            <a:off x="5534705" y="15329336"/>
            <a:ext cx="4619625" cy="3000375"/>
          </a:xfrm>
          <a:prstGeom prst="rect">
            <a:avLst/>
          </a:prstGeom>
          <a:solidFill>
            <a:srgbClr val="ECF8F1"/>
          </a:solidFill>
          <a:ln w="17145">
            <a:solidFill>
              <a:srgbClr val="2E7D3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13" name="Rectangle 312">
            <a:extLst>
              <a:ext uri="{FF2B5EF4-FFF2-40B4-BE49-F238E27FC236}">
                <a16:creationId xmlns:a16="http://schemas.microsoft.com/office/drawing/2014/main" id="{FC433355-90D8-A156-31A8-D810220FB786}"/>
              </a:ext>
            </a:extLst>
          </p:cNvPr>
          <p:cNvSpPr>
            <a:spLocks noGrp="1"/>
          </p:cNvSpPr>
          <p:nvPr/>
        </p:nvSpPr>
        <p:spPr>
          <a:xfrm>
            <a:off x="5782355" y="15462686"/>
            <a:ext cx="4095750" cy="4000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ctr">
              <a:defRPr sz="2100" b="1">
                <a:solidFill>
                  <a:srgbClr val="2E7D32"/>
                </a:solidFill>
                <a:latin typeface="Calibri"/>
                <a:ea typeface="Calibri"/>
                <a:cs typeface="Calibri"/>
              </a:defRPr>
            </a:pPr>
            <a:r>
              <a:rPr sz="2100" b="1" dirty="0">
                <a:solidFill>
                  <a:srgbClr val="2E7D32"/>
                </a:solidFill>
                <a:latin typeface="Calibri"/>
                <a:ea typeface="Calibri"/>
                <a:cs typeface="Calibri"/>
              </a:rPr>
              <a:t>The same row stored as three 128-byte sticks</a:t>
            </a:r>
          </a:p>
        </p:txBody>
      </p:sp>
      <p:sp>
        <p:nvSpPr>
          <p:cNvPr id="314" name="Rounded Rectangle 313">
            <a:extLst>
              <a:ext uri="{FF2B5EF4-FFF2-40B4-BE49-F238E27FC236}">
                <a16:creationId xmlns:a16="http://schemas.microsoft.com/office/drawing/2014/main" id="{62626994-93C6-A1FB-B8A7-81C2D99BFD8F}"/>
              </a:ext>
            </a:extLst>
          </p:cNvPr>
          <p:cNvSpPr>
            <a:spLocks noGrp="1"/>
          </p:cNvSpPr>
          <p:nvPr/>
        </p:nvSpPr>
        <p:spPr>
          <a:xfrm>
            <a:off x="5772830" y="15996086"/>
            <a:ext cx="1333500" cy="1066800"/>
          </a:xfrm>
          <a:prstGeom prst="roundRect">
            <a:avLst>
              <a:gd name="adj" fmla="val 7143"/>
            </a:avLst>
          </a:prstGeom>
          <a:solidFill>
            <a:srgbClr val="D8F0E5"/>
          </a:solidFill>
          <a:ln w="20955">
            <a:solidFill>
              <a:srgbClr val="2E7D3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15" name="Rounded Rectangle 314">
            <a:extLst>
              <a:ext uri="{FF2B5EF4-FFF2-40B4-BE49-F238E27FC236}">
                <a16:creationId xmlns:a16="http://schemas.microsoft.com/office/drawing/2014/main" id="{5D51A764-DF8C-F640-9BAF-B7BAB86FF09A}"/>
              </a:ext>
            </a:extLst>
          </p:cNvPr>
          <p:cNvSpPr>
            <a:spLocks noGrp="1"/>
          </p:cNvSpPr>
          <p:nvPr/>
        </p:nvSpPr>
        <p:spPr>
          <a:xfrm>
            <a:off x="7182530" y="15996086"/>
            <a:ext cx="1333500" cy="1066800"/>
          </a:xfrm>
          <a:prstGeom prst="roundRect">
            <a:avLst>
              <a:gd name="adj" fmla="val 7143"/>
            </a:avLst>
          </a:prstGeom>
          <a:solidFill>
            <a:srgbClr val="C0E5D5"/>
          </a:solidFill>
          <a:ln w="20955">
            <a:solidFill>
              <a:srgbClr val="2E7D3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16" name="Rectangle 315">
            <a:extLst>
              <a:ext uri="{FF2B5EF4-FFF2-40B4-BE49-F238E27FC236}">
                <a16:creationId xmlns:a16="http://schemas.microsoft.com/office/drawing/2014/main" id="{2BAE1C56-A6C1-6C9C-488E-09D1C2EF6EE5}"/>
              </a:ext>
            </a:extLst>
          </p:cNvPr>
          <p:cNvSpPr>
            <a:spLocks noGrp="1"/>
          </p:cNvSpPr>
          <p:nvPr/>
        </p:nvSpPr>
        <p:spPr>
          <a:xfrm>
            <a:off x="8592230" y="15996086"/>
            <a:ext cx="590550" cy="1066800"/>
          </a:xfrm>
          <a:prstGeom prst="rect">
            <a:avLst/>
          </a:prstGeom>
          <a:solidFill>
            <a:srgbClr val="A7D9C3"/>
          </a:solidFill>
          <a:ln w="20955">
            <a:solidFill>
              <a:srgbClr val="2E7D3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17" name="Rounded Rectangle 316">
            <a:extLst>
              <a:ext uri="{FF2B5EF4-FFF2-40B4-BE49-F238E27FC236}">
                <a16:creationId xmlns:a16="http://schemas.microsoft.com/office/drawing/2014/main" id="{F806629D-58BA-4914-38A2-D81E88118F80}"/>
              </a:ext>
            </a:extLst>
          </p:cNvPr>
          <p:cNvSpPr>
            <a:spLocks noGrp="1"/>
          </p:cNvSpPr>
          <p:nvPr/>
        </p:nvSpPr>
        <p:spPr>
          <a:xfrm>
            <a:off x="9182780" y="15996086"/>
            <a:ext cx="781050" cy="1066800"/>
          </a:xfrm>
          <a:prstGeom prst="roundRect">
            <a:avLst>
              <a:gd name="adj" fmla="val 9756"/>
            </a:avLst>
          </a:prstGeom>
          <a:solidFill>
            <a:srgbClr val="E2E2E2"/>
          </a:solidFill>
          <a:ln w="20955">
            <a:solidFill>
              <a:srgbClr val="808080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18" name="Rectangle 317">
            <a:extLst>
              <a:ext uri="{FF2B5EF4-FFF2-40B4-BE49-F238E27FC236}">
                <a16:creationId xmlns:a16="http://schemas.microsoft.com/office/drawing/2014/main" id="{089DE681-E333-8B28-9365-02F844FAE171}"/>
              </a:ext>
            </a:extLst>
          </p:cNvPr>
          <p:cNvSpPr>
            <a:spLocks noGrp="1"/>
          </p:cNvSpPr>
          <p:nvPr/>
        </p:nvSpPr>
        <p:spPr>
          <a:xfrm>
            <a:off x="5820455" y="16062761"/>
            <a:ext cx="1238250" cy="9334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ctr">
              <a:defRPr sz="1875" b="1">
                <a:solidFill>
                  <a:srgbClr val="1B5E20"/>
                </a:solidFill>
                <a:latin typeface="Calibri"/>
                <a:ea typeface="Calibri"/>
                <a:cs typeface="Calibri"/>
              </a:defRPr>
            </a:pPr>
            <a:r>
              <a:rPr sz="1875" b="1">
                <a:solidFill>
                  <a:srgbClr val="1B5E20"/>
                </a:solidFill>
                <a:latin typeface="Calibri"/>
                <a:ea typeface="Calibri"/>
                <a:cs typeface="Calibri"/>
              </a:rPr>
              <a:t>Stick 0</a:t>
            </a:r>
          </a:p>
          <a:p>
            <a:pPr algn="ctr">
              <a:defRPr sz="1875" b="1">
                <a:solidFill>
                  <a:srgbClr val="1B5E20"/>
                </a:solidFill>
                <a:latin typeface="Calibri"/>
                <a:ea typeface="Calibri"/>
                <a:cs typeface="Calibri"/>
              </a:defRPr>
            </a:pPr>
            <a:r>
              <a:rPr sz="1875" b="1">
                <a:solidFill>
                  <a:srgbClr val="1B5E20"/>
                </a:solidFill>
                <a:latin typeface="Calibri"/>
                <a:ea typeface="Calibri"/>
                <a:cs typeface="Calibri"/>
              </a:rPr>
              <a:t>0–63</a:t>
            </a:r>
          </a:p>
          <a:p>
            <a:pPr algn="ctr">
              <a:defRPr sz="1875" b="1">
                <a:solidFill>
                  <a:srgbClr val="1B5E20"/>
                </a:solidFill>
                <a:latin typeface="Calibri"/>
                <a:ea typeface="Calibri"/>
                <a:cs typeface="Calibri"/>
              </a:defRPr>
            </a:pPr>
            <a:r>
              <a:rPr sz="1875" b="1">
                <a:solidFill>
                  <a:srgbClr val="1B5E20"/>
                </a:solidFill>
                <a:latin typeface="Calibri"/>
                <a:ea typeface="Calibri"/>
                <a:cs typeface="Calibri"/>
              </a:rPr>
              <a:t>(64)</a:t>
            </a:r>
          </a:p>
        </p:txBody>
      </p:sp>
      <p:sp>
        <p:nvSpPr>
          <p:cNvPr id="319" name="Rectangle 318">
            <a:extLst>
              <a:ext uri="{FF2B5EF4-FFF2-40B4-BE49-F238E27FC236}">
                <a16:creationId xmlns:a16="http://schemas.microsoft.com/office/drawing/2014/main" id="{033DE54D-F3B4-485C-1984-6191CFF337CE}"/>
              </a:ext>
            </a:extLst>
          </p:cNvPr>
          <p:cNvSpPr>
            <a:spLocks noGrp="1"/>
          </p:cNvSpPr>
          <p:nvPr/>
        </p:nvSpPr>
        <p:spPr>
          <a:xfrm>
            <a:off x="7230155" y="16062761"/>
            <a:ext cx="1238250" cy="9334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ctr">
              <a:defRPr sz="1875" b="1">
                <a:solidFill>
                  <a:srgbClr val="1B5E20"/>
                </a:solidFill>
                <a:latin typeface="Calibri"/>
                <a:ea typeface="Calibri"/>
                <a:cs typeface="Calibri"/>
              </a:defRPr>
            </a:pPr>
            <a:r>
              <a:rPr sz="1875" b="1">
                <a:solidFill>
                  <a:srgbClr val="1B5E20"/>
                </a:solidFill>
                <a:latin typeface="Calibri"/>
                <a:ea typeface="Calibri"/>
                <a:cs typeface="Calibri"/>
              </a:rPr>
              <a:t>Stick 1</a:t>
            </a:r>
          </a:p>
          <a:p>
            <a:pPr algn="ctr">
              <a:defRPr sz="1875" b="1">
                <a:solidFill>
                  <a:srgbClr val="1B5E20"/>
                </a:solidFill>
                <a:latin typeface="Calibri"/>
                <a:ea typeface="Calibri"/>
                <a:cs typeface="Calibri"/>
              </a:defRPr>
            </a:pPr>
            <a:r>
              <a:rPr sz="1875" b="1">
                <a:solidFill>
                  <a:srgbClr val="1B5E20"/>
                </a:solidFill>
                <a:latin typeface="Calibri"/>
                <a:ea typeface="Calibri"/>
                <a:cs typeface="Calibri"/>
              </a:rPr>
              <a:t>64–127</a:t>
            </a:r>
          </a:p>
          <a:p>
            <a:pPr algn="ctr">
              <a:defRPr sz="1875" b="1">
                <a:solidFill>
                  <a:srgbClr val="1B5E20"/>
                </a:solidFill>
                <a:latin typeface="Calibri"/>
                <a:ea typeface="Calibri"/>
                <a:cs typeface="Calibri"/>
              </a:defRPr>
            </a:pPr>
            <a:r>
              <a:rPr sz="1875" b="1">
                <a:solidFill>
                  <a:srgbClr val="1B5E20"/>
                </a:solidFill>
                <a:latin typeface="Calibri"/>
                <a:ea typeface="Calibri"/>
                <a:cs typeface="Calibri"/>
              </a:rPr>
              <a:t>(64)</a:t>
            </a:r>
          </a:p>
        </p:txBody>
      </p:sp>
      <p:sp>
        <p:nvSpPr>
          <p:cNvPr id="320" name="Rectangle 319">
            <a:extLst>
              <a:ext uri="{FF2B5EF4-FFF2-40B4-BE49-F238E27FC236}">
                <a16:creationId xmlns:a16="http://schemas.microsoft.com/office/drawing/2014/main" id="{910E7779-A5DF-388D-1292-B488CE7DB728}"/>
              </a:ext>
            </a:extLst>
          </p:cNvPr>
          <p:cNvSpPr>
            <a:spLocks noGrp="1"/>
          </p:cNvSpPr>
          <p:nvPr/>
        </p:nvSpPr>
        <p:spPr>
          <a:xfrm>
            <a:off x="8620805" y="16138961"/>
            <a:ext cx="533400" cy="7810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ctr">
              <a:defRPr sz="1425" b="1">
                <a:solidFill>
                  <a:srgbClr val="1B5E20"/>
                </a:solidFill>
                <a:latin typeface="Calibri"/>
                <a:ea typeface="Calibri"/>
                <a:cs typeface="Calibri"/>
              </a:defRPr>
            </a:pPr>
            <a:r>
              <a:rPr sz="1425" b="1">
                <a:solidFill>
                  <a:srgbClr val="1B5E20"/>
                </a:solidFill>
                <a:latin typeface="Calibri"/>
                <a:ea typeface="Calibri"/>
                <a:cs typeface="Calibri"/>
              </a:rPr>
              <a:t>128–149</a:t>
            </a:r>
          </a:p>
          <a:p>
            <a:pPr algn="ctr">
              <a:defRPr sz="1425" b="1">
                <a:solidFill>
                  <a:srgbClr val="1B5E20"/>
                </a:solidFill>
                <a:latin typeface="Calibri"/>
                <a:ea typeface="Calibri"/>
                <a:cs typeface="Calibri"/>
              </a:defRPr>
            </a:pPr>
            <a:r>
              <a:rPr sz="1425" b="1">
                <a:solidFill>
                  <a:srgbClr val="1B5E20"/>
                </a:solidFill>
                <a:latin typeface="Calibri"/>
                <a:ea typeface="Calibri"/>
                <a:cs typeface="Calibri"/>
              </a:rPr>
              <a:t>(22)</a:t>
            </a:r>
          </a:p>
        </p:txBody>
      </p:sp>
      <p:sp>
        <p:nvSpPr>
          <p:cNvPr id="321" name="Rectangle 320">
            <a:extLst>
              <a:ext uri="{FF2B5EF4-FFF2-40B4-BE49-F238E27FC236}">
                <a16:creationId xmlns:a16="http://schemas.microsoft.com/office/drawing/2014/main" id="{F48BB62A-53FE-C36A-6A64-59019ABB637A}"/>
              </a:ext>
            </a:extLst>
          </p:cNvPr>
          <p:cNvSpPr>
            <a:spLocks noGrp="1"/>
          </p:cNvSpPr>
          <p:nvPr/>
        </p:nvSpPr>
        <p:spPr>
          <a:xfrm>
            <a:off x="9220880" y="16158011"/>
            <a:ext cx="704850" cy="7429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ctr">
              <a:defRPr sz="1875" b="1">
                <a:solidFill>
                  <a:srgbClr val="666666"/>
                </a:solidFill>
                <a:latin typeface="Calibri"/>
                <a:ea typeface="Calibri"/>
                <a:cs typeface="Calibri"/>
              </a:defRPr>
            </a:pPr>
            <a:r>
              <a:rPr sz="1875" b="1">
                <a:solidFill>
                  <a:srgbClr val="666666"/>
                </a:solidFill>
                <a:latin typeface="Calibri"/>
                <a:ea typeface="Calibri"/>
                <a:cs typeface="Calibri"/>
              </a:rPr>
              <a:t>42</a:t>
            </a:r>
          </a:p>
          <a:p>
            <a:pPr algn="ctr">
              <a:defRPr sz="1875" b="1">
                <a:solidFill>
                  <a:srgbClr val="666666"/>
                </a:solidFill>
                <a:latin typeface="Calibri"/>
                <a:ea typeface="Calibri"/>
                <a:cs typeface="Calibri"/>
              </a:defRPr>
            </a:pPr>
            <a:r>
              <a:rPr sz="1875" b="1">
                <a:solidFill>
                  <a:srgbClr val="666666"/>
                </a:solidFill>
                <a:latin typeface="Calibri"/>
                <a:ea typeface="Calibri"/>
                <a:cs typeface="Calibri"/>
              </a:rPr>
              <a:t>PAD</a:t>
            </a:r>
          </a:p>
        </p:txBody>
      </p:sp>
      <p:sp>
        <p:nvSpPr>
          <p:cNvPr id="322" name="Rectangle 321">
            <a:extLst>
              <a:ext uri="{FF2B5EF4-FFF2-40B4-BE49-F238E27FC236}">
                <a16:creationId xmlns:a16="http://schemas.microsoft.com/office/drawing/2014/main" id="{79EA43CE-41DF-8A42-0327-2A38BB85F5A6}"/>
              </a:ext>
            </a:extLst>
          </p:cNvPr>
          <p:cNvSpPr>
            <a:spLocks noGrp="1"/>
          </p:cNvSpPr>
          <p:nvPr/>
        </p:nvSpPr>
        <p:spPr>
          <a:xfrm>
            <a:off x="5772830" y="17234336"/>
            <a:ext cx="1333500" cy="323850"/>
          </a:xfrm>
          <a:prstGeom prst="rect">
            <a:avLst/>
          </a:prstGeom>
          <a:solidFill>
            <a:srgbClr val="D8F0E5"/>
          </a:solidFill>
          <a:ln w="12383">
            <a:solidFill>
              <a:srgbClr val="2E7D3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23" name="Rectangle 322">
            <a:extLst>
              <a:ext uri="{FF2B5EF4-FFF2-40B4-BE49-F238E27FC236}">
                <a16:creationId xmlns:a16="http://schemas.microsoft.com/office/drawing/2014/main" id="{8D20AC00-F1CC-3767-853E-52997CDFF71F}"/>
              </a:ext>
            </a:extLst>
          </p:cNvPr>
          <p:cNvSpPr>
            <a:spLocks noGrp="1"/>
          </p:cNvSpPr>
          <p:nvPr/>
        </p:nvSpPr>
        <p:spPr>
          <a:xfrm>
            <a:off x="7182530" y="17234336"/>
            <a:ext cx="1333500" cy="323850"/>
          </a:xfrm>
          <a:prstGeom prst="rect">
            <a:avLst/>
          </a:prstGeom>
          <a:solidFill>
            <a:srgbClr val="C0E5D5"/>
          </a:solidFill>
          <a:ln w="12383">
            <a:solidFill>
              <a:srgbClr val="2E7D3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24" name="Rectangle 323">
            <a:extLst>
              <a:ext uri="{FF2B5EF4-FFF2-40B4-BE49-F238E27FC236}">
                <a16:creationId xmlns:a16="http://schemas.microsoft.com/office/drawing/2014/main" id="{5385F526-C354-AB7F-D035-5ACC90B82D59}"/>
              </a:ext>
            </a:extLst>
          </p:cNvPr>
          <p:cNvSpPr>
            <a:spLocks noGrp="1"/>
          </p:cNvSpPr>
          <p:nvPr/>
        </p:nvSpPr>
        <p:spPr>
          <a:xfrm>
            <a:off x="8592230" y="17234336"/>
            <a:ext cx="590550" cy="323850"/>
          </a:xfrm>
          <a:prstGeom prst="rect">
            <a:avLst/>
          </a:prstGeom>
          <a:solidFill>
            <a:srgbClr val="A7D9C3"/>
          </a:solidFill>
          <a:ln w="12383">
            <a:solidFill>
              <a:srgbClr val="2E7D3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25" name="Rectangle 324">
            <a:extLst>
              <a:ext uri="{FF2B5EF4-FFF2-40B4-BE49-F238E27FC236}">
                <a16:creationId xmlns:a16="http://schemas.microsoft.com/office/drawing/2014/main" id="{10B12DDF-D344-FA18-15DA-0F5A0CED0A97}"/>
              </a:ext>
            </a:extLst>
          </p:cNvPr>
          <p:cNvSpPr>
            <a:spLocks noGrp="1"/>
          </p:cNvSpPr>
          <p:nvPr/>
        </p:nvSpPr>
        <p:spPr>
          <a:xfrm>
            <a:off x="9182780" y="17234336"/>
            <a:ext cx="781050" cy="323850"/>
          </a:xfrm>
          <a:prstGeom prst="rect">
            <a:avLst/>
          </a:prstGeom>
          <a:solidFill>
            <a:srgbClr val="E2E2E2"/>
          </a:solidFill>
          <a:ln w="12383">
            <a:solidFill>
              <a:srgbClr val="808080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26" name="Rectangle 325">
            <a:extLst>
              <a:ext uri="{FF2B5EF4-FFF2-40B4-BE49-F238E27FC236}">
                <a16:creationId xmlns:a16="http://schemas.microsoft.com/office/drawing/2014/main" id="{33B07A75-0F6C-7C29-A227-C643A60CFA34}"/>
              </a:ext>
            </a:extLst>
          </p:cNvPr>
          <p:cNvSpPr>
            <a:spLocks noGrp="1"/>
          </p:cNvSpPr>
          <p:nvPr/>
        </p:nvSpPr>
        <p:spPr>
          <a:xfrm>
            <a:off x="5772830" y="17662961"/>
            <a:ext cx="1333500" cy="323850"/>
          </a:xfrm>
          <a:prstGeom prst="rect">
            <a:avLst/>
          </a:prstGeom>
          <a:solidFill>
            <a:srgbClr val="D8F0E5"/>
          </a:solidFill>
          <a:ln w="12383">
            <a:solidFill>
              <a:srgbClr val="2E7D3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27" name="Rectangle 326">
            <a:extLst>
              <a:ext uri="{FF2B5EF4-FFF2-40B4-BE49-F238E27FC236}">
                <a16:creationId xmlns:a16="http://schemas.microsoft.com/office/drawing/2014/main" id="{57D37568-B8E5-B641-21F4-40DFFEB4BF3B}"/>
              </a:ext>
            </a:extLst>
          </p:cNvPr>
          <p:cNvSpPr>
            <a:spLocks noGrp="1"/>
          </p:cNvSpPr>
          <p:nvPr/>
        </p:nvSpPr>
        <p:spPr>
          <a:xfrm>
            <a:off x="7182530" y="17662961"/>
            <a:ext cx="1333500" cy="323850"/>
          </a:xfrm>
          <a:prstGeom prst="rect">
            <a:avLst/>
          </a:prstGeom>
          <a:solidFill>
            <a:srgbClr val="C0E5D5"/>
          </a:solidFill>
          <a:ln w="12383">
            <a:solidFill>
              <a:srgbClr val="2E7D3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28" name="Rectangle 327">
            <a:extLst>
              <a:ext uri="{FF2B5EF4-FFF2-40B4-BE49-F238E27FC236}">
                <a16:creationId xmlns:a16="http://schemas.microsoft.com/office/drawing/2014/main" id="{D5E809AD-BEA5-9424-D665-29B76EBF32EC}"/>
              </a:ext>
            </a:extLst>
          </p:cNvPr>
          <p:cNvSpPr>
            <a:spLocks noGrp="1"/>
          </p:cNvSpPr>
          <p:nvPr/>
        </p:nvSpPr>
        <p:spPr>
          <a:xfrm>
            <a:off x="8592230" y="17662961"/>
            <a:ext cx="590550" cy="323850"/>
          </a:xfrm>
          <a:prstGeom prst="rect">
            <a:avLst/>
          </a:prstGeom>
          <a:solidFill>
            <a:srgbClr val="A7D9C3"/>
          </a:solidFill>
          <a:ln w="12383">
            <a:solidFill>
              <a:srgbClr val="2E7D3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29" name="Rectangle 328">
            <a:extLst>
              <a:ext uri="{FF2B5EF4-FFF2-40B4-BE49-F238E27FC236}">
                <a16:creationId xmlns:a16="http://schemas.microsoft.com/office/drawing/2014/main" id="{1AD6B19B-44DC-CAA7-9496-48CAB5276B9A}"/>
              </a:ext>
            </a:extLst>
          </p:cNvPr>
          <p:cNvSpPr>
            <a:spLocks noGrp="1"/>
          </p:cNvSpPr>
          <p:nvPr/>
        </p:nvSpPr>
        <p:spPr>
          <a:xfrm>
            <a:off x="9182780" y="17662961"/>
            <a:ext cx="781050" cy="323850"/>
          </a:xfrm>
          <a:prstGeom prst="rect">
            <a:avLst/>
          </a:prstGeom>
          <a:solidFill>
            <a:srgbClr val="E2E2E2"/>
          </a:solidFill>
          <a:ln w="12383">
            <a:solidFill>
              <a:srgbClr val="808080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30" name="Rectangle 329">
            <a:extLst>
              <a:ext uri="{FF2B5EF4-FFF2-40B4-BE49-F238E27FC236}">
                <a16:creationId xmlns:a16="http://schemas.microsoft.com/office/drawing/2014/main" id="{356B1BCB-7BEC-53F9-1AAB-0B28CA35390E}"/>
              </a:ext>
            </a:extLst>
          </p:cNvPr>
          <p:cNvSpPr>
            <a:spLocks noGrp="1"/>
          </p:cNvSpPr>
          <p:nvPr/>
        </p:nvSpPr>
        <p:spPr>
          <a:xfrm>
            <a:off x="5674571" y="18477537"/>
            <a:ext cx="5019762" cy="75702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ctr">
              <a:defRPr sz="2025" b="1">
                <a:solidFill>
                  <a:srgbClr val="595959"/>
                </a:solidFill>
                <a:latin typeface="Calibri"/>
                <a:ea typeface="Calibri"/>
                <a:cs typeface="Calibri"/>
              </a:defRPr>
            </a:pPr>
            <a:r>
              <a:rPr sz="2025" b="1" dirty="0">
                <a:solidFill>
                  <a:srgbClr val="595959"/>
                </a:solidFill>
                <a:latin typeface="Calibri"/>
                <a:ea typeface="Calibri"/>
                <a:cs typeface="Calibri"/>
              </a:rPr>
              <a:t> 3 sticks per row</a:t>
            </a:r>
            <a:r>
              <a:rPr lang="en-US" sz="2025" b="1" dirty="0">
                <a:solidFill>
                  <a:srgbClr val="595959"/>
                </a:solidFill>
                <a:latin typeface="Calibri"/>
                <a:ea typeface="Calibri"/>
                <a:cs typeface="Calibri"/>
              </a:rPr>
              <a:t> : </a:t>
            </a:r>
            <a:r>
              <a:rPr lang="en-IN" sz="1800" dirty="0">
                <a:solidFill>
                  <a:srgbClr val="808080"/>
                </a:solidFill>
                <a:latin typeface="Calibri"/>
                <a:ea typeface="Calibri"/>
                <a:cs typeface="Calibri"/>
              </a:rPr>
              <a:t>The inner 150-element dimension becomes 3 × 64 device lanes</a:t>
            </a:r>
            <a:endParaRPr lang="en-IN" sz="2025" dirty="0">
              <a:solidFill>
                <a:srgbClr val="808080"/>
              </a:solidFill>
              <a:latin typeface="Calibri"/>
              <a:ea typeface="Calibri"/>
              <a:cs typeface="Calibri"/>
            </a:endParaRPr>
          </a:p>
          <a:p>
            <a:pPr algn="ctr">
              <a:defRPr sz="2025" b="1">
                <a:solidFill>
                  <a:srgbClr val="595959"/>
                </a:solidFill>
                <a:latin typeface="Calibri"/>
                <a:ea typeface="Calibri"/>
                <a:cs typeface="Calibri"/>
              </a:defRPr>
            </a:pPr>
            <a:endParaRPr sz="2025" b="1" dirty="0">
              <a:solidFill>
                <a:srgbClr val="595959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31" name="Rounded Rectangle 330">
            <a:extLst>
              <a:ext uri="{FF2B5EF4-FFF2-40B4-BE49-F238E27FC236}">
                <a16:creationId xmlns:a16="http://schemas.microsoft.com/office/drawing/2014/main" id="{DAFBDF34-024E-71B4-EA10-0FD74DE5EB32}"/>
              </a:ext>
            </a:extLst>
          </p:cNvPr>
          <p:cNvSpPr>
            <a:spLocks noGrp="1"/>
          </p:cNvSpPr>
          <p:nvPr/>
        </p:nvSpPr>
        <p:spPr>
          <a:xfrm>
            <a:off x="590994" y="18971337"/>
            <a:ext cx="3123696" cy="2577566"/>
          </a:xfrm>
          <a:prstGeom prst="roundRect">
            <a:avLst>
              <a:gd name="adj" fmla="val 5634"/>
            </a:avLst>
          </a:prstGeom>
          <a:solidFill>
            <a:srgbClr val="FFFFFF"/>
          </a:solidFill>
          <a:ln w="19050">
            <a:solidFill>
              <a:srgbClr val="EA2B89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32" name="Rounded Rectangle 331">
            <a:extLst>
              <a:ext uri="{FF2B5EF4-FFF2-40B4-BE49-F238E27FC236}">
                <a16:creationId xmlns:a16="http://schemas.microsoft.com/office/drawing/2014/main" id="{4E0E16C0-F44A-C78C-34F4-501AC2096A6B}"/>
              </a:ext>
            </a:extLst>
          </p:cNvPr>
          <p:cNvSpPr>
            <a:spLocks noGrp="1"/>
          </p:cNvSpPr>
          <p:nvPr/>
        </p:nvSpPr>
        <p:spPr>
          <a:xfrm>
            <a:off x="3865904" y="18988569"/>
            <a:ext cx="6702598" cy="2571750"/>
          </a:xfrm>
          <a:prstGeom prst="roundRect">
            <a:avLst>
              <a:gd name="adj" fmla="val 5634"/>
            </a:avLst>
          </a:prstGeom>
          <a:solidFill>
            <a:srgbClr val="FFFFFF"/>
          </a:solidFill>
          <a:ln w="19050">
            <a:solidFill>
              <a:schemeClr val="accent5">
                <a:lumMod val="50000"/>
              </a:schemeClr>
            </a:solidFill>
          </a:ln>
        </p:spPr>
        <p:txBody>
          <a:bodyPr/>
          <a:lstStyle/>
          <a:p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33" name="Rectangle 332">
            <a:extLst>
              <a:ext uri="{FF2B5EF4-FFF2-40B4-BE49-F238E27FC236}">
                <a16:creationId xmlns:a16="http://schemas.microsoft.com/office/drawing/2014/main" id="{BE3E7553-B6EB-76BE-D72E-670E0A31D70B}"/>
              </a:ext>
            </a:extLst>
          </p:cNvPr>
          <p:cNvSpPr>
            <a:spLocks noGrp="1"/>
          </p:cNvSpPr>
          <p:nvPr/>
        </p:nvSpPr>
        <p:spPr>
          <a:xfrm>
            <a:off x="618250" y="19167142"/>
            <a:ext cx="2612483" cy="379914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2100" b="1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n-US" sz="2400" b="1" dirty="0">
                <a:latin typeface="Calibri"/>
                <a:ea typeface="Calibri"/>
                <a:cs typeface="Calibri"/>
              </a:rPr>
              <a:t>Host Metadata</a:t>
            </a:r>
            <a:endParaRPr sz="2400" b="1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34" name="Rectangle 333">
            <a:extLst>
              <a:ext uri="{FF2B5EF4-FFF2-40B4-BE49-F238E27FC236}">
                <a16:creationId xmlns:a16="http://schemas.microsoft.com/office/drawing/2014/main" id="{6B0CF8A0-1FB8-A2FB-630E-0BE786CEF9AE}"/>
              </a:ext>
            </a:extLst>
          </p:cNvPr>
          <p:cNvSpPr>
            <a:spLocks noGrp="1"/>
          </p:cNvSpPr>
          <p:nvPr/>
        </p:nvSpPr>
        <p:spPr>
          <a:xfrm>
            <a:off x="655772" y="19344055"/>
            <a:ext cx="3212503" cy="2160323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1875" b="0">
                <a:solidFill>
                  <a:srgbClr val="7030A0"/>
                </a:solidFill>
                <a:latin typeface="Calibri"/>
                <a:ea typeface="Calibri"/>
                <a:cs typeface="Calibri"/>
              </a:defRPr>
            </a:pPr>
            <a:endParaRPr lang="en-US" sz="2000" b="0" dirty="0">
              <a:solidFill>
                <a:srgbClr val="7030A0"/>
              </a:solidFill>
              <a:latin typeface="Calibri"/>
              <a:ea typeface="Calibri"/>
              <a:cs typeface="Calibri"/>
            </a:endParaRPr>
          </a:p>
          <a:p>
            <a:pPr algn="l">
              <a:defRPr sz="1875" b="0">
                <a:solidFill>
                  <a:srgbClr val="7030A0"/>
                </a:solidFill>
                <a:latin typeface="Calibri"/>
                <a:ea typeface="Calibri"/>
                <a:cs typeface="Calibri"/>
              </a:defRPr>
            </a:pPr>
            <a:r>
              <a:rPr lang="en-US" sz="2000" b="0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Type = </a:t>
            </a:r>
            <a:r>
              <a:rPr lang="en-US" sz="2000" b="0" dirty="0" err="1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torch.Tensor</a:t>
            </a:r>
            <a:endParaRPr lang="en-US" sz="2000" b="0" dirty="0">
              <a:solidFill>
                <a:srgbClr val="7030A0"/>
              </a:solidFill>
              <a:latin typeface="Calibri"/>
              <a:ea typeface="Calibri"/>
              <a:cs typeface="Calibri"/>
            </a:endParaRPr>
          </a:p>
          <a:p>
            <a:pPr algn="l">
              <a:defRPr sz="1875" b="0">
                <a:solidFill>
                  <a:srgbClr val="7030A0"/>
                </a:solidFill>
                <a:latin typeface="Calibri"/>
                <a:ea typeface="Calibri"/>
                <a:cs typeface="Calibri"/>
              </a:defRPr>
            </a:pPr>
            <a:r>
              <a:rPr lang="en-US" sz="2000" dirty="0" err="1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d</a:t>
            </a:r>
            <a:r>
              <a:rPr lang="en-US" sz="2000" b="0" dirty="0" err="1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type</a:t>
            </a:r>
            <a:r>
              <a:rPr lang="en-US" sz="2000" b="0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 = torch.float16</a:t>
            </a:r>
          </a:p>
          <a:p>
            <a:pPr algn="l">
              <a:defRPr sz="1875" b="0">
                <a:solidFill>
                  <a:srgbClr val="7030A0"/>
                </a:solidFill>
                <a:latin typeface="Calibri"/>
                <a:ea typeface="Calibri"/>
                <a:cs typeface="Calibri"/>
              </a:defRPr>
            </a:pPr>
            <a:r>
              <a:rPr lang="en-US" sz="2000" b="0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Device = spyre:0</a:t>
            </a:r>
          </a:p>
          <a:p>
            <a:pPr algn="l">
              <a:defRPr sz="1875" b="0">
                <a:solidFill>
                  <a:srgbClr val="7030A0"/>
                </a:solidFill>
                <a:latin typeface="Calibri"/>
                <a:ea typeface="Calibri"/>
                <a:cs typeface="Calibri"/>
              </a:defRPr>
            </a:pPr>
            <a:r>
              <a:rPr sz="2000" b="0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size = [5, 100, 150]</a:t>
            </a:r>
          </a:p>
          <a:p>
            <a:pPr algn="l">
              <a:defRPr sz="1875" b="0">
                <a:solidFill>
                  <a:srgbClr val="7030A0"/>
                </a:solidFill>
                <a:latin typeface="Calibri"/>
                <a:ea typeface="Calibri"/>
                <a:cs typeface="Calibri"/>
              </a:defRPr>
            </a:pPr>
            <a:r>
              <a:rPr sz="2000" b="0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stride = [15000, 150, 1]</a:t>
            </a:r>
            <a:endParaRPr lang="en-US" sz="2000" b="0" dirty="0">
              <a:solidFill>
                <a:srgbClr val="7030A0"/>
              </a:solidFill>
              <a:latin typeface="Calibri"/>
              <a:ea typeface="Calibri"/>
              <a:cs typeface="Calibri"/>
            </a:endParaRPr>
          </a:p>
          <a:p>
            <a:pPr algn="l">
              <a:defRPr sz="1875" b="0">
                <a:solidFill>
                  <a:srgbClr val="7030A0"/>
                </a:solidFill>
                <a:latin typeface="Calibri"/>
                <a:ea typeface="Calibri"/>
                <a:cs typeface="Calibri"/>
              </a:defRPr>
            </a:pPr>
            <a:r>
              <a:rPr lang="en-IN" sz="2000" dirty="0" err="1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r</a:t>
            </a:r>
            <a:r>
              <a:rPr lang="en-IN" sz="2000" b="0" dirty="0" err="1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equries_grad</a:t>
            </a:r>
            <a:r>
              <a:rPr lang="en-IN" sz="2000" b="0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 = False</a:t>
            </a:r>
            <a:endParaRPr sz="2000" b="0" dirty="0">
              <a:solidFill>
                <a:srgbClr val="7030A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35" name="Rectangle 334">
            <a:extLst>
              <a:ext uri="{FF2B5EF4-FFF2-40B4-BE49-F238E27FC236}">
                <a16:creationId xmlns:a16="http://schemas.microsoft.com/office/drawing/2014/main" id="{DABEFBF9-3830-DE18-309F-3044AF1185DB}"/>
              </a:ext>
            </a:extLst>
          </p:cNvPr>
          <p:cNvSpPr>
            <a:spLocks noGrp="1"/>
          </p:cNvSpPr>
          <p:nvPr/>
        </p:nvSpPr>
        <p:spPr>
          <a:xfrm>
            <a:off x="3955724" y="19195174"/>
            <a:ext cx="3143250" cy="3238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algn="l">
              <a:defRPr sz="2100" b="1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n-US" sz="24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Device Meta Data</a:t>
            </a:r>
            <a:endParaRPr sz="2400" b="1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36" name="Rectangle 335">
            <a:extLst>
              <a:ext uri="{FF2B5EF4-FFF2-40B4-BE49-F238E27FC236}">
                <a16:creationId xmlns:a16="http://schemas.microsoft.com/office/drawing/2014/main" id="{6201434F-1EE2-2740-D742-9258C8CBC617}"/>
              </a:ext>
            </a:extLst>
          </p:cNvPr>
          <p:cNvSpPr>
            <a:spLocks noGrp="1"/>
          </p:cNvSpPr>
          <p:nvPr/>
        </p:nvSpPr>
        <p:spPr>
          <a:xfrm>
            <a:off x="4005131" y="19343847"/>
            <a:ext cx="6510192" cy="2370129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1875" b="0">
                <a:solidFill>
                  <a:srgbClr val="7030A0"/>
                </a:solidFill>
                <a:latin typeface="Calibri"/>
                <a:ea typeface="Calibri"/>
                <a:cs typeface="Calibri"/>
              </a:defRPr>
            </a:pPr>
            <a:r>
              <a:rPr lang="en-US" sz="2000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Type = </a:t>
            </a:r>
            <a:r>
              <a:rPr lang="en-US" sz="2000" dirty="0" err="1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torch.Tensor</a:t>
            </a:r>
            <a:r>
              <a:rPr lang="en-US" sz="2000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 ,</a:t>
            </a:r>
            <a:r>
              <a:rPr lang="en-US" sz="2000" dirty="0" err="1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dtype</a:t>
            </a:r>
            <a:r>
              <a:rPr lang="en-US" sz="2000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 = torch.float16 , Device = spyre:0 ,size = [</a:t>
            </a:r>
            <a:r>
              <a:rPr lang="en-IN" sz="2000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5, 100, 150</a:t>
            </a:r>
            <a:r>
              <a:rPr lang="en-US" sz="2000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], stride = [</a:t>
            </a:r>
            <a:r>
              <a:rPr lang="en-IN" sz="2000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15000, 150, 1</a:t>
            </a:r>
            <a:r>
              <a:rPr lang="en-US" sz="2000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]</a:t>
            </a:r>
          </a:p>
          <a:p>
            <a:pPr>
              <a:defRPr sz="1875" b="0">
                <a:solidFill>
                  <a:srgbClr val="7030A0"/>
                </a:solidFill>
                <a:latin typeface="Calibri"/>
                <a:ea typeface="Calibri"/>
                <a:cs typeface="Calibri"/>
              </a:defRPr>
            </a:pPr>
            <a:r>
              <a:rPr lang="en-US" sz="2000" dirty="0" err="1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requires_grad</a:t>
            </a:r>
            <a:r>
              <a:rPr lang="en-US" sz="2000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 = False</a:t>
            </a:r>
          </a:p>
          <a:p>
            <a:pPr algn="l">
              <a:defRPr sz="1800" b="0">
                <a:solidFill>
                  <a:srgbClr val="7030A0"/>
                </a:solidFill>
                <a:latin typeface="Calibri"/>
                <a:ea typeface="Calibri"/>
                <a:cs typeface="Calibri"/>
              </a:defRPr>
            </a:pPr>
            <a:r>
              <a:rPr lang="en-US" sz="2100" b="1" dirty="0" err="1">
                <a:solidFill>
                  <a:srgbClr val="2E7D32"/>
                </a:solidFill>
                <a:latin typeface="Calibri"/>
                <a:cs typeface="Calibri"/>
              </a:rPr>
              <a:t>Dev</a:t>
            </a:r>
            <a:r>
              <a:rPr sz="2100" b="1" dirty="0" err="1">
                <a:solidFill>
                  <a:srgbClr val="2E7D32"/>
                </a:solidFill>
                <a:latin typeface="Calibri"/>
                <a:cs typeface="Calibri"/>
              </a:rPr>
              <a:t>ice_size</a:t>
            </a:r>
            <a:r>
              <a:rPr sz="2100" b="1" dirty="0">
                <a:solidFill>
                  <a:srgbClr val="2E7D32"/>
                </a:solidFill>
                <a:latin typeface="Calibri"/>
                <a:cs typeface="Calibri"/>
              </a:rPr>
              <a:t> = [100, 3, 5, 64]</a:t>
            </a:r>
          </a:p>
          <a:p>
            <a:pPr algn="l">
              <a:defRPr sz="1800" b="0">
                <a:solidFill>
                  <a:srgbClr val="7030A0"/>
                </a:solidFill>
                <a:latin typeface="Calibri"/>
                <a:ea typeface="Calibri"/>
                <a:cs typeface="Calibri"/>
              </a:defRPr>
            </a:pPr>
            <a:r>
              <a:rPr lang="en-US" sz="2100" b="1" dirty="0">
                <a:solidFill>
                  <a:srgbClr val="2E7D32"/>
                </a:solidFill>
                <a:latin typeface="Calibri"/>
                <a:cs typeface="Calibri"/>
              </a:rPr>
              <a:t>Device </a:t>
            </a:r>
            <a:r>
              <a:rPr sz="2100" b="1" dirty="0" err="1">
                <a:solidFill>
                  <a:srgbClr val="2E7D32"/>
                </a:solidFill>
                <a:latin typeface="Calibri"/>
                <a:cs typeface="Calibri"/>
              </a:rPr>
              <a:t>stride_map</a:t>
            </a:r>
            <a:r>
              <a:rPr sz="2100" b="1" dirty="0">
                <a:solidFill>
                  <a:srgbClr val="2E7D32"/>
                </a:solidFill>
                <a:latin typeface="Calibri"/>
                <a:cs typeface="Calibri"/>
              </a:rPr>
              <a:t> = [150, 64, 15000, 1]</a:t>
            </a:r>
            <a:endParaRPr lang="en-US" sz="2100" b="1" dirty="0">
              <a:solidFill>
                <a:srgbClr val="2E7D32"/>
              </a:solidFill>
              <a:latin typeface="Calibri"/>
              <a:cs typeface="Calibri"/>
            </a:endParaRPr>
          </a:p>
          <a:p>
            <a:pPr algn="l">
              <a:defRPr sz="1800" b="0">
                <a:solidFill>
                  <a:srgbClr val="7030A0"/>
                </a:solidFill>
                <a:latin typeface="Calibri"/>
                <a:ea typeface="Calibri"/>
                <a:cs typeface="Calibri"/>
              </a:defRPr>
            </a:pPr>
            <a:r>
              <a:rPr lang="en-IN" sz="2100" b="1" dirty="0" err="1">
                <a:solidFill>
                  <a:srgbClr val="2E7D32"/>
                </a:solidFill>
                <a:latin typeface="Calibri"/>
                <a:cs typeface="Calibri"/>
              </a:rPr>
              <a:t>Devie_dtype</a:t>
            </a:r>
            <a:r>
              <a:rPr lang="en-IN" sz="2100" b="1" dirty="0">
                <a:solidFill>
                  <a:srgbClr val="2E7D32"/>
                </a:solidFill>
                <a:latin typeface="Calibri"/>
                <a:cs typeface="Calibri"/>
              </a:rPr>
              <a:t> = SEN_fp16</a:t>
            </a:r>
          </a:p>
        </p:txBody>
      </p:sp>
      <p:sp>
        <p:nvSpPr>
          <p:cNvPr id="337" name="Right Arrow 336">
            <a:extLst>
              <a:ext uri="{FF2B5EF4-FFF2-40B4-BE49-F238E27FC236}">
                <a16:creationId xmlns:a16="http://schemas.microsoft.com/office/drawing/2014/main" id="{5A97F0E9-D579-00F4-DDB5-EA0E40A4538A}"/>
              </a:ext>
            </a:extLst>
          </p:cNvPr>
          <p:cNvSpPr/>
          <p:nvPr/>
        </p:nvSpPr>
        <p:spPr>
          <a:xfrm>
            <a:off x="5014307" y="18327875"/>
            <a:ext cx="400542" cy="124648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1559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2071</TotalTime>
  <Words>797</Words>
  <Application>Microsoft Macintosh PowerPoint</Application>
  <DocSecurity>0</DocSecurity>
  <PresentationFormat>Custom</PresentationFormat>
  <Paragraphs>123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Kc Hema Prasanna</cp:lastModifiedBy>
  <cp:revision>173</cp:revision>
  <dcterms:created xsi:type="dcterms:W3CDTF">2026-09-29T15:39:50Z</dcterms:created>
  <dcterms:modified xsi:type="dcterms:W3CDTF">2026-10-07T06:35:09Z</dcterms:modified>
</cp:coreProperties>
</file>