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8" r:id="rId2"/>
    <p:sldId id="263" r:id="rId3"/>
    <p:sldId id="264" r:id="rId4"/>
    <p:sldId id="282" r:id="rId5"/>
    <p:sldId id="266" r:id="rId6"/>
    <p:sldId id="267" r:id="rId7"/>
    <p:sldId id="268" r:id="rId8"/>
    <p:sldId id="269" r:id="rId9"/>
    <p:sldId id="270" r:id="rId10"/>
    <p:sldId id="271" r:id="rId11"/>
    <p:sldId id="272" r:id="rId12"/>
    <p:sldId id="273" r:id="rId13"/>
    <p:sldId id="274" r:id="rId14"/>
    <p:sldId id="276" r:id="rId15"/>
    <p:sldId id="278" r:id="rId16"/>
    <p:sldId id="279" r:id="rId17"/>
    <p:sldId id="280" r:id="rId18"/>
    <p:sldId id="281"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iWUrZG5RRVHY5vbOFMfm/U2qx0Z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5A988-0830-C24B-93AC-1D7477E9F0B3}" v="6" dt="2026-10-05T08:26:10.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7671"/>
  </p:normalViewPr>
  <p:slideViewPr>
    <p:cSldViewPr snapToGrid="0">
      <p:cViewPr varScale="1">
        <p:scale>
          <a:sx n="130" d="100"/>
          <a:sy n="130" d="100"/>
        </p:scale>
        <p:origin x="16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agiotis Tsilopoulos" userId="acd9bd4cd8a0e51b" providerId="LiveId" clId="{A1FE96F3-4BB2-5C11-B7F4-5BE027BE9659}"/>
    <pc:docChg chg="undo redo custSel addSld delSld modSld">
      <pc:chgData name="Panagiotis Tsilopoulos" userId="acd9bd4cd8a0e51b" providerId="LiveId" clId="{A1FE96F3-4BB2-5C11-B7F4-5BE027BE9659}" dt="2026-10-05T08:30:42.218" v="3865" actId="2696"/>
      <pc:docMkLst>
        <pc:docMk/>
      </pc:docMkLst>
      <pc:sldChg chg="modNotesTx">
        <pc:chgData name="Panagiotis Tsilopoulos" userId="acd9bd4cd8a0e51b" providerId="LiveId" clId="{A1FE96F3-4BB2-5C11-B7F4-5BE027BE9659}" dt="2026-10-04T17:56:50.417" v="79" actId="20577"/>
        <pc:sldMkLst>
          <pc:docMk/>
          <pc:sldMk cId="0" sldId="263"/>
        </pc:sldMkLst>
      </pc:sldChg>
      <pc:sldChg chg="modSp mod modNotesTx">
        <pc:chgData name="Panagiotis Tsilopoulos" userId="acd9bd4cd8a0e51b" providerId="LiveId" clId="{A1FE96F3-4BB2-5C11-B7F4-5BE027BE9659}" dt="2026-10-04T17:55:27.980" v="18" actId="20577"/>
        <pc:sldMkLst>
          <pc:docMk/>
          <pc:sldMk cId="0" sldId="264"/>
        </pc:sldMkLst>
        <pc:spChg chg="mod">
          <ac:chgData name="Panagiotis Tsilopoulos" userId="acd9bd4cd8a0e51b" providerId="LiveId" clId="{A1FE96F3-4BB2-5C11-B7F4-5BE027BE9659}" dt="2026-10-04T17:55:27.980" v="18" actId="20577"/>
          <ac:spMkLst>
            <pc:docMk/>
            <pc:sldMk cId="0" sldId="264"/>
            <ac:spMk id="10" creationId="{00000000-0000-0000-0000-000000000000}"/>
          </ac:spMkLst>
        </pc:spChg>
      </pc:sldChg>
      <pc:sldChg chg="del">
        <pc:chgData name="Panagiotis Tsilopoulos" userId="acd9bd4cd8a0e51b" providerId="LiveId" clId="{A1FE96F3-4BB2-5C11-B7F4-5BE027BE9659}" dt="2026-10-04T17:58:12.299" v="81"/>
        <pc:sldMkLst>
          <pc:docMk/>
          <pc:sldMk cId="0" sldId="265"/>
        </pc:sldMkLst>
      </pc:sldChg>
      <pc:sldChg chg="modSp mod">
        <pc:chgData name="Panagiotis Tsilopoulos" userId="acd9bd4cd8a0e51b" providerId="LiveId" clId="{A1FE96F3-4BB2-5C11-B7F4-5BE027BE9659}" dt="2026-10-04T18:05:25.039" v="686" actId="20577"/>
        <pc:sldMkLst>
          <pc:docMk/>
          <pc:sldMk cId="0" sldId="266"/>
        </pc:sldMkLst>
        <pc:spChg chg="mod">
          <ac:chgData name="Panagiotis Tsilopoulos" userId="acd9bd4cd8a0e51b" providerId="LiveId" clId="{A1FE96F3-4BB2-5C11-B7F4-5BE027BE9659}" dt="2026-10-04T18:05:25.039" v="686" actId="20577"/>
          <ac:spMkLst>
            <pc:docMk/>
            <pc:sldMk cId="0" sldId="266"/>
            <ac:spMk id="3" creationId="{00000000-0000-0000-0000-000000000000}"/>
          </ac:spMkLst>
        </pc:spChg>
      </pc:sldChg>
      <pc:sldChg chg="modSp mod modNotesTx">
        <pc:chgData name="Panagiotis Tsilopoulos" userId="acd9bd4cd8a0e51b" providerId="LiveId" clId="{A1FE96F3-4BB2-5C11-B7F4-5BE027BE9659}" dt="2026-10-04T18:13:03.551" v="1604" actId="20577"/>
        <pc:sldMkLst>
          <pc:docMk/>
          <pc:sldMk cId="0" sldId="267"/>
        </pc:sldMkLst>
        <pc:spChg chg="mod">
          <ac:chgData name="Panagiotis Tsilopoulos" userId="acd9bd4cd8a0e51b" providerId="LiveId" clId="{A1FE96F3-4BB2-5C11-B7F4-5BE027BE9659}" dt="2026-10-04T18:13:03.551" v="1604" actId="20577"/>
          <ac:spMkLst>
            <pc:docMk/>
            <pc:sldMk cId="0" sldId="267"/>
            <ac:spMk id="2" creationId="{00000000-0000-0000-0000-000000000000}"/>
          </ac:spMkLst>
        </pc:spChg>
      </pc:sldChg>
      <pc:sldChg chg="addSp delSp modSp mod modNotesTx">
        <pc:chgData name="Panagiotis Tsilopoulos" userId="acd9bd4cd8a0e51b" providerId="LiveId" clId="{A1FE96F3-4BB2-5C11-B7F4-5BE027BE9659}" dt="2026-10-04T19:54:01.656" v="2295" actId="20577"/>
        <pc:sldMkLst>
          <pc:docMk/>
          <pc:sldMk cId="0" sldId="268"/>
        </pc:sldMkLst>
        <pc:spChg chg="mod">
          <ac:chgData name="Panagiotis Tsilopoulos" userId="acd9bd4cd8a0e51b" providerId="LiveId" clId="{A1FE96F3-4BB2-5C11-B7F4-5BE027BE9659}" dt="2026-10-04T18:12:54.477" v="1591" actId="20577"/>
          <ac:spMkLst>
            <pc:docMk/>
            <pc:sldMk cId="0" sldId="268"/>
            <ac:spMk id="2" creationId="{00000000-0000-0000-0000-000000000000}"/>
          </ac:spMkLst>
        </pc:spChg>
        <pc:spChg chg="mod">
          <ac:chgData name="Panagiotis Tsilopoulos" userId="acd9bd4cd8a0e51b" providerId="LiveId" clId="{A1FE96F3-4BB2-5C11-B7F4-5BE027BE9659}" dt="2026-10-04T18:16:53.229" v="1750" actId="1076"/>
          <ac:spMkLst>
            <pc:docMk/>
            <pc:sldMk cId="0" sldId="268"/>
            <ac:spMk id="3" creationId="{00000000-0000-0000-0000-000000000000}"/>
          </ac:spMkLst>
        </pc:spChg>
        <pc:spChg chg="mod">
          <ac:chgData name="Panagiotis Tsilopoulos" userId="acd9bd4cd8a0e51b" providerId="LiveId" clId="{A1FE96F3-4BB2-5C11-B7F4-5BE027BE9659}" dt="2026-10-04T18:16:56.768" v="1752" actId="1076"/>
          <ac:spMkLst>
            <pc:docMk/>
            <pc:sldMk cId="0" sldId="268"/>
            <ac:spMk id="5" creationId="{00000000-0000-0000-0000-000000000000}"/>
          </ac:spMkLst>
        </pc:spChg>
        <pc:spChg chg="del">
          <ac:chgData name="Panagiotis Tsilopoulos" userId="acd9bd4cd8a0e51b" providerId="LiveId" clId="{A1FE96F3-4BB2-5C11-B7F4-5BE027BE9659}" dt="2026-10-04T18:16:34.084" v="1745" actId="478"/>
          <ac:spMkLst>
            <pc:docMk/>
            <pc:sldMk cId="0" sldId="268"/>
            <ac:spMk id="8" creationId="{00000000-0000-0000-0000-000000000000}"/>
          </ac:spMkLst>
        </pc:spChg>
        <pc:spChg chg="mod">
          <ac:chgData name="Panagiotis Tsilopoulos" userId="acd9bd4cd8a0e51b" providerId="LiveId" clId="{A1FE96F3-4BB2-5C11-B7F4-5BE027BE9659}" dt="2026-10-04T18:17:20.082" v="1795" actId="1036"/>
          <ac:spMkLst>
            <pc:docMk/>
            <pc:sldMk cId="0" sldId="268"/>
            <ac:spMk id="9" creationId="{00000000-0000-0000-0000-000000000000}"/>
          </ac:spMkLst>
        </pc:spChg>
        <pc:spChg chg="mod">
          <ac:chgData name="Panagiotis Tsilopoulos" userId="acd9bd4cd8a0e51b" providerId="LiveId" clId="{A1FE96F3-4BB2-5C11-B7F4-5BE027BE9659}" dt="2026-10-04T18:17:13.410" v="1792" actId="1035"/>
          <ac:spMkLst>
            <pc:docMk/>
            <pc:sldMk cId="0" sldId="268"/>
            <ac:spMk id="10" creationId="{00000000-0000-0000-0000-000000000000}"/>
          </ac:spMkLst>
        </pc:spChg>
        <pc:spChg chg="add del">
          <ac:chgData name="Panagiotis Tsilopoulos" userId="acd9bd4cd8a0e51b" providerId="LiveId" clId="{A1FE96F3-4BB2-5C11-B7F4-5BE027BE9659}" dt="2026-10-04T18:16:50.455" v="1748" actId="478"/>
          <ac:spMkLst>
            <pc:docMk/>
            <pc:sldMk cId="0" sldId="268"/>
            <ac:spMk id="11" creationId="{00000000-0000-0000-0000-000000000000}"/>
          </ac:spMkLst>
        </pc:spChg>
        <pc:spChg chg="mod">
          <ac:chgData name="Panagiotis Tsilopoulos" userId="acd9bd4cd8a0e51b" providerId="LiveId" clId="{A1FE96F3-4BB2-5C11-B7F4-5BE027BE9659}" dt="2026-10-04T19:54:01.656" v="2295" actId="20577"/>
          <ac:spMkLst>
            <pc:docMk/>
            <pc:sldMk cId="0" sldId="268"/>
            <ac:spMk id="14" creationId="{00000000-0000-0000-0000-000000000000}"/>
          </ac:spMkLst>
        </pc:spChg>
        <pc:spChg chg="mod">
          <ac:chgData name="Panagiotis Tsilopoulos" userId="acd9bd4cd8a0e51b" providerId="LiveId" clId="{A1FE96F3-4BB2-5C11-B7F4-5BE027BE9659}" dt="2026-10-04T18:17:52.204" v="1830" actId="20577"/>
          <ac:spMkLst>
            <pc:docMk/>
            <pc:sldMk cId="0" sldId="268"/>
            <ac:spMk id="16" creationId="{00000000-0000-0000-0000-000000000000}"/>
          </ac:spMkLst>
        </pc:spChg>
      </pc:sldChg>
      <pc:sldChg chg="modSp mod modNotesTx">
        <pc:chgData name="Panagiotis Tsilopoulos" userId="acd9bd4cd8a0e51b" providerId="LiveId" clId="{A1FE96F3-4BB2-5C11-B7F4-5BE027BE9659}" dt="2026-10-04T20:13:52.274" v="2521" actId="20577"/>
        <pc:sldMkLst>
          <pc:docMk/>
          <pc:sldMk cId="0" sldId="269"/>
        </pc:sldMkLst>
        <pc:spChg chg="mod">
          <ac:chgData name="Panagiotis Tsilopoulos" userId="acd9bd4cd8a0e51b" providerId="LiveId" clId="{A1FE96F3-4BB2-5C11-B7F4-5BE027BE9659}" dt="2026-10-04T20:13:52.274" v="2521" actId="20577"/>
          <ac:spMkLst>
            <pc:docMk/>
            <pc:sldMk cId="0" sldId="269"/>
            <ac:spMk id="2" creationId="{00000000-0000-0000-0000-000000000000}"/>
          </ac:spMkLst>
        </pc:spChg>
        <pc:spChg chg="mod">
          <ac:chgData name="Panagiotis Tsilopoulos" userId="acd9bd4cd8a0e51b" providerId="LiveId" clId="{A1FE96F3-4BB2-5C11-B7F4-5BE027BE9659}" dt="2026-10-04T19:57:57.469" v="2374" actId="20577"/>
          <ac:spMkLst>
            <pc:docMk/>
            <pc:sldMk cId="0" sldId="269"/>
            <ac:spMk id="4" creationId="{00000000-0000-0000-0000-000000000000}"/>
          </ac:spMkLst>
        </pc:spChg>
      </pc:sldChg>
      <pc:sldChg chg="modSp mod modNotesTx">
        <pc:chgData name="Panagiotis Tsilopoulos" userId="acd9bd4cd8a0e51b" providerId="LiveId" clId="{A1FE96F3-4BB2-5C11-B7F4-5BE027BE9659}" dt="2026-10-04T20:33:13.859" v="2861" actId="20577"/>
        <pc:sldMkLst>
          <pc:docMk/>
          <pc:sldMk cId="0" sldId="270"/>
        </pc:sldMkLst>
        <pc:spChg chg="mod">
          <ac:chgData name="Panagiotis Tsilopoulos" userId="acd9bd4cd8a0e51b" providerId="LiveId" clId="{A1FE96F3-4BB2-5C11-B7F4-5BE027BE9659}" dt="2026-10-04T20:23:44" v="2576" actId="20577"/>
          <ac:spMkLst>
            <pc:docMk/>
            <pc:sldMk cId="0" sldId="270"/>
            <ac:spMk id="13" creationId="{00000000-0000-0000-0000-000000000000}"/>
          </ac:spMkLst>
        </pc:spChg>
        <pc:spChg chg="mod">
          <ac:chgData name="Panagiotis Tsilopoulos" userId="acd9bd4cd8a0e51b" providerId="LiveId" clId="{A1FE96F3-4BB2-5C11-B7F4-5BE027BE9659}" dt="2026-10-04T20:33:00.476" v="2849" actId="20577"/>
          <ac:spMkLst>
            <pc:docMk/>
            <pc:sldMk cId="0" sldId="270"/>
            <ac:spMk id="19" creationId="{00000000-0000-0000-0000-000000000000}"/>
          </ac:spMkLst>
        </pc:spChg>
        <pc:spChg chg="mod">
          <ac:chgData name="Panagiotis Tsilopoulos" userId="acd9bd4cd8a0e51b" providerId="LiveId" clId="{A1FE96F3-4BB2-5C11-B7F4-5BE027BE9659}" dt="2026-10-04T20:24:34.755" v="2625" actId="20577"/>
          <ac:spMkLst>
            <pc:docMk/>
            <pc:sldMk cId="0" sldId="270"/>
            <ac:spMk id="25" creationId="{00000000-0000-0000-0000-000000000000}"/>
          </ac:spMkLst>
        </pc:spChg>
        <pc:spChg chg="mod">
          <ac:chgData name="Panagiotis Tsilopoulos" userId="acd9bd4cd8a0e51b" providerId="LiveId" clId="{A1FE96F3-4BB2-5C11-B7F4-5BE027BE9659}" dt="2026-10-04T20:33:13.859" v="2861" actId="20577"/>
          <ac:spMkLst>
            <pc:docMk/>
            <pc:sldMk cId="0" sldId="270"/>
            <ac:spMk id="31" creationId="{00000000-0000-0000-0000-000000000000}"/>
          </ac:spMkLst>
        </pc:spChg>
      </pc:sldChg>
      <pc:sldChg chg="modNotesTx">
        <pc:chgData name="Panagiotis Tsilopoulos" userId="acd9bd4cd8a0e51b" providerId="LiveId" clId="{A1FE96F3-4BB2-5C11-B7F4-5BE027BE9659}" dt="2026-10-04T21:25:26.021" v="2870" actId="20577"/>
        <pc:sldMkLst>
          <pc:docMk/>
          <pc:sldMk cId="0" sldId="271"/>
        </pc:sldMkLst>
      </pc:sldChg>
      <pc:sldChg chg="modNotesTx">
        <pc:chgData name="Panagiotis Tsilopoulos" userId="acd9bd4cd8a0e51b" providerId="LiveId" clId="{A1FE96F3-4BB2-5C11-B7F4-5BE027BE9659}" dt="2026-10-04T21:30:13.405" v="3180" actId="20577"/>
        <pc:sldMkLst>
          <pc:docMk/>
          <pc:sldMk cId="0" sldId="272"/>
        </pc:sldMkLst>
      </pc:sldChg>
      <pc:sldChg chg="modSp mod modNotesTx">
        <pc:chgData name="Panagiotis Tsilopoulos" userId="acd9bd4cd8a0e51b" providerId="LiveId" clId="{A1FE96F3-4BB2-5C11-B7F4-5BE027BE9659}" dt="2026-10-05T08:25:29.326" v="3213" actId="20577"/>
        <pc:sldMkLst>
          <pc:docMk/>
          <pc:sldMk cId="0" sldId="273"/>
        </pc:sldMkLst>
        <pc:spChg chg="mod">
          <ac:chgData name="Panagiotis Tsilopoulos" userId="acd9bd4cd8a0e51b" providerId="LiveId" clId="{A1FE96F3-4BB2-5C11-B7F4-5BE027BE9659}" dt="2026-10-05T07:51:43.554" v="3194" actId="20577"/>
          <ac:spMkLst>
            <pc:docMk/>
            <pc:sldMk cId="0" sldId="273"/>
            <ac:spMk id="3" creationId="{00000000-0000-0000-0000-000000000000}"/>
          </ac:spMkLst>
        </pc:spChg>
      </pc:sldChg>
      <pc:sldChg chg="modSp mod modNotesTx">
        <pc:chgData name="Panagiotis Tsilopoulos" userId="acd9bd4cd8a0e51b" providerId="LiveId" clId="{A1FE96F3-4BB2-5C11-B7F4-5BE027BE9659}" dt="2026-10-05T08:24:26.559" v="3210" actId="20577"/>
        <pc:sldMkLst>
          <pc:docMk/>
          <pc:sldMk cId="0" sldId="274"/>
        </pc:sldMkLst>
        <pc:spChg chg="mod">
          <ac:chgData name="Panagiotis Tsilopoulos" userId="acd9bd4cd8a0e51b" providerId="LiveId" clId="{A1FE96F3-4BB2-5C11-B7F4-5BE027BE9659}" dt="2026-10-04T21:26:56.204" v="2872" actId="20577"/>
          <ac:spMkLst>
            <pc:docMk/>
            <pc:sldMk cId="0" sldId="274"/>
            <ac:spMk id="16" creationId="{00000000-0000-0000-0000-000000000000}"/>
          </ac:spMkLst>
        </pc:spChg>
      </pc:sldChg>
      <pc:sldChg chg="del modNotesTx">
        <pc:chgData name="Panagiotis Tsilopoulos" userId="acd9bd4cd8a0e51b" providerId="LiveId" clId="{A1FE96F3-4BB2-5C11-B7F4-5BE027BE9659}" dt="2026-10-05T08:25:43.028" v="3214" actId="2696"/>
        <pc:sldMkLst>
          <pc:docMk/>
          <pc:sldMk cId="0" sldId="275"/>
        </pc:sldMkLst>
      </pc:sldChg>
      <pc:sldChg chg="modSp mod modNotesTx">
        <pc:chgData name="Panagiotis Tsilopoulos" userId="acd9bd4cd8a0e51b" providerId="LiveId" clId="{A1FE96F3-4BB2-5C11-B7F4-5BE027BE9659}" dt="2026-10-05T08:30:18.991" v="3864" actId="20577"/>
        <pc:sldMkLst>
          <pc:docMk/>
          <pc:sldMk cId="0" sldId="276"/>
        </pc:sldMkLst>
        <pc:spChg chg="mod">
          <ac:chgData name="Panagiotis Tsilopoulos" userId="acd9bd4cd8a0e51b" providerId="LiveId" clId="{A1FE96F3-4BB2-5C11-B7F4-5BE027BE9659}" dt="2026-10-05T08:30:18.991" v="3864" actId="20577"/>
          <ac:spMkLst>
            <pc:docMk/>
            <pc:sldMk cId="0" sldId="276"/>
            <ac:spMk id="2" creationId="{00000000-0000-0000-0000-000000000000}"/>
          </ac:spMkLst>
        </pc:spChg>
        <pc:spChg chg="mod">
          <ac:chgData name="Panagiotis Tsilopoulos" userId="acd9bd4cd8a0e51b" providerId="LiveId" clId="{A1FE96F3-4BB2-5C11-B7F4-5BE027BE9659}" dt="2026-10-05T08:29:43.464" v="3838" actId="20577"/>
          <ac:spMkLst>
            <pc:docMk/>
            <pc:sldMk cId="0" sldId="276"/>
            <ac:spMk id="13" creationId="{00000000-0000-0000-0000-000000000000}"/>
          </ac:spMkLst>
        </pc:spChg>
      </pc:sldChg>
      <pc:sldChg chg="del">
        <pc:chgData name="Panagiotis Tsilopoulos" userId="acd9bd4cd8a0e51b" providerId="LiveId" clId="{A1FE96F3-4BB2-5C11-B7F4-5BE027BE9659}" dt="2026-10-05T08:30:42.218" v="3865" actId="2696"/>
        <pc:sldMkLst>
          <pc:docMk/>
          <pc:sldMk cId="0" sldId="277"/>
        </pc:sldMkLst>
      </pc:sldChg>
      <pc:sldChg chg="modSp add mod modNotesTx">
        <pc:chgData name="Panagiotis Tsilopoulos" userId="acd9bd4cd8a0e51b" providerId="LiveId" clId="{A1FE96F3-4BB2-5C11-B7F4-5BE027BE9659}" dt="2026-10-04T18:11:28.389" v="1582" actId="33524"/>
        <pc:sldMkLst>
          <pc:docMk/>
          <pc:sldMk cId="1620689499" sldId="282"/>
        </pc:sldMkLst>
        <pc:spChg chg="mod">
          <ac:chgData name="Panagiotis Tsilopoulos" userId="acd9bd4cd8a0e51b" providerId="LiveId" clId="{A1FE96F3-4BB2-5C11-B7F4-5BE027BE9659}" dt="2026-10-04T18:04:58.674" v="666" actId="20577"/>
          <ac:spMkLst>
            <pc:docMk/>
            <pc:sldMk cId="1620689499" sldId="282"/>
            <ac:spMk id="2" creationId="{00000000-0000-0000-0000-000000000000}"/>
          </ac:spMkLst>
        </pc:spChg>
        <pc:spChg chg="mod">
          <ac:chgData name="Panagiotis Tsilopoulos" userId="acd9bd4cd8a0e51b" providerId="LiveId" clId="{A1FE96F3-4BB2-5C11-B7F4-5BE027BE9659}" dt="2026-10-04T18:01:24.554" v="404" actId="14100"/>
          <ac:spMkLst>
            <pc:docMk/>
            <pc:sldMk cId="1620689499" sldId="282"/>
            <ac:spMk id="3" creationId="{00000000-0000-0000-0000-000000000000}"/>
          </ac:spMkLst>
        </pc:spChg>
        <pc:spChg chg="mod">
          <ac:chgData name="Panagiotis Tsilopoulos" userId="acd9bd4cd8a0e51b" providerId="LiveId" clId="{A1FE96F3-4BB2-5C11-B7F4-5BE027BE9659}" dt="2026-10-04T18:11:28.389" v="1582" actId="33524"/>
          <ac:spMkLst>
            <pc:docMk/>
            <pc:sldMk cId="1620689499" sldId="282"/>
            <ac:spMk id="8" creationId="{00000000-0000-0000-0000-000000000000}"/>
          </ac:spMkLst>
        </pc:spChg>
        <pc:spChg chg="mod">
          <ac:chgData name="Panagiotis Tsilopoulos" userId="acd9bd4cd8a0e51b" providerId="LiveId" clId="{A1FE96F3-4BB2-5C11-B7F4-5BE027BE9659}" dt="2026-10-04T18:02:56.886" v="470" actId="1076"/>
          <ac:spMkLst>
            <pc:docMk/>
            <pc:sldMk cId="1620689499" sldId="282"/>
            <ac:spMk id="9" creationId="{00000000-0000-0000-0000-000000000000}"/>
          </ac:spMkLst>
        </pc:spChg>
        <pc:spChg chg="mod">
          <ac:chgData name="Panagiotis Tsilopoulos" userId="acd9bd4cd8a0e51b" providerId="LiveId" clId="{A1FE96F3-4BB2-5C11-B7F4-5BE027BE9659}" dt="2026-10-04T18:01:42.673" v="426" actId="1035"/>
          <ac:spMkLst>
            <pc:docMk/>
            <pc:sldMk cId="1620689499" sldId="282"/>
            <ac:spMk id="10" creationId="{00000000-0000-0000-0000-000000000000}"/>
          </ac:spMkLst>
        </pc:spChg>
        <pc:spChg chg="mod">
          <ac:chgData name="Panagiotis Tsilopoulos" userId="acd9bd4cd8a0e51b" providerId="LiveId" clId="{A1FE96F3-4BB2-5C11-B7F4-5BE027BE9659}" dt="2026-10-04T18:03:03.747" v="472" actId="1076"/>
          <ac:spMkLst>
            <pc:docMk/>
            <pc:sldMk cId="1620689499" sldId="282"/>
            <ac:spMk id="11" creationId="{00000000-0000-0000-0000-000000000000}"/>
          </ac:spMkLst>
        </pc:spChg>
        <pc:spChg chg="mod">
          <ac:chgData name="Panagiotis Tsilopoulos" userId="acd9bd4cd8a0e51b" providerId="LiveId" clId="{A1FE96F3-4BB2-5C11-B7F4-5BE027BE9659}" dt="2026-10-04T18:02:22.594" v="469" actId="20577"/>
          <ac:spMkLst>
            <pc:docMk/>
            <pc:sldMk cId="1620689499" sldId="282"/>
            <ac:spMk id="16" creationId="{00000000-0000-0000-0000-000000000000}"/>
          </ac:spMkLst>
        </pc:spChg>
        <pc:spChg chg="mod">
          <ac:chgData name="Panagiotis Tsilopoulos" userId="acd9bd4cd8a0e51b" providerId="LiveId" clId="{A1FE96F3-4BB2-5C11-B7F4-5BE027BE9659}" dt="2026-10-04T18:03:08.333" v="473" actId="1076"/>
          <ac:spMkLst>
            <pc:docMk/>
            <pc:sldMk cId="1620689499" sldId="282"/>
            <ac:spMk id="17" creationId="{00000000-0000-0000-0000-000000000000}"/>
          </ac:spMkLst>
        </pc:spChg>
        <pc:spChg chg="mod">
          <ac:chgData name="Panagiotis Tsilopoulos" userId="acd9bd4cd8a0e51b" providerId="LiveId" clId="{A1FE96F3-4BB2-5C11-B7F4-5BE027BE9659}" dt="2026-10-04T18:00:39.356" v="386" actId="20577"/>
          <ac:spMkLst>
            <pc:docMk/>
            <pc:sldMk cId="1620689499" sldId="282"/>
            <ac:spMk id="18" creationId="{00000000-0000-0000-0000-000000000000}"/>
          </ac:spMkLst>
        </pc:spChg>
        <pc:spChg chg="mod">
          <ac:chgData name="Panagiotis Tsilopoulos" userId="acd9bd4cd8a0e51b" providerId="LiveId" clId="{A1FE96F3-4BB2-5C11-B7F4-5BE027BE9659}" dt="2026-10-04T18:03:17.540" v="479" actId="1036"/>
          <ac:spMkLst>
            <pc:docMk/>
            <pc:sldMk cId="1620689499" sldId="282"/>
            <ac:spMk id="19"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100" b="1">
                <a:solidFill>
                  <a:srgbClr val="071669"/>
                </a:solidFill>
                <a:latin typeface="Arial"/>
              </a:rPr>
              <a:t>Active metric series by service (query_metrics)</a:t>
            </a:r>
          </a:p>
        </c:rich>
      </c:tx>
      <c:overlay val="0"/>
    </c:title>
    <c:autoTitleDeleted val="0"/>
    <c:plotArea>
      <c:layout/>
      <c:barChart>
        <c:barDir val="col"/>
        <c:grouping val="clustered"/>
        <c:varyColors val="1"/>
        <c:ser>
          <c:idx val="0"/>
          <c:order val="0"/>
          <c:tx>
            <c:strRef>
              <c:f>Sheet1!$B$1</c:f>
              <c:strCache>
                <c:ptCount val="1"/>
                <c:pt idx="0">
                  <c:v>Baseline</c:v>
                </c:pt>
              </c:strCache>
            </c:strRef>
          </c:tx>
          <c:spPr>
            <a:solidFill>
              <a:srgbClr val="B9C0DA"/>
            </a:solidFill>
          </c:spPr>
          <c:invertIfNegative val="1"/>
          <c:cat>
            <c:strRef>
              <c:f>Sheet1!$A$2:$A$6</c:f>
              <c:strCache>
                <c:ptCount val="5"/>
                <c:pt idx="0">
                  <c:v>checkout</c:v>
                </c:pt>
                <c:pt idx="1">
                  <c:v>inventory</c:v>
                </c:pt>
                <c:pt idx="2">
                  <c:v>fulfillment</c:v>
                </c:pt>
                <c:pt idx="3">
                  <c:v>order-mgmt</c:v>
                </c:pt>
                <c:pt idx="4">
                  <c:v>search</c:v>
                </c:pt>
              </c:strCache>
            </c:strRef>
          </c:cat>
          <c:val>
            <c:numRef>
              <c:f>Sheet1!$B$2:$B$6</c:f>
              <c:numCache>
                <c:formatCode>General</c:formatCode>
                <c:ptCount val="5"/>
                <c:pt idx="0">
                  <c:v>52800</c:v>
                </c:pt>
                <c:pt idx="1">
                  <c:v>34200</c:v>
                </c:pt>
                <c:pt idx="2">
                  <c:v>21600</c:v>
                </c:pt>
                <c:pt idx="3">
                  <c:v>35000</c:v>
                </c:pt>
                <c:pt idx="4">
                  <c:v>26600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97D-F44C-BA97-0827D9EBF900}"/>
            </c:ext>
          </c:extLst>
        </c:ser>
        <c:ser>
          <c:idx val="1"/>
          <c:order val="1"/>
          <c:tx>
            <c:strRef>
              <c:f>Sheet1!$C$1</c:f>
              <c:strCache>
                <c:ptCount val="1"/>
                <c:pt idx="0">
                  <c:v>Now</c:v>
                </c:pt>
              </c:strCache>
            </c:strRef>
          </c:tx>
          <c:spPr>
            <a:solidFill>
              <a:srgbClr val="9DBB4F"/>
            </a:solidFill>
          </c:spPr>
          <c:invertIfNegative val="1"/>
          <c:cat>
            <c:strRef>
              <c:f>Sheet1!$A$2:$A$6</c:f>
              <c:strCache>
                <c:ptCount val="5"/>
                <c:pt idx="0">
                  <c:v>checkout</c:v>
                </c:pt>
                <c:pt idx="1">
                  <c:v>inventory</c:v>
                </c:pt>
                <c:pt idx="2">
                  <c:v>fulfillment</c:v>
                </c:pt>
                <c:pt idx="3">
                  <c:v>order-mgmt</c:v>
                </c:pt>
                <c:pt idx="4">
                  <c:v>search</c:v>
                </c:pt>
              </c:strCache>
            </c:strRef>
          </c:cat>
          <c:val>
            <c:numRef>
              <c:f>Sheet1!$C$2:$C$6</c:f>
              <c:numCache>
                <c:formatCode>General</c:formatCode>
                <c:ptCount val="5"/>
                <c:pt idx="0">
                  <c:v>422400</c:v>
                </c:pt>
                <c:pt idx="1">
                  <c:v>34200</c:v>
                </c:pt>
                <c:pt idx="2">
                  <c:v>21600</c:v>
                </c:pt>
                <c:pt idx="3">
                  <c:v>35000</c:v>
                </c:pt>
                <c:pt idx="4">
                  <c:v>26600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397D-F44C-BA97-0827D9EBF900}"/>
            </c:ext>
          </c:extLst>
        </c:ser>
        <c:dLbls>
          <c:showLegendKey val="0"/>
          <c:showVal val="0"/>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solidFill>
                  <a:srgbClr val="4F5A86"/>
                </a:solidFill>
              </a:defRPr>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DDE2EF"/>
              </a:solidFill>
            </a:ln>
          </c:spPr>
        </c:majorGridlines>
        <c:numFmt formatCode="#,##0" sourceLinked="0"/>
        <c:majorTickMark val="out"/>
        <c:minorTickMark val="none"/>
        <c:tickLblPos val="nextTo"/>
        <c:spPr>
          <a:ln>
            <a:noFill/>
          </a:ln>
        </c:spPr>
        <c:txPr>
          <a:bodyPr/>
          <a:lstStyle/>
          <a:p>
            <a:pPr>
              <a:defRPr sz="900">
                <a:solidFill>
                  <a:srgbClr val="4F5A86"/>
                </a:solidFill>
              </a:defRPr>
            </a:pPr>
            <a:endParaRPr lang="en-US"/>
          </a:p>
        </c:txPr>
        <c:crossAx val="-2068027336"/>
        <c:crosses val="autoZero"/>
        <c:crossBetween val="between"/>
      </c:valAx>
    </c:plotArea>
    <c:legend>
      <c:legendPos val="t"/>
      <c:overlay val="0"/>
      <c:txPr>
        <a:bodyPr/>
        <a:lstStyle/>
        <a:p>
          <a:pPr>
            <a:defRPr sz="900">
              <a:solidFill>
                <a:srgbClr val="4F5A86"/>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20:56:04.201"/>
    </inkml:context>
    <inkml:brush xml:id="br0">
      <inkml:brushProperty name="width" value="0.05" units="cm"/>
      <inkml:brushProperty name="height" value="0.05" units="cm"/>
      <inkml:brushProperty name="color" value="#E71225"/>
    </inkml:brush>
  </inkml:definitions>
  <inkml:trace contextRef="#ctx0" brushRef="#br0">1 1 24575,'14'4'0,"18"20"0,23 21 0,-12-9 0,5 3 0,8 5 0,3 1 0,10 8 0,2 1 0,-3-1 0,-3-1 0,-12-8 0,-6-3 0,19 21 0,-39-33 0,-12-14 0,-5-7 0,-1-2 0,1 0 0,-2 0 0,1 0 0,-3 0 0,-2-2 0,-1-1 0,-3-1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20:56:05.885"/>
    </inkml:context>
    <inkml:brush xml:id="br0">
      <inkml:brushProperty name="width" value="0.05" units="cm"/>
      <inkml:brushProperty name="height" value="0.05" units="cm"/>
      <inkml:brushProperty name="color" value="#E71225"/>
    </inkml:brush>
  </inkml:definitions>
  <inkml:trace contextRef="#ctx0" brushRef="#br0">982 1 24575,'-30'5'0,"-11"8"0,-20 11 0,-8 8 0,-4 9 0,2 3 0,7 0 0,6-2 0,14-9 0,11-7 0,11-7 0,8-6 0,4-2 0,-2 0 0,-8 1 0,-5 3 0,-1 2 0,4-2 0,9-4 0,6-3 0,4-2 0,1-1 0,-6 4 0,-9 5 0,-12 11 0,-14 10 0,-3 8 0,4-2 0,10-8 0,11-12 0,9-11 0,5-8 0,4-5 0,2-6 0,1 4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dirty="0"/>
              <a:t>Walk-in slide (session banner) while the room fills. Switch to the title slide when you start.</a:t>
            </a:r>
          </a:p>
        </p:txBody>
      </p:sp>
      <p:sp>
        <p:nvSpPr>
          <p:cNvPr id="72" name="Google Shape;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OTLP</a:t>
            </a:r>
            <a:r>
              <a:rPr dirty="0"/>
              <a:t> standardized the data. </a:t>
            </a:r>
            <a:endParaRPr lang="en-US" dirty="0"/>
          </a:p>
          <a:p>
            <a:r>
              <a:rPr dirty="0" err="1"/>
              <a:t>OpAMP</a:t>
            </a:r>
            <a:r>
              <a:rPr dirty="0"/>
              <a:t> standardized control of the collectors. </a:t>
            </a:r>
            <a:endParaRPr lang="en-US" dirty="0"/>
          </a:p>
          <a:p>
            <a:r>
              <a:rPr dirty="0"/>
              <a:t>MCP standardizes how an AI agent gets structured access to both. </a:t>
            </a:r>
            <a:endParaRPr lang="en-US" dirty="0"/>
          </a:p>
          <a:p>
            <a:r>
              <a:rPr dirty="0"/>
              <a:t>Together they make a closed loop implementable with no proprietary glue.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The control plane itself was covered at </a:t>
            </a:r>
            <a:r>
              <a:rPr dirty="0" err="1"/>
              <a:t>KubeCon</a:t>
            </a:r>
            <a:r>
              <a:rPr dirty="0"/>
              <a:t> NA 2025 (link on slide). </a:t>
            </a:r>
            <a:endParaRPr lang="en-US" dirty="0"/>
          </a:p>
          <a:p>
            <a:r>
              <a:rPr dirty="0"/>
              <a:t>The number sets the design constraint: any change the agent proposes is, potentially, a 100k-collector change.</a:t>
            </a:r>
            <a:endParaRPr lang="en-US" dirty="0"/>
          </a:p>
          <a:p>
            <a:r>
              <a:rPr lang="en-US" dirty="0"/>
              <a:t>In reality, we segregate the collectors in the control plane’s database, grouping them by a number of common characteristics like topology or infrastructure they are deployed on (aka all EC2 collectors).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Same shape: the signal is in the telemetry, the fix is a collector config change, and today a human stitches the two together at 3am.</a:t>
            </a:r>
          </a:p>
          <a:p>
            <a:endParaRPr dirty="0"/>
          </a:p>
          <a:p>
            <a:r>
              <a:rPr lang="en-US" dirty="0"/>
              <a:t>For some sense of scale here: we had teams run large-scale Chaos Engineering experiments on their services in preparation of Single’s Day in China 11/11, which is a retail event that surpasses even Black Friday in many metrics, that caused a x30 increase in multiple metrics’ cardinality bringing our Mimir ring in the region down in the process :)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The whole talk on one slide. The agent observes and proposes; a human approves; the control plane actuates and verifies. The agent never owns a stage that changes the fleet.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I am not going to debate the pros and cons of using MCP over CLIs for implementing such a system here. It’s like tabs vs spaces all over again; let’s instead consider how pointless those endless debates look from our vantage point nowadays that machines increasingly dominate writing code.</a:t>
            </a:r>
          </a:p>
          <a:p>
            <a:r>
              <a:rPr dirty="0"/>
              <a:t>Left to right. The agent only speaks MCP. The MCP server reads backends and fleet state and creates proposals, nothing else. The only path to the fleet is control plane to </a:t>
            </a:r>
            <a:r>
              <a:rPr dirty="0" err="1"/>
              <a:t>OpAMP</a:t>
            </a:r>
            <a:r>
              <a:rPr dirty="0"/>
              <a:t> server, and the only way into the rollout engine is a human approval. The </a:t>
            </a:r>
            <a:r>
              <a:rPr dirty="0" err="1"/>
              <a:t>OpAMP</a:t>
            </a:r>
            <a:r>
              <a:rPr dirty="0"/>
              <a:t> server stays the single component with write access to collectors, s</a:t>
            </a:r>
            <a:r>
              <a:rPr lang="en-US" dirty="0"/>
              <a:t>o you can leverage your authentication provider’s machine identity features to implement properly scoped authorization, including read/write RBAC to each component.</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The core design </a:t>
            </a:r>
            <a:r>
              <a:rPr lang="en-US" dirty="0"/>
              <a:t>interface between humans and agents</a:t>
            </a:r>
            <a:r>
              <a:rPr dirty="0"/>
              <a:t>. </a:t>
            </a:r>
            <a:endParaRPr lang="en-US" dirty="0"/>
          </a:p>
          <a:p>
            <a:r>
              <a:rPr dirty="0"/>
              <a:t>Reads are broad: the agent needs context to be useful. Writes are a single tool that creates a proposal and changes nothing. </a:t>
            </a:r>
            <a:endParaRPr lang="en-US" dirty="0"/>
          </a:p>
          <a:p>
            <a:r>
              <a:rPr lang="en-US" dirty="0"/>
              <a:t>The MCP tools provide access to telemetry stores and the </a:t>
            </a:r>
            <a:r>
              <a:rPr lang="en-US" dirty="0" err="1"/>
              <a:t>OpAMP</a:t>
            </a:r>
            <a:r>
              <a:rPr lang="en-US" dirty="0"/>
              <a:t> server and guardrails policy of our control plane.</a:t>
            </a:r>
          </a:p>
          <a:p>
            <a:r>
              <a:rPr dirty="0"/>
              <a:t>There is no apply, approve or rollout tool, and a test fails the build if someone adds one: a guardrail enforced by </a:t>
            </a:r>
            <a:r>
              <a:rPr lang="en-US" dirty="0"/>
              <a:t>CI</a:t>
            </a:r>
            <a:r>
              <a:rPr dirty="0"/>
              <a:t>, not by asking the model nicely.</a:t>
            </a:r>
            <a:r>
              <a:rPr lang="en-US" dirty="0"/>
              <a:t> That’s mainly because people tend to, ahem, experiment a lot in the age of AI.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The policy is a YAML file in version control. What the agent may touch is a reviewable diff, not tribal knowledge. Changes to it get production config review, because that's what they are.</a:t>
            </a:r>
            <a:endParaRPr lang="en-US" dirty="0"/>
          </a:p>
          <a:p>
            <a:r>
              <a:rPr lang="en-US" dirty="0"/>
              <a:t>Show what the file looks like</a:t>
            </a:r>
          </a:p>
          <a:p>
            <a:r>
              <a:rPr lang="en-US" dirty="0"/>
              <a:t>A question we debated heavily was “what’s the point of both an allowlist and a denylist”. We ended up with both because</a:t>
            </a:r>
          </a:p>
          <a:p>
            <a:pPr lvl="0" rtl="0"/>
            <a:r>
              <a:rPr lang="en-US" b="1" dirty="0"/>
              <a:t>It guards against the allowlist being widened.</a:t>
            </a:r>
            <a:r>
              <a:rPr lang="en-US" dirty="0"/>
              <a:t> The allowlist will grow over time, and a broad entry like </a:t>
            </a:r>
            <a:r>
              <a:rPr lang="en-US" sz="1100" b="0" i="0" u="none" strike="noStrike" cap="none" spc="0" dirty="0">
                <a:solidFill>
                  <a:srgbClr val="000000"/>
                </a:solidFill>
                <a:latin typeface="Arial"/>
                <a:ea typeface="Arial"/>
                <a:cs typeface="Arial"/>
                <a:sym typeface="Arial"/>
              </a:rPr>
              <a:t>processors</a:t>
            </a:r>
            <a:r>
              <a:rPr lang="en-US" dirty="0"/>
              <a:t> or </a:t>
            </a:r>
            <a:r>
              <a:rPr lang="en-US" sz="1100" b="0" i="0" u="none" strike="noStrike" cap="none" spc="0" dirty="0">
                <a:solidFill>
                  <a:srgbClr val="000000"/>
                </a:solidFill>
                <a:latin typeface="Arial"/>
                <a:ea typeface="Arial"/>
                <a:cs typeface="Arial"/>
                <a:sym typeface="Arial"/>
              </a:rPr>
              <a:t>service</a:t>
            </a:r>
            <a:r>
              <a:rPr lang="en-US" dirty="0"/>
              <a:t> is an easy mistake in review. The denylist says "even then, never these", and it always wins.</a:t>
            </a:r>
          </a:p>
          <a:p>
            <a:pPr lvl="0" rtl="0"/>
            <a:r>
              <a:rPr lang="en-US" b="1" dirty="0"/>
              <a:t>It records intent.</a:t>
            </a:r>
            <a:r>
              <a:rPr lang="en-US" dirty="0"/>
              <a:t> The allowlist says what the agent may do today and should change. The denylist is the line you refuse to cross ("exporters: never let an agent redirect telemetry"), and it should almost never change. Keeping them separate makes a diff that touches the denylist stand out in code review.</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Seven gates, three phases. </a:t>
            </a:r>
            <a:endParaRPr lang="en-US" dirty="0"/>
          </a:p>
          <a:p>
            <a:r>
              <a:rPr dirty="0"/>
              <a:t>The first three fire when the proposal is created, so a bad proposal can't even be registered as approvable. </a:t>
            </a:r>
            <a:endParaRPr lang="en-US" dirty="0"/>
          </a:p>
          <a:p>
            <a:r>
              <a:rPr dirty="0"/>
              <a:t>The fourth is structural</a:t>
            </a:r>
            <a:r>
              <a:rPr lang="en-US" dirty="0"/>
              <a:t> and possibly will change in the future as we grow our trust in agentic systems by building and testing additional guardrails.</a:t>
            </a:r>
          </a:p>
          <a:p>
            <a:r>
              <a:rPr dirty="0"/>
              <a:t>The last three </a:t>
            </a:r>
            <a:r>
              <a:rPr lang="en-US" dirty="0"/>
              <a:t>do damage control on</a:t>
            </a:r>
            <a:r>
              <a:rPr dirty="0"/>
              <a:t> the blast radius even of a bad idea a human approved.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Switch to the terminal. The demo runs locally against a simulated collector fleet with the same MCP surface the production bridge exposes.</a:t>
            </a:r>
            <a:endParaRPr lang="en-US" dirty="0"/>
          </a:p>
          <a:p>
            <a:r>
              <a:rPr lang="en-US" dirty="0"/>
              <a:t>In case </a:t>
            </a:r>
            <a:endParaRPr dirty="0"/>
          </a:p>
          <a:p>
            <a:endParaRPr dirty="0"/>
          </a:p>
          <a:p>
            <a:r>
              <a:rPr dirty="0"/>
              <a:t>Fallback: if Wi-Fi or the model misbehaves, run `make replay` or play the recording. Keep it one keypress away.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Observe. The agent starts at </a:t>
            </a:r>
            <a:r>
              <a:rPr dirty="0" err="1"/>
              <a:t>fleet_overview</a:t>
            </a:r>
            <a:r>
              <a:rPr dirty="0"/>
              <a:t>, then </a:t>
            </a:r>
            <a:r>
              <a:rPr dirty="0" err="1"/>
              <a:t>query_metrics</a:t>
            </a:r>
            <a:r>
              <a:rPr dirty="0"/>
              <a:t> over time: one service is an order of magnitude off. </a:t>
            </a:r>
            <a:r>
              <a:rPr dirty="0" err="1"/>
              <a:t>query_logs</a:t>
            </a:r>
            <a:r>
              <a:rPr dirty="0"/>
              <a:t> gives it the why: a WARN line naming the label. Both come back with evidence receipts it must cite in the proposal.</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Propose. The agent reads </a:t>
            </a:r>
            <a:r>
              <a:rPr dirty="0" err="1"/>
              <a:t>get_guardrails</a:t>
            </a:r>
            <a:r>
              <a:rPr dirty="0"/>
              <a:t> and drafts a transform that strips the label rather than dropping checkout's data, citing its evidence receipts. </a:t>
            </a:r>
            <a:endParaRPr lang="en-US" dirty="0"/>
          </a:p>
          <a:p>
            <a:r>
              <a:rPr dirty="0"/>
              <a:t>Its first selector (service=checkout) is </a:t>
            </a:r>
            <a:r>
              <a:rPr dirty="0" err="1"/>
              <a:t>policy_rejected</a:t>
            </a:r>
            <a:r>
              <a:rPr dirty="0"/>
              <a:t>: it would reach payment-critical collectors. </a:t>
            </a:r>
            <a:endParaRPr lang="en-US" dirty="0"/>
          </a:p>
          <a:p>
            <a:r>
              <a:rPr dirty="0"/>
              <a:t>It </a:t>
            </a:r>
            <a:r>
              <a:rPr lang="en-US" dirty="0"/>
              <a:t>then </a:t>
            </a:r>
            <a:r>
              <a:rPr dirty="0"/>
              <a:t>narrows to tier=standard and re-proposes. </a:t>
            </a:r>
            <a:endParaRPr lang="en-US" dirty="0"/>
          </a:p>
          <a:p>
            <a:r>
              <a:rPr dirty="0"/>
              <a:t>The policy talks back in plain language and the agent adapts.</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dirty="0">
                <a:solidFill>
                  <a:srgbClr val="4F5A86"/>
                </a:solidFill>
                <a:latin typeface="Arial"/>
              </a:rPr>
              <a:t>The denylist wins. A rejected proposal can never be approved: exfiltration via config change is the scenario this rule exists for.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Approve, actuate, verify. The human sees reason, selector, patch, and the data behind each evidence receipt, and types part of the proposal id to approve. </a:t>
            </a:r>
            <a:endParaRPr lang="en-US" dirty="0"/>
          </a:p>
          <a:p>
            <a:r>
              <a:rPr dirty="0"/>
              <a:t>The engine picks 5% (2 of 40), checks canary health and </a:t>
            </a:r>
            <a:r>
              <a:rPr dirty="0" err="1"/>
              <a:t>RemoteConfigStatus</a:t>
            </a:r>
            <a:r>
              <a:rPr dirty="0"/>
              <a:t>, no series increase, no service below half its baseline. Then promotes to the other 38. </a:t>
            </a:r>
            <a:endParaRPr lang="en-US" dirty="0"/>
          </a:p>
          <a:p>
            <a:r>
              <a:rPr dirty="0"/>
              <a:t>Every transition hits the audit log.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The honest slide. Every one of these passed our own test suite. We found them by attacking the guardrails, not by reading them. Each fix is small; the lesson is that guardrails need adversarial tests like any other security boundary.</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There are ways to run the agent as a continuous background task or fire it off based on existing alerts in your monitoring systems but these are beyond the scope of this demo.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There’s also something to be said about the form of the proposal itself; in the demo it’s just text in a local machine but what would that look like in a production system?</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 immediate thought is probably a Pull Request in a repo, </a:t>
            </a:r>
            <a:r>
              <a:rPr lang="en-US" dirty="0" err="1"/>
              <a:t>GitOps</a:t>
            </a:r>
            <a:r>
              <a:rPr lang="en-US" dirty="0"/>
              <a:t> ‘n all, but this idea potentially conflicts with the fact that </a:t>
            </a:r>
            <a:r>
              <a:rPr lang="en-US" dirty="0" err="1"/>
              <a:t>OpAMP</a:t>
            </a:r>
            <a:r>
              <a:rPr lang="en-US" dirty="0"/>
              <a:t> in it’s simplest implementation form is stateless; but you can add a database to back the configurations up in a production system and then things get interesting.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idx="1"/>
          </p:nvPr>
        </p:nvSpPr>
        <p:spPr/>
        <p:txBody>
          <a:bodyPr/>
          <a:lstStyle/>
          <a:p>
            <a:r>
              <a:rPr dirty="0"/>
              <a:t>What's not solved. Prompt injection is the big one: the agent reads log lines, and log lines are written by whoever can make your service log. The guardrails hold even if the agent is fooled: an injected 'change the exporter' is still </a:t>
            </a:r>
            <a:r>
              <a:rPr dirty="0" err="1"/>
              <a:t>policy_rejected</a:t>
            </a:r>
            <a:r>
              <a:rPr dirty="0"/>
              <a:t> (</a:t>
            </a:r>
            <a:r>
              <a:rPr dirty="0" err="1"/>
              <a:t>scenarios.trigger</a:t>
            </a:r>
            <a:r>
              <a:rPr dirty="0"/>
              <a:t> </a:t>
            </a:r>
            <a:r>
              <a:rPr dirty="0" err="1"/>
              <a:t>prompt_injection</a:t>
            </a:r>
            <a:r>
              <a:rPr dirty="0"/>
              <a:t> shows it). That's the point of putting the boundary in the architecture.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idx="1"/>
          </p:nvPr>
        </p:nvSpPr>
        <p:spPr/>
        <p:txBody>
          <a:bodyPr/>
          <a:lstStyle/>
          <a:p>
            <a:r>
              <a:t>Where the line might move. The open question for the community: is there a class of change, like raising trace sampling for a declared incident with an automatic expiry, that is safe to pre-approve? If so, that approval belongs in the policy file, reviewed like everything else, not in the agent.</a:t>
            </a:r>
          </a:p>
          <a:p>
            <a:endParaRPr/>
          </a:p>
          <a:p>
            <a:r>
              <a:t>[Speaker: align this slide with what Nike actually auto-applies today, if anything.]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idx="1"/>
          </p:nvPr>
        </p:nvSpPr>
        <p:spPr/>
        <p:txBody>
          <a:bodyPr/>
          <a:lstStyle/>
          <a:p>
            <a:r>
              <a:rPr dirty="0"/>
              <a:t>Three things to take home.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dirty="0"/>
              <a:t>Thank you. Leave this slide up through Q&amp;A: ask people to scan the left code to rate the session (it helps the program committee) and the right one for the repo. Clone it, run make setup &amp;&amp; make demo, and point your own MCP client at it. Questions.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1_Section header">
    <p:bg>
      <p:bgPr>
        <a:solidFill>
          <a:srgbClr val="081669"/>
        </a:solidFill>
        <a:effectLst/>
      </p:bgPr>
    </p:bg>
    <p:spTree>
      <p:nvGrpSpPr>
        <p:cNvPr id="1" name="Shape 9"/>
        <p:cNvGrpSpPr/>
        <p:nvPr/>
      </p:nvGrpSpPr>
      <p:grpSpPr>
        <a:xfrm>
          <a:off x="0" y="0"/>
          <a:ext cx="0" cy="0"/>
          <a:chOff x="0" y="0"/>
          <a:chExt cx="0" cy="0"/>
        </a:xfrm>
      </p:grpSpPr>
      <p:pic>
        <p:nvPicPr>
          <p:cNvPr id="10" name="Google Shape;10;p13" descr="A group of colorful circles&#10;&#10;Description automatically generated"/>
          <p:cNvPicPr preferRelativeResize="0"/>
          <p:nvPr/>
        </p:nvPicPr>
        <p:blipFill rotWithShape="1">
          <a:blip r:embed="rId2">
            <a:alphaModFix/>
          </a:blip>
          <a:srcRect t="14623" r="6123"/>
          <a:stretch/>
        </p:blipFill>
        <p:spPr>
          <a:xfrm>
            <a:off x="7803500" y="0"/>
            <a:ext cx="1340501" cy="1328702"/>
          </a:xfrm>
          <a:prstGeom prst="rect">
            <a:avLst/>
          </a:prstGeom>
          <a:noFill/>
          <a:ln>
            <a:noFill/>
          </a:ln>
        </p:spPr>
      </p:pic>
      <p:sp>
        <p:nvSpPr>
          <p:cNvPr id="11" name="Google Shape;11;p13"/>
          <p:cNvSpPr/>
          <p:nvPr/>
        </p:nvSpPr>
        <p:spPr>
          <a:xfrm>
            <a:off x="0" y="1045029"/>
            <a:ext cx="9144000" cy="40984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 name="Google Shape;12;p13"/>
          <p:cNvSpPr txBox="1">
            <a:spLocks noGrp="1"/>
          </p:cNvSpPr>
          <p:nvPr>
            <p:ph type="sldNum" idx="12"/>
          </p:nvPr>
        </p:nvSpPr>
        <p:spPr>
          <a:xfrm>
            <a:off x="8283600" y="4666204"/>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8166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13" descr="A black background with white text&#10;&#10;Description automatically generated"/>
          <p:cNvPicPr preferRelativeResize="0"/>
          <p:nvPr/>
        </p:nvPicPr>
        <p:blipFill rotWithShape="1">
          <a:blip r:embed="rId3">
            <a:alphaModFix/>
          </a:blip>
          <a:srcRect/>
          <a:stretch/>
        </p:blipFill>
        <p:spPr>
          <a:xfrm>
            <a:off x="5629032" y="-121826"/>
            <a:ext cx="2041717" cy="125054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Logo">
    <p:bg>
      <p:bgPr>
        <a:solidFill>
          <a:srgbClr val="081669"/>
        </a:solidFill>
        <a:effectLst/>
      </p:bgPr>
    </p:bg>
    <p:spTree>
      <p:nvGrpSpPr>
        <p:cNvPr id="1" name="Shape 14"/>
        <p:cNvGrpSpPr/>
        <p:nvPr/>
      </p:nvGrpSpPr>
      <p:grpSpPr>
        <a:xfrm>
          <a:off x="0" y="0"/>
          <a:ext cx="0" cy="0"/>
          <a:chOff x="0" y="0"/>
          <a:chExt cx="0" cy="0"/>
        </a:xfrm>
      </p:grpSpPr>
      <p:pic>
        <p:nvPicPr>
          <p:cNvPr id="15" name="Google Shape;15;p10" descr="A group of colorful circles&#10;&#10;Description automatically generated"/>
          <p:cNvPicPr preferRelativeResize="0"/>
          <p:nvPr/>
        </p:nvPicPr>
        <p:blipFill rotWithShape="1">
          <a:blip r:embed="rId2">
            <a:alphaModFix/>
          </a:blip>
          <a:srcRect l="12832" b="12525"/>
          <a:stretch/>
        </p:blipFill>
        <p:spPr>
          <a:xfrm>
            <a:off x="0" y="3221664"/>
            <a:ext cx="2393107" cy="1921835"/>
          </a:xfrm>
          <a:prstGeom prst="rect">
            <a:avLst/>
          </a:prstGeom>
          <a:noFill/>
          <a:ln>
            <a:noFill/>
          </a:ln>
        </p:spPr>
      </p:pic>
      <p:pic>
        <p:nvPicPr>
          <p:cNvPr id="16" name="Google Shape;16;p10" descr="A black background with white text&#10;&#10;Description automatically generated"/>
          <p:cNvPicPr preferRelativeResize="0"/>
          <p:nvPr/>
        </p:nvPicPr>
        <p:blipFill rotWithShape="1">
          <a:blip r:embed="rId3">
            <a:alphaModFix/>
          </a:blip>
          <a:srcRect t="26027" b="25514"/>
          <a:stretch/>
        </p:blipFill>
        <p:spPr>
          <a:xfrm>
            <a:off x="1765003" y="1738597"/>
            <a:ext cx="5613992" cy="1666306"/>
          </a:xfrm>
          <a:prstGeom prst="rect">
            <a:avLst/>
          </a:prstGeom>
          <a:noFill/>
          <a:ln>
            <a:noFill/>
          </a:ln>
        </p:spPr>
      </p:pic>
      <p:pic>
        <p:nvPicPr>
          <p:cNvPr id="17" name="Google Shape;17;p10" descr="A group of colorful circles&#10;&#10;Description automatically generated"/>
          <p:cNvPicPr preferRelativeResize="0"/>
          <p:nvPr/>
        </p:nvPicPr>
        <p:blipFill rotWithShape="1">
          <a:blip r:embed="rId4">
            <a:alphaModFix/>
          </a:blip>
          <a:srcRect t="14623" r="6123"/>
          <a:stretch/>
        </p:blipFill>
        <p:spPr>
          <a:xfrm>
            <a:off x="6869881" y="-2"/>
            <a:ext cx="2274119" cy="225410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rgbClr val="081669"/>
        </a:solidFill>
        <a:effectLst/>
      </p:bgPr>
    </p:bg>
    <p:spTree>
      <p:nvGrpSpPr>
        <p:cNvPr id="1" name="Shape 18"/>
        <p:cNvGrpSpPr/>
        <p:nvPr/>
      </p:nvGrpSpPr>
      <p:grpSpPr>
        <a:xfrm>
          <a:off x="0" y="0"/>
          <a:ext cx="0" cy="0"/>
          <a:chOff x="0" y="0"/>
          <a:chExt cx="0" cy="0"/>
        </a:xfrm>
      </p:grpSpPr>
      <p:sp>
        <p:nvSpPr>
          <p:cNvPr id="19" name="Google Shape;19;g3fb8d8aa2d6_0_5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0" name="Google Shape;20;g3fb8d8aa2d6_0_56"/>
          <p:cNvSpPr txBox="1">
            <a:spLocks noGrp="1"/>
          </p:cNvSpPr>
          <p:nvPr>
            <p:ph type="sldNum" idx="12"/>
          </p:nvPr>
        </p:nvSpPr>
        <p:spPr>
          <a:xfrm>
            <a:off x="8283600" y="4666204"/>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1" name="Google Shape;21;g3fb8d8aa2d6_0_56" descr="A black background with white text&#10;&#10;Description automatically generated"/>
          <p:cNvPicPr preferRelativeResize="0"/>
          <p:nvPr/>
        </p:nvPicPr>
        <p:blipFill rotWithShape="1">
          <a:blip r:embed="rId2">
            <a:alphaModFix/>
          </a:blip>
          <a:srcRect/>
          <a:stretch/>
        </p:blipFill>
        <p:spPr>
          <a:xfrm>
            <a:off x="3572764" y="4057650"/>
            <a:ext cx="1998475" cy="122407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081669"/>
        </a:solidFill>
        <a:effectLst/>
      </p:bgPr>
    </p:bg>
    <p:spTree>
      <p:nvGrpSpPr>
        <p:cNvPr id="1" name="Shape 22"/>
        <p:cNvGrpSpPr/>
        <p:nvPr/>
      </p:nvGrpSpPr>
      <p:grpSpPr>
        <a:xfrm>
          <a:off x="0" y="0"/>
          <a:ext cx="0" cy="0"/>
          <a:chOff x="0" y="0"/>
          <a:chExt cx="0" cy="0"/>
        </a:xfrm>
      </p:grpSpPr>
      <p:sp>
        <p:nvSpPr>
          <p:cNvPr id="23" name="Google Shape;23;p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4" name="Google Shape;24;p12"/>
          <p:cNvSpPr txBox="1">
            <a:spLocks noGrp="1"/>
          </p:cNvSpPr>
          <p:nvPr>
            <p:ph type="sldNum" idx="12"/>
          </p:nvPr>
        </p:nvSpPr>
        <p:spPr>
          <a:xfrm>
            <a:off x="8283600" y="4666204"/>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5" name="Google Shape;25;p12" descr="A black background with white text&#10;&#10;Description automatically generated"/>
          <p:cNvPicPr preferRelativeResize="0"/>
          <p:nvPr/>
        </p:nvPicPr>
        <p:blipFill rotWithShape="1">
          <a:blip r:embed="rId2">
            <a:alphaModFix/>
          </a:blip>
          <a:srcRect/>
          <a:stretch/>
        </p:blipFill>
        <p:spPr>
          <a:xfrm>
            <a:off x="311700" y="-205531"/>
            <a:ext cx="2311026" cy="1415503"/>
          </a:xfrm>
          <a:prstGeom prst="rect">
            <a:avLst/>
          </a:prstGeom>
          <a:noFill/>
          <a:ln>
            <a:noFill/>
          </a:ln>
        </p:spPr>
      </p:pic>
      <p:pic>
        <p:nvPicPr>
          <p:cNvPr id="26" name="Google Shape;26;p12" descr="A group of colorful circles&#10;&#10;Description automatically generated"/>
          <p:cNvPicPr preferRelativeResize="0"/>
          <p:nvPr/>
        </p:nvPicPr>
        <p:blipFill rotWithShape="1">
          <a:blip r:embed="rId3">
            <a:alphaModFix/>
          </a:blip>
          <a:srcRect t="14623" r="6123"/>
          <a:stretch/>
        </p:blipFill>
        <p:spPr>
          <a:xfrm>
            <a:off x="6988629" y="-1"/>
            <a:ext cx="2155371" cy="2136400"/>
          </a:xfrm>
          <a:prstGeom prst="rect">
            <a:avLst/>
          </a:prstGeom>
          <a:noFill/>
          <a:ln>
            <a:noFill/>
          </a:ln>
        </p:spPr>
      </p:pic>
      <p:pic>
        <p:nvPicPr>
          <p:cNvPr id="27" name="Google Shape;27;p12" descr="A group of colorful circles&#10;&#10;Description automatically generated"/>
          <p:cNvPicPr preferRelativeResize="0"/>
          <p:nvPr/>
        </p:nvPicPr>
        <p:blipFill rotWithShape="1">
          <a:blip r:embed="rId4">
            <a:alphaModFix/>
          </a:blip>
          <a:srcRect l="12832" b="12525"/>
          <a:stretch/>
        </p:blipFill>
        <p:spPr>
          <a:xfrm>
            <a:off x="1" y="3302328"/>
            <a:ext cx="2292664" cy="18411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28"/>
        <p:cNvGrpSpPr/>
        <p:nvPr/>
      </p:nvGrpSpPr>
      <p:grpSpPr>
        <a:xfrm>
          <a:off x="0" y="0"/>
          <a:ext cx="0" cy="0"/>
          <a:chOff x="0" y="0"/>
          <a:chExt cx="0" cy="0"/>
        </a:xfrm>
      </p:grpSpPr>
      <p:sp>
        <p:nvSpPr>
          <p:cNvPr id="29" name="Google Shape;29;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15"/>
          <p:cNvSpPr txBox="1">
            <a:spLocks noGrp="1"/>
          </p:cNvSpPr>
          <p:nvPr>
            <p:ph type="body" idx="1"/>
          </p:nvPr>
        </p:nvSpPr>
        <p:spPr>
          <a:xfrm>
            <a:off x="311700" y="1152475"/>
            <a:ext cx="3999900" cy="3317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5"/>
          <p:cNvSpPr txBox="1">
            <a:spLocks noGrp="1"/>
          </p:cNvSpPr>
          <p:nvPr>
            <p:ph type="body" idx="2"/>
          </p:nvPr>
        </p:nvSpPr>
        <p:spPr>
          <a:xfrm>
            <a:off x="4832400" y="1152475"/>
            <a:ext cx="3999900" cy="3317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15"/>
          <p:cNvSpPr txBox="1">
            <a:spLocks noGrp="1"/>
          </p:cNvSpPr>
          <p:nvPr>
            <p:ph type="sldNum" idx="12"/>
          </p:nvPr>
        </p:nvSpPr>
        <p:spPr>
          <a:xfrm>
            <a:off x="8283600" y="460462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3" name="Google Shape;33;p15" descr="Blue text on a black background&#10;&#10;Description automatically generated"/>
          <p:cNvPicPr preferRelativeResize="0"/>
          <p:nvPr/>
        </p:nvPicPr>
        <p:blipFill rotWithShape="1">
          <a:blip r:embed="rId2">
            <a:alphaModFix/>
          </a:blip>
          <a:srcRect/>
          <a:stretch/>
        </p:blipFill>
        <p:spPr>
          <a:xfrm>
            <a:off x="304275" y="4296200"/>
            <a:ext cx="1462648" cy="8958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1"/>
        </a:solidFill>
        <a:effectLst/>
      </p:bgPr>
    </p:bg>
    <p:spTree>
      <p:nvGrpSpPr>
        <p:cNvPr id="1" name="Shape 34"/>
        <p:cNvGrpSpPr/>
        <p:nvPr/>
      </p:nvGrpSpPr>
      <p:grpSpPr>
        <a:xfrm>
          <a:off x="0" y="0"/>
          <a:ext cx="0" cy="0"/>
          <a:chOff x="0" y="0"/>
          <a:chExt cx="0" cy="0"/>
        </a:xfrm>
      </p:grpSpPr>
      <p:sp>
        <p:nvSpPr>
          <p:cNvPr id="35" name="Google Shape;35;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14"/>
          <p:cNvSpPr txBox="1">
            <a:spLocks noGrp="1"/>
          </p:cNvSpPr>
          <p:nvPr>
            <p:ph type="body" idx="1"/>
          </p:nvPr>
        </p:nvSpPr>
        <p:spPr>
          <a:xfrm>
            <a:off x="311700" y="1152475"/>
            <a:ext cx="8520600" cy="3317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7" name="Google Shape;37;p14"/>
          <p:cNvSpPr txBox="1">
            <a:spLocks noGrp="1"/>
          </p:cNvSpPr>
          <p:nvPr>
            <p:ph type="sldNum" idx="12"/>
          </p:nvPr>
        </p:nvSpPr>
        <p:spPr>
          <a:xfrm>
            <a:off x="8283600" y="4616336"/>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8" name="Google Shape;38;p14" descr="Blue text on a black background&#10;&#10;Description automatically generated"/>
          <p:cNvPicPr preferRelativeResize="0"/>
          <p:nvPr/>
        </p:nvPicPr>
        <p:blipFill rotWithShape="1">
          <a:blip r:embed="rId2">
            <a:alphaModFix/>
          </a:blip>
          <a:srcRect/>
          <a:stretch/>
        </p:blipFill>
        <p:spPr>
          <a:xfrm>
            <a:off x="304275" y="4296200"/>
            <a:ext cx="1462648" cy="8958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39"/>
        <p:cNvGrpSpPr/>
        <p:nvPr/>
      </p:nvGrpSpPr>
      <p:grpSpPr>
        <a:xfrm>
          <a:off x="0" y="0"/>
          <a:ext cx="0" cy="0"/>
          <a:chOff x="0" y="0"/>
          <a:chExt cx="0" cy="0"/>
        </a:xfrm>
      </p:grpSpPr>
      <p:sp>
        <p:nvSpPr>
          <p:cNvPr id="40" name="Google Shape;40;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1" name="Google Shape;41;p16"/>
          <p:cNvSpPr txBox="1">
            <a:spLocks noGrp="1"/>
          </p:cNvSpPr>
          <p:nvPr>
            <p:ph type="sldNum" idx="12"/>
          </p:nvPr>
        </p:nvSpPr>
        <p:spPr>
          <a:xfrm>
            <a:off x="8283600" y="460918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2" name="Google Shape;42;p16" descr="Blue text on a black background&#10;&#10;Description automatically generated"/>
          <p:cNvPicPr preferRelativeResize="0"/>
          <p:nvPr/>
        </p:nvPicPr>
        <p:blipFill rotWithShape="1">
          <a:blip r:embed="rId2">
            <a:alphaModFix/>
          </a:blip>
          <a:srcRect/>
          <a:stretch/>
        </p:blipFill>
        <p:spPr>
          <a:xfrm>
            <a:off x="304275" y="4296200"/>
            <a:ext cx="1462648" cy="8958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81669"/>
        </a:solidFill>
        <a:effectLst/>
      </p:bgPr>
    </p:bg>
    <p:spTree>
      <p:nvGrpSpPr>
        <p:cNvPr id="1" name="Shape 43"/>
        <p:cNvGrpSpPr/>
        <p:nvPr/>
      </p:nvGrpSpPr>
      <p:grpSpPr>
        <a:xfrm>
          <a:off x="0" y="0"/>
          <a:ext cx="0" cy="0"/>
          <a:chOff x="0" y="0"/>
          <a:chExt cx="0" cy="0"/>
        </a:xfrm>
      </p:grpSpPr>
      <p:sp>
        <p:nvSpPr>
          <p:cNvPr id="44" name="Google Shape;44;p11"/>
          <p:cNvSpPr txBox="1">
            <a:spLocks noGrp="1"/>
          </p:cNvSpPr>
          <p:nvPr>
            <p:ph type="ctrTitle"/>
          </p:nvPr>
        </p:nvSpPr>
        <p:spPr>
          <a:xfrm>
            <a:off x="412558" y="967737"/>
            <a:ext cx="8010201" cy="2295612"/>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45" name="Google Shape;45;p11"/>
          <p:cNvSpPr txBox="1">
            <a:spLocks noGrp="1"/>
          </p:cNvSpPr>
          <p:nvPr>
            <p:ph type="subTitle" idx="1"/>
          </p:nvPr>
        </p:nvSpPr>
        <p:spPr>
          <a:xfrm>
            <a:off x="412559" y="3263349"/>
            <a:ext cx="7287958" cy="670179"/>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46" name="Google Shape;46;p11"/>
          <p:cNvPicPr preferRelativeResize="0"/>
          <p:nvPr/>
        </p:nvPicPr>
        <p:blipFill rotWithShape="1">
          <a:blip r:embed="rId2">
            <a:alphaModFix/>
          </a:blip>
          <a:srcRect/>
          <a:stretch/>
        </p:blipFill>
        <p:spPr>
          <a:xfrm>
            <a:off x="398303" y="5355705"/>
            <a:ext cx="969444" cy="318947"/>
          </a:xfrm>
          <a:prstGeom prst="rect">
            <a:avLst/>
          </a:prstGeom>
          <a:noFill/>
          <a:ln>
            <a:noFill/>
          </a:ln>
        </p:spPr>
      </p:pic>
      <p:pic>
        <p:nvPicPr>
          <p:cNvPr id="47" name="Google Shape;47;p11" descr="A group of colorful circles&#10;&#10;Description automatically generated"/>
          <p:cNvPicPr preferRelativeResize="0"/>
          <p:nvPr/>
        </p:nvPicPr>
        <p:blipFill rotWithShape="1">
          <a:blip r:embed="rId3">
            <a:alphaModFix/>
          </a:blip>
          <a:srcRect l="12832" b="12525"/>
          <a:stretch/>
        </p:blipFill>
        <p:spPr>
          <a:xfrm>
            <a:off x="1" y="3302328"/>
            <a:ext cx="2292664" cy="1841172"/>
          </a:xfrm>
          <a:prstGeom prst="rect">
            <a:avLst/>
          </a:prstGeom>
          <a:noFill/>
          <a:ln>
            <a:noFill/>
          </a:ln>
        </p:spPr>
      </p:pic>
      <p:pic>
        <p:nvPicPr>
          <p:cNvPr id="48" name="Google Shape;48;p11" descr="A group of colorful circles&#10;&#10;Description automatically generated"/>
          <p:cNvPicPr preferRelativeResize="0"/>
          <p:nvPr/>
        </p:nvPicPr>
        <p:blipFill rotWithShape="1">
          <a:blip r:embed="rId4">
            <a:alphaModFix/>
          </a:blip>
          <a:srcRect t="14623" r="6123"/>
          <a:stretch/>
        </p:blipFill>
        <p:spPr>
          <a:xfrm>
            <a:off x="6988629" y="-1"/>
            <a:ext cx="2155371" cy="2136400"/>
          </a:xfrm>
          <a:prstGeom prst="rect">
            <a:avLst/>
          </a:prstGeom>
          <a:noFill/>
          <a:ln>
            <a:noFill/>
          </a:ln>
        </p:spPr>
      </p:pic>
      <p:pic>
        <p:nvPicPr>
          <p:cNvPr id="49" name="Google Shape;49;p11" descr="A black background with white text&#10;&#10;Description automatically generated"/>
          <p:cNvPicPr preferRelativeResize="0"/>
          <p:nvPr/>
        </p:nvPicPr>
        <p:blipFill rotWithShape="1">
          <a:blip r:embed="rId5">
            <a:alphaModFix/>
          </a:blip>
          <a:srcRect/>
          <a:stretch/>
        </p:blipFill>
        <p:spPr>
          <a:xfrm>
            <a:off x="311700" y="-205531"/>
            <a:ext cx="2311026" cy="141550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7"/>
          <p:cNvSpPr txBox="1"/>
          <p:nvPr/>
        </p:nvSpPr>
        <p:spPr>
          <a:xfrm>
            <a:off x="8430417" y="4604624"/>
            <a:ext cx="54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 sz="1000" b="0" i="0" u="none" strike="noStrike" cap="none">
                <a:solidFill>
                  <a:schemeClr val="dk2"/>
                </a:solidFill>
                <a:latin typeface="Arial"/>
                <a:ea typeface="Arial"/>
                <a:cs typeface="Arial"/>
                <a:sym typeface="Arial"/>
              </a:rPr>
              <a:t>‹#›</a:t>
            </a:fld>
            <a:endParaRPr sz="1000" b="0" i="0" u="none" strike="noStrike" cap="none">
              <a:solidFill>
                <a:schemeClr val="dk2"/>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2pPr>
            <a:lvl3pPr marR="0" lvl="2"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3pPr>
            <a:lvl4pPr marR="0" lvl="3"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4pPr>
            <a:lvl5pPr marR="0" lvl="4"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5pPr>
            <a:lvl6pPr marR="0" lvl="5"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g"/><Relationship Id="rId7" Type="http://schemas.openxmlformats.org/officeDocument/2006/relationships/customXml" Target="../ink/ink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ustomXml" Target="../ink/ink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com/watch?v=J68ThM9DqQ0"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2" name="Picture 1" descr="1.jpg"/>
          <p:cNvPicPr>
            <a:picLocks noChangeAspect="1"/>
          </p:cNvPicPr>
          <p:nvPr/>
        </p:nvPicPr>
        <p:blipFill>
          <a:blip r:embed="rId3"/>
          <a:stretch>
            <a:fillRect/>
          </a:stretch>
        </p:blipFill>
        <p:spPr>
          <a:xfrm>
            <a:off x="0" y="5110"/>
            <a:ext cx="9144000" cy="5138389"/>
          </a:xfrm>
          <a:prstGeom prst="rect">
            <a:avLst/>
          </a:prstGeom>
        </p:spPr>
      </p:pic>
      <p:pic>
        <p:nvPicPr>
          <p:cNvPr id="4" name="Picture 3">
            <a:extLst>
              <a:ext uri="{FF2B5EF4-FFF2-40B4-BE49-F238E27FC236}">
                <a16:creationId xmlns:a16="http://schemas.microsoft.com/office/drawing/2014/main" id="{49E30A20-D0AE-BFE9-9F1D-3BD76A851960}"/>
              </a:ext>
            </a:extLst>
          </p:cNvPr>
          <p:cNvPicPr>
            <a:picLocks noChangeAspect="1"/>
          </p:cNvPicPr>
          <p:nvPr/>
        </p:nvPicPr>
        <p:blipFill>
          <a:blip r:embed="rId4"/>
          <a:stretch>
            <a:fillRect/>
          </a:stretch>
        </p:blipFill>
        <p:spPr>
          <a:xfrm>
            <a:off x="2488758" y="1075532"/>
            <a:ext cx="4166484" cy="457200"/>
          </a:xfrm>
          <a:prstGeom prst="rect">
            <a:avLst/>
          </a:prstGeom>
        </p:spPr>
      </p:pic>
      <p:grpSp>
        <p:nvGrpSpPr>
          <p:cNvPr id="11" name="Group 10">
            <a:extLst>
              <a:ext uri="{FF2B5EF4-FFF2-40B4-BE49-F238E27FC236}">
                <a16:creationId xmlns:a16="http://schemas.microsoft.com/office/drawing/2014/main" id="{EB378F3F-669E-291E-8F9B-DF4BA8A227EC}"/>
              </a:ext>
            </a:extLst>
          </p:cNvPr>
          <p:cNvGrpSpPr/>
          <p:nvPr/>
        </p:nvGrpSpPr>
        <p:grpSpPr>
          <a:xfrm>
            <a:off x="3256217" y="2312332"/>
            <a:ext cx="365040" cy="296640"/>
            <a:chOff x="3259612" y="2558551"/>
            <a:chExt cx="365040" cy="296640"/>
          </a:xfrm>
        </p:grpSpPr>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FB936844-11D3-63D1-2B0F-8CED95E3BA88}"/>
                    </a:ext>
                  </a:extLst>
                </p14:cNvPr>
                <p14:cNvContentPartPr/>
                <p14:nvPr/>
              </p14:nvContentPartPr>
              <p14:xfrm>
                <a:off x="3259612" y="2558551"/>
                <a:ext cx="305640" cy="248040"/>
              </p14:xfrm>
            </p:contentPart>
          </mc:Choice>
          <mc:Fallback xmlns="">
            <p:pic>
              <p:nvPicPr>
                <p:cNvPr id="8" name="Ink 7">
                  <a:extLst>
                    <a:ext uri="{FF2B5EF4-FFF2-40B4-BE49-F238E27FC236}">
                      <a16:creationId xmlns:a16="http://schemas.microsoft.com/office/drawing/2014/main" id="{FB936844-11D3-63D1-2B0F-8CED95E3BA88}"/>
                    </a:ext>
                  </a:extLst>
                </p:cNvPr>
                <p:cNvPicPr/>
                <p:nvPr/>
              </p:nvPicPr>
              <p:blipFill>
                <a:blip r:embed="rId6"/>
                <a:stretch>
                  <a:fillRect/>
                </a:stretch>
              </p:blipFill>
              <p:spPr>
                <a:xfrm>
                  <a:off x="3250972" y="2549911"/>
                  <a:ext cx="3232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EE0ECE92-EB9E-6600-DAFA-9C16A1ABE446}"/>
                    </a:ext>
                  </a:extLst>
                </p14:cNvPr>
                <p14:cNvContentPartPr/>
                <p14:nvPr/>
              </p14:nvContentPartPr>
              <p14:xfrm>
                <a:off x="3271132" y="2609671"/>
                <a:ext cx="353520" cy="245520"/>
              </p14:xfrm>
            </p:contentPart>
          </mc:Choice>
          <mc:Fallback xmlns="">
            <p:pic>
              <p:nvPicPr>
                <p:cNvPr id="9" name="Ink 8">
                  <a:extLst>
                    <a:ext uri="{FF2B5EF4-FFF2-40B4-BE49-F238E27FC236}">
                      <a16:creationId xmlns:a16="http://schemas.microsoft.com/office/drawing/2014/main" id="{EE0ECE92-EB9E-6600-DAFA-9C16A1ABE446}"/>
                    </a:ext>
                  </a:extLst>
                </p:cNvPr>
                <p:cNvPicPr/>
                <p:nvPr/>
              </p:nvPicPr>
              <p:blipFill>
                <a:blip r:embed="rId8"/>
                <a:stretch>
                  <a:fillRect/>
                </a:stretch>
              </p:blipFill>
              <p:spPr>
                <a:xfrm>
                  <a:off x="3262132" y="2601031"/>
                  <a:ext cx="371160" cy="263160"/>
                </a:xfrm>
                <a:prstGeom prst="rect">
                  <a:avLst/>
                </a:prstGeom>
              </p:spPr>
            </p:pic>
          </mc:Fallback>
        </mc:AlternateContent>
      </p:grpSp>
      <p:sp>
        <p:nvSpPr>
          <p:cNvPr id="12" name="TextBox 11">
            <a:extLst>
              <a:ext uri="{FF2B5EF4-FFF2-40B4-BE49-F238E27FC236}">
                <a16:creationId xmlns:a16="http://schemas.microsoft.com/office/drawing/2014/main" id="{22583ADE-26FE-00CE-BDFD-03A814128717}"/>
              </a:ext>
            </a:extLst>
          </p:cNvPr>
          <p:cNvSpPr txBox="1"/>
          <p:nvPr/>
        </p:nvSpPr>
        <p:spPr>
          <a:xfrm>
            <a:off x="3172478" y="2571750"/>
            <a:ext cx="532518" cy="307777"/>
          </a:xfrm>
          <a:prstGeom prst="rect">
            <a:avLst/>
          </a:prstGeom>
          <a:noFill/>
        </p:spPr>
        <p:txBody>
          <a:bodyPr wrap="none" rtlCol="0">
            <a:spAutoFit/>
          </a:bodyPr>
          <a:lstStyle/>
          <a:p>
            <a:r>
              <a:rPr lang="en-US" dirty="0">
                <a:solidFill>
                  <a:schemeClr val="bg1"/>
                </a:solidFill>
              </a:rPr>
              <a:t>5/10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274320"/>
            <a:ext cx="5212080" cy="548640"/>
          </a:xfrm>
          <a:prstGeom prst="rect">
            <a:avLst/>
          </a:prstGeom>
          <a:noFill/>
        </p:spPr>
        <p:txBody>
          <a:bodyPr wrap="square" lIns="0" tIns="0" rIns="0" bIns="0" anchor="ctr">
            <a:spAutoFit/>
          </a:bodyPr>
          <a:lstStyle/>
          <a:p>
            <a:pPr algn="l"/>
            <a:r>
              <a:rPr sz="2200" b="1" i="0">
                <a:solidFill>
                  <a:srgbClr val="FFFFFF"/>
                </a:solidFill>
                <a:latin typeface="Arial"/>
              </a:rPr>
              <a:t>Three open standards, one loop</a:t>
            </a:r>
          </a:p>
        </p:txBody>
      </p:sp>
      <p:sp>
        <p:nvSpPr>
          <p:cNvPr id="3" name="Rounded Rectangle 2"/>
          <p:cNvSpPr/>
          <p:nvPr/>
        </p:nvSpPr>
        <p:spPr>
          <a:xfrm>
            <a:off x="365760" y="1280160"/>
            <a:ext cx="2651760" cy="251460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94360" y="1481328"/>
            <a:ext cx="566928" cy="566928"/>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aStream_navy.png"/>
          <p:cNvPicPr>
            <a:picLocks noChangeAspect="1"/>
          </p:cNvPicPr>
          <p:nvPr/>
        </p:nvPicPr>
        <p:blipFill>
          <a:blip r:embed="rId3"/>
          <a:stretch>
            <a:fillRect/>
          </a:stretch>
        </p:blipFill>
        <p:spPr>
          <a:xfrm>
            <a:off x="736092" y="1623060"/>
            <a:ext cx="283464" cy="283464"/>
          </a:xfrm>
          <a:prstGeom prst="rect">
            <a:avLst/>
          </a:prstGeom>
        </p:spPr>
      </p:pic>
      <p:sp>
        <p:nvSpPr>
          <p:cNvPr id="6" name="TextBox 5"/>
          <p:cNvSpPr txBox="1"/>
          <p:nvPr/>
        </p:nvSpPr>
        <p:spPr>
          <a:xfrm>
            <a:off x="594360" y="2176272"/>
            <a:ext cx="2194560" cy="365760"/>
          </a:xfrm>
          <a:prstGeom prst="rect">
            <a:avLst/>
          </a:prstGeom>
          <a:noFill/>
        </p:spPr>
        <p:txBody>
          <a:bodyPr wrap="square" lIns="0" tIns="0" rIns="0" bIns="0" anchor="t">
            <a:spAutoFit/>
          </a:bodyPr>
          <a:lstStyle/>
          <a:p>
            <a:pPr algn="l"/>
            <a:r>
              <a:rPr sz="2000" b="1" i="0">
                <a:solidFill>
                  <a:srgbClr val="071669"/>
                </a:solidFill>
                <a:latin typeface="Arial"/>
              </a:rPr>
              <a:t>OTLP</a:t>
            </a:r>
          </a:p>
        </p:txBody>
      </p:sp>
      <p:sp>
        <p:nvSpPr>
          <p:cNvPr id="7" name="TextBox 6"/>
          <p:cNvSpPr txBox="1"/>
          <p:nvPr/>
        </p:nvSpPr>
        <p:spPr>
          <a:xfrm>
            <a:off x="594360" y="2560320"/>
            <a:ext cx="2194560" cy="274320"/>
          </a:xfrm>
          <a:prstGeom prst="rect">
            <a:avLst/>
          </a:prstGeom>
          <a:noFill/>
        </p:spPr>
        <p:txBody>
          <a:bodyPr wrap="square" lIns="0" tIns="0" rIns="0" bIns="0" anchor="t">
            <a:spAutoFit/>
          </a:bodyPr>
          <a:lstStyle/>
          <a:p>
            <a:pPr algn="l"/>
            <a:r>
              <a:rPr sz="1200" b="1" i="0">
                <a:solidFill>
                  <a:srgbClr val="157A76"/>
                </a:solidFill>
                <a:latin typeface="Arial"/>
              </a:rPr>
              <a:t>The data</a:t>
            </a:r>
          </a:p>
        </p:txBody>
      </p:sp>
      <p:sp>
        <p:nvSpPr>
          <p:cNvPr id="8" name="TextBox 7"/>
          <p:cNvSpPr txBox="1"/>
          <p:nvPr/>
        </p:nvSpPr>
        <p:spPr>
          <a:xfrm>
            <a:off x="594360" y="2862072"/>
            <a:ext cx="2240280" cy="507831"/>
          </a:xfrm>
          <a:prstGeom prst="rect">
            <a:avLst/>
          </a:prstGeom>
          <a:noFill/>
        </p:spPr>
        <p:txBody>
          <a:bodyPr wrap="square" lIns="0" tIns="0" rIns="0" bIns="0" anchor="t">
            <a:spAutoFit/>
          </a:bodyPr>
          <a:lstStyle/>
          <a:p>
            <a:pPr algn="l"/>
            <a:r>
              <a:rPr sz="1100" b="0" i="0" dirty="0">
                <a:solidFill>
                  <a:srgbClr val="4F5A86"/>
                </a:solidFill>
                <a:latin typeface="Arial"/>
              </a:rPr>
              <a:t>One protocol for </a:t>
            </a:r>
            <a:r>
              <a:rPr lang="en-US" sz="1100" b="0" i="0" dirty="0">
                <a:solidFill>
                  <a:srgbClr val="4F5A86"/>
                </a:solidFill>
                <a:latin typeface="Arial"/>
              </a:rPr>
              <a:t>logs, metrics and traces (and more) </a:t>
            </a:r>
            <a:r>
              <a:rPr sz="1100" b="0" i="0" dirty="0">
                <a:solidFill>
                  <a:srgbClr val="4F5A86"/>
                </a:solidFill>
                <a:latin typeface="Arial"/>
              </a:rPr>
              <a:t>from any source to any backend.</a:t>
            </a:r>
          </a:p>
        </p:txBody>
      </p:sp>
      <p:sp>
        <p:nvSpPr>
          <p:cNvPr id="9" name="Rounded Rectangle 8"/>
          <p:cNvSpPr/>
          <p:nvPr/>
        </p:nvSpPr>
        <p:spPr>
          <a:xfrm>
            <a:off x="3200400" y="1280160"/>
            <a:ext cx="2651760" cy="251460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3429000" y="1481328"/>
            <a:ext cx="566928" cy="566928"/>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FaSlidersH_navy.png"/>
          <p:cNvPicPr>
            <a:picLocks noChangeAspect="1"/>
          </p:cNvPicPr>
          <p:nvPr/>
        </p:nvPicPr>
        <p:blipFill>
          <a:blip r:embed="rId4"/>
          <a:stretch>
            <a:fillRect/>
          </a:stretch>
        </p:blipFill>
        <p:spPr>
          <a:xfrm>
            <a:off x="3570732" y="1623060"/>
            <a:ext cx="283464" cy="283464"/>
          </a:xfrm>
          <a:prstGeom prst="rect">
            <a:avLst/>
          </a:prstGeom>
        </p:spPr>
      </p:pic>
      <p:sp>
        <p:nvSpPr>
          <p:cNvPr id="12" name="TextBox 11"/>
          <p:cNvSpPr txBox="1"/>
          <p:nvPr/>
        </p:nvSpPr>
        <p:spPr>
          <a:xfrm>
            <a:off x="3429000" y="2176272"/>
            <a:ext cx="2194560" cy="365760"/>
          </a:xfrm>
          <a:prstGeom prst="rect">
            <a:avLst/>
          </a:prstGeom>
          <a:noFill/>
        </p:spPr>
        <p:txBody>
          <a:bodyPr wrap="square" lIns="0" tIns="0" rIns="0" bIns="0" anchor="t">
            <a:spAutoFit/>
          </a:bodyPr>
          <a:lstStyle/>
          <a:p>
            <a:pPr algn="l"/>
            <a:r>
              <a:rPr sz="2000" b="1" i="0">
                <a:solidFill>
                  <a:srgbClr val="071669"/>
                </a:solidFill>
                <a:latin typeface="Arial"/>
              </a:rPr>
              <a:t>OpAMP</a:t>
            </a:r>
          </a:p>
        </p:txBody>
      </p:sp>
      <p:sp>
        <p:nvSpPr>
          <p:cNvPr id="13" name="TextBox 12"/>
          <p:cNvSpPr txBox="1"/>
          <p:nvPr/>
        </p:nvSpPr>
        <p:spPr>
          <a:xfrm>
            <a:off x="3429000" y="2560320"/>
            <a:ext cx="2194560" cy="274320"/>
          </a:xfrm>
          <a:prstGeom prst="rect">
            <a:avLst/>
          </a:prstGeom>
          <a:noFill/>
        </p:spPr>
        <p:txBody>
          <a:bodyPr wrap="square" lIns="0" tIns="0" rIns="0" bIns="0" anchor="t">
            <a:spAutoFit/>
          </a:bodyPr>
          <a:lstStyle/>
          <a:p>
            <a:pPr algn="l"/>
            <a:r>
              <a:rPr sz="1200" b="1" i="0">
                <a:solidFill>
                  <a:srgbClr val="5B7A17"/>
                </a:solidFill>
                <a:latin typeface="Arial"/>
              </a:rPr>
              <a:t>The control</a:t>
            </a:r>
          </a:p>
        </p:txBody>
      </p:sp>
      <p:sp>
        <p:nvSpPr>
          <p:cNvPr id="14" name="TextBox 13"/>
          <p:cNvSpPr txBox="1"/>
          <p:nvPr/>
        </p:nvSpPr>
        <p:spPr>
          <a:xfrm>
            <a:off x="3429000" y="2862072"/>
            <a:ext cx="2240280" cy="822960"/>
          </a:xfrm>
          <a:prstGeom prst="rect">
            <a:avLst/>
          </a:prstGeom>
          <a:noFill/>
        </p:spPr>
        <p:txBody>
          <a:bodyPr wrap="square" lIns="0" tIns="0" rIns="0" bIns="0" anchor="t">
            <a:spAutoFit/>
          </a:bodyPr>
          <a:lstStyle/>
          <a:p>
            <a:pPr algn="l"/>
            <a:r>
              <a:rPr sz="1100" b="0" i="0">
                <a:solidFill>
                  <a:srgbClr val="4F5A86"/>
                </a:solidFill>
                <a:latin typeface="Arial"/>
              </a:rPr>
              <a:t>One protocol for managing the collectors: remote config, health, status.</a:t>
            </a:r>
          </a:p>
        </p:txBody>
      </p:sp>
      <p:sp>
        <p:nvSpPr>
          <p:cNvPr id="15" name="Rounded Rectangle 14"/>
          <p:cNvSpPr/>
          <p:nvPr/>
        </p:nvSpPr>
        <p:spPr>
          <a:xfrm>
            <a:off x="6035040" y="1280160"/>
            <a:ext cx="2651760" cy="251460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263640" y="1481328"/>
            <a:ext cx="566928" cy="566928"/>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FaPlug_navy.png"/>
          <p:cNvPicPr>
            <a:picLocks noChangeAspect="1"/>
          </p:cNvPicPr>
          <p:nvPr/>
        </p:nvPicPr>
        <p:blipFill>
          <a:blip r:embed="rId5"/>
          <a:stretch>
            <a:fillRect/>
          </a:stretch>
        </p:blipFill>
        <p:spPr>
          <a:xfrm>
            <a:off x="6405372" y="1623060"/>
            <a:ext cx="283464" cy="283464"/>
          </a:xfrm>
          <a:prstGeom prst="rect">
            <a:avLst/>
          </a:prstGeom>
        </p:spPr>
      </p:pic>
      <p:sp>
        <p:nvSpPr>
          <p:cNvPr id="18" name="TextBox 17"/>
          <p:cNvSpPr txBox="1"/>
          <p:nvPr/>
        </p:nvSpPr>
        <p:spPr>
          <a:xfrm>
            <a:off x="6263640" y="2176272"/>
            <a:ext cx="2194560" cy="365760"/>
          </a:xfrm>
          <a:prstGeom prst="rect">
            <a:avLst/>
          </a:prstGeom>
          <a:noFill/>
        </p:spPr>
        <p:txBody>
          <a:bodyPr wrap="square" lIns="0" tIns="0" rIns="0" bIns="0" anchor="t">
            <a:spAutoFit/>
          </a:bodyPr>
          <a:lstStyle/>
          <a:p>
            <a:pPr algn="l"/>
            <a:r>
              <a:rPr sz="2000" b="1" i="0">
                <a:solidFill>
                  <a:srgbClr val="071669"/>
                </a:solidFill>
                <a:latin typeface="Arial"/>
              </a:rPr>
              <a:t>MCP</a:t>
            </a:r>
          </a:p>
        </p:txBody>
      </p:sp>
      <p:sp>
        <p:nvSpPr>
          <p:cNvPr id="19" name="TextBox 18"/>
          <p:cNvSpPr txBox="1"/>
          <p:nvPr/>
        </p:nvSpPr>
        <p:spPr>
          <a:xfrm>
            <a:off x="6263640" y="2560320"/>
            <a:ext cx="2194560" cy="274320"/>
          </a:xfrm>
          <a:prstGeom prst="rect">
            <a:avLst/>
          </a:prstGeom>
          <a:noFill/>
        </p:spPr>
        <p:txBody>
          <a:bodyPr wrap="square" lIns="0" tIns="0" rIns="0" bIns="0" anchor="t">
            <a:spAutoFit/>
          </a:bodyPr>
          <a:lstStyle/>
          <a:p>
            <a:pPr algn="l"/>
            <a:r>
              <a:rPr sz="1200" b="1" i="0">
                <a:solidFill>
                  <a:srgbClr val="C8413A"/>
                </a:solidFill>
                <a:latin typeface="Arial"/>
              </a:rPr>
              <a:t>The access</a:t>
            </a:r>
          </a:p>
        </p:txBody>
      </p:sp>
      <p:sp>
        <p:nvSpPr>
          <p:cNvPr id="20" name="TextBox 19"/>
          <p:cNvSpPr txBox="1"/>
          <p:nvPr/>
        </p:nvSpPr>
        <p:spPr>
          <a:xfrm>
            <a:off x="6263640" y="2862072"/>
            <a:ext cx="2240280" cy="822960"/>
          </a:xfrm>
          <a:prstGeom prst="rect">
            <a:avLst/>
          </a:prstGeom>
          <a:noFill/>
        </p:spPr>
        <p:txBody>
          <a:bodyPr wrap="square" lIns="0" tIns="0" rIns="0" bIns="0" anchor="t">
            <a:spAutoFit/>
          </a:bodyPr>
          <a:lstStyle/>
          <a:p>
            <a:pPr algn="l"/>
            <a:r>
              <a:rPr sz="1100" b="0" i="0">
                <a:solidFill>
                  <a:srgbClr val="4F5A86"/>
                </a:solidFill>
                <a:latin typeface="Arial"/>
              </a:rPr>
              <a:t>One protocol for giving an AI agent structured tools over both.</a:t>
            </a:r>
          </a:p>
        </p:txBody>
      </p:sp>
      <p:sp>
        <p:nvSpPr>
          <p:cNvPr id="21" name="TextBox 20"/>
          <p:cNvSpPr txBox="1"/>
          <p:nvPr/>
        </p:nvSpPr>
        <p:spPr>
          <a:xfrm>
            <a:off x="365760" y="4069080"/>
            <a:ext cx="8412480" cy="365760"/>
          </a:xfrm>
          <a:prstGeom prst="rect">
            <a:avLst/>
          </a:prstGeom>
          <a:noFill/>
        </p:spPr>
        <p:txBody>
          <a:bodyPr wrap="square" lIns="0" tIns="0" rIns="0" bIns="0" anchor="t">
            <a:spAutoFit/>
          </a:bodyPr>
          <a:lstStyle/>
          <a:p>
            <a:pPr algn="l"/>
            <a:r>
              <a:rPr sz="1500" b="0" i="0">
                <a:solidFill>
                  <a:srgbClr val="4F5A86"/>
                </a:solidFill>
                <a:latin typeface="Arial"/>
              </a:rPr>
              <a:t>Put together: </a:t>
            </a:r>
            <a:r>
              <a:rPr sz="1500" b="1" i="0">
                <a:solidFill>
                  <a:srgbClr val="071669"/>
                </a:solidFill>
                <a:latin typeface="Arial"/>
              </a:rPr>
              <a:t>telemetry pipelines that tune themselves become testable.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85800"/>
            <a:ext cx="4754880" cy="1005840"/>
          </a:xfrm>
          <a:prstGeom prst="rect">
            <a:avLst/>
          </a:prstGeom>
          <a:noFill/>
        </p:spPr>
        <p:txBody>
          <a:bodyPr wrap="square" lIns="0" tIns="0" rIns="0" bIns="0" anchor="t">
            <a:spAutoFit/>
          </a:bodyPr>
          <a:lstStyle/>
          <a:p>
            <a:pPr algn="l"/>
            <a:r>
              <a:rPr sz="6600" b="1" i="0" dirty="0">
                <a:solidFill>
                  <a:srgbClr val="BFD688"/>
                </a:solidFill>
                <a:latin typeface="Arial"/>
              </a:rPr>
              <a:t>100,000</a:t>
            </a:r>
            <a:r>
              <a:rPr lang="en-US" sz="6600" b="1" i="0" dirty="0">
                <a:solidFill>
                  <a:srgbClr val="BFD688"/>
                </a:solidFill>
                <a:latin typeface="Arial"/>
              </a:rPr>
              <a:t>-ish</a:t>
            </a:r>
            <a:endParaRPr sz="6600" b="1" i="0" dirty="0">
              <a:solidFill>
                <a:srgbClr val="BFD688"/>
              </a:solidFill>
              <a:latin typeface="Arial"/>
            </a:endParaRPr>
          </a:p>
        </p:txBody>
      </p:sp>
      <p:sp>
        <p:nvSpPr>
          <p:cNvPr id="3" name="TextBox 2"/>
          <p:cNvSpPr txBox="1"/>
          <p:nvPr/>
        </p:nvSpPr>
        <p:spPr>
          <a:xfrm>
            <a:off x="566928" y="1737360"/>
            <a:ext cx="4754880" cy="365760"/>
          </a:xfrm>
          <a:prstGeom prst="rect">
            <a:avLst/>
          </a:prstGeom>
          <a:noFill/>
        </p:spPr>
        <p:txBody>
          <a:bodyPr wrap="square" lIns="0" tIns="0" rIns="0" bIns="0" anchor="t">
            <a:spAutoFit/>
          </a:bodyPr>
          <a:lstStyle/>
          <a:p>
            <a:pPr algn="l"/>
            <a:r>
              <a:rPr sz="2000" b="1" i="0">
                <a:solidFill>
                  <a:srgbClr val="FFFFFF"/>
                </a:solidFill>
                <a:latin typeface="Arial"/>
              </a:rPr>
              <a:t>OpenTelemetry Collectors</a:t>
            </a:r>
          </a:p>
        </p:txBody>
      </p:sp>
      <p:sp>
        <p:nvSpPr>
          <p:cNvPr id="4" name="TextBox 3"/>
          <p:cNvSpPr txBox="1"/>
          <p:nvPr/>
        </p:nvSpPr>
        <p:spPr>
          <a:xfrm>
            <a:off x="566928" y="2148840"/>
            <a:ext cx="4389120" cy="400110"/>
          </a:xfrm>
          <a:prstGeom prst="rect">
            <a:avLst/>
          </a:prstGeom>
          <a:noFill/>
        </p:spPr>
        <p:txBody>
          <a:bodyPr wrap="square" lIns="0" tIns="0" rIns="0" bIns="0" anchor="t">
            <a:spAutoFit/>
          </a:bodyPr>
          <a:lstStyle/>
          <a:p>
            <a:pPr algn="l"/>
            <a:r>
              <a:rPr sz="1300" b="0" i="0" dirty="0">
                <a:solidFill>
                  <a:srgbClr val="FCF9EA"/>
                </a:solidFill>
                <a:latin typeface="Arial"/>
              </a:rPr>
              <a:t>managed through one</a:t>
            </a:r>
            <a:r>
              <a:rPr lang="en-US" sz="1300" b="0" i="0" dirty="0">
                <a:solidFill>
                  <a:srgbClr val="FCF9EA"/>
                </a:solidFill>
                <a:latin typeface="Arial"/>
              </a:rPr>
              <a:t>*</a:t>
            </a:r>
            <a:r>
              <a:rPr sz="1300" b="0" i="0" dirty="0">
                <a:solidFill>
                  <a:srgbClr val="FCF9EA"/>
                </a:solidFill>
                <a:latin typeface="Arial"/>
              </a:rPr>
              <a:t> enterprise-grade </a:t>
            </a:r>
            <a:r>
              <a:rPr sz="1300" b="0" i="0" dirty="0" err="1">
                <a:solidFill>
                  <a:srgbClr val="FCF9EA"/>
                </a:solidFill>
                <a:latin typeface="Arial"/>
              </a:rPr>
              <a:t>OpAMP</a:t>
            </a:r>
            <a:r>
              <a:rPr sz="1300" b="0" i="0" dirty="0">
                <a:solidFill>
                  <a:srgbClr val="FCF9EA"/>
                </a:solidFill>
                <a:latin typeface="Arial"/>
              </a:rPr>
              <a:t> control plane</a:t>
            </a:r>
          </a:p>
        </p:txBody>
      </p:sp>
      <p:sp>
        <p:nvSpPr>
          <p:cNvPr id="5" name="TextBox 4"/>
          <p:cNvSpPr txBox="1"/>
          <p:nvPr/>
        </p:nvSpPr>
        <p:spPr>
          <a:xfrm>
            <a:off x="566928" y="3429000"/>
            <a:ext cx="5029200" cy="138499"/>
          </a:xfrm>
          <a:prstGeom prst="rect">
            <a:avLst/>
          </a:prstGeom>
          <a:noFill/>
        </p:spPr>
        <p:txBody>
          <a:bodyPr wrap="square" lIns="0" tIns="0" rIns="0" bIns="0" anchor="t">
            <a:spAutoFit/>
          </a:bodyPr>
          <a:lstStyle/>
          <a:p>
            <a:pPr algn="l"/>
            <a:r>
              <a:rPr lang="en-US" sz="900" b="0" i="0" dirty="0">
                <a:solidFill>
                  <a:srgbClr val="FCF9EA"/>
                </a:solidFill>
                <a:latin typeface="Arial"/>
              </a:rPr>
              <a:t>*</a:t>
            </a:r>
            <a:r>
              <a:rPr sz="900" b="0" i="0" dirty="0">
                <a:solidFill>
                  <a:srgbClr val="FCF9EA"/>
                </a:solidFill>
                <a:latin typeface="Arial"/>
              </a:rPr>
              <a:t>Control plane deep-dive: </a:t>
            </a:r>
            <a:r>
              <a:rPr sz="900" b="0" i="0" dirty="0" err="1">
                <a:solidFill>
                  <a:srgbClr val="FCF9EA"/>
                </a:solidFill>
                <a:latin typeface="Arial"/>
              </a:rPr>
              <a:t>KubeCon</a:t>
            </a:r>
            <a:r>
              <a:rPr sz="900" b="0" i="0" dirty="0">
                <a:solidFill>
                  <a:srgbClr val="FCF9EA"/>
                </a:solidFill>
                <a:latin typeface="Arial"/>
              </a:rPr>
              <a:t> NA 2025 · </a:t>
            </a:r>
            <a:r>
              <a:rPr lang="en-US" sz="900" b="0" i="0" dirty="0">
                <a:solidFill>
                  <a:srgbClr val="FCF9EA"/>
                </a:solidFill>
                <a:latin typeface="Arial"/>
                <a:hlinkClick r:id="rId3"/>
              </a:rPr>
              <a:t>https://</a:t>
            </a:r>
            <a:r>
              <a:rPr sz="900" b="0" i="0" dirty="0" err="1">
                <a:solidFill>
                  <a:srgbClr val="FCF9EA"/>
                </a:solidFill>
                <a:latin typeface="Arial"/>
                <a:hlinkClick r:id="rId3"/>
              </a:rPr>
              <a:t>youtube.com</a:t>
            </a:r>
            <a:r>
              <a:rPr sz="900" b="0" i="0" dirty="0">
                <a:solidFill>
                  <a:srgbClr val="FCF9EA"/>
                </a:solidFill>
                <a:latin typeface="Arial"/>
                <a:hlinkClick r:id="rId3"/>
              </a:rPr>
              <a:t>/</a:t>
            </a:r>
            <a:r>
              <a:rPr sz="900" b="0" i="0" dirty="0" err="1">
                <a:solidFill>
                  <a:srgbClr val="FCF9EA"/>
                </a:solidFill>
                <a:latin typeface="Arial"/>
                <a:hlinkClick r:id="rId3"/>
              </a:rPr>
              <a:t>watch?v</a:t>
            </a:r>
            <a:r>
              <a:rPr sz="900" b="0" i="0" dirty="0">
                <a:solidFill>
                  <a:srgbClr val="FCF9EA"/>
                </a:solidFill>
                <a:latin typeface="Arial"/>
                <a:hlinkClick r:id="rId3"/>
              </a:rPr>
              <a:t>=J68ThM9DqQ0</a:t>
            </a:r>
            <a:endParaRPr sz="900" b="0" i="0" dirty="0">
              <a:solidFill>
                <a:srgbClr val="FCF9EA"/>
              </a:solidFill>
              <a:latin typeface="Arial"/>
            </a:endParaRPr>
          </a:p>
        </p:txBody>
      </p:sp>
      <p:sp>
        <p:nvSpPr>
          <p:cNvPr id="6" name="Rounded Rectangle 5"/>
          <p:cNvSpPr/>
          <p:nvPr/>
        </p:nvSpPr>
        <p:spPr>
          <a:xfrm>
            <a:off x="5577840" y="777240"/>
            <a:ext cx="3154680" cy="2514600"/>
          </a:xfrm>
          <a:prstGeom prst="roundRect">
            <a:avLst>
              <a:gd name="adj" fmla="val 5000"/>
            </a:avLst>
          </a:prstGeom>
          <a:solidFill>
            <a:srgbClr val="1A2A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5806440" y="987552"/>
            <a:ext cx="502920" cy="50292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FaExclamationTriangle_navy.png"/>
          <p:cNvPicPr>
            <a:picLocks noChangeAspect="1"/>
          </p:cNvPicPr>
          <p:nvPr/>
        </p:nvPicPr>
        <p:blipFill>
          <a:blip r:embed="rId4"/>
          <a:stretch>
            <a:fillRect/>
          </a:stretch>
        </p:blipFill>
        <p:spPr>
          <a:xfrm>
            <a:off x="5932170" y="1113282"/>
            <a:ext cx="251460" cy="251460"/>
          </a:xfrm>
          <a:prstGeom prst="rect">
            <a:avLst/>
          </a:prstGeom>
        </p:spPr>
      </p:pic>
      <p:sp>
        <p:nvSpPr>
          <p:cNvPr id="9" name="TextBox 8"/>
          <p:cNvSpPr txBox="1"/>
          <p:nvPr/>
        </p:nvSpPr>
        <p:spPr>
          <a:xfrm>
            <a:off x="5806440" y="1627632"/>
            <a:ext cx="2743200" cy="274320"/>
          </a:xfrm>
          <a:prstGeom prst="rect">
            <a:avLst/>
          </a:prstGeom>
          <a:noFill/>
        </p:spPr>
        <p:txBody>
          <a:bodyPr wrap="square" lIns="0" tIns="0" rIns="0" bIns="0" anchor="t">
            <a:spAutoFit/>
          </a:bodyPr>
          <a:lstStyle/>
          <a:p>
            <a:pPr algn="l"/>
            <a:r>
              <a:rPr sz="1100" b="1" i="0">
                <a:solidFill>
                  <a:srgbClr val="F26E65"/>
                </a:solidFill>
                <a:latin typeface="Arial"/>
              </a:rPr>
              <a:t>Which means</a:t>
            </a:r>
          </a:p>
        </p:txBody>
      </p:sp>
      <p:sp>
        <p:nvSpPr>
          <p:cNvPr id="10" name="TextBox 9"/>
          <p:cNvSpPr txBox="1"/>
          <p:nvPr/>
        </p:nvSpPr>
        <p:spPr>
          <a:xfrm>
            <a:off x="5806440" y="1920240"/>
            <a:ext cx="2743200" cy="902811"/>
          </a:xfrm>
          <a:prstGeom prst="rect">
            <a:avLst/>
          </a:prstGeom>
          <a:noFill/>
        </p:spPr>
        <p:txBody>
          <a:bodyPr wrap="square" lIns="0" tIns="0" rIns="0" bIns="0" anchor="t">
            <a:spAutoFit/>
          </a:bodyPr>
          <a:lstStyle/>
          <a:p>
            <a:pPr algn="l">
              <a:spcAft>
                <a:spcPts val="800"/>
              </a:spcAft>
            </a:pPr>
            <a:r>
              <a:rPr sz="1300" b="0" i="0" dirty="0">
                <a:solidFill>
                  <a:srgbClr val="FFFFFF"/>
                </a:solidFill>
                <a:latin typeface="Arial"/>
              </a:rPr>
              <a:t>A config push </a:t>
            </a:r>
            <a:r>
              <a:rPr lang="en-US" sz="1300" b="0" i="0" dirty="0">
                <a:solidFill>
                  <a:srgbClr val="FFFFFF"/>
                </a:solidFill>
                <a:latin typeface="Arial"/>
              </a:rPr>
              <a:t>could be</a:t>
            </a:r>
            <a:r>
              <a:rPr sz="1300" b="0" i="0" dirty="0">
                <a:solidFill>
                  <a:srgbClr val="FFFFFF"/>
                </a:solidFill>
                <a:latin typeface="Arial"/>
              </a:rPr>
              <a:t> a fleet-wide event.</a:t>
            </a:r>
          </a:p>
          <a:p>
            <a:pPr algn="l">
              <a:spcAft>
                <a:spcPts val="800"/>
              </a:spcAft>
            </a:pPr>
            <a:r>
              <a:rPr sz="1300" b="0" i="0" dirty="0">
                <a:solidFill>
                  <a:srgbClr val="FFFFFF"/>
                </a:solidFill>
                <a:latin typeface="Arial"/>
              </a:rPr>
              <a:t>Blast radius is the first design constraint, </a:t>
            </a:r>
            <a:r>
              <a:rPr lang="en-US" sz="1300" b="0" i="0" dirty="0">
                <a:solidFill>
                  <a:srgbClr val="FFFFFF"/>
                </a:solidFill>
                <a:latin typeface="Arial"/>
              </a:rPr>
              <a:t>but there will be more</a:t>
            </a:r>
            <a:r>
              <a:rPr sz="1300" b="0" i="0" dirty="0">
                <a:solidFill>
                  <a:srgbClr val="FFFFFF"/>
                </a:solidFill>
                <a:latin typeface="Arial"/>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379363"/>
            <a:ext cx="5212080" cy="338554"/>
          </a:xfrm>
          <a:prstGeom prst="rect">
            <a:avLst/>
          </a:prstGeom>
          <a:noFill/>
        </p:spPr>
        <p:txBody>
          <a:bodyPr wrap="square" lIns="0" tIns="0" rIns="0" bIns="0" anchor="ctr">
            <a:spAutoFit/>
          </a:bodyPr>
          <a:lstStyle/>
          <a:p>
            <a:pPr algn="l"/>
            <a:r>
              <a:rPr lang="en-US" sz="2200" b="1" i="0" dirty="0">
                <a:solidFill>
                  <a:srgbClr val="FFFFFF"/>
                </a:solidFill>
                <a:latin typeface="Arial"/>
              </a:rPr>
              <a:t>Two examples of agent tasks</a:t>
            </a:r>
            <a:endParaRPr sz="2200" b="1" i="0" dirty="0">
              <a:solidFill>
                <a:srgbClr val="FFFFFF"/>
              </a:solidFill>
              <a:latin typeface="Arial"/>
            </a:endParaRPr>
          </a:p>
        </p:txBody>
      </p:sp>
      <p:sp>
        <p:nvSpPr>
          <p:cNvPr id="3" name="Rounded Rectangle 2"/>
          <p:cNvSpPr/>
          <p:nvPr/>
        </p:nvSpPr>
        <p:spPr>
          <a:xfrm>
            <a:off x="365760" y="1261872"/>
            <a:ext cx="4114800" cy="302977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94360" y="1463040"/>
            <a:ext cx="548640" cy="54864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aChartLine_navy.png"/>
          <p:cNvPicPr>
            <a:picLocks noChangeAspect="1"/>
          </p:cNvPicPr>
          <p:nvPr/>
        </p:nvPicPr>
        <p:blipFill>
          <a:blip r:embed="rId3"/>
          <a:stretch>
            <a:fillRect/>
          </a:stretch>
        </p:blipFill>
        <p:spPr>
          <a:xfrm>
            <a:off x="731520" y="1600200"/>
            <a:ext cx="274320" cy="274320"/>
          </a:xfrm>
          <a:prstGeom prst="rect">
            <a:avLst/>
          </a:prstGeom>
        </p:spPr>
      </p:pic>
      <p:sp>
        <p:nvSpPr>
          <p:cNvPr id="6" name="TextBox 5"/>
          <p:cNvSpPr txBox="1"/>
          <p:nvPr/>
        </p:nvSpPr>
        <p:spPr>
          <a:xfrm>
            <a:off x="1280160" y="1463040"/>
            <a:ext cx="3017520" cy="548640"/>
          </a:xfrm>
          <a:prstGeom prst="rect">
            <a:avLst/>
          </a:prstGeom>
          <a:noFill/>
        </p:spPr>
        <p:txBody>
          <a:bodyPr wrap="square" lIns="0" tIns="0" rIns="0" bIns="0" anchor="ctr">
            <a:spAutoFit/>
          </a:bodyPr>
          <a:lstStyle/>
          <a:p>
            <a:pPr algn="l"/>
            <a:r>
              <a:rPr sz="1600" b="1" i="0">
                <a:solidFill>
                  <a:srgbClr val="071669"/>
                </a:solidFill>
                <a:latin typeface="Arial"/>
              </a:rPr>
              <a:t>Cardinality explosion</a:t>
            </a:r>
          </a:p>
        </p:txBody>
      </p:sp>
      <p:sp>
        <p:nvSpPr>
          <p:cNvPr id="7" name="TextBox 6"/>
          <p:cNvSpPr txBox="1"/>
          <p:nvPr/>
        </p:nvSpPr>
        <p:spPr>
          <a:xfrm>
            <a:off x="594360" y="2194560"/>
            <a:ext cx="2743200" cy="182880"/>
          </a:xfrm>
          <a:prstGeom prst="rect">
            <a:avLst/>
          </a:prstGeom>
          <a:noFill/>
        </p:spPr>
        <p:txBody>
          <a:bodyPr wrap="square" lIns="0" tIns="0" rIns="0" bIns="0" anchor="t">
            <a:spAutoFit/>
          </a:bodyPr>
          <a:lstStyle/>
          <a:p>
            <a:pPr algn="l"/>
            <a:r>
              <a:rPr sz="900" b="1" i="0" spc="150">
                <a:solidFill>
                  <a:srgbClr val="4F5A86"/>
                </a:solidFill>
                <a:latin typeface="Arial"/>
              </a:rPr>
              <a:t>SIGNAL</a:t>
            </a:r>
          </a:p>
        </p:txBody>
      </p:sp>
      <p:sp>
        <p:nvSpPr>
          <p:cNvPr id="8" name="TextBox 7"/>
          <p:cNvSpPr txBox="1"/>
          <p:nvPr/>
        </p:nvSpPr>
        <p:spPr>
          <a:xfrm>
            <a:off x="594360" y="2395728"/>
            <a:ext cx="3657600" cy="923330"/>
          </a:xfrm>
          <a:prstGeom prst="rect">
            <a:avLst/>
          </a:prstGeom>
          <a:noFill/>
        </p:spPr>
        <p:txBody>
          <a:bodyPr wrap="square" lIns="0" tIns="0" rIns="0" bIns="0" anchor="t">
            <a:spAutoFit/>
          </a:bodyPr>
          <a:lstStyle/>
          <a:p>
            <a:r>
              <a:rPr sz="1200" b="0" i="0" dirty="0">
                <a:solidFill>
                  <a:srgbClr val="071669"/>
                </a:solidFill>
                <a:latin typeface="Arial"/>
              </a:rPr>
              <a:t>A label like </a:t>
            </a:r>
            <a:r>
              <a:rPr lang="en-US" sz="1200" dirty="0">
                <a:solidFill>
                  <a:srgbClr val="071669"/>
                </a:solidFill>
                <a:highlight>
                  <a:srgbClr val="EEEEEE"/>
                </a:highlight>
                <a:latin typeface="Consolas"/>
                <a:cs typeface="Consolas"/>
              </a:rPr>
              <a:t>sku_id</a:t>
            </a:r>
            <a:r>
              <a:rPr lang="en-US" sz="1200" dirty="0">
                <a:solidFill>
                  <a:srgbClr val="071669"/>
                </a:solidFill>
              </a:rPr>
              <a:t> </a:t>
            </a:r>
            <a:r>
              <a:rPr sz="1200" b="0" i="0" dirty="0">
                <a:solidFill>
                  <a:srgbClr val="071669"/>
                </a:solidFill>
                <a:latin typeface="Arial"/>
              </a:rPr>
              <a:t>lands on a metric. Active series jump 8x. </a:t>
            </a:r>
            <a:r>
              <a:rPr lang="en-US" sz="1200" dirty="0">
                <a:solidFill>
                  <a:srgbClr val="071669"/>
                </a:solidFill>
              </a:rPr>
              <a:t>Nike runs its own Observability platform, it’s possibly a </a:t>
            </a:r>
            <a:r>
              <a:rPr lang="en-US" sz="1200" b="0" i="0" dirty="0">
                <a:solidFill>
                  <a:srgbClr val="071669"/>
                </a:solidFill>
                <a:latin typeface="Arial"/>
              </a:rPr>
              <a:t>stability concern for Mimir ingest pipelines, especially during high heat moments. It’s certainly company money needlessly spent on compute.</a:t>
            </a:r>
            <a:endParaRPr sz="1200" b="0" i="0" dirty="0">
              <a:solidFill>
                <a:srgbClr val="071669"/>
              </a:solidFill>
              <a:latin typeface="Arial"/>
            </a:endParaRPr>
          </a:p>
        </p:txBody>
      </p:sp>
      <p:sp>
        <p:nvSpPr>
          <p:cNvPr id="9" name="TextBox 8"/>
          <p:cNvSpPr txBox="1"/>
          <p:nvPr/>
        </p:nvSpPr>
        <p:spPr>
          <a:xfrm>
            <a:off x="594360" y="3372509"/>
            <a:ext cx="2743200" cy="182880"/>
          </a:xfrm>
          <a:prstGeom prst="rect">
            <a:avLst/>
          </a:prstGeom>
          <a:noFill/>
        </p:spPr>
        <p:txBody>
          <a:bodyPr wrap="square" lIns="0" tIns="0" rIns="0" bIns="0" anchor="t">
            <a:spAutoFit/>
          </a:bodyPr>
          <a:lstStyle/>
          <a:p>
            <a:pPr algn="l"/>
            <a:r>
              <a:rPr sz="900" b="1" i="0" spc="150" dirty="0">
                <a:solidFill>
                  <a:srgbClr val="5B7A17"/>
                </a:solidFill>
                <a:latin typeface="Arial"/>
              </a:rPr>
              <a:t>AGENT'S JOB</a:t>
            </a:r>
          </a:p>
        </p:txBody>
      </p:sp>
      <p:sp>
        <p:nvSpPr>
          <p:cNvPr id="10" name="TextBox 9"/>
          <p:cNvSpPr txBox="1"/>
          <p:nvPr/>
        </p:nvSpPr>
        <p:spPr>
          <a:xfrm>
            <a:off x="594360" y="3571474"/>
            <a:ext cx="3657600" cy="548640"/>
          </a:xfrm>
          <a:prstGeom prst="rect">
            <a:avLst/>
          </a:prstGeom>
          <a:noFill/>
        </p:spPr>
        <p:txBody>
          <a:bodyPr wrap="square" lIns="0" tIns="0" rIns="0" bIns="0" anchor="t">
            <a:spAutoFit/>
          </a:bodyPr>
          <a:lstStyle/>
          <a:p>
            <a:pPr algn="l"/>
            <a:r>
              <a:rPr sz="1200" b="0" i="0" dirty="0">
                <a:solidFill>
                  <a:srgbClr val="071669"/>
                </a:solidFill>
                <a:latin typeface="Arial"/>
              </a:rPr>
              <a:t>Draft a filter or transform rule for the offending service.</a:t>
            </a:r>
          </a:p>
        </p:txBody>
      </p:sp>
      <p:sp>
        <p:nvSpPr>
          <p:cNvPr id="11" name="Rounded Rectangle 10"/>
          <p:cNvSpPr/>
          <p:nvPr/>
        </p:nvSpPr>
        <p:spPr>
          <a:xfrm>
            <a:off x="4663440" y="1261872"/>
            <a:ext cx="4114800" cy="302977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892040" y="1463040"/>
            <a:ext cx="548640" cy="54864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FaBell_navy.png"/>
          <p:cNvPicPr>
            <a:picLocks noChangeAspect="1"/>
          </p:cNvPicPr>
          <p:nvPr/>
        </p:nvPicPr>
        <p:blipFill>
          <a:blip r:embed="rId4"/>
          <a:stretch>
            <a:fillRect/>
          </a:stretch>
        </p:blipFill>
        <p:spPr>
          <a:xfrm>
            <a:off x="5029200" y="1600200"/>
            <a:ext cx="274320" cy="274320"/>
          </a:xfrm>
          <a:prstGeom prst="rect">
            <a:avLst/>
          </a:prstGeom>
        </p:spPr>
      </p:pic>
      <p:sp>
        <p:nvSpPr>
          <p:cNvPr id="14" name="TextBox 13"/>
          <p:cNvSpPr txBox="1"/>
          <p:nvPr/>
        </p:nvSpPr>
        <p:spPr>
          <a:xfrm>
            <a:off x="5577840" y="1463040"/>
            <a:ext cx="3017520" cy="548640"/>
          </a:xfrm>
          <a:prstGeom prst="rect">
            <a:avLst/>
          </a:prstGeom>
          <a:noFill/>
        </p:spPr>
        <p:txBody>
          <a:bodyPr wrap="square" lIns="0" tIns="0" rIns="0" bIns="0" anchor="ctr">
            <a:spAutoFit/>
          </a:bodyPr>
          <a:lstStyle/>
          <a:p>
            <a:pPr algn="l"/>
            <a:r>
              <a:rPr sz="1600" b="1" i="0">
                <a:solidFill>
                  <a:srgbClr val="071669"/>
                </a:solidFill>
                <a:latin typeface="Arial"/>
              </a:rPr>
              <a:t>Incident declared</a:t>
            </a:r>
          </a:p>
        </p:txBody>
      </p:sp>
      <p:sp>
        <p:nvSpPr>
          <p:cNvPr id="15" name="TextBox 14"/>
          <p:cNvSpPr txBox="1"/>
          <p:nvPr/>
        </p:nvSpPr>
        <p:spPr>
          <a:xfrm>
            <a:off x="4892040" y="2194560"/>
            <a:ext cx="2743200" cy="182880"/>
          </a:xfrm>
          <a:prstGeom prst="rect">
            <a:avLst/>
          </a:prstGeom>
          <a:noFill/>
        </p:spPr>
        <p:txBody>
          <a:bodyPr wrap="square" lIns="0" tIns="0" rIns="0" bIns="0" anchor="t">
            <a:spAutoFit/>
          </a:bodyPr>
          <a:lstStyle/>
          <a:p>
            <a:pPr algn="l"/>
            <a:r>
              <a:rPr sz="900" b="1" i="0" spc="150">
                <a:solidFill>
                  <a:srgbClr val="4F5A86"/>
                </a:solidFill>
                <a:latin typeface="Arial"/>
              </a:rPr>
              <a:t>SIGNAL</a:t>
            </a:r>
          </a:p>
        </p:txBody>
      </p:sp>
      <p:sp>
        <p:nvSpPr>
          <p:cNvPr id="16" name="TextBox 15"/>
          <p:cNvSpPr txBox="1"/>
          <p:nvPr/>
        </p:nvSpPr>
        <p:spPr>
          <a:xfrm>
            <a:off x="4892040" y="2395728"/>
            <a:ext cx="3657600" cy="923330"/>
          </a:xfrm>
          <a:prstGeom prst="rect">
            <a:avLst/>
          </a:prstGeom>
          <a:noFill/>
        </p:spPr>
        <p:txBody>
          <a:bodyPr wrap="square" lIns="0" tIns="0" rIns="0" bIns="0" anchor="t">
            <a:spAutoFit/>
          </a:bodyPr>
          <a:lstStyle/>
          <a:p>
            <a:pPr algn="l"/>
            <a:r>
              <a:rPr sz="1200" b="0" i="0" dirty="0">
                <a:solidFill>
                  <a:srgbClr val="071669"/>
                </a:solidFill>
                <a:latin typeface="Arial"/>
              </a:rPr>
              <a:t>Traces are sampled down for cost, right when you need them most.</a:t>
            </a:r>
            <a:r>
              <a:rPr lang="en-US" sz="1200" b="0" i="0" dirty="0">
                <a:solidFill>
                  <a:srgbClr val="071669"/>
                </a:solidFill>
                <a:latin typeface="Arial"/>
              </a:rPr>
              <a:t> Most trace-heavy telemetry pipelines for production systems will aggressively sample spans, to the tune of up to 90% depending on volume or other formulas.</a:t>
            </a:r>
            <a:endParaRPr sz="1200" b="0" i="0" dirty="0">
              <a:solidFill>
                <a:srgbClr val="071669"/>
              </a:solidFill>
              <a:latin typeface="Arial"/>
            </a:endParaRPr>
          </a:p>
        </p:txBody>
      </p:sp>
      <p:sp>
        <p:nvSpPr>
          <p:cNvPr id="17" name="TextBox 16"/>
          <p:cNvSpPr txBox="1"/>
          <p:nvPr/>
        </p:nvSpPr>
        <p:spPr>
          <a:xfrm>
            <a:off x="4892040" y="3372509"/>
            <a:ext cx="2743200" cy="182880"/>
          </a:xfrm>
          <a:prstGeom prst="rect">
            <a:avLst/>
          </a:prstGeom>
          <a:noFill/>
        </p:spPr>
        <p:txBody>
          <a:bodyPr wrap="square" lIns="0" tIns="0" rIns="0" bIns="0" anchor="t">
            <a:spAutoFit/>
          </a:bodyPr>
          <a:lstStyle/>
          <a:p>
            <a:pPr algn="l"/>
            <a:r>
              <a:rPr sz="900" b="1" i="0" spc="150" dirty="0">
                <a:solidFill>
                  <a:srgbClr val="C8413A"/>
                </a:solidFill>
                <a:latin typeface="Arial"/>
              </a:rPr>
              <a:t>AGENT'S JOB</a:t>
            </a:r>
          </a:p>
        </p:txBody>
      </p:sp>
      <p:sp>
        <p:nvSpPr>
          <p:cNvPr id="18" name="TextBox 17"/>
          <p:cNvSpPr txBox="1"/>
          <p:nvPr/>
        </p:nvSpPr>
        <p:spPr>
          <a:xfrm>
            <a:off x="4892040" y="3552978"/>
            <a:ext cx="3657600" cy="738664"/>
          </a:xfrm>
          <a:prstGeom prst="rect">
            <a:avLst/>
          </a:prstGeom>
          <a:noFill/>
        </p:spPr>
        <p:txBody>
          <a:bodyPr wrap="square" lIns="0" tIns="0" rIns="0" bIns="0" anchor="t">
            <a:spAutoFit/>
          </a:bodyPr>
          <a:lstStyle/>
          <a:p>
            <a:pPr algn="l"/>
            <a:r>
              <a:rPr lang="en-US" sz="1200" b="0" i="0" dirty="0">
                <a:solidFill>
                  <a:srgbClr val="071669"/>
                </a:solidFill>
                <a:latin typeface="Arial"/>
              </a:rPr>
              <a:t>Reduce</a:t>
            </a:r>
            <a:r>
              <a:rPr sz="1200" b="0" i="0" dirty="0">
                <a:solidFill>
                  <a:srgbClr val="071669"/>
                </a:solidFill>
                <a:latin typeface="Arial"/>
              </a:rPr>
              <a:t> trace sampling on the affected service for the incident's duration</a:t>
            </a:r>
            <a:r>
              <a:rPr lang="en-US" sz="1200" dirty="0">
                <a:solidFill>
                  <a:srgbClr val="071669"/>
                </a:solidFill>
              </a:rPr>
              <a:t>, to enable full fidelity and preserve context for agents (both humans &amp; machine) operators running Ops.</a:t>
            </a:r>
            <a:endParaRPr sz="1200" b="0" i="0" dirty="0">
              <a:solidFill>
                <a:srgbClr val="071669"/>
              </a:solidFill>
              <a:latin typeface="Arial"/>
            </a:endParaRPr>
          </a:p>
        </p:txBody>
      </p:sp>
      <p:sp>
        <p:nvSpPr>
          <p:cNvPr id="19" name="TextBox 18"/>
          <p:cNvSpPr txBox="1"/>
          <p:nvPr/>
        </p:nvSpPr>
        <p:spPr>
          <a:xfrm>
            <a:off x="365760" y="4449097"/>
            <a:ext cx="8412480" cy="320040"/>
          </a:xfrm>
          <a:prstGeom prst="rect">
            <a:avLst/>
          </a:prstGeom>
          <a:noFill/>
        </p:spPr>
        <p:txBody>
          <a:bodyPr wrap="square" lIns="0" tIns="0" rIns="0" bIns="0" anchor="t">
            <a:spAutoFit/>
          </a:bodyPr>
          <a:lstStyle/>
          <a:p>
            <a:pPr algn="l"/>
            <a:r>
              <a:rPr sz="1300" b="0" i="1" dirty="0">
                <a:solidFill>
                  <a:srgbClr val="4F5A86"/>
                </a:solidFill>
                <a:latin typeface="Arial"/>
              </a:rPr>
              <a:t>Both are collector config changes, which is exactly what </a:t>
            </a:r>
            <a:r>
              <a:rPr sz="1300" b="0" i="1" dirty="0" err="1">
                <a:solidFill>
                  <a:srgbClr val="4F5A86"/>
                </a:solidFill>
                <a:latin typeface="Arial"/>
              </a:rPr>
              <a:t>OpAMP</a:t>
            </a:r>
            <a:r>
              <a:rPr sz="1300" b="0" i="1" dirty="0">
                <a:solidFill>
                  <a:srgbClr val="4F5A86"/>
                </a:solidFill>
                <a:latin typeface="Arial"/>
              </a:rPr>
              <a:t> pushes.</a:t>
            </a:r>
          </a:p>
        </p:txBody>
      </p:sp>
    </p:spTree>
    <p:extLst>
      <p:ext uri="{BB962C8B-B14F-4D97-AF65-F5344CB8AC3E}">
        <p14:creationId xmlns:p14="http://schemas.microsoft.com/office/powerpoint/2010/main" val="162068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182880"/>
            <a:ext cx="5120640" cy="201168"/>
          </a:xfrm>
          <a:prstGeom prst="rect">
            <a:avLst/>
          </a:prstGeom>
          <a:noFill/>
        </p:spPr>
        <p:txBody>
          <a:bodyPr wrap="square" lIns="0" tIns="0" rIns="0" bIns="0" anchor="t">
            <a:spAutoFit/>
          </a:bodyPr>
          <a:lstStyle/>
          <a:p>
            <a:pPr algn="l"/>
            <a:r>
              <a:rPr sz="900" b="1" i="0" spc="150">
                <a:solidFill>
                  <a:srgbClr val="BFD688"/>
                </a:solidFill>
                <a:latin typeface="Arial"/>
              </a:rPr>
              <a:t>OBSERVE  ›  PROPOSE  ›  APPROVE  ›  ACTUATE  ›  VERIFY</a:t>
            </a:r>
          </a:p>
        </p:txBody>
      </p:sp>
      <p:sp>
        <p:nvSpPr>
          <p:cNvPr id="3" name="TextBox 2"/>
          <p:cNvSpPr txBox="1"/>
          <p:nvPr/>
        </p:nvSpPr>
        <p:spPr>
          <a:xfrm>
            <a:off x="365760" y="489091"/>
            <a:ext cx="5212080" cy="338554"/>
          </a:xfrm>
          <a:prstGeom prst="rect">
            <a:avLst/>
          </a:prstGeom>
          <a:noFill/>
        </p:spPr>
        <p:txBody>
          <a:bodyPr wrap="square" lIns="0" tIns="0" rIns="0" bIns="0" anchor="ctr">
            <a:spAutoFit/>
          </a:bodyPr>
          <a:lstStyle/>
          <a:p>
            <a:pPr algn="l"/>
            <a:r>
              <a:rPr sz="2200" b="1" i="0" dirty="0">
                <a:solidFill>
                  <a:srgbClr val="FFFFFF"/>
                </a:solidFill>
                <a:latin typeface="Arial"/>
              </a:rPr>
              <a:t>The loop, and </a:t>
            </a:r>
            <a:r>
              <a:rPr lang="en-US" sz="2200" b="1" i="0" dirty="0">
                <a:solidFill>
                  <a:srgbClr val="FFFFFF"/>
                </a:solidFill>
                <a:latin typeface="Arial"/>
              </a:rPr>
              <a:t>ownership boundaries</a:t>
            </a:r>
            <a:endParaRPr sz="2200" b="1" i="0" dirty="0">
              <a:solidFill>
                <a:srgbClr val="FFFFFF"/>
              </a:solidFill>
              <a:latin typeface="Arial"/>
            </a:endParaRPr>
          </a:p>
        </p:txBody>
      </p:sp>
      <p:sp>
        <p:nvSpPr>
          <p:cNvPr id="4" name="Oval 3"/>
          <p:cNvSpPr/>
          <p:nvPr/>
        </p:nvSpPr>
        <p:spPr>
          <a:xfrm>
            <a:off x="731519" y="1371600"/>
            <a:ext cx="731520" cy="7315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aEye_navy.png"/>
          <p:cNvPicPr>
            <a:picLocks noChangeAspect="1"/>
          </p:cNvPicPr>
          <p:nvPr/>
        </p:nvPicPr>
        <p:blipFill>
          <a:blip r:embed="rId3"/>
          <a:stretch>
            <a:fillRect/>
          </a:stretch>
        </p:blipFill>
        <p:spPr>
          <a:xfrm>
            <a:off x="914400" y="1554480"/>
            <a:ext cx="365760" cy="365760"/>
          </a:xfrm>
          <a:prstGeom prst="rect">
            <a:avLst/>
          </a:prstGeom>
        </p:spPr>
      </p:pic>
      <p:sp>
        <p:nvSpPr>
          <p:cNvPr id="6" name="TextBox 5"/>
          <p:cNvSpPr txBox="1"/>
          <p:nvPr/>
        </p:nvSpPr>
        <p:spPr>
          <a:xfrm>
            <a:off x="320040" y="2240280"/>
            <a:ext cx="1554480" cy="274320"/>
          </a:xfrm>
          <a:prstGeom prst="rect">
            <a:avLst/>
          </a:prstGeom>
          <a:noFill/>
        </p:spPr>
        <p:txBody>
          <a:bodyPr wrap="square" lIns="0" tIns="0" rIns="0" bIns="0" anchor="t">
            <a:spAutoFit/>
          </a:bodyPr>
          <a:lstStyle/>
          <a:p>
            <a:pPr algn="ctr"/>
            <a:r>
              <a:rPr sz="1400" b="1" i="0">
                <a:solidFill>
                  <a:srgbClr val="071669"/>
                </a:solidFill>
                <a:latin typeface="Arial"/>
              </a:rPr>
              <a:t>Observe</a:t>
            </a:r>
          </a:p>
        </p:txBody>
      </p:sp>
      <p:sp>
        <p:nvSpPr>
          <p:cNvPr id="7" name="TextBox 6"/>
          <p:cNvSpPr txBox="1"/>
          <p:nvPr/>
        </p:nvSpPr>
        <p:spPr>
          <a:xfrm>
            <a:off x="320040" y="2542032"/>
            <a:ext cx="1554480" cy="228600"/>
          </a:xfrm>
          <a:prstGeom prst="rect">
            <a:avLst/>
          </a:prstGeom>
          <a:noFill/>
        </p:spPr>
        <p:txBody>
          <a:bodyPr wrap="square" lIns="0" tIns="0" rIns="0" bIns="0" anchor="t">
            <a:spAutoFit/>
          </a:bodyPr>
          <a:lstStyle/>
          <a:p>
            <a:pPr algn="ctr"/>
            <a:r>
              <a:rPr sz="1100" b="1" i="0">
                <a:solidFill>
                  <a:srgbClr val="157A76"/>
                </a:solidFill>
                <a:latin typeface="Arial"/>
              </a:rPr>
              <a:t>AI agent</a:t>
            </a:r>
          </a:p>
        </p:txBody>
      </p:sp>
      <p:sp>
        <p:nvSpPr>
          <p:cNvPr id="8" name="TextBox 7"/>
          <p:cNvSpPr txBox="1"/>
          <p:nvPr/>
        </p:nvSpPr>
        <p:spPr>
          <a:xfrm>
            <a:off x="274319" y="2788920"/>
            <a:ext cx="1645920" cy="228600"/>
          </a:xfrm>
          <a:prstGeom prst="rect">
            <a:avLst/>
          </a:prstGeom>
          <a:noFill/>
        </p:spPr>
        <p:txBody>
          <a:bodyPr wrap="square" lIns="0" tIns="0" rIns="0" bIns="0" anchor="t">
            <a:spAutoFit/>
          </a:bodyPr>
          <a:lstStyle/>
          <a:p>
            <a:pPr algn="ctr"/>
            <a:r>
              <a:rPr sz="900" b="0" i="0">
                <a:solidFill>
                  <a:srgbClr val="4F5A86"/>
                </a:solidFill>
                <a:latin typeface="Courier New"/>
              </a:rPr>
              <a:t>MCP read tools</a:t>
            </a:r>
          </a:p>
        </p:txBody>
      </p:sp>
      <p:cxnSp>
        <p:nvCxnSpPr>
          <p:cNvPr id="9" name="Connector 8"/>
          <p:cNvCxnSpPr/>
          <p:nvPr/>
        </p:nvCxnSpPr>
        <p:spPr>
          <a:xfrm>
            <a:off x="1554480" y="1737360"/>
            <a:ext cx="822959" cy="0"/>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2468879" y="1371600"/>
            <a:ext cx="731520" cy="7315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FaFileSignature_navy.png"/>
          <p:cNvPicPr>
            <a:picLocks noChangeAspect="1"/>
          </p:cNvPicPr>
          <p:nvPr/>
        </p:nvPicPr>
        <p:blipFill>
          <a:blip r:embed="rId4"/>
          <a:stretch>
            <a:fillRect/>
          </a:stretch>
        </p:blipFill>
        <p:spPr>
          <a:xfrm>
            <a:off x="2651760" y="1554480"/>
            <a:ext cx="365760" cy="365760"/>
          </a:xfrm>
          <a:prstGeom prst="rect">
            <a:avLst/>
          </a:prstGeom>
        </p:spPr>
      </p:pic>
      <p:sp>
        <p:nvSpPr>
          <p:cNvPr id="12" name="TextBox 11"/>
          <p:cNvSpPr txBox="1"/>
          <p:nvPr/>
        </p:nvSpPr>
        <p:spPr>
          <a:xfrm>
            <a:off x="2057399" y="2240280"/>
            <a:ext cx="1554480" cy="274320"/>
          </a:xfrm>
          <a:prstGeom prst="rect">
            <a:avLst/>
          </a:prstGeom>
          <a:noFill/>
        </p:spPr>
        <p:txBody>
          <a:bodyPr wrap="square" lIns="0" tIns="0" rIns="0" bIns="0" anchor="t">
            <a:spAutoFit/>
          </a:bodyPr>
          <a:lstStyle/>
          <a:p>
            <a:pPr algn="ctr"/>
            <a:r>
              <a:rPr sz="1400" b="1" i="0">
                <a:solidFill>
                  <a:srgbClr val="071669"/>
                </a:solidFill>
                <a:latin typeface="Arial"/>
              </a:rPr>
              <a:t>Propose</a:t>
            </a:r>
          </a:p>
        </p:txBody>
      </p:sp>
      <p:sp>
        <p:nvSpPr>
          <p:cNvPr id="13" name="TextBox 12"/>
          <p:cNvSpPr txBox="1"/>
          <p:nvPr/>
        </p:nvSpPr>
        <p:spPr>
          <a:xfrm>
            <a:off x="2057399" y="2542032"/>
            <a:ext cx="1554480" cy="228600"/>
          </a:xfrm>
          <a:prstGeom prst="rect">
            <a:avLst/>
          </a:prstGeom>
          <a:noFill/>
        </p:spPr>
        <p:txBody>
          <a:bodyPr wrap="square" lIns="0" tIns="0" rIns="0" bIns="0" anchor="t">
            <a:spAutoFit/>
          </a:bodyPr>
          <a:lstStyle/>
          <a:p>
            <a:pPr algn="ctr"/>
            <a:r>
              <a:rPr sz="1100" b="1" i="0">
                <a:solidFill>
                  <a:srgbClr val="157A76"/>
                </a:solidFill>
                <a:latin typeface="Arial"/>
              </a:rPr>
              <a:t>AI agent</a:t>
            </a:r>
          </a:p>
        </p:txBody>
      </p:sp>
      <p:sp>
        <p:nvSpPr>
          <p:cNvPr id="14" name="TextBox 13"/>
          <p:cNvSpPr txBox="1"/>
          <p:nvPr/>
        </p:nvSpPr>
        <p:spPr>
          <a:xfrm>
            <a:off x="2011679" y="2788920"/>
            <a:ext cx="1645920" cy="228600"/>
          </a:xfrm>
          <a:prstGeom prst="rect">
            <a:avLst/>
          </a:prstGeom>
          <a:noFill/>
        </p:spPr>
        <p:txBody>
          <a:bodyPr wrap="square" lIns="0" tIns="0" rIns="0" bIns="0" anchor="t">
            <a:spAutoFit/>
          </a:bodyPr>
          <a:lstStyle/>
          <a:p>
            <a:pPr algn="ctr"/>
            <a:r>
              <a:rPr sz="900" b="0" i="0">
                <a:solidFill>
                  <a:srgbClr val="4F5A86"/>
                </a:solidFill>
                <a:latin typeface="Courier New"/>
              </a:rPr>
              <a:t>propose_config_change</a:t>
            </a:r>
          </a:p>
        </p:txBody>
      </p:sp>
      <p:cxnSp>
        <p:nvCxnSpPr>
          <p:cNvPr id="15" name="Connector 14"/>
          <p:cNvCxnSpPr/>
          <p:nvPr/>
        </p:nvCxnSpPr>
        <p:spPr>
          <a:xfrm>
            <a:off x="3291839" y="1737360"/>
            <a:ext cx="822961" cy="0"/>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4206240" y="1371600"/>
            <a:ext cx="731520" cy="73152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FaUserCheck_navy.png"/>
          <p:cNvPicPr>
            <a:picLocks noChangeAspect="1"/>
          </p:cNvPicPr>
          <p:nvPr/>
        </p:nvPicPr>
        <p:blipFill>
          <a:blip r:embed="rId5"/>
          <a:stretch>
            <a:fillRect/>
          </a:stretch>
        </p:blipFill>
        <p:spPr>
          <a:xfrm>
            <a:off x="4389120" y="1554480"/>
            <a:ext cx="365760" cy="365760"/>
          </a:xfrm>
          <a:prstGeom prst="rect">
            <a:avLst/>
          </a:prstGeom>
        </p:spPr>
      </p:pic>
      <p:sp>
        <p:nvSpPr>
          <p:cNvPr id="18" name="TextBox 17"/>
          <p:cNvSpPr txBox="1"/>
          <p:nvPr/>
        </p:nvSpPr>
        <p:spPr>
          <a:xfrm>
            <a:off x="3794760" y="2240280"/>
            <a:ext cx="1554480" cy="274320"/>
          </a:xfrm>
          <a:prstGeom prst="rect">
            <a:avLst/>
          </a:prstGeom>
          <a:noFill/>
        </p:spPr>
        <p:txBody>
          <a:bodyPr wrap="square" lIns="0" tIns="0" rIns="0" bIns="0" anchor="t">
            <a:spAutoFit/>
          </a:bodyPr>
          <a:lstStyle/>
          <a:p>
            <a:pPr algn="ctr"/>
            <a:r>
              <a:rPr sz="1400" b="1" i="0">
                <a:solidFill>
                  <a:srgbClr val="071669"/>
                </a:solidFill>
                <a:latin typeface="Arial"/>
              </a:rPr>
              <a:t>Approve</a:t>
            </a:r>
          </a:p>
        </p:txBody>
      </p:sp>
      <p:sp>
        <p:nvSpPr>
          <p:cNvPr id="19" name="TextBox 18"/>
          <p:cNvSpPr txBox="1"/>
          <p:nvPr/>
        </p:nvSpPr>
        <p:spPr>
          <a:xfrm>
            <a:off x="3794760" y="2542032"/>
            <a:ext cx="1554480" cy="228600"/>
          </a:xfrm>
          <a:prstGeom prst="rect">
            <a:avLst/>
          </a:prstGeom>
          <a:noFill/>
        </p:spPr>
        <p:txBody>
          <a:bodyPr wrap="square" lIns="0" tIns="0" rIns="0" bIns="0" anchor="t">
            <a:spAutoFit/>
          </a:bodyPr>
          <a:lstStyle/>
          <a:p>
            <a:pPr algn="ctr"/>
            <a:r>
              <a:rPr sz="1100" b="1" i="0">
                <a:solidFill>
                  <a:srgbClr val="C8413A"/>
                </a:solidFill>
                <a:latin typeface="Arial"/>
              </a:rPr>
              <a:t>Human</a:t>
            </a:r>
          </a:p>
        </p:txBody>
      </p:sp>
      <p:sp>
        <p:nvSpPr>
          <p:cNvPr id="20" name="TextBox 19"/>
          <p:cNvSpPr txBox="1"/>
          <p:nvPr/>
        </p:nvSpPr>
        <p:spPr>
          <a:xfrm>
            <a:off x="3749039" y="2788920"/>
            <a:ext cx="1645920" cy="228600"/>
          </a:xfrm>
          <a:prstGeom prst="rect">
            <a:avLst/>
          </a:prstGeom>
          <a:noFill/>
        </p:spPr>
        <p:txBody>
          <a:bodyPr wrap="square" lIns="0" tIns="0" rIns="0" bIns="0" anchor="t">
            <a:spAutoFit/>
          </a:bodyPr>
          <a:lstStyle/>
          <a:p>
            <a:pPr algn="ctr"/>
            <a:r>
              <a:rPr sz="900" b="0" i="0">
                <a:solidFill>
                  <a:srgbClr val="4F5A86"/>
                </a:solidFill>
                <a:latin typeface="Courier New"/>
              </a:rPr>
              <a:t>ctl approve</a:t>
            </a:r>
          </a:p>
        </p:txBody>
      </p:sp>
      <p:cxnSp>
        <p:nvCxnSpPr>
          <p:cNvPr id="21" name="Connector 20"/>
          <p:cNvCxnSpPr/>
          <p:nvPr/>
        </p:nvCxnSpPr>
        <p:spPr>
          <a:xfrm>
            <a:off x="5029200" y="1737360"/>
            <a:ext cx="822960" cy="0"/>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5943599" y="1371600"/>
            <a:ext cx="731520" cy="7315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FaSyncAlt_navy.png"/>
          <p:cNvPicPr>
            <a:picLocks noChangeAspect="1"/>
          </p:cNvPicPr>
          <p:nvPr/>
        </p:nvPicPr>
        <p:blipFill>
          <a:blip r:embed="rId6"/>
          <a:stretch>
            <a:fillRect/>
          </a:stretch>
        </p:blipFill>
        <p:spPr>
          <a:xfrm>
            <a:off x="6126479" y="1554480"/>
            <a:ext cx="365760" cy="365760"/>
          </a:xfrm>
          <a:prstGeom prst="rect">
            <a:avLst/>
          </a:prstGeom>
        </p:spPr>
      </p:pic>
      <p:sp>
        <p:nvSpPr>
          <p:cNvPr id="24" name="TextBox 23"/>
          <p:cNvSpPr txBox="1"/>
          <p:nvPr/>
        </p:nvSpPr>
        <p:spPr>
          <a:xfrm>
            <a:off x="5532120" y="2240280"/>
            <a:ext cx="1554480" cy="274320"/>
          </a:xfrm>
          <a:prstGeom prst="rect">
            <a:avLst/>
          </a:prstGeom>
          <a:noFill/>
        </p:spPr>
        <p:txBody>
          <a:bodyPr wrap="square" lIns="0" tIns="0" rIns="0" bIns="0" anchor="t">
            <a:spAutoFit/>
          </a:bodyPr>
          <a:lstStyle/>
          <a:p>
            <a:pPr algn="ctr"/>
            <a:r>
              <a:rPr sz="1400" b="1" i="0">
                <a:solidFill>
                  <a:srgbClr val="071669"/>
                </a:solidFill>
                <a:latin typeface="Arial"/>
              </a:rPr>
              <a:t>Actuate</a:t>
            </a:r>
          </a:p>
        </p:txBody>
      </p:sp>
      <p:sp>
        <p:nvSpPr>
          <p:cNvPr id="25" name="TextBox 24"/>
          <p:cNvSpPr txBox="1"/>
          <p:nvPr/>
        </p:nvSpPr>
        <p:spPr>
          <a:xfrm>
            <a:off x="5532120" y="2542032"/>
            <a:ext cx="1554480" cy="228600"/>
          </a:xfrm>
          <a:prstGeom prst="rect">
            <a:avLst/>
          </a:prstGeom>
          <a:noFill/>
        </p:spPr>
        <p:txBody>
          <a:bodyPr wrap="square" lIns="0" tIns="0" rIns="0" bIns="0" anchor="t">
            <a:spAutoFit/>
          </a:bodyPr>
          <a:lstStyle/>
          <a:p>
            <a:pPr algn="ctr"/>
            <a:r>
              <a:rPr sz="1100" b="1" i="0">
                <a:solidFill>
                  <a:srgbClr val="5B7A17"/>
                </a:solidFill>
                <a:latin typeface="Arial"/>
              </a:rPr>
              <a:t>Control plane</a:t>
            </a:r>
          </a:p>
        </p:txBody>
      </p:sp>
      <p:sp>
        <p:nvSpPr>
          <p:cNvPr id="26" name="TextBox 25"/>
          <p:cNvSpPr txBox="1"/>
          <p:nvPr/>
        </p:nvSpPr>
        <p:spPr>
          <a:xfrm>
            <a:off x="5486399" y="2788920"/>
            <a:ext cx="1645920" cy="228600"/>
          </a:xfrm>
          <a:prstGeom prst="rect">
            <a:avLst/>
          </a:prstGeom>
          <a:noFill/>
        </p:spPr>
        <p:txBody>
          <a:bodyPr wrap="square" lIns="0" tIns="0" rIns="0" bIns="0" anchor="t">
            <a:spAutoFit/>
          </a:bodyPr>
          <a:lstStyle/>
          <a:p>
            <a:pPr algn="ctr"/>
            <a:r>
              <a:rPr sz="900" b="0" i="0">
                <a:solidFill>
                  <a:srgbClr val="4F5A86"/>
                </a:solidFill>
                <a:latin typeface="Courier New"/>
              </a:rPr>
              <a:t>OpAMP canary</a:t>
            </a:r>
          </a:p>
        </p:txBody>
      </p:sp>
      <p:cxnSp>
        <p:nvCxnSpPr>
          <p:cNvPr id="27" name="Connector 26"/>
          <p:cNvCxnSpPr/>
          <p:nvPr/>
        </p:nvCxnSpPr>
        <p:spPr>
          <a:xfrm>
            <a:off x="6766559" y="1737360"/>
            <a:ext cx="822960" cy="0"/>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7680959" y="1371600"/>
            <a:ext cx="731520" cy="7315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FaCheckDouble_navy.png"/>
          <p:cNvPicPr>
            <a:picLocks noChangeAspect="1"/>
          </p:cNvPicPr>
          <p:nvPr/>
        </p:nvPicPr>
        <p:blipFill>
          <a:blip r:embed="rId7"/>
          <a:stretch>
            <a:fillRect/>
          </a:stretch>
        </p:blipFill>
        <p:spPr>
          <a:xfrm>
            <a:off x="7863839" y="1554480"/>
            <a:ext cx="365760" cy="365760"/>
          </a:xfrm>
          <a:prstGeom prst="rect">
            <a:avLst/>
          </a:prstGeom>
        </p:spPr>
      </p:pic>
      <p:sp>
        <p:nvSpPr>
          <p:cNvPr id="30" name="TextBox 29"/>
          <p:cNvSpPr txBox="1"/>
          <p:nvPr/>
        </p:nvSpPr>
        <p:spPr>
          <a:xfrm>
            <a:off x="7269479" y="2240280"/>
            <a:ext cx="1554480" cy="274320"/>
          </a:xfrm>
          <a:prstGeom prst="rect">
            <a:avLst/>
          </a:prstGeom>
          <a:noFill/>
        </p:spPr>
        <p:txBody>
          <a:bodyPr wrap="square" lIns="0" tIns="0" rIns="0" bIns="0" anchor="t">
            <a:spAutoFit/>
          </a:bodyPr>
          <a:lstStyle/>
          <a:p>
            <a:pPr algn="ctr"/>
            <a:r>
              <a:rPr sz="1400" b="1" i="0">
                <a:solidFill>
                  <a:srgbClr val="071669"/>
                </a:solidFill>
                <a:latin typeface="Arial"/>
              </a:rPr>
              <a:t>Verify</a:t>
            </a:r>
          </a:p>
        </p:txBody>
      </p:sp>
      <p:sp>
        <p:nvSpPr>
          <p:cNvPr id="31" name="TextBox 30"/>
          <p:cNvSpPr txBox="1"/>
          <p:nvPr/>
        </p:nvSpPr>
        <p:spPr>
          <a:xfrm>
            <a:off x="7269479" y="2542032"/>
            <a:ext cx="1554480" cy="228600"/>
          </a:xfrm>
          <a:prstGeom prst="rect">
            <a:avLst/>
          </a:prstGeom>
          <a:noFill/>
        </p:spPr>
        <p:txBody>
          <a:bodyPr wrap="square" lIns="0" tIns="0" rIns="0" bIns="0" anchor="t">
            <a:spAutoFit/>
          </a:bodyPr>
          <a:lstStyle/>
          <a:p>
            <a:pPr algn="ctr"/>
            <a:r>
              <a:rPr sz="1100" b="1" i="0">
                <a:solidFill>
                  <a:srgbClr val="5B7A17"/>
                </a:solidFill>
                <a:latin typeface="Arial"/>
              </a:rPr>
              <a:t>Control plane</a:t>
            </a:r>
          </a:p>
        </p:txBody>
      </p:sp>
      <p:sp>
        <p:nvSpPr>
          <p:cNvPr id="32" name="TextBox 31"/>
          <p:cNvSpPr txBox="1"/>
          <p:nvPr/>
        </p:nvSpPr>
        <p:spPr>
          <a:xfrm>
            <a:off x="7223759" y="2788920"/>
            <a:ext cx="1645920" cy="228600"/>
          </a:xfrm>
          <a:prstGeom prst="rect">
            <a:avLst/>
          </a:prstGeom>
          <a:noFill/>
        </p:spPr>
        <p:txBody>
          <a:bodyPr wrap="square" lIns="0" tIns="0" rIns="0" bIns="0" anchor="t">
            <a:spAutoFit/>
          </a:bodyPr>
          <a:lstStyle/>
          <a:p>
            <a:pPr algn="ctr"/>
            <a:r>
              <a:rPr sz="900" b="0" i="0">
                <a:solidFill>
                  <a:srgbClr val="4F5A86"/>
                </a:solidFill>
                <a:latin typeface="Courier New"/>
              </a:rPr>
              <a:t>gates + rollback</a:t>
            </a:r>
          </a:p>
        </p:txBody>
      </p:sp>
      <p:cxnSp>
        <p:nvCxnSpPr>
          <p:cNvPr id="33" name="Connector 32"/>
          <p:cNvCxnSpPr/>
          <p:nvPr/>
        </p:nvCxnSpPr>
        <p:spPr>
          <a:xfrm>
            <a:off x="8046720" y="3154680"/>
            <a:ext cx="0" cy="365760"/>
          </a:xfrm>
          <a:prstGeom prst="line">
            <a:avLst/>
          </a:prstGeom>
          <a:ln w="19050">
            <a:solidFill>
              <a:srgbClr val="4F5A86"/>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H="1">
            <a:off x="1097280" y="3520440"/>
            <a:ext cx="6949440" cy="0"/>
          </a:xfrm>
          <a:prstGeom prst="line">
            <a:avLst/>
          </a:prstGeom>
          <a:ln w="19050">
            <a:solidFill>
              <a:srgbClr val="4F5A86"/>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V="1">
            <a:off x="1097280" y="3127248"/>
            <a:ext cx="0" cy="393192"/>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200400" y="3611880"/>
            <a:ext cx="2743200" cy="274320"/>
          </a:xfrm>
          <a:prstGeom prst="rect">
            <a:avLst/>
          </a:prstGeom>
          <a:noFill/>
        </p:spPr>
        <p:txBody>
          <a:bodyPr wrap="square" lIns="0" tIns="0" rIns="0" bIns="0" anchor="t">
            <a:spAutoFit/>
          </a:bodyPr>
          <a:lstStyle/>
          <a:p>
            <a:pPr algn="ctr"/>
            <a:r>
              <a:rPr sz="1100" b="0" i="1">
                <a:solidFill>
                  <a:srgbClr val="4F5A86"/>
                </a:solidFill>
                <a:latin typeface="Arial"/>
              </a:rPr>
              <a:t>fresh telemetry closes the loop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379363"/>
            <a:ext cx="5212080" cy="338554"/>
          </a:xfrm>
          <a:prstGeom prst="rect">
            <a:avLst/>
          </a:prstGeom>
          <a:noFill/>
        </p:spPr>
        <p:txBody>
          <a:bodyPr wrap="square" lIns="0" tIns="0" rIns="0" bIns="0" anchor="ctr">
            <a:spAutoFit/>
          </a:bodyPr>
          <a:lstStyle/>
          <a:p>
            <a:pPr algn="l"/>
            <a:r>
              <a:rPr lang="en-US" sz="2200" b="1" i="0" dirty="0">
                <a:solidFill>
                  <a:srgbClr val="FFFFFF"/>
                </a:solidFill>
                <a:latin typeface="Arial"/>
              </a:rPr>
              <a:t>System design</a:t>
            </a:r>
            <a:endParaRPr sz="2200" b="1" i="0" dirty="0">
              <a:solidFill>
                <a:srgbClr val="FFFFFF"/>
              </a:solidFill>
              <a:latin typeface="Arial"/>
            </a:endParaRPr>
          </a:p>
        </p:txBody>
      </p:sp>
      <p:sp>
        <p:nvSpPr>
          <p:cNvPr id="3" name="Rounded Rectangle 2"/>
          <p:cNvSpPr/>
          <p:nvPr/>
        </p:nvSpPr>
        <p:spPr>
          <a:xfrm>
            <a:off x="365760" y="2148840"/>
            <a:ext cx="1600200" cy="109728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2258568"/>
            <a:ext cx="1325880" cy="274320"/>
          </a:xfrm>
          <a:prstGeom prst="rect">
            <a:avLst/>
          </a:prstGeom>
          <a:noFill/>
        </p:spPr>
        <p:txBody>
          <a:bodyPr wrap="square" lIns="0" tIns="0" rIns="0" bIns="0" anchor="t">
            <a:spAutoFit/>
          </a:bodyPr>
          <a:lstStyle/>
          <a:p>
            <a:pPr algn="l"/>
            <a:r>
              <a:rPr sz="1200" b="1" i="0">
                <a:solidFill>
                  <a:srgbClr val="157A76"/>
                </a:solidFill>
                <a:latin typeface="Arial"/>
              </a:rPr>
              <a:t>AI agent</a:t>
            </a:r>
          </a:p>
        </p:txBody>
      </p:sp>
      <p:sp>
        <p:nvSpPr>
          <p:cNvPr id="5" name="TextBox 4"/>
          <p:cNvSpPr txBox="1"/>
          <p:nvPr/>
        </p:nvSpPr>
        <p:spPr>
          <a:xfrm>
            <a:off x="502920" y="2560320"/>
            <a:ext cx="1325880" cy="640080"/>
          </a:xfrm>
          <a:prstGeom prst="rect">
            <a:avLst/>
          </a:prstGeom>
          <a:noFill/>
        </p:spPr>
        <p:txBody>
          <a:bodyPr wrap="square" lIns="0" tIns="0" rIns="0" bIns="0" anchor="t">
            <a:spAutoFit/>
          </a:bodyPr>
          <a:lstStyle/>
          <a:p>
            <a:pPr algn="l"/>
            <a:r>
              <a:rPr sz="950" b="0" i="0">
                <a:solidFill>
                  <a:srgbClr val="4F5A86"/>
                </a:solidFill>
                <a:latin typeface="Arial"/>
              </a:rPr>
              <a:t>any MCP client</a:t>
            </a:r>
          </a:p>
        </p:txBody>
      </p:sp>
      <p:sp>
        <p:nvSpPr>
          <p:cNvPr id="6" name="Rounded Rectangle 5"/>
          <p:cNvSpPr/>
          <p:nvPr/>
        </p:nvSpPr>
        <p:spPr>
          <a:xfrm>
            <a:off x="2423160" y="2148840"/>
            <a:ext cx="1783080" cy="109728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560320" y="2258568"/>
            <a:ext cx="1508760" cy="274320"/>
          </a:xfrm>
          <a:prstGeom prst="rect">
            <a:avLst/>
          </a:prstGeom>
          <a:noFill/>
        </p:spPr>
        <p:txBody>
          <a:bodyPr wrap="square" lIns="0" tIns="0" rIns="0" bIns="0" anchor="t">
            <a:spAutoFit/>
          </a:bodyPr>
          <a:lstStyle/>
          <a:p>
            <a:pPr algn="l"/>
            <a:r>
              <a:rPr sz="1200" b="1" i="0">
                <a:solidFill>
                  <a:srgbClr val="157A76"/>
                </a:solidFill>
                <a:latin typeface="Arial"/>
              </a:rPr>
              <a:t>MCP server</a:t>
            </a:r>
          </a:p>
        </p:txBody>
      </p:sp>
      <p:sp>
        <p:nvSpPr>
          <p:cNvPr id="8" name="TextBox 7"/>
          <p:cNvSpPr txBox="1"/>
          <p:nvPr/>
        </p:nvSpPr>
        <p:spPr>
          <a:xfrm>
            <a:off x="2560320" y="2560320"/>
            <a:ext cx="1508760" cy="640080"/>
          </a:xfrm>
          <a:prstGeom prst="rect">
            <a:avLst/>
          </a:prstGeom>
          <a:noFill/>
        </p:spPr>
        <p:txBody>
          <a:bodyPr wrap="square" lIns="0" tIns="0" rIns="0" bIns="0" anchor="t">
            <a:spAutoFit/>
          </a:bodyPr>
          <a:lstStyle/>
          <a:p>
            <a:pPr algn="l"/>
            <a:r>
              <a:rPr sz="950" b="0" i="0">
                <a:solidFill>
                  <a:srgbClr val="4F5A86"/>
                </a:solidFill>
                <a:latin typeface="Arial"/>
              </a:rPr>
              <a:t>8 read tools
1 propose tool
0 apply tools</a:t>
            </a:r>
          </a:p>
        </p:txBody>
      </p:sp>
      <p:sp>
        <p:nvSpPr>
          <p:cNvPr id="9" name="Rounded Rectangle 8"/>
          <p:cNvSpPr/>
          <p:nvPr/>
        </p:nvSpPr>
        <p:spPr>
          <a:xfrm>
            <a:off x="4663440" y="2148840"/>
            <a:ext cx="2103120" cy="109728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800600" y="2258568"/>
            <a:ext cx="1828799" cy="274320"/>
          </a:xfrm>
          <a:prstGeom prst="rect">
            <a:avLst/>
          </a:prstGeom>
          <a:noFill/>
        </p:spPr>
        <p:txBody>
          <a:bodyPr wrap="square" lIns="0" tIns="0" rIns="0" bIns="0" anchor="t">
            <a:spAutoFit/>
          </a:bodyPr>
          <a:lstStyle/>
          <a:p>
            <a:pPr algn="l"/>
            <a:r>
              <a:rPr sz="1200" b="1" i="0">
                <a:solidFill>
                  <a:srgbClr val="5B7A17"/>
                </a:solidFill>
                <a:latin typeface="Arial"/>
              </a:rPr>
              <a:t>Control plane</a:t>
            </a:r>
          </a:p>
        </p:txBody>
      </p:sp>
      <p:sp>
        <p:nvSpPr>
          <p:cNvPr id="11" name="TextBox 10"/>
          <p:cNvSpPr txBox="1"/>
          <p:nvPr/>
        </p:nvSpPr>
        <p:spPr>
          <a:xfrm>
            <a:off x="4800600" y="2560320"/>
            <a:ext cx="1828799" cy="640080"/>
          </a:xfrm>
          <a:prstGeom prst="rect">
            <a:avLst/>
          </a:prstGeom>
          <a:noFill/>
        </p:spPr>
        <p:txBody>
          <a:bodyPr wrap="square" lIns="0" tIns="0" rIns="0" bIns="0" anchor="t">
            <a:spAutoFit/>
          </a:bodyPr>
          <a:lstStyle/>
          <a:p>
            <a:pPr algn="l"/>
            <a:r>
              <a:rPr sz="950" b="0" i="0">
                <a:solidFill>
                  <a:srgbClr val="4F5A86"/>
                </a:solidFill>
                <a:latin typeface="Arial"/>
              </a:rPr>
              <a:t>policy engine
rollout engine: canary → verify → promote</a:t>
            </a:r>
          </a:p>
        </p:txBody>
      </p:sp>
      <p:sp>
        <p:nvSpPr>
          <p:cNvPr id="12" name="Rounded Rectangle 11"/>
          <p:cNvSpPr/>
          <p:nvPr/>
        </p:nvSpPr>
        <p:spPr>
          <a:xfrm>
            <a:off x="7223760" y="2148840"/>
            <a:ext cx="1554480" cy="109728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360920" y="2258568"/>
            <a:ext cx="1280160" cy="274320"/>
          </a:xfrm>
          <a:prstGeom prst="rect">
            <a:avLst/>
          </a:prstGeom>
          <a:noFill/>
        </p:spPr>
        <p:txBody>
          <a:bodyPr wrap="square" lIns="0" tIns="0" rIns="0" bIns="0" anchor="t">
            <a:spAutoFit/>
          </a:bodyPr>
          <a:lstStyle/>
          <a:p>
            <a:pPr algn="l"/>
            <a:r>
              <a:rPr sz="1200" b="1" i="0">
                <a:solidFill>
                  <a:srgbClr val="5B7A17"/>
                </a:solidFill>
                <a:latin typeface="Arial"/>
              </a:rPr>
              <a:t>Collector fleet</a:t>
            </a:r>
          </a:p>
        </p:txBody>
      </p:sp>
      <p:sp>
        <p:nvSpPr>
          <p:cNvPr id="14" name="TextBox 13"/>
          <p:cNvSpPr txBox="1"/>
          <p:nvPr/>
        </p:nvSpPr>
        <p:spPr>
          <a:xfrm>
            <a:off x="7360920" y="2560320"/>
            <a:ext cx="1280160" cy="640080"/>
          </a:xfrm>
          <a:prstGeom prst="rect">
            <a:avLst/>
          </a:prstGeom>
          <a:noFill/>
        </p:spPr>
        <p:txBody>
          <a:bodyPr wrap="square" lIns="0" tIns="0" rIns="0" bIns="0" anchor="t">
            <a:spAutoFit/>
          </a:bodyPr>
          <a:lstStyle/>
          <a:p>
            <a:pPr algn="l"/>
            <a:r>
              <a:rPr sz="950" b="0" i="0">
                <a:solidFill>
                  <a:srgbClr val="4F5A86"/>
                </a:solidFill>
                <a:latin typeface="Arial"/>
              </a:rPr>
              <a:t>OTel Collectors under an OpAMP server</a:t>
            </a:r>
          </a:p>
        </p:txBody>
      </p:sp>
      <p:sp>
        <p:nvSpPr>
          <p:cNvPr id="15" name="Rounded Rectangle 14"/>
          <p:cNvSpPr/>
          <p:nvPr/>
        </p:nvSpPr>
        <p:spPr>
          <a:xfrm>
            <a:off x="4663440" y="1188720"/>
            <a:ext cx="2103120" cy="658368"/>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800600" y="1298448"/>
            <a:ext cx="1828799" cy="274320"/>
          </a:xfrm>
          <a:prstGeom prst="rect">
            <a:avLst/>
          </a:prstGeom>
          <a:noFill/>
        </p:spPr>
        <p:txBody>
          <a:bodyPr wrap="square" lIns="0" tIns="0" rIns="0" bIns="0" anchor="t">
            <a:spAutoFit/>
          </a:bodyPr>
          <a:lstStyle/>
          <a:p>
            <a:pPr algn="l"/>
            <a:r>
              <a:rPr sz="1200" b="1" i="0">
                <a:solidFill>
                  <a:srgbClr val="C8413A"/>
                </a:solidFill>
                <a:latin typeface="Arial"/>
              </a:rPr>
              <a:t>Human</a:t>
            </a:r>
          </a:p>
        </p:txBody>
      </p:sp>
      <p:sp>
        <p:nvSpPr>
          <p:cNvPr id="17" name="TextBox 16"/>
          <p:cNvSpPr txBox="1"/>
          <p:nvPr/>
        </p:nvSpPr>
        <p:spPr>
          <a:xfrm>
            <a:off x="4800600" y="1600200"/>
            <a:ext cx="1828799" cy="201167"/>
          </a:xfrm>
          <a:prstGeom prst="rect">
            <a:avLst/>
          </a:prstGeom>
          <a:noFill/>
        </p:spPr>
        <p:txBody>
          <a:bodyPr wrap="square" lIns="0" tIns="0" rIns="0" bIns="0" anchor="t">
            <a:spAutoFit/>
          </a:bodyPr>
          <a:lstStyle/>
          <a:p>
            <a:pPr algn="l"/>
            <a:r>
              <a:rPr sz="950" b="0" i="0">
                <a:solidFill>
                  <a:srgbClr val="4F5A86"/>
                </a:solidFill>
                <a:latin typeface="Arial"/>
              </a:rPr>
              <a:t>ctl approve / reject / rollback</a:t>
            </a:r>
          </a:p>
        </p:txBody>
      </p:sp>
      <p:sp>
        <p:nvSpPr>
          <p:cNvPr id="18" name="Rounded Rectangle 17"/>
          <p:cNvSpPr/>
          <p:nvPr/>
        </p:nvSpPr>
        <p:spPr>
          <a:xfrm>
            <a:off x="2423160" y="3749039"/>
            <a:ext cx="6355080" cy="68580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560320" y="3858768"/>
            <a:ext cx="6080760" cy="274320"/>
          </a:xfrm>
          <a:prstGeom prst="rect">
            <a:avLst/>
          </a:prstGeom>
          <a:noFill/>
        </p:spPr>
        <p:txBody>
          <a:bodyPr wrap="square" lIns="0" tIns="0" rIns="0" bIns="0" anchor="t">
            <a:spAutoFit/>
          </a:bodyPr>
          <a:lstStyle/>
          <a:p>
            <a:pPr algn="l"/>
            <a:r>
              <a:rPr sz="1200" b="1" i="0">
                <a:solidFill>
                  <a:srgbClr val="4F5A86"/>
                </a:solidFill>
                <a:latin typeface="Arial"/>
              </a:rPr>
              <a:t>Telemetry backends</a:t>
            </a:r>
          </a:p>
        </p:txBody>
      </p:sp>
      <p:sp>
        <p:nvSpPr>
          <p:cNvPr id="20" name="TextBox 19"/>
          <p:cNvSpPr txBox="1"/>
          <p:nvPr/>
        </p:nvSpPr>
        <p:spPr>
          <a:xfrm>
            <a:off x="2560320" y="4160520"/>
            <a:ext cx="6080760" cy="228600"/>
          </a:xfrm>
          <a:prstGeom prst="rect">
            <a:avLst/>
          </a:prstGeom>
          <a:noFill/>
        </p:spPr>
        <p:txBody>
          <a:bodyPr wrap="square" lIns="0" tIns="0" rIns="0" bIns="0" anchor="t">
            <a:spAutoFit/>
          </a:bodyPr>
          <a:lstStyle/>
          <a:p>
            <a:pPr algn="l"/>
            <a:r>
              <a:rPr sz="950" b="0" i="0">
                <a:solidFill>
                  <a:srgbClr val="4F5A86"/>
                </a:solidFill>
                <a:latin typeface="Arial"/>
              </a:rPr>
              <a:t>metrics · logs · traces: any OTLP-compatible backend</a:t>
            </a:r>
          </a:p>
        </p:txBody>
      </p:sp>
      <p:cxnSp>
        <p:nvCxnSpPr>
          <p:cNvPr id="21" name="Connector 20"/>
          <p:cNvCxnSpPr/>
          <p:nvPr/>
        </p:nvCxnSpPr>
        <p:spPr>
          <a:xfrm>
            <a:off x="1965960" y="2697480"/>
            <a:ext cx="457200" cy="0"/>
          </a:xfrm>
          <a:prstGeom prst="line">
            <a:avLst/>
          </a:prstGeom>
          <a:ln w="19050">
            <a:solidFill>
              <a:srgbClr val="157A7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783080" y="2450592"/>
            <a:ext cx="822960" cy="201168"/>
          </a:xfrm>
          <a:prstGeom prst="rect">
            <a:avLst/>
          </a:prstGeom>
          <a:noFill/>
        </p:spPr>
        <p:txBody>
          <a:bodyPr wrap="square" lIns="0" tIns="0" rIns="0" bIns="0" anchor="t">
            <a:spAutoFit/>
          </a:bodyPr>
          <a:lstStyle/>
          <a:p>
            <a:pPr algn="ctr"/>
            <a:r>
              <a:rPr sz="800" b="0" i="0">
                <a:solidFill>
                  <a:srgbClr val="4F5A86"/>
                </a:solidFill>
                <a:latin typeface="Arial"/>
              </a:rPr>
              <a:t>MCP</a:t>
            </a:r>
          </a:p>
        </p:txBody>
      </p:sp>
      <p:cxnSp>
        <p:nvCxnSpPr>
          <p:cNvPr id="23" name="Connector 22"/>
          <p:cNvCxnSpPr/>
          <p:nvPr/>
        </p:nvCxnSpPr>
        <p:spPr>
          <a:xfrm>
            <a:off x="4206240" y="2697480"/>
            <a:ext cx="457200" cy="0"/>
          </a:xfrm>
          <a:prstGeom prst="line">
            <a:avLst/>
          </a:prstGeom>
          <a:ln w="19050">
            <a:solidFill>
              <a:srgbClr val="157A7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023359" y="2450592"/>
            <a:ext cx="822960" cy="201168"/>
          </a:xfrm>
          <a:prstGeom prst="rect">
            <a:avLst/>
          </a:prstGeom>
          <a:noFill/>
        </p:spPr>
        <p:txBody>
          <a:bodyPr wrap="square" lIns="0" tIns="0" rIns="0" bIns="0" anchor="t">
            <a:spAutoFit/>
          </a:bodyPr>
          <a:lstStyle/>
          <a:p>
            <a:pPr algn="ctr"/>
            <a:r>
              <a:rPr sz="800" b="0" i="0">
                <a:solidFill>
                  <a:srgbClr val="4F5A86"/>
                </a:solidFill>
                <a:latin typeface="Arial"/>
              </a:rPr>
              <a:t>proposal</a:t>
            </a:r>
          </a:p>
        </p:txBody>
      </p:sp>
      <p:cxnSp>
        <p:nvCxnSpPr>
          <p:cNvPr id="25" name="Connector 24"/>
          <p:cNvCxnSpPr/>
          <p:nvPr/>
        </p:nvCxnSpPr>
        <p:spPr>
          <a:xfrm>
            <a:off x="6766560" y="2697480"/>
            <a:ext cx="457200" cy="0"/>
          </a:xfrm>
          <a:prstGeom prst="line">
            <a:avLst/>
          </a:prstGeom>
          <a:ln w="19050">
            <a:solidFill>
              <a:srgbClr val="5B7A17"/>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583680" y="2450592"/>
            <a:ext cx="822960" cy="201168"/>
          </a:xfrm>
          <a:prstGeom prst="rect">
            <a:avLst/>
          </a:prstGeom>
          <a:noFill/>
        </p:spPr>
        <p:txBody>
          <a:bodyPr wrap="square" lIns="0" tIns="0" rIns="0" bIns="0" anchor="t">
            <a:spAutoFit/>
          </a:bodyPr>
          <a:lstStyle/>
          <a:p>
            <a:pPr algn="ctr"/>
            <a:r>
              <a:rPr sz="800" b="0" i="0">
                <a:solidFill>
                  <a:srgbClr val="4F5A86"/>
                </a:solidFill>
                <a:latin typeface="Arial"/>
              </a:rPr>
              <a:t>OpAMP</a:t>
            </a:r>
          </a:p>
        </p:txBody>
      </p:sp>
      <p:cxnSp>
        <p:nvCxnSpPr>
          <p:cNvPr id="27" name="Connector 26"/>
          <p:cNvCxnSpPr/>
          <p:nvPr/>
        </p:nvCxnSpPr>
        <p:spPr>
          <a:xfrm>
            <a:off x="5715000" y="1847088"/>
            <a:ext cx="0" cy="301752"/>
          </a:xfrm>
          <a:prstGeom prst="line">
            <a:avLst/>
          </a:prstGeom>
          <a:ln w="19050">
            <a:solidFill>
              <a:srgbClr val="C8413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788152" y="1901952"/>
            <a:ext cx="914400" cy="182880"/>
          </a:xfrm>
          <a:prstGeom prst="rect">
            <a:avLst/>
          </a:prstGeom>
          <a:noFill/>
        </p:spPr>
        <p:txBody>
          <a:bodyPr wrap="square" lIns="0" tIns="0" rIns="0" bIns="0" anchor="t">
            <a:spAutoFit/>
          </a:bodyPr>
          <a:lstStyle/>
          <a:p>
            <a:pPr algn="l"/>
            <a:r>
              <a:rPr sz="800" b="1" i="0">
                <a:solidFill>
                  <a:srgbClr val="C8413A"/>
                </a:solidFill>
                <a:latin typeface="Arial"/>
              </a:rPr>
              <a:t>human-only</a:t>
            </a:r>
          </a:p>
        </p:txBody>
      </p:sp>
      <p:cxnSp>
        <p:nvCxnSpPr>
          <p:cNvPr id="29" name="Connector 28"/>
          <p:cNvCxnSpPr/>
          <p:nvPr/>
        </p:nvCxnSpPr>
        <p:spPr>
          <a:xfrm>
            <a:off x="8001000" y="3246120"/>
            <a:ext cx="0" cy="502919"/>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074152" y="3383280"/>
            <a:ext cx="548640" cy="182880"/>
          </a:xfrm>
          <a:prstGeom prst="rect">
            <a:avLst/>
          </a:prstGeom>
          <a:noFill/>
        </p:spPr>
        <p:txBody>
          <a:bodyPr wrap="square" lIns="0" tIns="0" rIns="0" bIns="0" anchor="t">
            <a:spAutoFit/>
          </a:bodyPr>
          <a:lstStyle/>
          <a:p>
            <a:pPr algn="l"/>
            <a:r>
              <a:rPr sz="800" b="0" i="0">
                <a:solidFill>
                  <a:srgbClr val="4F5A86"/>
                </a:solidFill>
                <a:latin typeface="Arial"/>
              </a:rPr>
              <a:t>OTLP</a:t>
            </a:r>
          </a:p>
        </p:txBody>
      </p:sp>
      <p:cxnSp>
        <p:nvCxnSpPr>
          <p:cNvPr id="31" name="Connector 30"/>
          <p:cNvCxnSpPr/>
          <p:nvPr/>
        </p:nvCxnSpPr>
        <p:spPr>
          <a:xfrm flipV="1">
            <a:off x="3291840" y="3246120"/>
            <a:ext cx="0" cy="502919"/>
          </a:xfrm>
          <a:prstGeom prst="line">
            <a:avLst/>
          </a:prstGeom>
          <a:ln w="19050">
            <a:solidFill>
              <a:srgbClr val="4F5A86"/>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364992" y="3383280"/>
            <a:ext cx="731520" cy="182880"/>
          </a:xfrm>
          <a:prstGeom prst="rect">
            <a:avLst/>
          </a:prstGeom>
          <a:noFill/>
        </p:spPr>
        <p:txBody>
          <a:bodyPr wrap="square" lIns="0" tIns="0" rIns="0" bIns="0" anchor="t">
            <a:spAutoFit/>
          </a:bodyPr>
          <a:lstStyle/>
          <a:p>
            <a:pPr algn="l"/>
            <a:r>
              <a:rPr sz="800" b="0" i="0">
                <a:solidFill>
                  <a:srgbClr val="4F5A86"/>
                </a:solidFill>
                <a:latin typeface="Arial"/>
              </a:rPr>
              <a:t>queries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379363"/>
            <a:ext cx="5212080" cy="338554"/>
          </a:xfrm>
          <a:prstGeom prst="rect">
            <a:avLst/>
          </a:prstGeom>
          <a:noFill/>
        </p:spPr>
        <p:txBody>
          <a:bodyPr wrap="square" lIns="0" tIns="0" rIns="0" bIns="0" anchor="ctr">
            <a:spAutoFit/>
          </a:bodyPr>
          <a:lstStyle/>
          <a:p>
            <a:pPr algn="l"/>
            <a:r>
              <a:rPr lang="en-US" sz="2200" b="1" i="0" dirty="0">
                <a:solidFill>
                  <a:srgbClr val="FFFFFF"/>
                </a:solidFill>
                <a:latin typeface="Arial"/>
              </a:rPr>
              <a:t>MCP tools</a:t>
            </a:r>
            <a:endParaRPr sz="2200" b="1" i="0" dirty="0">
              <a:solidFill>
                <a:srgbClr val="FFFFFF"/>
              </a:solidFill>
              <a:latin typeface="Arial"/>
            </a:endParaRPr>
          </a:p>
        </p:txBody>
      </p:sp>
      <p:sp>
        <p:nvSpPr>
          <p:cNvPr id="3" name="Rounded Rectangle 2"/>
          <p:cNvSpPr/>
          <p:nvPr/>
        </p:nvSpPr>
        <p:spPr>
          <a:xfrm>
            <a:off x="365760" y="1234440"/>
            <a:ext cx="4572000" cy="3246120"/>
          </a:xfrm>
          <a:prstGeom prst="roundRect">
            <a:avLst>
              <a:gd name="adj" fmla="val 4000"/>
            </a:avLst>
          </a:prstGeom>
          <a:solidFill>
            <a:srgbClr val="0B1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1417320"/>
            <a:ext cx="1828800" cy="182880"/>
          </a:xfrm>
          <a:prstGeom prst="rect">
            <a:avLst/>
          </a:prstGeom>
          <a:noFill/>
        </p:spPr>
        <p:txBody>
          <a:bodyPr wrap="square" lIns="0" tIns="0" rIns="0" bIns="0" anchor="t">
            <a:spAutoFit/>
          </a:bodyPr>
          <a:lstStyle/>
          <a:p>
            <a:pPr algn="l"/>
            <a:r>
              <a:rPr sz="900" b="1" i="0" spc="150">
                <a:solidFill>
                  <a:srgbClr val="45B6B2"/>
                </a:solidFill>
                <a:latin typeface="Arial"/>
              </a:rPr>
              <a:t>READ</a:t>
            </a:r>
          </a:p>
        </p:txBody>
      </p:sp>
      <p:sp>
        <p:nvSpPr>
          <p:cNvPr id="5" name="TextBox 4"/>
          <p:cNvSpPr txBox="1"/>
          <p:nvPr/>
        </p:nvSpPr>
        <p:spPr>
          <a:xfrm>
            <a:off x="594360" y="1664208"/>
            <a:ext cx="2103120" cy="2560320"/>
          </a:xfrm>
          <a:prstGeom prst="rect">
            <a:avLst/>
          </a:prstGeom>
          <a:noFill/>
        </p:spPr>
        <p:txBody>
          <a:bodyPr wrap="square" lIns="0" tIns="0" rIns="0" bIns="0" anchor="t">
            <a:spAutoFit/>
          </a:bodyPr>
          <a:lstStyle/>
          <a:p>
            <a:pPr algn="l">
              <a:spcAft>
                <a:spcPts val="300"/>
              </a:spcAft>
            </a:pPr>
            <a:r>
              <a:rPr sz="1050" b="0" i="0">
                <a:solidFill>
                  <a:srgbClr val="FFFFFF"/>
                </a:solidFill>
                <a:latin typeface="Courier New"/>
              </a:rPr>
              <a:t>fleet_overview</a:t>
            </a:r>
          </a:p>
          <a:p>
            <a:pPr algn="l">
              <a:spcAft>
                <a:spcPts val="300"/>
              </a:spcAft>
            </a:pPr>
            <a:r>
              <a:rPr sz="1050" b="0" i="0">
                <a:solidFill>
                  <a:srgbClr val="FFFFFF"/>
                </a:solidFill>
                <a:latin typeface="Courier New"/>
              </a:rPr>
              <a:t>fleet_list_agents</a:t>
            </a:r>
          </a:p>
          <a:p>
            <a:pPr algn="l">
              <a:spcAft>
                <a:spcPts val="300"/>
              </a:spcAft>
            </a:pPr>
            <a:r>
              <a:rPr sz="1050" b="0" i="0">
                <a:solidFill>
                  <a:srgbClr val="FFFFFF"/>
                </a:solidFill>
                <a:latin typeface="Courier New"/>
              </a:rPr>
              <a:t>fleet_get_config</a:t>
            </a:r>
          </a:p>
          <a:p>
            <a:pPr algn="l">
              <a:spcAft>
                <a:spcPts val="300"/>
              </a:spcAft>
            </a:pPr>
            <a:r>
              <a:rPr sz="1050" b="0" i="0">
                <a:solidFill>
                  <a:srgbClr val="FFFFFF"/>
                </a:solidFill>
                <a:latin typeface="Courier New"/>
              </a:rPr>
              <a:t>query_metrics</a:t>
            </a:r>
          </a:p>
          <a:p>
            <a:pPr algn="l">
              <a:spcAft>
                <a:spcPts val="300"/>
              </a:spcAft>
            </a:pPr>
            <a:r>
              <a:rPr sz="1050" b="0" i="0">
                <a:solidFill>
                  <a:srgbClr val="FFFFFF"/>
                </a:solidFill>
                <a:latin typeface="Courier New"/>
              </a:rPr>
              <a:t>query_logs</a:t>
            </a:r>
          </a:p>
          <a:p>
            <a:pPr algn="l">
              <a:spcAft>
                <a:spcPts val="300"/>
              </a:spcAft>
            </a:pPr>
            <a:r>
              <a:rPr sz="1050" b="0" i="0">
                <a:solidFill>
                  <a:srgbClr val="FFFFFF"/>
                </a:solidFill>
                <a:latin typeface="Courier New"/>
              </a:rPr>
              <a:t>get_guardrails</a:t>
            </a:r>
          </a:p>
          <a:p>
            <a:pPr algn="l">
              <a:spcAft>
                <a:spcPts val="300"/>
              </a:spcAft>
            </a:pPr>
            <a:r>
              <a:rPr sz="1050" b="0" i="0">
                <a:solidFill>
                  <a:srgbClr val="FFFFFF"/>
                </a:solidFill>
                <a:latin typeface="Courier New"/>
              </a:rPr>
              <a:t>list_proposals</a:t>
            </a:r>
          </a:p>
          <a:p>
            <a:pPr algn="l">
              <a:spcAft>
                <a:spcPts val="300"/>
              </a:spcAft>
            </a:pPr>
            <a:r>
              <a:rPr sz="1050" b="0" i="0">
                <a:solidFill>
                  <a:srgbClr val="FFFFFF"/>
                </a:solidFill>
                <a:latin typeface="Courier New"/>
              </a:rPr>
              <a:t>get_proposal</a:t>
            </a:r>
          </a:p>
        </p:txBody>
      </p:sp>
      <p:sp>
        <p:nvSpPr>
          <p:cNvPr id="6" name="TextBox 5"/>
          <p:cNvSpPr txBox="1"/>
          <p:nvPr/>
        </p:nvSpPr>
        <p:spPr>
          <a:xfrm>
            <a:off x="2743200" y="1417320"/>
            <a:ext cx="1828800" cy="182880"/>
          </a:xfrm>
          <a:prstGeom prst="rect">
            <a:avLst/>
          </a:prstGeom>
          <a:noFill/>
        </p:spPr>
        <p:txBody>
          <a:bodyPr wrap="square" lIns="0" tIns="0" rIns="0" bIns="0" anchor="t">
            <a:spAutoFit/>
          </a:bodyPr>
          <a:lstStyle/>
          <a:p>
            <a:pPr algn="l"/>
            <a:r>
              <a:rPr sz="900" b="1" i="0" spc="150">
                <a:solidFill>
                  <a:srgbClr val="BFD688"/>
                </a:solidFill>
                <a:latin typeface="Arial"/>
              </a:rPr>
              <a:t>PROPOSE</a:t>
            </a:r>
          </a:p>
        </p:txBody>
      </p:sp>
      <p:sp>
        <p:nvSpPr>
          <p:cNvPr id="7" name="TextBox 6"/>
          <p:cNvSpPr txBox="1"/>
          <p:nvPr/>
        </p:nvSpPr>
        <p:spPr>
          <a:xfrm>
            <a:off x="2743200" y="1664208"/>
            <a:ext cx="2103120" cy="228600"/>
          </a:xfrm>
          <a:prstGeom prst="rect">
            <a:avLst/>
          </a:prstGeom>
          <a:noFill/>
        </p:spPr>
        <p:txBody>
          <a:bodyPr wrap="square" lIns="0" tIns="0" rIns="0" bIns="0" anchor="t">
            <a:spAutoFit/>
          </a:bodyPr>
          <a:lstStyle/>
          <a:p>
            <a:pPr algn="l"/>
            <a:r>
              <a:rPr sz="900" b="0" i="0">
                <a:solidFill>
                  <a:srgbClr val="BFD688"/>
                </a:solidFill>
                <a:latin typeface="Courier New"/>
              </a:rPr>
              <a:t>propose_config_change</a:t>
            </a:r>
          </a:p>
        </p:txBody>
      </p:sp>
      <p:sp>
        <p:nvSpPr>
          <p:cNvPr id="9" name="TextBox 8"/>
          <p:cNvSpPr txBox="1"/>
          <p:nvPr/>
        </p:nvSpPr>
        <p:spPr>
          <a:xfrm>
            <a:off x="2743200" y="2432012"/>
            <a:ext cx="1828800" cy="182880"/>
          </a:xfrm>
          <a:prstGeom prst="rect">
            <a:avLst/>
          </a:prstGeom>
          <a:noFill/>
        </p:spPr>
        <p:txBody>
          <a:bodyPr wrap="square" lIns="0" tIns="0" rIns="0" bIns="0" anchor="t">
            <a:spAutoFit/>
          </a:bodyPr>
          <a:lstStyle/>
          <a:p>
            <a:pPr algn="l"/>
            <a:r>
              <a:rPr sz="900" b="1" i="0" spc="150" dirty="0">
                <a:solidFill>
                  <a:srgbClr val="F26E65"/>
                </a:solidFill>
                <a:latin typeface="Arial"/>
              </a:rPr>
              <a:t>APPLY</a:t>
            </a:r>
          </a:p>
        </p:txBody>
      </p:sp>
      <p:sp>
        <p:nvSpPr>
          <p:cNvPr id="10" name="TextBox 9"/>
          <p:cNvSpPr txBox="1"/>
          <p:nvPr/>
        </p:nvSpPr>
        <p:spPr>
          <a:xfrm>
            <a:off x="2743200" y="2678896"/>
            <a:ext cx="2011680" cy="685800"/>
          </a:xfrm>
          <a:prstGeom prst="rect">
            <a:avLst/>
          </a:prstGeom>
          <a:noFill/>
        </p:spPr>
        <p:txBody>
          <a:bodyPr wrap="square" lIns="0" tIns="0" rIns="0" bIns="0" anchor="t">
            <a:spAutoFit/>
          </a:bodyPr>
          <a:lstStyle/>
          <a:p>
            <a:pPr algn="l"/>
            <a:r>
              <a:rPr sz="1050" b="0" i="0" strike="sngStrike" dirty="0" err="1">
                <a:solidFill>
                  <a:srgbClr val="F26E65"/>
                </a:solidFill>
                <a:latin typeface="Courier New"/>
              </a:rPr>
              <a:t>apply_config</a:t>
            </a:r>
            <a:endParaRPr sz="1050" b="0" i="0" strike="sngStrike" dirty="0">
              <a:solidFill>
                <a:srgbClr val="F26E65"/>
              </a:solidFill>
              <a:latin typeface="Courier New"/>
            </a:endParaRPr>
          </a:p>
          <a:p>
            <a:pPr algn="l"/>
            <a:r>
              <a:rPr sz="1050" b="0" i="0" strike="sngStrike" dirty="0">
                <a:solidFill>
                  <a:srgbClr val="F26E65"/>
                </a:solidFill>
                <a:latin typeface="Courier New"/>
              </a:rPr>
              <a:t>approve</a:t>
            </a:r>
          </a:p>
          <a:p>
            <a:pPr algn="l"/>
            <a:r>
              <a:rPr sz="1050" b="0" i="0" strike="sngStrike" dirty="0" err="1">
                <a:solidFill>
                  <a:srgbClr val="F26E65"/>
                </a:solidFill>
                <a:latin typeface="Courier New"/>
              </a:rPr>
              <a:t>start_rollout</a:t>
            </a:r>
            <a:endParaRPr sz="1050" b="0" i="0" strike="sngStrike" dirty="0">
              <a:solidFill>
                <a:srgbClr val="F26E65"/>
              </a:solidFill>
              <a:latin typeface="Courier New"/>
            </a:endParaRPr>
          </a:p>
        </p:txBody>
      </p:sp>
      <p:sp>
        <p:nvSpPr>
          <p:cNvPr id="12" name="Oval 11"/>
          <p:cNvSpPr/>
          <p:nvPr/>
        </p:nvSpPr>
        <p:spPr>
          <a:xfrm>
            <a:off x="5349240" y="1325880"/>
            <a:ext cx="566928" cy="566928"/>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FaLock_navy.png"/>
          <p:cNvPicPr>
            <a:picLocks noChangeAspect="1"/>
          </p:cNvPicPr>
          <p:nvPr/>
        </p:nvPicPr>
        <p:blipFill>
          <a:blip r:embed="rId3"/>
          <a:stretch>
            <a:fillRect/>
          </a:stretch>
        </p:blipFill>
        <p:spPr>
          <a:xfrm>
            <a:off x="5490972" y="1467612"/>
            <a:ext cx="283464" cy="283464"/>
          </a:xfrm>
          <a:prstGeom prst="rect">
            <a:avLst/>
          </a:prstGeom>
        </p:spPr>
      </p:pic>
      <p:sp>
        <p:nvSpPr>
          <p:cNvPr id="14" name="TextBox 13"/>
          <p:cNvSpPr txBox="1"/>
          <p:nvPr/>
        </p:nvSpPr>
        <p:spPr>
          <a:xfrm>
            <a:off x="5349240" y="2057400"/>
            <a:ext cx="3706270" cy="584775"/>
          </a:xfrm>
          <a:prstGeom prst="rect">
            <a:avLst/>
          </a:prstGeom>
          <a:noFill/>
        </p:spPr>
        <p:txBody>
          <a:bodyPr wrap="square" lIns="0" tIns="0" rIns="0" bIns="0" anchor="t">
            <a:spAutoFit/>
          </a:bodyPr>
          <a:lstStyle/>
          <a:p>
            <a:r>
              <a:rPr lang="en-US" sz="1900" b="1" dirty="0">
                <a:solidFill>
                  <a:srgbClr val="071669"/>
                </a:solidFill>
              </a:rPr>
              <a:t>Stop asking your models nicely.</a:t>
            </a:r>
          </a:p>
          <a:p>
            <a:r>
              <a:rPr lang="en-US" sz="1900" b="1" dirty="0">
                <a:solidFill>
                  <a:srgbClr val="071669"/>
                </a:solidFill>
              </a:rPr>
              <a:t>Guardrails enforced by CI.</a:t>
            </a:r>
            <a:endParaRPr sz="1900" b="1" i="0" dirty="0">
              <a:solidFill>
                <a:srgbClr val="071669"/>
              </a:solidFill>
              <a:latin typeface="Arial"/>
            </a:endParaRPr>
          </a:p>
        </p:txBody>
      </p:sp>
      <p:sp>
        <p:nvSpPr>
          <p:cNvPr id="15" name="TextBox 14"/>
          <p:cNvSpPr txBox="1"/>
          <p:nvPr/>
        </p:nvSpPr>
        <p:spPr>
          <a:xfrm>
            <a:off x="5349240" y="3291840"/>
            <a:ext cx="3474720" cy="228600"/>
          </a:xfrm>
          <a:prstGeom prst="rect">
            <a:avLst/>
          </a:prstGeom>
          <a:noFill/>
        </p:spPr>
        <p:txBody>
          <a:bodyPr wrap="square" lIns="0" tIns="0" rIns="0" bIns="0" anchor="t">
            <a:spAutoFit/>
          </a:bodyPr>
          <a:lstStyle/>
          <a:p>
            <a:pPr algn="l"/>
            <a:r>
              <a:rPr sz="850" b="0" i="0">
                <a:solidFill>
                  <a:srgbClr val="4F5A86"/>
                </a:solidFill>
                <a:latin typeface="Courier New"/>
              </a:rPr>
              <a:t>tests/test_loop.py::test_mcp_server_cannot_apply</a:t>
            </a:r>
          </a:p>
        </p:txBody>
      </p:sp>
      <p:sp>
        <p:nvSpPr>
          <p:cNvPr id="16" name="TextBox 15"/>
          <p:cNvSpPr txBox="1"/>
          <p:nvPr/>
        </p:nvSpPr>
        <p:spPr>
          <a:xfrm>
            <a:off x="5349240" y="3566160"/>
            <a:ext cx="3383280" cy="353943"/>
          </a:xfrm>
          <a:prstGeom prst="rect">
            <a:avLst/>
          </a:prstGeom>
          <a:noFill/>
        </p:spPr>
        <p:txBody>
          <a:bodyPr wrap="square" lIns="0" tIns="0" rIns="0" bIns="0" anchor="t">
            <a:spAutoFit/>
          </a:bodyPr>
          <a:lstStyle/>
          <a:p>
            <a:pPr algn="l"/>
            <a:r>
              <a:rPr sz="1150" b="0" i="0" dirty="0">
                <a:solidFill>
                  <a:srgbClr val="4F5A86"/>
                </a:solidFill>
                <a:latin typeface="Arial"/>
              </a:rPr>
              <a:t>Add an apply tool to the MCP server and </a:t>
            </a:r>
            <a:r>
              <a:rPr lang="en-US" sz="1150" b="0" i="0" dirty="0">
                <a:solidFill>
                  <a:srgbClr val="4F5A86"/>
                </a:solidFill>
                <a:latin typeface="Arial"/>
              </a:rPr>
              <a:t>the build</a:t>
            </a:r>
            <a:r>
              <a:rPr sz="1150" b="0" i="0" dirty="0">
                <a:solidFill>
                  <a:srgbClr val="4F5A86"/>
                </a:solidFill>
                <a:latin typeface="Arial"/>
              </a:rPr>
              <a:t> </a:t>
            </a:r>
            <a:r>
              <a:rPr lang="en-US" sz="1150" b="0" i="0" dirty="0">
                <a:solidFill>
                  <a:srgbClr val="4F5A86"/>
                </a:solidFill>
                <a:latin typeface="Arial"/>
              </a:rPr>
              <a:t>fails</a:t>
            </a:r>
            <a:r>
              <a:rPr sz="1150" b="0" i="0" dirty="0">
                <a:solidFill>
                  <a:srgbClr val="4F5A86"/>
                </a:solidFill>
                <a:latin typeface="Arial"/>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379363"/>
            <a:ext cx="5212080" cy="338554"/>
          </a:xfrm>
          <a:prstGeom prst="rect">
            <a:avLst/>
          </a:prstGeom>
          <a:noFill/>
        </p:spPr>
        <p:txBody>
          <a:bodyPr wrap="square" lIns="0" tIns="0" rIns="0" bIns="0" anchor="ctr">
            <a:spAutoFit/>
          </a:bodyPr>
          <a:lstStyle/>
          <a:p>
            <a:pPr algn="l"/>
            <a:r>
              <a:rPr sz="2200" b="1" i="0" dirty="0">
                <a:solidFill>
                  <a:srgbClr val="FFFFFF"/>
                </a:solidFill>
                <a:latin typeface="Arial"/>
              </a:rPr>
              <a:t>Guardrails are </a:t>
            </a:r>
            <a:r>
              <a:rPr lang="en-US" sz="2200" b="1" i="0" dirty="0">
                <a:solidFill>
                  <a:srgbClr val="FFFFFF"/>
                </a:solidFill>
                <a:latin typeface="Arial"/>
              </a:rPr>
              <a:t>code</a:t>
            </a:r>
            <a:endParaRPr sz="2200" b="1" i="0" dirty="0">
              <a:solidFill>
                <a:srgbClr val="FFFFFF"/>
              </a:solidFill>
              <a:latin typeface="Arial"/>
            </a:endParaRPr>
          </a:p>
        </p:txBody>
      </p:sp>
      <p:sp>
        <p:nvSpPr>
          <p:cNvPr id="3" name="Rounded Rectangle 2"/>
          <p:cNvSpPr/>
          <p:nvPr/>
        </p:nvSpPr>
        <p:spPr>
          <a:xfrm>
            <a:off x="365760" y="1188720"/>
            <a:ext cx="4206240" cy="2606040"/>
          </a:xfrm>
          <a:prstGeom prst="roundRect">
            <a:avLst>
              <a:gd name="adj" fmla="val 4000"/>
            </a:avLst>
          </a:prstGeom>
          <a:solidFill>
            <a:srgbClr val="0B1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325880"/>
            <a:ext cx="3840479" cy="2215991"/>
          </a:xfrm>
          <a:prstGeom prst="rect">
            <a:avLst/>
          </a:prstGeom>
          <a:noFill/>
        </p:spPr>
        <p:txBody>
          <a:bodyPr wrap="square" lIns="0" tIns="0" rIns="0" bIns="0" anchor="t">
            <a:spAutoFit/>
          </a:bodyPr>
          <a:lstStyle/>
          <a:p>
            <a:pPr algn="l"/>
            <a:r>
              <a:rPr sz="900" b="0" i="0" dirty="0">
                <a:solidFill>
                  <a:srgbClr val="FFFFFF"/>
                </a:solidFill>
                <a:latin typeface="Courier New"/>
              </a:rPr>
              <a:t># policy/</a:t>
            </a:r>
            <a:r>
              <a:rPr sz="900" b="0" i="0" dirty="0" err="1">
                <a:solidFill>
                  <a:srgbClr val="FFFFFF"/>
                </a:solidFill>
                <a:latin typeface="Courier New"/>
              </a:rPr>
              <a:t>guardrails.yaml</a:t>
            </a:r>
            <a:r>
              <a:rPr sz="900" b="0" i="0" dirty="0">
                <a:solidFill>
                  <a:srgbClr val="FFFFFF"/>
                </a:solidFill>
                <a:latin typeface="Courier New"/>
              </a:rPr>
              <a:t> (abridged)
</a:t>
            </a:r>
            <a:r>
              <a:rPr sz="900" b="0" i="0" dirty="0" err="1">
                <a:solidFill>
                  <a:srgbClr val="FFFFFF"/>
                </a:solidFill>
                <a:latin typeface="Courier New"/>
              </a:rPr>
              <a:t>allowed_config_paths</a:t>
            </a:r>
            <a:r>
              <a:rPr sz="900" b="0" i="0" dirty="0">
                <a:solidFill>
                  <a:srgbClr val="FFFFFF"/>
                </a:solidFill>
                <a:latin typeface="Courier New"/>
              </a:rPr>
              <a:t>:
  - </a:t>
            </a:r>
            <a:r>
              <a:rPr sz="900" b="0" i="0" dirty="0" err="1">
                <a:solidFill>
                  <a:srgbClr val="FFFFFF"/>
                </a:solidFill>
                <a:latin typeface="Courier New"/>
              </a:rPr>
              <a:t>processors.filter</a:t>
            </a:r>
            <a:r>
              <a:rPr sz="900" b="0" i="0" dirty="0">
                <a:solidFill>
                  <a:srgbClr val="FFFFFF"/>
                </a:solidFill>
                <a:latin typeface="Courier New"/>
              </a:rPr>
              <a:t>
  - </a:t>
            </a:r>
            <a:r>
              <a:rPr sz="900" b="0" i="0" dirty="0" err="1">
                <a:solidFill>
                  <a:srgbClr val="FFFFFF"/>
                </a:solidFill>
                <a:latin typeface="Courier New"/>
              </a:rPr>
              <a:t>processors.transform</a:t>
            </a:r>
            <a:r>
              <a:rPr sz="900" b="0" i="0" dirty="0">
                <a:solidFill>
                  <a:srgbClr val="FFFFFF"/>
                </a:solidFill>
                <a:latin typeface="Courier New"/>
              </a:rPr>
              <a:t>
  - </a:t>
            </a:r>
            <a:r>
              <a:rPr sz="900" b="0" i="0" dirty="0" err="1">
                <a:solidFill>
                  <a:srgbClr val="FFFFFF"/>
                </a:solidFill>
                <a:latin typeface="Courier New"/>
              </a:rPr>
              <a:t>processors.attributes</a:t>
            </a:r>
            <a:r>
              <a:rPr sz="900" b="0" i="0" dirty="0">
                <a:solidFill>
                  <a:srgbClr val="FFFFFF"/>
                </a:solidFill>
                <a:latin typeface="Courier New"/>
              </a:rPr>
              <a:t>
  - </a:t>
            </a:r>
            <a:r>
              <a:rPr sz="900" b="0" i="0" dirty="0" err="1">
                <a:solidFill>
                  <a:srgbClr val="FFFFFF"/>
                </a:solidFill>
                <a:latin typeface="Courier New"/>
              </a:rPr>
              <a:t>processors.probabilistic_sampler</a:t>
            </a:r>
            <a:r>
              <a:rPr sz="900" b="0" i="0" dirty="0">
                <a:solidFill>
                  <a:srgbClr val="FFFFFF"/>
                </a:solidFill>
                <a:latin typeface="Courier New"/>
              </a:rPr>
              <a:t>
  - </a:t>
            </a:r>
            <a:r>
              <a:rPr sz="900" b="0" i="0" dirty="0" err="1">
                <a:solidFill>
                  <a:srgbClr val="FFFFFF"/>
                </a:solidFill>
                <a:latin typeface="Courier New"/>
              </a:rPr>
              <a:t>processors.tail_sampling</a:t>
            </a:r>
            <a:r>
              <a:rPr sz="900" b="0" i="0" dirty="0">
                <a:solidFill>
                  <a:srgbClr val="FFFFFF"/>
                </a:solidFill>
                <a:latin typeface="Courier New"/>
              </a:rPr>
              <a:t>
  - </a:t>
            </a:r>
            <a:r>
              <a:rPr sz="900" b="0" i="0" dirty="0" err="1">
                <a:solidFill>
                  <a:srgbClr val="FFFFFF"/>
                </a:solidFill>
                <a:latin typeface="Courier New"/>
              </a:rPr>
              <a:t>service.pipelines</a:t>
            </a:r>
            <a:r>
              <a:rPr sz="900" b="0" i="0" dirty="0">
                <a:solidFill>
                  <a:srgbClr val="FFFFFF"/>
                </a:solidFill>
                <a:latin typeface="Courier New"/>
              </a:rPr>
              <a:t>.*.processors
</a:t>
            </a:r>
            <a:r>
              <a:rPr sz="900" b="0" i="0" dirty="0" err="1">
                <a:solidFill>
                  <a:srgbClr val="FFFFFF"/>
                </a:solidFill>
                <a:latin typeface="Courier New"/>
              </a:rPr>
              <a:t>forbidden_config_paths</a:t>
            </a:r>
            <a:r>
              <a:rPr sz="900" b="0" i="0" dirty="0">
                <a:solidFill>
                  <a:srgbClr val="FFFFFF"/>
                </a:solidFill>
                <a:latin typeface="Courier New"/>
              </a:rPr>
              <a:t>:   # wins
  - exporters    # where data goes
  - receivers    # ingestion
  - extensions   # auth, health
  - </a:t>
            </a:r>
            <a:r>
              <a:rPr sz="900" b="0" i="0" dirty="0" err="1">
                <a:solidFill>
                  <a:srgbClr val="FFFFFF"/>
                </a:solidFill>
                <a:latin typeface="Courier New"/>
              </a:rPr>
              <a:t>service.telemetry</a:t>
            </a:r>
            <a:r>
              <a:rPr lang="en-US" sz="900" b="0" i="0" dirty="0">
                <a:solidFill>
                  <a:srgbClr val="FFFFFF"/>
                </a:solidFill>
                <a:latin typeface="Courier New"/>
              </a:rPr>
              <a:t> # the collector’s own </a:t>
            </a:r>
            <a:r>
              <a:rPr lang="en-US" sz="900" dirty="0">
                <a:solidFill>
                  <a:srgbClr val="FFFFFF"/>
                </a:solidFill>
                <a:latin typeface="Courier New"/>
              </a:rPr>
              <a:t>o11y</a:t>
            </a:r>
            <a:r>
              <a:rPr sz="900" b="0" i="0" dirty="0">
                <a:solidFill>
                  <a:srgbClr val="FFFFFF"/>
                </a:solidFill>
                <a:latin typeface="Courier New"/>
              </a:rPr>
              <a:t>
</a:t>
            </a:r>
            <a:r>
              <a:rPr sz="900" b="0" i="0" dirty="0" err="1">
                <a:solidFill>
                  <a:srgbClr val="FFFFFF"/>
                </a:solidFill>
                <a:latin typeface="Courier New"/>
              </a:rPr>
              <a:t>max_canary_fraction</a:t>
            </a:r>
            <a:r>
              <a:rPr sz="900" b="0" i="0" dirty="0">
                <a:solidFill>
                  <a:srgbClr val="FFFFFF"/>
                </a:solidFill>
                <a:latin typeface="Courier New"/>
              </a:rPr>
              <a:t>: 0.05
</a:t>
            </a:r>
            <a:r>
              <a:rPr sz="900" b="0" i="0" dirty="0" err="1">
                <a:solidFill>
                  <a:srgbClr val="FFFFFF"/>
                </a:solidFill>
                <a:latin typeface="Courier New"/>
              </a:rPr>
              <a:t>protected_labels</a:t>
            </a:r>
            <a:r>
              <a:rPr sz="900" b="0" i="0" dirty="0">
                <a:solidFill>
                  <a:srgbClr val="FFFFFF"/>
                </a:solidFill>
                <a:latin typeface="Courier New"/>
              </a:rPr>
              <a:t>:
  tier: payment-critical</a:t>
            </a:r>
          </a:p>
        </p:txBody>
      </p:sp>
      <p:sp>
        <p:nvSpPr>
          <p:cNvPr id="5" name="Oval 4"/>
          <p:cNvSpPr/>
          <p:nvPr/>
        </p:nvSpPr>
        <p:spPr>
          <a:xfrm>
            <a:off x="4892040" y="1280160"/>
            <a:ext cx="502920" cy="5029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FaCheck_navy.png"/>
          <p:cNvPicPr>
            <a:picLocks noChangeAspect="1"/>
          </p:cNvPicPr>
          <p:nvPr/>
        </p:nvPicPr>
        <p:blipFill>
          <a:blip r:embed="rId3"/>
          <a:stretch>
            <a:fillRect/>
          </a:stretch>
        </p:blipFill>
        <p:spPr>
          <a:xfrm>
            <a:off x="5017770" y="1405889"/>
            <a:ext cx="251460" cy="251460"/>
          </a:xfrm>
          <a:prstGeom prst="rect">
            <a:avLst/>
          </a:prstGeom>
        </p:spPr>
      </p:pic>
      <p:sp>
        <p:nvSpPr>
          <p:cNvPr id="7" name="TextBox 6"/>
          <p:cNvSpPr txBox="1"/>
          <p:nvPr/>
        </p:nvSpPr>
        <p:spPr>
          <a:xfrm>
            <a:off x="5577840" y="1261872"/>
            <a:ext cx="3200400" cy="274320"/>
          </a:xfrm>
          <a:prstGeom prst="rect">
            <a:avLst/>
          </a:prstGeom>
          <a:noFill/>
        </p:spPr>
        <p:txBody>
          <a:bodyPr wrap="square" lIns="0" tIns="0" rIns="0" bIns="0" anchor="t">
            <a:spAutoFit/>
          </a:bodyPr>
          <a:lstStyle/>
          <a:p>
            <a:pPr algn="l"/>
            <a:r>
              <a:rPr sz="1300" b="1" i="0">
                <a:solidFill>
                  <a:srgbClr val="071669"/>
                </a:solidFill>
                <a:latin typeface="Arial"/>
              </a:rPr>
              <a:t>Allowlist what may be shaped</a:t>
            </a:r>
          </a:p>
        </p:txBody>
      </p:sp>
      <p:sp>
        <p:nvSpPr>
          <p:cNvPr id="8" name="TextBox 7"/>
          <p:cNvSpPr txBox="1"/>
          <p:nvPr/>
        </p:nvSpPr>
        <p:spPr>
          <a:xfrm>
            <a:off x="5577840" y="1554480"/>
            <a:ext cx="3200400" cy="640080"/>
          </a:xfrm>
          <a:prstGeom prst="rect">
            <a:avLst/>
          </a:prstGeom>
          <a:noFill/>
        </p:spPr>
        <p:txBody>
          <a:bodyPr wrap="square" lIns="0" tIns="0" rIns="0" bIns="0" anchor="t">
            <a:spAutoFit/>
          </a:bodyPr>
          <a:lstStyle/>
          <a:p>
            <a:pPr algn="l"/>
            <a:r>
              <a:rPr sz="1050" b="0" i="0">
                <a:solidFill>
                  <a:srgbClr val="4F5A86"/>
                </a:solidFill>
                <a:latin typeface="Arial"/>
              </a:rPr>
              <a:t>Volume, cardinality, sampling: processors, and the pipeline lists that wire them in.</a:t>
            </a:r>
          </a:p>
        </p:txBody>
      </p:sp>
      <p:sp>
        <p:nvSpPr>
          <p:cNvPr id="9" name="Oval 8"/>
          <p:cNvSpPr/>
          <p:nvPr/>
        </p:nvSpPr>
        <p:spPr>
          <a:xfrm>
            <a:off x="4892040" y="2359152"/>
            <a:ext cx="502920" cy="50292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FaBan_navy.png"/>
          <p:cNvPicPr>
            <a:picLocks noChangeAspect="1"/>
          </p:cNvPicPr>
          <p:nvPr/>
        </p:nvPicPr>
        <p:blipFill>
          <a:blip r:embed="rId4"/>
          <a:stretch>
            <a:fillRect/>
          </a:stretch>
        </p:blipFill>
        <p:spPr>
          <a:xfrm>
            <a:off x="5017770" y="2484882"/>
            <a:ext cx="251460" cy="251460"/>
          </a:xfrm>
          <a:prstGeom prst="rect">
            <a:avLst/>
          </a:prstGeom>
        </p:spPr>
      </p:pic>
      <p:sp>
        <p:nvSpPr>
          <p:cNvPr id="11" name="TextBox 10"/>
          <p:cNvSpPr txBox="1"/>
          <p:nvPr/>
        </p:nvSpPr>
        <p:spPr>
          <a:xfrm>
            <a:off x="5577840" y="2340864"/>
            <a:ext cx="3200400" cy="274320"/>
          </a:xfrm>
          <a:prstGeom prst="rect">
            <a:avLst/>
          </a:prstGeom>
          <a:noFill/>
        </p:spPr>
        <p:txBody>
          <a:bodyPr wrap="square" lIns="0" tIns="0" rIns="0" bIns="0" anchor="t">
            <a:spAutoFit/>
          </a:bodyPr>
          <a:lstStyle/>
          <a:p>
            <a:pPr algn="l"/>
            <a:r>
              <a:rPr sz="1300" b="1" i="0">
                <a:solidFill>
                  <a:srgbClr val="071669"/>
                </a:solidFill>
                <a:latin typeface="Arial"/>
              </a:rPr>
              <a:t>Denylist wins</a:t>
            </a:r>
          </a:p>
        </p:txBody>
      </p:sp>
      <p:sp>
        <p:nvSpPr>
          <p:cNvPr id="12" name="TextBox 11"/>
          <p:cNvSpPr txBox="1"/>
          <p:nvPr/>
        </p:nvSpPr>
        <p:spPr>
          <a:xfrm>
            <a:off x="5577840" y="2633472"/>
            <a:ext cx="3200400" cy="640080"/>
          </a:xfrm>
          <a:prstGeom prst="rect">
            <a:avLst/>
          </a:prstGeom>
          <a:noFill/>
        </p:spPr>
        <p:txBody>
          <a:bodyPr wrap="square" lIns="0" tIns="0" rIns="0" bIns="0" anchor="t">
            <a:spAutoFit/>
          </a:bodyPr>
          <a:lstStyle/>
          <a:p>
            <a:pPr algn="l"/>
            <a:r>
              <a:rPr sz="1050" b="0" i="0">
                <a:solidFill>
                  <a:srgbClr val="4F5A86"/>
                </a:solidFill>
                <a:latin typeface="Arial"/>
              </a:rPr>
              <a:t>Where data goes and how we authenticate are human-only, full stop.</a:t>
            </a:r>
          </a:p>
        </p:txBody>
      </p:sp>
      <p:sp>
        <p:nvSpPr>
          <p:cNvPr id="13" name="Oval 12"/>
          <p:cNvSpPr/>
          <p:nvPr/>
        </p:nvSpPr>
        <p:spPr>
          <a:xfrm>
            <a:off x="4892040" y="3438144"/>
            <a:ext cx="502920" cy="5029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FaCodeBranch_navy.png"/>
          <p:cNvPicPr>
            <a:picLocks noChangeAspect="1"/>
          </p:cNvPicPr>
          <p:nvPr/>
        </p:nvPicPr>
        <p:blipFill>
          <a:blip r:embed="rId5"/>
          <a:stretch>
            <a:fillRect/>
          </a:stretch>
        </p:blipFill>
        <p:spPr>
          <a:xfrm>
            <a:off x="5017770" y="3563874"/>
            <a:ext cx="251460" cy="251460"/>
          </a:xfrm>
          <a:prstGeom prst="rect">
            <a:avLst/>
          </a:prstGeom>
        </p:spPr>
      </p:pic>
      <p:sp>
        <p:nvSpPr>
          <p:cNvPr id="15" name="TextBox 14"/>
          <p:cNvSpPr txBox="1"/>
          <p:nvPr/>
        </p:nvSpPr>
        <p:spPr>
          <a:xfrm>
            <a:off x="5577840" y="3419856"/>
            <a:ext cx="3200400" cy="274320"/>
          </a:xfrm>
          <a:prstGeom prst="rect">
            <a:avLst/>
          </a:prstGeom>
          <a:noFill/>
        </p:spPr>
        <p:txBody>
          <a:bodyPr wrap="square" lIns="0" tIns="0" rIns="0" bIns="0" anchor="t">
            <a:spAutoFit/>
          </a:bodyPr>
          <a:lstStyle/>
          <a:p>
            <a:pPr algn="l"/>
            <a:r>
              <a:rPr sz="1300" b="1" i="0">
                <a:solidFill>
                  <a:srgbClr val="071669"/>
                </a:solidFill>
                <a:latin typeface="Arial"/>
              </a:rPr>
              <a:t>Reviewed in a PR</a:t>
            </a:r>
          </a:p>
        </p:txBody>
      </p:sp>
      <p:sp>
        <p:nvSpPr>
          <p:cNvPr id="16" name="TextBox 15"/>
          <p:cNvSpPr txBox="1"/>
          <p:nvPr/>
        </p:nvSpPr>
        <p:spPr>
          <a:xfrm>
            <a:off x="5577840" y="3712463"/>
            <a:ext cx="3200400" cy="640080"/>
          </a:xfrm>
          <a:prstGeom prst="rect">
            <a:avLst/>
          </a:prstGeom>
          <a:noFill/>
        </p:spPr>
        <p:txBody>
          <a:bodyPr wrap="square" lIns="0" tIns="0" rIns="0" bIns="0" anchor="t">
            <a:spAutoFit/>
          </a:bodyPr>
          <a:lstStyle/>
          <a:p>
            <a:pPr algn="l"/>
            <a:r>
              <a:rPr sz="1050" b="0" i="0">
                <a:solidFill>
                  <a:srgbClr val="4F5A86"/>
                </a:solidFill>
                <a:latin typeface="Arial"/>
              </a:rPr>
              <a:t>Widening the agent's reach is a diff with an approver, not a prompt tweak.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274320"/>
            <a:ext cx="5212080" cy="548640"/>
          </a:xfrm>
          <a:prstGeom prst="rect">
            <a:avLst/>
          </a:prstGeom>
          <a:noFill/>
        </p:spPr>
        <p:txBody>
          <a:bodyPr wrap="square" lIns="0" tIns="0" rIns="0" bIns="0" anchor="ctr">
            <a:spAutoFit/>
          </a:bodyPr>
          <a:lstStyle/>
          <a:p>
            <a:pPr algn="l"/>
            <a:r>
              <a:rPr sz="2200" b="1" i="0" dirty="0">
                <a:solidFill>
                  <a:srgbClr val="FFFFFF"/>
                </a:solidFill>
                <a:latin typeface="Arial"/>
              </a:rPr>
              <a:t>Seven gates before the fleet</a:t>
            </a:r>
          </a:p>
        </p:txBody>
      </p:sp>
      <p:sp>
        <p:nvSpPr>
          <p:cNvPr id="3" name="Rounded Rectangle 2"/>
          <p:cNvSpPr/>
          <p:nvPr/>
        </p:nvSpPr>
        <p:spPr>
          <a:xfrm>
            <a:off x="365760" y="11887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457200" y="1243584"/>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1243584"/>
            <a:ext cx="274320" cy="274320"/>
          </a:xfrm>
          <a:prstGeom prst="rect">
            <a:avLst/>
          </a:prstGeom>
          <a:noFill/>
        </p:spPr>
        <p:txBody>
          <a:bodyPr wrap="square" lIns="0" tIns="0" rIns="0" bIns="0" anchor="ctr">
            <a:spAutoFit/>
          </a:bodyPr>
          <a:lstStyle/>
          <a:p>
            <a:pPr algn="ctr"/>
            <a:r>
              <a:rPr sz="1000" b="1" i="0">
                <a:solidFill>
                  <a:srgbClr val="071669"/>
                </a:solidFill>
                <a:latin typeface="Arial"/>
              </a:rPr>
              <a:t>1</a:t>
            </a:r>
          </a:p>
        </p:txBody>
      </p:sp>
      <p:sp>
        <p:nvSpPr>
          <p:cNvPr id="6" name="TextBox 5"/>
          <p:cNvSpPr txBox="1"/>
          <p:nvPr/>
        </p:nvSpPr>
        <p:spPr>
          <a:xfrm>
            <a:off x="868680" y="1188720"/>
            <a:ext cx="2377440" cy="384048"/>
          </a:xfrm>
          <a:prstGeom prst="rect">
            <a:avLst/>
          </a:prstGeom>
          <a:noFill/>
        </p:spPr>
        <p:txBody>
          <a:bodyPr wrap="square" lIns="0" tIns="0" rIns="0" bIns="0" anchor="ctr">
            <a:spAutoFit/>
          </a:bodyPr>
          <a:lstStyle/>
          <a:p>
            <a:pPr algn="l"/>
            <a:r>
              <a:rPr sz="1150" b="1" i="0">
                <a:solidFill>
                  <a:srgbClr val="071669"/>
                </a:solidFill>
                <a:latin typeface="Arial"/>
              </a:rPr>
              <a:t>Path allowlist / denylist</a:t>
            </a:r>
          </a:p>
        </p:txBody>
      </p:sp>
      <p:sp>
        <p:nvSpPr>
          <p:cNvPr id="7" name="TextBox 6"/>
          <p:cNvSpPr txBox="1"/>
          <p:nvPr/>
        </p:nvSpPr>
        <p:spPr>
          <a:xfrm>
            <a:off x="3291840" y="1188720"/>
            <a:ext cx="4206240" cy="384048"/>
          </a:xfrm>
          <a:prstGeom prst="rect">
            <a:avLst/>
          </a:prstGeom>
          <a:noFill/>
        </p:spPr>
        <p:txBody>
          <a:bodyPr wrap="square" lIns="0" tIns="0" rIns="0" bIns="0" anchor="ctr">
            <a:spAutoFit/>
          </a:bodyPr>
          <a:lstStyle/>
          <a:p>
            <a:pPr algn="l"/>
            <a:r>
              <a:rPr sz="1050" b="0" i="0">
                <a:solidFill>
                  <a:srgbClr val="4F5A86"/>
                </a:solidFill>
                <a:latin typeface="Arial"/>
              </a:rPr>
              <a:t>Exporters, receivers, auth, or rewiring pipelines</a:t>
            </a:r>
          </a:p>
        </p:txBody>
      </p:sp>
      <p:sp>
        <p:nvSpPr>
          <p:cNvPr id="8" name="TextBox 7"/>
          <p:cNvSpPr txBox="1"/>
          <p:nvPr/>
        </p:nvSpPr>
        <p:spPr>
          <a:xfrm>
            <a:off x="7498079" y="1188720"/>
            <a:ext cx="1143000" cy="384048"/>
          </a:xfrm>
          <a:prstGeom prst="rect">
            <a:avLst/>
          </a:prstGeom>
          <a:noFill/>
        </p:spPr>
        <p:txBody>
          <a:bodyPr wrap="square" lIns="0" tIns="0" rIns="0" bIns="0" anchor="ctr">
            <a:spAutoFit/>
          </a:bodyPr>
          <a:lstStyle/>
          <a:p>
            <a:pPr algn="r"/>
            <a:r>
              <a:rPr sz="950" b="1" i="0">
                <a:solidFill>
                  <a:srgbClr val="157A76"/>
                </a:solidFill>
                <a:latin typeface="Arial"/>
              </a:rPr>
              <a:t>propose</a:t>
            </a:r>
          </a:p>
        </p:txBody>
      </p:sp>
      <p:sp>
        <p:nvSpPr>
          <p:cNvPr id="9" name="Rounded Rectangle 8"/>
          <p:cNvSpPr/>
          <p:nvPr/>
        </p:nvSpPr>
        <p:spPr>
          <a:xfrm>
            <a:off x="365760" y="16459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457200" y="1700784"/>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7200" y="1700784"/>
            <a:ext cx="274320" cy="274320"/>
          </a:xfrm>
          <a:prstGeom prst="rect">
            <a:avLst/>
          </a:prstGeom>
          <a:noFill/>
        </p:spPr>
        <p:txBody>
          <a:bodyPr wrap="square" lIns="0" tIns="0" rIns="0" bIns="0" anchor="ctr">
            <a:spAutoFit/>
          </a:bodyPr>
          <a:lstStyle/>
          <a:p>
            <a:pPr algn="ctr"/>
            <a:r>
              <a:rPr sz="1000" b="1" i="0">
                <a:solidFill>
                  <a:srgbClr val="071669"/>
                </a:solidFill>
                <a:latin typeface="Arial"/>
              </a:rPr>
              <a:t>2</a:t>
            </a:r>
          </a:p>
        </p:txBody>
      </p:sp>
      <p:sp>
        <p:nvSpPr>
          <p:cNvPr id="12" name="TextBox 11"/>
          <p:cNvSpPr txBox="1"/>
          <p:nvPr/>
        </p:nvSpPr>
        <p:spPr>
          <a:xfrm>
            <a:off x="868680" y="1645920"/>
            <a:ext cx="2377440" cy="384048"/>
          </a:xfrm>
          <a:prstGeom prst="rect">
            <a:avLst/>
          </a:prstGeom>
          <a:noFill/>
        </p:spPr>
        <p:txBody>
          <a:bodyPr wrap="square" lIns="0" tIns="0" rIns="0" bIns="0" anchor="ctr">
            <a:spAutoFit/>
          </a:bodyPr>
          <a:lstStyle/>
          <a:p>
            <a:pPr algn="l"/>
            <a:r>
              <a:rPr sz="1150" b="1" i="0">
                <a:solidFill>
                  <a:srgbClr val="071669"/>
                </a:solidFill>
                <a:latin typeface="Arial"/>
              </a:rPr>
              <a:t>Evidence receipts</a:t>
            </a:r>
          </a:p>
        </p:txBody>
      </p:sp>
      <p:sp>
        <p:nvSpPr>
          <p:cNvPr id="13" name="TextBox 12"/>
          <p:cNvSpPr txBox="1"/>
          <p:nvPr/>
        </p:nvSpPr>
        <p:spPr>
          <a:xfrm>
            <a:off x="3291840" y="1757152"/>
            <a:ext cx="4206240" cy="161583"/>
          </a:xfrm>
          <a:prstGeom prst="rect">
            <a:avLst/>
          </a:prstGeom>
          <a:noFill/>
        </p:spPr>
        <p:txBody>
          <a:bodyPr wrap="square" lIns="0" tIns="0" rIns="0" bIns="0" anchor="ctr">
            <a:spAutoFit/>
          </a:bodyPr>
          <a:lstStyle/>
          <a:p>
            <a:pPr algn="l"/>
            <a:r>
              <a:rPr lang="en-US" sz="1050" dirty="0">
                <a:solidFill>
                  <a:srgbClr val="4F5A86"/>
                </a:solidFill>
              </a:rPr>
              <a:t>No LLM summaries. Data and the q</a:t>
            </a:r>
            <a:r>
              <a:rPr sz="1050" b="0" i="0" dirty="0">
                <a:solidFill>
                  <a:srgbClr val="4F5A86"/>
                </a:solidFill>
                <a:latin typeface="Arial"/>
              </a:rPr>
              <a:t>ueries the agent ran</a:t>
            </a:r>
            <a:r>
              <a:rPr lang="en-US" sz="1050" b="0" i="0" dirty="0">
                <a:solidFill>
                  <a:srgbClr val="4F5A86"/>
                </a:solidFill>
                <a:latin typeface="Arial"/>
              </a:rPr>
              <a:t> or no bueno</a:t>
            </a:r>
            <a:endParaRPr sz="1050" b="0" i="0" dirty="0">
              <a:solidFill>
                <a:srgbClr val="4F5A86"/>
              </a:solidFill>
              <a:latin typeface="Arial"/>
            </a:endParaRPr>
          </a:p>
        </p:txBody>
      </p:sp>
      <p:sp>
        <p:nvSpPr>
          <p:cNvPr id="14" name="TextBox 13"/>
          <p:cNvSpPr txBox="1"/>
          <p:nvPr/>
        </p:nvSpPr>
        <p:spPr>
          <a:xfrm>
            <a:off x="7498079" y="1645920"/>
            <a:ext cx="1143000" cy="384048"/>
          </a:xfrm>
          <a:prstGeom prst="rect">
            <a:avLst/>
          </a:prstGeom>
          <a:noFill/>
        </p:spPr>
        <p:txBody>
          <a:bodyPr wrap="square" lIns="0" tIns="0" rIns="0" bIns="0" anchor="ctr">
            <a:spAutoFit/>
          </a:bodyPr>
          <a:lstStyle/>
          <a:p>
            <a:pPr algn="r"/>
            <a:r>
              <a:rPr sz="950" b="1" i="0">
                <a:solidFill>
                  <a:srgbClr val="157A76"/>
                </a:solidFill>
                <a:latin typeface="Arial"/>
              </a:rPr>
              <a:t>propose</a:t>
            </a:r>
          </a:p>
        </p:txBody>
      </p:sp>
      <p:sp>
        <p:nvSpPr>
          <p:cNvPr id="15" name="Rounded Rectangle 14"/>
          <p:cNvSpPr/>
          <p:nvPr/>
        </p:nvSpPr>
        <p:spPr>
          <a:xfrm>
            <a:off x="365760" y="21031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57200" y="2157984"/>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7200" y="2157984"/>
            <a:ext cx="274320" cy="274320"/>
          </a:xfrm>
          <a:prstGeom prst="rect">
            <a:avLst/>
          </a:prstGeom>
          <a:noFill/>
        </p:spPr>
        <p:txBody>
          <a:bodyPr wrap="square" lIns="0" tIns="0" rIns="0" bIns="0" anchor="ctr">
            <a:spAutoFit/>
          </a:bodyPr>
          <a:lstStyle/>
          <a:p>
            <a:pPr algn="ctr"/>
            <a:r>
              <a:rPr sz="1000" b="1" i="0">
                <a:solidFill>
                  <a:srgbClr val="071669"/>
                </a:solidFill>
                <a:latin typeface="Arial"/>
              </a:rPr>
              <a:t>3</a:t>
            </a:r>
          </a:p>
        </p:txBody>
      </p:sp>
      <p:sp>
        <p:nvSpPr>
          <p:cNvPr id="18" name="TextBox 17"/>
          <p:cNvSpPr txBox="1"/>
          <p:nvPr/>
        </p:nvSpPr>
        <p:spPr>
          <a:xfrm>
            <a:off x="868680" y="2103120"/>
            <a:ext cx="2377440" cy="384048"/>
          </a:xfrm>
          <a:prstGeom prst="rect">
            <a:avLst/>
          </a:prstGeom>
          <a:noFill/>
        </p:spPr>
        <p:txBody>
          <a:bodyPr wrap="square" lIns="0" tIns="0" rIns="0" bIns="0" anchor="ctr">
            <a:spAutoFit/>
          </a:bodyPr>
          <a:lstStyle/>
          <a:p>
            <a:pPr algn="l"/>
            <a:r>
              <a:rPr sz="1150" b="1" i="0">
                <a:solidFill>
                  <a:srgbClr val="071669"/>
                </a:solidFill>
                <a:latin typeface="Arial"/>
              </a:rPr>
              <a:t>Protected labels</a:t>
            </a:r>
          </a:p>
        </p:txBody>
      </p:sp>
      <p:sp>
        <p:nvSpPr>
          <p:cNvPr id="19" name="TextBox 18"/>
          <p:cNvSpPr txBox="1"/>
          <p:nvPr/>
        </p:nvSpPr>
        <p:spPr>
          <a:xfrm>
            <a:off x="3291840" y="2214352"/>
            <a:ext cx="4206240" cy="161583"/>
          </a:xfrm>
          <a:prstGeom prst="rect">
            <a:avLst/>
          </a:prstGeom>
          <a:noFill/>
        </p:spPr>
        <p:txBody>
          <a:bodyPr wrap="square" lIns="0" tIns="0" rIns="0" bIns="0" anchor="ctr">
            <a:spAutoFit/>
          </a:bodyPr>
          <a:lstStyle/>
          <a:p>
            <a:pPr algn="l"/>
            <a:r>
              <a:rPr lang="en-US" sz="1050" dirty="0">
                <a:solidFill>
                  <a:srgbClr val="4F5A86"/>
                </a:solidFill>
              </a:rPr>
              <a:t>Unable to reach</a:t>
            </a:r>
            <a:r>
              <a:rPr sz="1050" b="0" i="0" dirty="0">
                <a:solidFill>
                  <a:srgbClr val="4F5A86"/>
                </a:solidFill>
                <a:latin typeface="Arial"/>
              </a:rPr>
              <a:t> payment-critical collectors, by any selector</a:t>
            </a:r>
          </a:p>
        </p:txBody>
      </p:sp>
      <p:sp>
        <p:nvSpPr>
          <p:cNvPr id="20" name="TextBox 19"/>
          <p:cNvSpPr txBox="1"/>
          <p:nvPr/>
        </p:nvSpPr>
        <p:spPr>
          <a:xfrm>
            <a:off x="7498079" y="2103120"/>
            <a:ext cx="1143000" cy="384048"/>
          </a:xfrm>
          <a:prstGeom prst="rect">
            <a:avLst/>
          </a:prstGeom>
          <a:noFill/>
        </p:spPr>
        <p:txBody>
          <a:bodyPr wrap="square" lIns="0" tIns="0" rIns="0" bIns="0" anchor="ctr">
            <a:spAutoFit/>
          </a:bodyPr>
          <a:lstStyle/>
          <a:p>
            <a:pPr algn="r"/>
            <a:r>
              <a:rPr sz="950" b="1" i="0">
                <a:solidFill>
                  <a:srgbClr val="157A76"/>
                </a:solidFill>
                <a:latin typeface="Arial"/>
              </a:rPr>
              <a:t>propose + approve</a:t>
            </a:r>
          </a:p>
        </p:txBody>
      </p:sp>
      <p:sp>
        <p:nvSpPr>
          <p:cNvPr id="21" name="Rounded Rectangle 20"/>
          <p:cNvSpPr/>
          <p:nvPr/>
        </p:nvSpPr>
        <p:spPr>
          <a:xfrm>
            <a:off x="365760" y="25603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457200" y="2615184"/>
            <a:ext cx="274320" cy="27432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7200" y="2615184"/>
            <a:ext cx="274320" cy="274320"/>
          </a:xfrm>
          <a:prstGeom prst="rect">
            <a:avLst/>
          </a:prstGeom>
          <a:noFill/>
        </p:spPr>
        <p:txBody>
          <a:bodyPr wrap="square" lIns="0" tIns="0" rIns="0" bIns="0" anchor="ctr">
            <a:spAutoFit/>
          </a:bodyPr>
          <a:lstStyle/>
          <a:p>
            <a:pPr algn="ctr"/>
            <a:r>
              <a:rPr sz="1000" b="1" i="0">
                <a:solidFill>
                  <a:srgbClr val="071669"/>
                </a:solidFill>
                <a:latin typeface="Arial"/>
              </a:rPr>
              <a:t>4</a:t>
            </a:r>
          </a:p>
        </p:txBody>
      </p:sp>
      <p:sp>
        <p:nvSpPr>
          <p:cNvPr id="24" name="TextBox 23"/>
          <p:cNvSpPr txBox="1"/>
          <p:nvPr/>
        </p:nvSpPr>
        <p:spPr>
          <a:xfrm>
            <a:off x="868680" y="2560320"/>
            <a:ext cx="2377440" cy="384048"/>
          </a:xfrm>
          <a:prstGeom prst="rect">
            <a:avLst/>
          </a:prstGeom>
          <a:noFill/>
        </p:spPr>
        <p:txBody>
          <a:bodyPr wrap="square" lIns="0" tIns="0" rIns="0" bIns="0" anchor="ctr">
            <a:spAutoFit/>
          </a:bodyPr>
          <a:lstStyle/>
          <a:p>
            <a:pPr algn="l"/>
            <a:r>
              <a:rPr sz="1150" b="1" i="0">
                <a:solidFill>
                  <a:srgbClr val="071669"/>
                </a:solidFill>
                <a:latin typeface="Arial"/>
              </a:rPr>
              <a:t>Human approval</a:t>
            </a:r>
          </a:p>
        </p:txBody>
      </p:sp>
      <p:sp>
        <p:nvSpPr>
          <p:cNvPr id="25" name="TextBox 24"/>
          <p:cNvSpPr txBox="1"/>
          <p:nvPr/>
        </p:nvSpPr>
        <p:spPr>
          <a:xfrm>
            <a:off x="3291840" y="2671552"/>
            <a:ext cx="4206240" cy="161583"/>
          </a:xfrm>
          <a:prstGeom prst="rect">
            <a:avLst/>
          </a:prstGeom>
          <a:noFill/>
        </p:spPr>
        <p:txBody>
          <a:bodyPr wrap="square" lIns="0" tIns="0" rIns="0" bIns="0" anchor="ctr">
            <a:spAutoFit/>
          </a:bodyPr>
          <a:lstStyle/>
          <a:p>
            <a:pPr algn="l"/>
            <a:r>
              <a:rPr lang="en-US" sz="1050" b="0" i="0" dirty="0">
                <a:solidFill>
                  <a:srgbClr val="4F5A86"/>
                </a:solidFill>
                <a:latin typeface="Arial"/>
              </a:rPr>
              <a:t>Good </a:t>
            </a:r>
            <a:r>
              <a:rPr lang="en-US" sz="1050" b="0" i="0" dirty="0" err="1">
                <a:solidFill>
                  <a:srgbClr val="4F5A86"/>
                </a:solidFill>
                <a:latin typeface="Arial"/>
              </a:rPr>
              <a:t>ol</a:t>
            </a:r>
            <a:r>
              <a:rPr lang="en-US" sz="1050" b="0" i="0" dirty="0">
                <a:solidFill>
                  <a:srgbClr val="4F5A86"/>
                </a:solidFill>
                <a:latin typeface="Arial"/>
              </a:rPr>
              <a:t>’ code review</a:t>
            </a:r>
            <a:r>
              <a:rPr sz="1050" b="0" i="0" dirty="0">
                <a:solidFill>
                  <a:srgbClr val="4F5A86"/>
                </a:solidFill>
                <a:latin typeface="Arial"/>
              </a:rPr>
              <a:t>: no</a:t>
            </a:r>
            <a:r>
              <a:rPr lang="en-US" sz="1050" b="0" i="0" dirty="0">
                <a:solidFill>
                  <a:srgbClr val="4F5A86"/>
                </a:solidFill>
                <a:latin typeface="Arial"/>
              </a:rPr>
              <a:t> MCP</a:t>
            </a:r>
            <a:r>
              <a:rPr sz="1050" b="0" i="0" dirty="0">
                <a:solidFill>
                  <a:srgbClr val="4F5A86"/>
                </a:solidFill>
                <a:latin typeface="Arial"/>
              </a:rPr>
              <a:t> tool for it</a:t>
            </a:r>
            <a:r>
              <a:rPr lang="en-US" sz="1050" b="0" i="0" dirty="0">
                <a:solidFill>
                  <a:srgbClr val="4F5A86"/>
                </a:solidFill>
                <a:latin typeface="Arial"/>
              </a:rPr>
              <a:t> </a:t>
            </a:r>
            <a:r>
              <a:rPr lang="en-US" sz="1050" b="0" i="1" dirty="0">
                <a:solidFill>
                  <a:srgbClr val="4F5A86"/>
                </a:solidFill>
                <a:latin typeface="Arial"/>
              </a:rPr>
              <a:t>deliberately</a:t>
            </a:r>
            <a:endParaRPr sz="1050" b="0" i="0" dirty="0">
              <a:solidFill>
                <a:srgbClr val="4F5A86"/>
              </a:solidFill>
              <a:latin typeface="Arial"/>
            </a:endParaRPr>
          </a:p>
        </p:txBody>
      </p:sp>
      <p:sp>
        <p:nvSpPr>
          <p:cNvPr id="26" name="TextBox 25"/>
          <p:cNvSpPr txBox="1"/>
          <p:nvPr/>
        </p:nvSpPr>
        <p:spPr>
          <a:xfrm>
            <a:off x="7498079" y="2560320"/>
            <a:ext cx="1143000" cy="384048"/>
          </a:xfrm>
          <a:prstGeom prst="rect">
            <a:avLst/>
          </a:prstGeom>
          <a:noFill/>
        </p:spPr>
        <p:txBody>
          <a:bodyPr wrap="square" lIns="0" tIns="0" rIns="0" bIns="0" anchor="ctr">
            <a:spAutoFit/>
          </a:bodyPr>
          <a:lstStyle/>
          <a:p>
            <a:pPr algn="r"/>
            <a:r>
              <a:rPr sz="950" b="1" i="0">
                <a:solidFill>
                  <a:srgbClr val="C8413A"/>
                </a:solidFill>
                <a:latin typeface="Arial"/>
              </a:rPr>
              <a:t>approve</a:t>
            </a:r>
          </a:p>
        </p:txBody>
      </p:sp>
      <p:sp>
        <p:nvSpPr>
          <p:cNvPr id="27" name="Rounded Rectangle 26"/>
          <p:cNvSpPr/>
          <p:nvPr/>
        </p:nvSpPr>
        <p:spPr>
          <a:xfrm>
            <a:off x="365760" y="30175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457200" y="3072384"/>
            <a:ext cx="274320" cy="2743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457200" y="3072384"/>
            <a:ext cx="274320" cy="274320"/>
          </a:xfrm>
          <a:prstGeom prst="rect">
            <a:avLst/>
          </a:prstGeom>
          <a:noFill/>
        </p:spPr>
        <p:txBody>
          <a:bodyPr wrap="square" lIns="0" tIns="0" rIns="0" bIns="0" anchor="ctr">
            <a:spAutoFit/>
          </a:bodyPr>
          <a:lstStyle/>
          <a:p>
            <a:pPr algn="ctr"/>
            <a:r>
              <a:rPr sz="1000" b="1" i="0">
                <a:solidFill>
                  <a:srgbClr val="071669"/>
                </a:solidFill>
                <a:latin typeface="Arial"/>
              </a:rPr>
              <a:t>5</a:t>
            </a:r>
          </a:p>
        </p:txBody>
      </p:sp>
      <p:sp>
        <p:nvSpPr>
          <p:cNvPr id="30" name="TextBox 29"/>
          <p:cNvSpPr txBox="1"/>
          <p:nvPr/>
        </p:nvSpPr>
        <p:spPr>
          <a:xfrm>
            <a:off x="868680" y="3017520"/>
            <a:ext cx="2377440" cy="384048"/>
          </a:xfrm>
          <a:prstGeom prst="rect">
            <a:avLst/>
          </a:prstGeom>
          <a:noFill/>
        </p:spPr>
        <p:txBody>
          <a:bodyPr wrap="square" lIns="0" tIns="0" rIns="0" bIns="0" anchor="ctr">
            <a:spAutoFit/>
          </a:bodyPr>
          <a:lstStyle/>
          <a:p>
            <a:pPr algn="l"/>
            <a:r>
              <a:rPr sz="1150" b="1" i="0">
                <a:solidFill>
                  <a:srgbClr val="071669"/>
                </a:solidFill>
                <a:latin typeface="Arial"/>
              </a:rPr>
              <a:t>Canary ≤ 5%</a:t>
            </a:r>
          </a:p>
        </p:txBody>
      </p:sp>
      <p:sp>
        <p:nvSpPr>
          <p:cNvPr id="31" name="TextBox 30"/>
          <p:cNvSpPr txBox="1"/>
          <p:nvPr/>
        </p:nvSpPr>
        <p:spPr>
          <a:xfrm>
            <a:off x="3291840" y="3128752"/>
            <a:ext cx="4206240" cy="161583"/>
          </a:xfrm>
          <a:prstGeom prst="rect">
            <a:avLst/>
          </a:prstGeom>
          <a:noFill/>
        </p:spPr>
        <p:txBody>
          <a:bodyPr wrap="square" lIns="0" tIns="0" rIns="0" bIns="0" anchor="ctr">
            <a:spAutoFit/>
          </a:bodyPr>
          <a:lstStyle/>
          <a:p>
            <a:pPr algn="l"/>
            <a:r>
              <a:rPr lang="en-US" sz="1050" dirty="0">
                <a:solidFill>
                  <a:srgbClr val="4F5A86"/>
                </a:solidFill>
              </a:rPr>
              <a:t>Prevent fl</a:t>
            </a:r>
            <a:r>
              <a:rPr sz="1050" b="0" i="0" dirty="0">
                <a:solidFill>
                  <a:srgbClr val="4F5A86"/>
                </a:solidFill>
                <a:latin typeface="Arial"/>
              </a:rPr>
              <a:t>eet-wide blast radius on first contact</a:t>
            </a:r>
          </a:p>
        </p:txBody>
      </p:sp>
      <p:sp>
        <p:nvSpPr>
          <p:cNvPr id="32" name="TextBox 31"/>
          <p:cNvSpPr txBox="1"/>
          <p:nvPr/>
        </p:nvSpPr>
        <p:spPr>
          <a:xfrm>
            <a:off x="7498079" y="3017520"/>
            <a:ext cx="1143000" cy="384048"/>
          </a:xfrm>
          <a:prstGeom prst="rect">
            <a:avLst/>
          </a:prstGeom>
          <a:noFill/>
        </p:spPr>
        <p:txBody>
          <a:bodyPr wrap="square" lIns="0" tIns="0" rIns="0" bIns="0" anchor="ctr">
            <a:spAutoFit/>
          </a:bodyPr>
          <a:lstStyle/>
          <a:p>
            <a:pPr algn="r"/>
            <a:r>
              <a:rPr sz="950" b="1" i="0">
                <a:solidFill>
                  <a:srgbClr val="5B7A17"/>
                </a:solidFill>
                <a:latin typeface="Arial"/>
              </a:rPr>
              <a:t>rollout</a:t>
            </a:r>
          </a:p>
        </p:txBody>
      </p:sp>
      <p:sp>
        <p:nvSpPr>
          <p:cNvPr id="33" name="Rounded Rectangle 32"/>
          <p:cNvSpPr/>
          <p:nvPr/>
        </p:nvSpPr>
        <p:spPr>
          <a:xfrm>
            <a:off x="365760" y="34747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457200" y="3529584"/>
            <a:ext cx="274320" cy="2743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57200" y="3529584"/>
            <a:ext cx="274320" cy="274320"/>
          </a:xfrm>
          <a:prstGeom prst="rect">
            <a:avLst/>
          </a:prstGeom>
          <a:noFill/>
        </p:spPr>
        <p:txBody>
          <a:bodyPr wrap="square" lIns="0" tIns="0" rIns="0" bIns="0" anchor="ctr">
            <a:spAutoFit/>
          </a:bodyPr>
          <a:lstStyle/>
          <a:p>
            <a:pPr algn="ctr"/>
            <a:r>
              <a:rPr sz="1000" b="1" i="0">
                <a:solidFill>
                  <a:srgbClr val="071669"/>
                </a:solidFill>
                <a:latin typeface="Arial"/>
              </a:rPr>
              <a:t>6</a:t>
            </a:r>
          </a:p>
        </p:txBody>
      </p:sp>
      <p:sp>
        <p:nvSpPr>
          <p:cNvPr id="36" name="TextBox 35"/>
          <p:cNvSpPr txBox="1"/>
          <p:nvPr/>
        </p:nvSpPr>
        <p:spPr>
          <a:xfrm>
            <a:off x="868680" y="3474720"/>
            <a:ext cx="2377440" cy="384048"/>
          </a:xfrm>
          <a:prstGeom prst="rect">
            <a:avLst/>
          </a:prstGeom>
          <a:noFill/>
        </p:spPr>
        <p:txBody>
          <a:bodyPr wrap="square" lIns="0" tIns="0" rIns="0" bIns="0" anchor="ctr">
            <a:spAutoFit/>
          </a:bodyPr>
          <a:lstStyle/>
          <a:p>
            <a:pPr algn="l"/>
            <a:r>
              <a:rPr sz="1150" b="1" i="0">
                <a:solidFill>
                  <a:srgbClr val="071669"/>
                </a:solidFill>
                <a:latin typeface="Arial"/>
              </a:rPr>
              <a:t>Verification gates</a:t>
            </a:r>
          </a:p>
        </p:txBody>
      </p:sp>
      <p:sp>
        <p:nvSpPr>
          <p:cNvPr id="37" name="TextBox 36"/>
          <p:cNvSpPr txBox="1"/>
          <p:nvPr/>
        </p:nvSpPr>
        <p:spPr>
          <a:xfrm>
            <a:off x="3291840" y="3474720"/>
            <a:ext cx="4206240" cy="384048"/>
          </a:xfrm>
          <a:prstGeom prst="rect">
            <a:avLst/>
          </a:prstGeom>
          <a:noFill/>
        </p:spPr>
        <p:txBody>
          <a:bodyPr wrap="square" lIns="0" tIns="0" rIns="0" bIns="0" anchor="ctr">
            <a:spAutoFit/>
          </a:bodyPr>
          <a:lstStyle/>
          <a:p>
            <a:pPr algn="l"/>
            <a:r>
              <a:rPr sz="1050" b="0" i="0">
                <a:solidFill>
                  <a:srgbClr val="4F5A86"/>
                </a:solidFill>
                <a:latin typeface="Arial"/>
              </a:rPr>
              <a:t>Unhealthy canaries, series increase, or signal loss</a:t>
            </a:r>
          </a:p>
        </p:txBody>
      </p:sp>
      <p:sp>
        <p:nvSpPr>
          <p:cNvPr id="38" name="TextBox 37"/>
          <p:cNvSpPr txBox="1"/>
          <p:nvPr/>
        </p:nvSpPr>
        <p:spPr>
          <a:xfrm>
            <a:off x="7498079" y="3474720"/>
            <a:ext cx="1143000" cy="384048"/>
          </a:xfrm>
          <a:prstGeom prst="rect">
            <a:avLst/>
          </a:prstGeom>
          <a:noFill/>
        </p:spPr>
        <p:txBody>
          <a:bodyPr wrap="square" lIns="0" tIns="0" rIns="0" bIns="0" anchor="ctr">
            <a:spAutoFit/>
          </a:bodyPr>
          <a:lstStyle/>
          <a:p>
            <a:pPr algn="r"/>
            <a:r>
              <a:rPr sz="950" b="1" i="0">
                <a:solidFill>
                  <a:srgbClr val="5B7A17"/>
                </a:solidFill>
                <a:latin typeface="Arial"/>
              </a:rPr>
              <a:t>rollout</a:t>
            </a:r>
          </a:p>
        </p:txBody>
      </p:sp>
      <p:sp>
        <p:nvSpPr>
          <p:cNvPr id="39" name="Rounded Rectangle 38"/>
          <p:cNvSpPr/>
          <p:nvPr/>
        </p:nvSpPr>
        <p:spPr>
          <a:xfrm>
            <a:off x="365760" y="3931920"/>
            <a:ext cx="8412480" cy="384048"/>
          </a:xfrm>
          <a:prstGeom prst="roundRect">
            <a:avLst>
              <a:gd name="adj" fmla="val 12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457200" y="3986783"/>
            <a:ext cx="274320" cy="27432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457200" y="3986783"/>
            <a:ext cx="274320" cy="274320"/>
          </a:xfrm>
          <a:prstGeom prst="rect">
            <a:avLst/>
          </a:prstGeom>
          <a:noFill/>
        </p:spPr>
        <p:txBody>
          <a:bodyPr wrap="square" lIns="0" tIns="0" rIns="0" bIns="0" anchor="ctr">
            <a:spAutoFit/>
          </a:bodyPr>
          <a:lstStyle/>
          <a:p>
            <a:pPr algn="ctr"/>
            <a:r>
              <a:rPr sz="1000" b="1" i="0">
                <a:solidFill>
                  <a:srgbClr val="071669"/>
                </a:solidFill>
                <a:latin typeface="Arial"/>
              </a:rPr>
              <a:t>7</a:t>
            </a:r>
          </a:p>
        </p:txBody>
      </p:sp>
      <p:sp>
        <p:nvSpPr>
          <p:cNvPr id="42" name="TextBox 41"/>
          <p:cNvSpPr txBox="1"/>
          <p:nvPr/>
        </p:nvSpPr>
        <p:spPr>
          <a:xfrm>
            <a:off x="868680" y="3931920"/>
            <a:ext cx="2377440" cy="384048"/>
          </a:xfrm>
          <a:prstGeom prst="rect">
            <a:avLst/>
          </a:prstGeom>
          <a:noFill/>
        </p:spPr>
        <p:txBody>
          <a:bodyPr wrap="square" lIns="0" tIns="0" rIns="0" bIns="0" anchor="ctr">
            <a:spAutoFit/>
          </a:bodyPr>
          <a:lstStyle/>
          <a:p>
            <a:pPr algn="l"/>
            <a:r>
              <a:rPr sz="1150" b="1" i="0">
                <a:solidFill>
                  <a:srgbClr val="071669"/>
                </a:solidFill>
                <a:latin typeface="Arial"/>
              </a:rPr>
              <a:t>Auto-rollback + audit</a:t>
            </a:r>
          </a:p>
        </p:txBody>
      </p:sp>
      <p:sp>
        <p:nvSpPr>
          <p:cNvPr id="43" name="TextBox 42"/>
          <p:cNvSpPr txBox="1"/>
          <p:nvPr/>
        </p:nvSpPr>
        <p:spPr>
          <a:xfrm>
            <a:off x="3291840" y="3931920"/>
            <a:ext cx="4206240" cy="384048"/>
          </a:xfrm>
          <a:prstGeom prst="rect">
            <a:avLst/>
          </a:prstGeom>
          <a:noFill/>
        </p:spPr>
        <p:txBody>
          <a:bodyPr wrap="square" lIns="0" tIns="0" rIns="0" bIns="0" anchor="ctr">
            <a:spAutoFit/>
          </a:bodyPr>
          <a:lstStyle/>
          <a:p>
            <a:pPr algn="l"/>
            <a:r>
              <a:rPr sz="1050" b="0" i="0">
                <a:solidFill>
                  <a:srgbClr val="4F5A86"/>
                </a:solidFill>
                <a:latin typeface="Arial"/>
              </a:rPr>
              <a:t>Silent failures and unaccountable changes</a:t>
            </a:r>
          </a:p>
        </p:txBody>
      </p:sp>
      <p:sp>
        <p:nvSpPr>
          <p:cNvPr id="44" name="TextBox 43"/>
          <p:cNvSpPr txBox="1"/>
          <p:nvPr/>
        </p:nvSpPr>
        <p:spPr>
          <a:xfrm>
            <a:off x="7498079" y="3931920"/>
            <a:ext cx="1143000" cy="384048"/>
          </a:xfrm>
          <a:prstGeom prst="rect">
            <a:avLst/>
          </a:prstGeom>
          <a:noFill/>
        </p:spPr>
        <p:txBody>
          <a:bodyPr wrap="square" lIns="0" tIns="0" rIns="0" bIns="0" anchor="ctr">
            <a:spAutoFit/>
          </a:bodyPr>
          <a:lstStyle/>
          <a:p>
            <a:pPr algn="r"/>
            <a:r>
              <a:rPr sz="950" b="1" i="0">
                <a:solidFill>
                  <a:srgbClr val="5B7A17"/>
                </a:solidFill>
                <a:latin typeface="Arial"/>
              </a:rPr>
              <a:t>rollout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7480" y="1143000"/>
            <a:ext cx="3657600" cy="228600"/>
          </a:xfrm>
          <a:prstGeom prst="rect">
            <a:avLst/>
          </a:prstGeom>
          <a:noFill/>
        </p:spPr>
        <p:txBody>
          <a:bodyPr wrap="square" lIns="0" tIns="0" rIns="0" bIns="0" anchor="t">
            <a:spAutoFit/>
          </a:bodyPr>
          <a:lstStyle/>
          <a:p>
            <a:pPr algn="l"/>
            <a:r>
              <a:rPr sz="1100" b="1" i="0" spc="300">
                <a:solidFill>
                  <a:srgbClr val="BFD688"/>
                </a:solidFill>
                <a:latin typeface="Arial"/>
              </a:rPr>
              <a:t>LIVE DEMO</a:t>
            </a:r>
          </a:p>
        </p:txBody>
      </p:sp>
      <p:sp>
        <p:nvSpPr>
          <p:cNvPr id="3" name="TextBox 2"/>
          <p:cNvSpPr txBox="1"/>
          <p:nvPr/>
        </p:nvSpPr>
        <p:spPr>
          <a:xfrm>
            <a:off x="2697480" y="1417320"/>
            <a:ext cx="4206240" cy="822960"/>
          </a:xfrm>
          <a:prstGeom prst="rect">
            <a:avLst/>
          </a:prstGeom>
          <a:noFill/>
        </p:spPr>
        <p:txBody>
          <a:bodyPr wrap="square" lIns="0" tIns="0" rIns="0" bIns="0" anchor="t">
            <a:spAutoFit/>
          </a:bodyPr>
          <a:lstStyle/>
          <a:p>
            <a:pPr algn="l"/>
            <a:r>
              <a:rPr sz="2600" b="1" i="0">
                <a:solidFill>
                  <a:srgbClr val="FFFFFF"/>
                </a:solidFill>
                <a:latin typeface="Arial"/>
              </a:rPr>
              <a:t>A cardinality explosion in checkout</a:t>
            </a:r>
          </a:p>
        </p:txBody>
      </p:sp>
      <p:sp>
        <p:nvSpPr>
          <p:cNvPr id="4" name="Oval 3"/>
          <p:cNvSpPr/>
          <p:nvPr/>
        </p:nvSpPr>
        <p:spPr>
          <a:xfrm>
            <a:off x="2697480" y="2505456"/>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697480" y="2505456"/>
            <a:ext cx="274320" cy="274320"/>
          </a:xfrm>
          <a:prstGeom prst="rect">
            <a:avLst/>
          </a:prstGeom>
          <a:noFill/>
        </p:spPr>
        <p:txBody>
          <a:bodyPr wrap="square" lIns="0" tIns="0" rIns="0" bIns="0" anchor="ctr">
            <a:spAutoFit/>
          </a:bodyPr>
          <a:lstStyle/>
          <a:p>
            <a:pPr algn="ctr"/>
            <a:r>
              <a:rPr sz="1000" b="1" i="0">
                <a:solidFill>
                  <a:srgbClr val="071669"/>
                </a:solidFill>
                <a:latin typeface="Arial"/>
              </a:rPr>
              <a:t>1</a:t>
            </a:r>
          </a:p>
        </p:txBody>
      </p:sp>
      <p:sp>
        <p:nvSpPr>
          <p:cNvPr id="6" name="TextBox 5"/>
          <p:cNvSpPr txBox="1"/>
          <p:nvPr/>
        </p:nvSpPr>
        <p:spPr>
          <a:xfrm>
            <a:off x="3108960" y="2487168"/>
            <a:ext cx="5669280" cy="237744"/>
          </a:xfrm>
          <a:prstGeom prst="rect">
            <a:avLst/>
          </a:prstGeom>
          <a:noFill/>
        </p:spPr>
        <p:txBody>
          <a:bodyPr wrap="square" lIns="0" tIns="0" rIns="0" bIns="0" anchor="t">
            <a:spAutoFit/>
          </a:bodyPr>
          <a:lstStyle/>
          <a:p>
            <a:pPr algn="l"/>
            <a:r>
              <a:rPr sz="1100" b="0" i="0">
                <a:solidFill>
                  <a:srgbClr val="FFFFFF"/>
                </a:solidFill>
                <a:latin typeface="Courier New"/>
              </a:rPr>
              <a:t>make reset &amp;&amp; make demo</a:t>
            </a:r>
          </a:p>
        </p:txBody>
      </p:sp>
      <p:sp>
        <p:nvSpPr>
          <p:cNvPr id="7" name="TextBox 6"/>
          <p:cNvSpPr txBox="1"/>
          <p:nvPr/>
        </p:nvSpPr>
        <p:spPr>
          <a:xfrm>
            <a:off x="3108960" y="2734056"/>
            <a:ext cx="5669280" cy="201168"/>
          </a:xfrm>
          <a:prstGeom prst="rect">
            <a:avLst/>
          </a:prstGeom>
          <a:noFill/>
        </p:spPr>
        <p:txBody>
          <a:bodyPr wrap="square" lIns="0" tIns="0" rIns="0" bIns="0" anchor="t">
            <a:spAutoFit/>
          </a:bodyPr>
          <a:lstStyle/>
          <a:p>
            <a:pPr algn="l"/>
            <a:r>
              <a:rPr sz="900" b="0" i="0">
                <a:solidFill>
                  <a:srgbClr val="FCF9EA"/>
                </a:solidFill>
                <a:latin typeface="Arial"/>
              </a:rPr>
              <a:t>checkout series jump ~8x</a:t>
            </a:r>
          </a:p>
        </p:txBody>
      </p:sp>
      <p:sp>
        <p:nvSpPr>
          <p:cNvPr id="8" name="Oval 7"/>
          <p:cNvSpPr/>
          <p:nvPr/>
        </p:nvSpPr>
        <p:spPr>
          <a:xfrm>
            <a:off x="2697480" y="3054096"/>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697480" y="3054096"/>
            <a:ext cx="274320" cy="274320"/>
          </a:xfrm>
          <a:prstGeom prst="rect">
            <a:avLst/>
          </a:prstGeom>
          <a:noFill/>
        </p:spPr>
        <p:txBody>
          <a:bodyPr wrap="square" lIns="0" tIns="0" rIns="0" bIns="0" anchor="ctr">
            <a:spAutoFit/>
          </a:bodyPr>
          <a:lstStyle/>
          <a:p>
            <a:pPr algn="ctr"/>
            <a:r>
              <a:rPr sz="1000" b="1" i="0">
                <a:solidFill>
                  <a:srgbClr val="071669"/>
                </a:solidFill>
                <a:latin typeface="Arial"/>
              </a:rPr>
              <a:t>2</a:t>
            </a:r>
          </a:p>
        </p:txBody>
      </p:sp>
      <p:sp>
        <p:nvSpPr>
          <p:cNvPr id="10" name="TextBox 9"/>
          <p:cNvSpPr txBox="1"/>
          <p:nvPr/>
        </p:nvSpPr>
        <p:spPr>
          <a:xfrm>
            <a:off x="3108960" y="3035808"/>
            <a:ext cx="5669280" cy="237744"/>
          </a:xfrm>
          <a:prstGeom prst="rect">
            <a:avLst/>
          </a:prstGeom>
          <a:noFill/>
        </p:spPr>
        <p:txBody>
          <a:bodyPr wrap="square" lIns="0" tIns="0" rIns="0" bIns="0" anchor="t">
            <a:spAutoFit/>
          </a:bodyPr>
          <a:lstStyle/>
          <a:p>
            <a:pPr algn="l"/>
            <a:r>
              <a:rPr sz="1100" b="0" i="1">
                <a:solidFill>
                  <a:srgbClr val="FFFFFF"/>
                </a:solidFill>
                <a:latin typeface="Arial"/>
              </a:rPr>
              <a:t>"Something is wrong with our telemetry volume. Investigate and fix it."</a:t>
            </a:r>
          </a:p>
        </p:txBody>
      </p:sp>
      <p:sp>
        <p:nvSpPr>
          <p:cNvPr id="11" name="TextBox 10"/>
          <p:cNvSpPr txBox="1"/>
          <p:nvPr/>
        </p:nvSpPr>
        <p:spPr>
          <a:xfrm>
            <a:off x="3108960" y="3282696"/>
            <a:ext cx="5669280" cy="201168"/>
          </a:xfrm>
          <a:prstGeom prst="rect">
            <a:avLst/>
          </a:prstGeom>
          <a:noFill/>
        </p:spPr>
        <p:txBody>
          <a:bodyPr wrap="square" lIns="0" tIns="0" rIns="0" bIns="0" anchor="t">
            <a:spAutoFit/>
          </a:bodyPr>
          <a:lstStyle/>
          <a:p>
            <a:pPr algn="l"/>
            <a:r>
              <a:rPr sz="900" b="0" i="0">
                <a:solidFill>
                  <a:srgbClr val="FCF9EA"/>
                </a:solidFill>
                <a:latin typeface="Arial"/>
              </a:rPr>
              <a:t>the agent, over MCP (make agent)</a:t>
            </a:r>
          </a:p>
        </p:txBody>
      </p:sp>
      <p:sp>
        <p:nvSpPr>
          <p:cNvPr id="12" name="Oval 11"/>
          <p:cNvSpPr/>
          <p:nvPr/>
        </p:nvSpPr>
        <p:spPr>
          <a:xfrm>
            <a:off x="2697480" y="3602736"/>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697480" y="3602736"/>
            <a:ext cx="274320" cy="274320"/>
          </a:xfrm>
          <a:prstGeom prst="rect">
            <a:avLst/>
          </a:prstGeom>
          <a:noFill/>
        </p:spPr>
        <p:txBody>
          <a:bodyPr wrap="square" lIns="0" tIns="0" rIns="0" bIns="0" anchor="ctr">
            <a:spAutoFit/>
          </a:bodyPr>
          <a:lstStyle/>
          <a:p>
            <a:pPr algn="ctr"/>
            <a:r>
              <a:rPr sz="1000" b="1" i="0">
                <a:solidFill>
                  <a:srgbClr val="071669"/>
                </a:solidFill>
                <a:latin typeface="Arial"/>
              </a:rPr>
              <a:t>3</a:t>
            </a:r>
          </a:p>
        </p:txBody>
      </p:sp>
      <p:sp>
        <p:nvSpPr>
          <p:cNvPr id="14" name="TextBox 13"/>
          <p:cNvSpPr txBox="1"/>
          <p:nvPr/>
        </p:nvSpPr>
        <p:spPr>
          <a:xfrm>
            <a:off x="3108960" y="3584448"/>
            <a:ext cx="5669280" cy="237744"/>
          </a:xfrm>
          <a:prstGeom prst="rect">
            <a:avLst/>
          </a:prstGeom>
          <a:noFill/>
        </p:spPr>
        <p:txBody>
          <a:bodyPr wrap="square" lIns="0" tIns="0" rIns="0" bIns="0" anchor="t">
            <a:spAutoFit/>
          </a:bodyPr>
          <a:lstStyle/>
          <a:p>
            <a:pPr algn="l"/>
            <a:r>
              <a:rPr sz="1100" b="0" i="0">
                <a:solidFill>
                  <a:srgbClr val="FFFFFF"/>
                </a:solidFill>
                <a:latin typeface="Courier New"/>
              </a:rPr>
              <a:t>ctl show &lt;id&gt;  →  ctl approve &lt;id&gt;</a:t>
            </a:r>
          </a:p>
        </p:txBody>
      </p:sp>
      <p:sp>
        <p:nvSpPr>
          <p:cNvPr id="15" name="TextBox 14"/>
          <p:cNvSpPr txBox="1"/>
          <p:nvPr/>
        </p:nvSpPr>
        <p:spPr>
          <a:xfrm>
            <a:off x="3108960" y="3831335"/>
            <a:ext cx="5669280" cy="201168"/>
          </a:xfrm>
          <a:prstGeom prst="rect">
            <a:avLst/>
          </a:prstGeom>
          <a:noFill/>
        </p:spPr>
        <p:txBody>
          <a:bodyPr wrap="square" lIns="0" tIns="0" rIns="0" bIns="0" anchor="t">
            <a:spAutoFit/>
          </a:bodyPr>
          <a:lstStyle/>
          <a:p>
            <a:pPr algn="l"/>
            <a:r>
              <a:rPr sz="900" b="0" i="0">
                <a:solidFill>
                  <a:srgbClr val="FCF9EA"/>
                </a:solidFill>
                <a:latin typeface="Arial"/>
              </a:rPr>
              <a:t>a human, in a terminal</a:t>
            </a:r>
          </a:p>
        </p:txBody>
      </p:sp>
      <p:sp>
        <p:nvSpPr>
          <p:cNvPr id="16" name="Oval 15"/>
          <p:cNvSpPr/>
          <p:nvPr/>
        </p:nvSpPr>
        <p:spPr>
          <a:xfrm>
            <a:off x="2697480" y="4151375"/>
            <a:ext cx="274320" cy="27432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697480" y="4151375"/>
            <a:ext cx="274320" cy="274320"/>
          </a:xfrm>
          <a:prstGeom prst="rect">
            <a:avLst/>
          </a:prstGeom>
          <a:noFill/>
        </p:spPr>
        <p:txBody>
          <a:bodyPr wrap="square" lIns="0" tIns="0" rIns="0" bIns="0" anchor="ctr">
            <a:spAutoFit/>
          </a:bodyPr>
          <a:lstStyle/>
          <a:p>
            <a:pPr algn="ctr"/>
            <a:r>
              <a:rPr sz="1000" b="1" i="0">
                <a:solidFill>
                  <a:srgbClr val="071669"/>
                </a:solidFill>
                <a:latin typeface="Arial"/>
              </a:rPr>
              <a:t>4</a:t>
            </a:r>
          </a:p>
        </p:txBody>
      </p:sp>
      <p:sp>
        <p:nvSpPr>
          <p:cNvPr id="18" name="TextBox 17"/>
          <p:cNvSpPr txBox="1"/>
          <p:nvPr/>
        </p:nvSpPr>
        <p:spPr>
          <a:xfrm>
            <a:off x="3108960" y="4133087"/>
            <a:ext cx="5669280" cy="237744"/>
          </a:xfrm>
          <a:prstGeom prst="rect">
            <a:avLst/>
          </a:prstGeom>
          <a:noFill/>
        </p:spPr>
        <p:txBody>
          <a:bodyPr wrap="square" lIns="0" tIns="0" rIns="0" bIns="0" anchor="t">
            <a:spAutoFit/>
          </a:bodyPr>
          <a:lstStyle/>
          <a:p>
            <a:pPr algn="l"/>
            <a:r>
              <a:rPr sz="1100" b="0" i="0">
                <a:solidFill>
                  <a:srgbClr val="FFFFFF"/>
                </a:solidFill>
                <a:latin typeface="Courier New"/>
              </a:rPr>
              <a:t>ctl audit</a:t>
            </a:r>
          </a:p>
        </p:txBody>
      </p:sp>
      <p:sp>
        <p:nvSpPr>
          <p:cNvPr id="19" name="TextBox 18"/>
          <p:cNvSpPr txBox="1"/>
          <p:nvPr/>
        </p:nvSpPr>
        <p:spPr>
          <a:xfrm>
            <a:off x="3108960" y="4379975"/>
            <a:ext cx="5669280" cy="201168"/>
          </a:xfrm>
          <a:prstGeom prst="rect">
            <a:avLst/>
          </a:prstGeom>
          <a:noFill/>
        </p:spPr>
        <p:txBody>
          <a:bodyPr wrap="square" lIns="0" tIns="0" rIns="0" bIns="0" anchor="t">
            <a:spAutoFit/>
          </a:bodyPr>
          <a:lstStyle/>
          <a:p>
            <a:pPr algn="l"/>
            <a:r>
              <a:rPr sz="900" b="0" i="0">
                <a:solidFill>
                  <a:srgbClr val="FCF9EA"/>
                </a:solidFill>
                <a:latin typeface="Arial"/>
              </a:rPr>
              <a:t>the full trail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182880"/>
            <a:ext cx="5120640" cy="201168"/>
          </a:xfrm>
          <a:prstGeom prst="rect">
            <a:avLst/>
          </a:prstGeom>
          <a:noFill/>
        </p:spPr>
        <p:txBody>
          <a:bodyPr wrap="square" lIns="0" tIns="0" rIns="0" bIns="0" anchor="t">
            <a:spAutoFit/>
          </a:bodyPr>
          <a:lstStyle/>
          <a:p>
            <a:pPr algn="l"/>
            <a:r>
              <a:rPr sz="900" b="1" i="0" spc="150">
                <a:solidFill>
                  <a:srgbClr val="BFD688"/>
                </a:solidFill>
                <a:latin typeface="Arial"/>
              </a:rPr>
              <a:t>OBSERVE  ›  propose  ›  approve  ›  actuate  ›  verify</a:t>
            </a:r>
          </a:p>
        </p:txBody>
      </p:sp>
      <p:sp>
        <p:nvSpPr>
          <p:cNvPr id="3" name="TextBox 2"/>
          <p:cNvSpPr txBox="1"/>
          <p:nvPr/>
        </p:nvSpPr>
        <p:spPr>
          <a:xfrm>
            <a:off x="365760" y="384048"/>
            <a:ext cx="5212080" cy="548640"/>
          </a:xfrm>
          <a:prstGeom prst="rect">
            <a:avLst/>
          </a:prstGeom>
          <a:noFill/>
        </p:spPr>
        <p:txBody>
          <a:bodyPr wrap="square" lIns="0" tIns="0" rIns="0" bIns="0" anchor="ctr">
            <a:spAutoFit/>
          </a:bodyPr>
          <a:lstStyle/>
          <a:p>
            <a:pPr algn="l"/>
            <a:r>
              <a:rPr sz="2200" b="1" i="0">
                <a:solidFill>
                  <a:srgbClr val="FFFFFF"/>
                </a:solidFill>
                <a:latin typeface="Arial"/>
              </a:rPr>
              <a:t>Observe: one service is 8x off</a:t>
            </a:r>
          </a:p>
        </p:txBody>
      </p:sp>
      <p:graphicFrame>
        <p:nvGraphicFramePr>
          <p:cNvPr id="4" name="Chart 3"/>
          <p:cNvGraphicFramePr>
            <a:graphicFrameLocks noGrp="1"/>
          </p:cNvGraphicFramePr>
          <p:nvPr/>
        </p:nvGraphicFramePr>
        <p:xfrm>
          <a:off x="365760" y="1188720"/>
          <a:ext cx="512064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852160" y="1188720"/>
            <a:ext cx="2743200" cy="731520"/>
          </a:xfrm>
          <a:prstGeom prst="rect">
            <a:avLst/>
          </a:prstGeom>
          <a:noFill/>
        </p:spPr>
        <p:txBody>
          <a:bodyPr wrap="square" lIns="0" tIns="0" rIns="0" bIns="0" anchor="t">
            <a:spAutoFit/>
          </a:bodyPr>
          <a:lstStyle/>
          <a:p>
            <a:pPr algn="l"/>
            <a:r>
              <a:rPr sz="4600" b="1" i="0">
                <a:solidFill>
                  <a:srgbClr val="5B7A17"/>
                </a:solidFill>
                <a:latin typeface="Arial"/>
              </a:rPr>
              <a:t>8x</a:t>
            </a:r>
          </a:p>
        </p:txBody>
      </p:sp>
      <p:sp>
        <p:nvSpPr>
          <p:cNvPr id="6" name="TextBox 5"/>
          <p:cNvSpPr txBox="1"/>
          <p:nvPr/>
        </p:nvSpPr>
        <p:spPr>
          <a:xfrm>
            <a:off x="5897880" y="1938528"/>
            <a:ext cx="2834640" cy="274320"/>
          </a:xfrm>
          <a:prstGeom prst="rect">
            <a:avLst/>
          </a:prstGeom>
          <a:noFill/>
        </p:spPr>
        <p:txBody>
          <a:bodyPr wrap="square" lIns="0" tIns="0" rIns="0" bIns="0" anchor="t">
            <a:spAutoFit/>
          </a:bodyPr>
          <a:lstStyle/>
          <a:p>
            <a:pPr algn="l"/>
            <a:r>
              <a:rPr sz="1150" b="0" i="0">
                <a:solidFill>
                  <a:srgbClr val="4F5A86"/>
                </a:solidFill>
                <a:latin typeface="Arial"/>
              </a:rPr>
              <a:t>checkout active series vs. baseline</a:t>
            </a:r>
          </a:p>
        </p:txBody>
      </p:sp>
      <p:sp>
        <p:nvSpPr>
          <p:cNvPr id="7" name="TextBox 6"/>
          <p:cNvSpPr txBox="1"/>
          <p:nvPr/>
        </p:nvSpPr>
        <p:spPr>
          <a:xfrm>
            <a:off x="5897880" y="2423160"/>
            <a:ext cx="2743200" cy="182880"/>
          </a:xfrm>
          <a:prstGeom prst="rect">
            <a:avLst/>
          </a:prstGeom>
          <a:noFill/>
        </p:spPr>
        <p:txBody>
          <a:bodyPr wrap="square" lIns="0" tIns="0" rIns="0" bIns="0" anchor="t">
            <a:spAutoFit/>
          </a:bodyPr>
          <a:lstStyle/>
          <a:p>
            <a:pPr algn="l"/>
            <a:r>
              <a:rPr sz="900" b="1" i="0" spc="150">
                <a:solidFill>
                  <a:srgbClr val="157A76"/>
                </a:solidFill>
                <a:latin typeface="Arial"/>
              </a:rPr>
              <a:t>EVIDENCE: query_logs</a:t>
            </a:r>
          </a:p>
        </p:txBody>
      </p:sp>
      <p:sp>
        <p:nvSpPr>
          <p:cNvPr id="8" name="Rounded Rectangle 7"/>
          <p:cNvSpPr/>
          <p:nvPr/>
        </p:nvSpPr>
        <p:spPr>
          <a:xfrm>
            <a:off x="5852160" y="2670048"/>
            <a:ext cx="2926080" cy="1188720"/>
          </a:xfrm>
          <a:prstGeom prst="roundRect">
            <a:avLst>
              <a:gd name="adj" fmla="val 4000"/>
            </a:avLst>
          </a:prstGeom>
          <a:solidFill>
            <a:srgbClr val="0B1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035040" y="2807208"/>
            <a:ext cx="2560320" cy="914400"/>
          </a:xfrm>
          <a:prstGeom prst="rect">
            <a:avLst/>
          </a:prstGeom>
          <a:noFill/>
        </p:spPr>
        <p:txBody>
          <a:bodyPr wrap="square" lIns="0" tIns="0" rIns="0" bIns="0" anchor="t">
            <a:spAutoFit/>
          </a:bodyPr>
          <a:lstStyle/>
          <a:p>
            <a:pPr algn="l"/>
            <a:r>
              <a:rPr sz="950" b="0" i="0">
                <a:solidFill>
                  <a:srgbClr val="FFFFFF"/>
                </a:solidFill>
                <a:latin typeface="Courier New"/>
              </a:rPr>
              <a:t>WARN checkout: metrics
client registered high-
cardinality label 'sku_id'
(61,204 distinct values)</a:t>
            </a:r>
          </a:p>
        </p:txBody>
      </p:sp>
      <p:sp>
        <p:nvSpPr>
          <p:cNvPr id="10" name="TextBox 9"/>
          <p:cNvSpPr txBox="1"/>
          <p:nvPr/>
        </p:nvSpPr>
        <p:spPr>
          <a:xfrm>
            <a:off x="5897880" y="4023360"/>
            <a:ext cx="2834640" cy="365760"/>
          </a:xfrm>
          <a:prstGeom prst="rect">
            <a:avLst/>
          </a:prstGeom>
          <a:noFill/>
        </p:spPr>
        <p:txBody>
          <a:bodyPr wrap="square" lIns="0" tIns="0" rIns="0" bIns="0" anchor="t">
            <a:spAutoFit/>
          </a:bodyPr>
          <a:lstStyle/>
          <a:p>
            <a:pPr algn="l"/>
            <a:r>
              <a:rPr sz="850" b="0" i="0">
                <a:solidFill>
                  <a:srgbClr val="4F5A86"/>
                </a:solidFill>
                <a:latin typeface="Arial"/>
              </a:rPr>
              <a:t>Simulated collector fleet · same MCP surface as production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182880"/>
            <a:ext cx="5120640" cy="201168"/>
          </a:xfrm>
          <a:prstGeom prst="rect">
            <a:avLst/>
          </a:prstGeom>
          <a:noFill/>
        </p:spPr>
        <p:txBody>
          <a:bodyPr wrap="square" lIns="0" tIns="0" rIns="0" bIns="0" anchor="t">
            <a:spAutoFit/>
          </a:bodyPr>
          <a:lstStyle/>
          <a:p>
            <a:pPr algn="l"/>
            <a:r>
              <a:rPr sz="900" b="1" i="0" spc="150">
                <a:solidFill>
                  <a:srgbClr val="BFD688"/>
                </a:solidFill>
                <a:latin typeface="Arial"/>
              </a:rPr>
              <a:t>observe  ›  PROPOSE  ›  approve  ›  actuate  ›  verify</a:t>
            </a:r>
          </a:p>
        </p:txBody>
      </p:sp>
      <p:sp>
        <p:nvSpPr>
          <p:cNvPr id="3" name="TextBox 2"/>
          <p:cNvSpPr txBox="1"/>
          <p:nvPr/>
        </p:nvSpPr>
        <p:spPr>
          <a:xfrm>
            <a:off x="365760" y="489091"/>
            <a:ext cx="5212080" cy="338554"/>
          </a:xfrm>
          <a:prstGeom prst="rect">
            <a:avLst/>
          </a:prstGeom>
          <a:noFill/>
        </p:spPr>
        <p:txBody>
          <a:bodyPr wrap="square" lIns="0" tIns="0" rIns="0" bIns="0" anchor="ctr">
            <a:spAutoFit/>
          </a:bodyPr>
          <a:lstStyle/>
          <a:p>
            <a:pPr algn="l"/>
            <a:r>
              <a:rPr lang="en-US" sz="2200" b="1" dirty="0">
                <a:solidFill>
                  <a:srgbClr val="FFFFFF"/>
                </a:solidFill>
              </a:rPr>
              <a:t>AI Agent p</a:t>
            </a:r>
            <a:r>
              <a:rPr sz="2200" b="1" i="0" dirty="0">
                <a:solidFill>
                  <a:srgbClr val="FFFFFF"/>
                </a:solidFill>
                <a:latin typeface="Arial"/>
              </a:rPr>
              <a:t>ropos</a:t>
            </a:r>
            <a:r>
              <a:rPr lang="en-US" sz="2200" b="1" i="0" dirty="0">
                <a:solidFill>
                  <a:srgbClr val="FFFFFF"/>
                </a:solidFill>
                <a:latin typeface="Arial"/>
              </a:rPr>
              <a:t>al</a:t>
            </a:r>
            <a:r>
              <a:rPr sz="2200" b="1" i="0" dirty="0">
                <a:solidFill>
                  <a:srgbClr val="FFFFFF"/>
                </a:solidFill>
                <a:latin typeface="Arial"/>
              </a:rPr>
              <a:t>: strip the label</a:t>
            </a:r>
          </a:p>
        </p:txBody>
      </p:sp>
      <p:sp>
        <p:nvSpPr>
          <p:cNvPr id="4" name="Rounded Rectangle 3"/>
          <p:cNvSpPr/>
          <p:nvPr/>
        </p:nvSpPr>
        <p:spPr>
          <a:xfrm>
            <a:off x="365760" y="1188720"/>
            <a:ext cx="4480560" cy="2514600"/>
          </a:xfrm>
          <a:prstGeom prst="roundRect">
            <a:avLst>
              <a:gd name="adj" fmla="val 4000"/>
            </a:avLst>
          </a:prstGeom>
          <a:solidFill>
            <a:srgbClr val="0B1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48640" y="1325880"/>
            <a:ext cx="4114800" cy="2240280"/>
          </a:xfrm>
          <a:prstGeom prst="rect">
            <a:avLst/>
          </a:prstGeom>
          <a:noFill/>
        </p:spPr>
        <p:txBody>
          <a:bodyPr wrap="square" lIns="0" tIns="0" rIns="0" bIns="0" anchor="t">
            <a:spAutoFit/>
          </a:bodyPr>
          <a:lstStyle/>
          <a:p>
            <a:pPr algn="l"/>
            <a:r>
              <a:rPr sz="900" b="0" i="0">
                <a:solidFill>
                  <a:srgbClr val="FFFFFF"/>
                </a:solidFill>
                <a:latin typeface="Courier New"/>
              </a:rPr>
              <a:t>processors:
  transform/strip-sku:
    metric_statements:
      - context: datapoint
        statements:
          - delete_key(attributes, "sku_id")
            where resource.attributes
            ["service.name"] == "checkout"
service:
  pipelines:
    metrics:
      processors:
        [batch, transform/strip-sku]</a:t>
            </a:r>
          </a:p>
        </p:txBody>
      </p:sp>
      <p:sp>
        <p:nvSpPr>
          <p:cNvPr id="6" name="TextBox 5"/>
          <p:cNvSpPr txBox="1"/>
          <p:nvPr/>
        </p:nvSpPr>
        <p:spPr>
          <a:xfrm>
            <a:off x="365760" y="3794760"/>
            <a:ext cx="4754880" cy="228600"/>
          </a:xfrm>
          <a:prstGeom prst="rect">
            <a:avLst/>
          </a:prstGeom>
          <a:noFill/>
        </p:spPr>
        <p:txBody>
          <a:bodyPr wrap="square" lIns="0" tIns="0" rIns="0" bIns="0" anchor="t">
            <a:spAutoFit/>
          </a:bodyPr>
          <a:lstStyle/>
          <a:p>
            <a:pPr algn="l"/>
            <a:r>
              <a:rPr sz="850" b="0" i="0">
                <a:solidFill>
                  <a:srgbClr val="4F5A86"/>
                </a:solidFill>
                <a:latin typeface="Courier New"/>
              </a:rPr>
              <a:t>+ reason  + evidence: [receipt ids from query_metrics, query_logs]</a:t>
            </a:r>
          </a:p>
        </p:txBody>
      </p:sp>
      <p:sp>
        <p:nvSpPr>
          <p:cNvPr id="7" name="Rounded Rectangle 6"/>
          <p:cNvSpPr/>
          <p:nvPr/>
        </p:nvSpPr>
        <p:spPr>
          <a:xfrm>
            <a:off x="5120640" y="1188720"/>
            <a:ext cx="3657600" cy="141732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303520" y="1325880"/>
            <a:ext cx="1463040" cy="182880"/>
          </a:xfrm>
          <a:prstGeom prst="rect">
            <a:avLst/>
          </a:prstGeom>
          <a:noFill/>
        </p:spPr>
        <p:txBody>
          <a:bodyPr wrap="square" lIns="0" tIns="0" rIns="0" bIns="0" anchor="t">
            <a:spAutoFit/>
          </a:bodyPr>
          <a:lstStyle/>
          <a:p>
            <a:pPr algn="l"/>
            <a:r>
              <a:rPr sz="900" b="1" i="0" spc="150">
                <a:solidFill>
                  <a:srgbClr val="4F5A86"/>
                </a:solidFill>
                <a:latin typeface="Arial"/>
              </a:rPr>
              <a:t>ATTEMPT 1</a:t>
            </a:r>
          </a:p>
        </p:txBody>
      </p:sp>
      <p:sp>
        <p:nvSpPr>
          <p:cNvPr id="9" name="TextBox 8"/>
          <p:cNvSpPr txBox="1"/>
          <p:nvPr/>
        </p:nvSpPr>
        <p:spPr>
          <a:xfrm>
            <a:off x="6675120" y="1298448"/>
            <a:ext cx="1920240" cy="228600"/>
          </a:xfrm>
          <a:prstGeom prst="rect">
            <a:avLst/>
          </a:prstGeom>
          <a:noFill/>
        </p:spPr>
        <p:txBody>
          <a:bodyPr wrap="square" lIns="0" tIns="0" rIns="0" bIns="0" anchor="t">
            <a:spAutoFit/>
          </a:bodyPr>
          <a:lstStyle/>
          <a:p>
            <a:pPr algn="r"/>
            <a:r>
              <a:rPr sz="1050" b="1" i="0">
                <a:solidFill>
                  <a:srgbClr val="C8413A"/>
                </a:solidFill>
                <a:latin typeface="Courier New"/>
              </a:rPr>
              <a:t>policy_rejected</a:t>
            </a:r>
          </a:p>
        </p:txBody>
      </p:sp>
      <p:sp>
        <p:nvSpPr>
          <p:cNvPr id="10" name="TextBox 9"/>
          <p:cNvSpPr txBox="1"/>
          <p:nvPr/>
        </p:nvSpPr>
        <p:spPr>
          <a:xfrm>
            <a:off x="5303520" y="1645920"/>
            <a:ext cx="3291840" cy="868680"/>
          </a:xfrm>
          <a:prstGeom prst="rect">
            <a:avLst/>
          </a:prstGeom>
          <a:noFill/>
        </p:spPr>
        <p:txBody>
          <a:bodyPr wrap="square" lIns="0" tIns="0" rIns="0" bIns="0" anchor="t">
            <a:spAutoFit/>
          </a:bodyPr>
          <a:lstStyle/>
          <a:p>
            <a:pPr algn="l"/>
            <a:r>
              <a:rPr sz="1100" b="0" i="0">
                <a:solidFill>
                  <a:srgbClr val="071669"/>
                </a:solidFill>
                <a:latin typeface="Arial"/>
              </a:rPr>
              <a:t>selector {service: checkout} matches protected agents (tier=payment-critical). Narrow the selector.</a:t>
            </a:r>
          </a:p>
        </p:txBody>
      </p:sp>
      <p:sp>
        <p:nvSpPr>
          <p:cNvPr id="11" name="Rounded Rectangle 10"/>
          <p:cNvSpPr/>
          <p:nvPr/>
        </p:nvSpPr>
        <p:spPr>
          <a:xfrm>
            <a:off x="5120640" y="2761488"/>
            <a:ext cx="3657600" cy="141732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303520" y="2898648"/>
            <a:ext cx="1463040" cy="182880"/>
          </a:xfrm>
          <a:prstGeom prst="rect">
            <a:avLst/>
          </a:prstGeom>
          <a:noFill/>
        </p:spPr>
        <p:txBody>
          <a:bodyPr wrap="square" lIns="0" tIns="0" rIns="0" bIns="0" anchor="t">
            <a:spAutoFit/>
          </a:bodyPr>
          <a:lstStyle/>
          <a:p>
            <a:pPr algn="l"/>
            <a:r>
              <a:rPr sz="900" b="1" i="0" spc="150">
                <a:solidFill>
                  <a:srgbClr val="4F5A86"/>
                </a:solidFill>
                <a:latin typeface="Arial"/>
              </a:rPr>
              <a:t>ATTEMPT 2</a:t>
            </a:r>
          </a:p>
        </p:txBody>
      </p:sp>
      <p:sp>
        <p:nvSpPr>
          <p:cNvPr id="13" name="TextBox 12"/>
          <p:cNvSpPr txBox="1"/>
          <p:nvPr/>
        </p:nvSpPr>
        <p:spPr>
          <a:xfrm>
            <a:off x="6675120" y="2871216"/>
            <a:ext cx="1920240" cy="228600"/>
          </a:xfrm>
          <a:prstGeom prst="rect">
            <a:avLst/>
          </a:prstGeom>
          <a:noFill/>
        </p:spPr>
        <p:txBody>
          <a:bodyPr wrap="square" lIns="0" tIns="0" rIns="0" bIns="0" anchor="t">
            <a:spAutoFit/>
          </a:bodyPr>
          <a:lstStyle/>
          <a:p>
            <a:pPr algn="r"/>
            <a:r>
              <a:rPr sz="1050" b="1" i="0">
                <a:solidFill>
                  <a:srgbClr val="157A76"/>
                </a:solidFill>
                <a:latin typeface="Courier New"/>
              </a:rPr>
              <a:t>pending_approval</a:t>
            </a:r>
          </a:p>
        </p:txBody>
      </p:sp>
      <p:sp>
        <p:nvSpPr>
          <p:cNvPr id="14" name="TextBox 13"/>
          <p:cNvSpPr txBox="1"/>
          <p:nvPr/>
        </p:nvSpPr>
        <p:spPr>
          <a:xfrm>
            <a:off x="5303520" y="3218688"/>
            <a:ext cx="3291840" cy="868680"/>
          </a:xfrm>
          <a:prstGeom prst="rect">
            <a:avLst/>
          </a:prstGeom>
          <a:noFill/>
        </p:spPr>
        <p:txBody>
          <a:bodyPr wrap="square" lIns="0" tIns="0" rIns="0" bIns="0" anchor="t">
            <a:spAutoFit/>
          </a:bodyPr>
          <a:lstStyle/>
          <a:p>
            <a:pPr algn="l"/>
            <a:r>
              <a:rPr sz="1100" b="0" i="0">
                <a:solidFill>
                  <a:srgbClr val="071669"/>
                </a:solidFill>
                <a:latin typeface="Arial"/>
              </a:rPr>
              <a:t>selector {service: checkout, env: prod, tier: standard}: 40 agents. Nothing applied yet.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182880"/>
            <a:ext cx="5120640" cy="201168"/>
          </a:xfrm>
          <a:prstGeom prst="rect">
            <a:avLst/>
          </a:prstGeom>
          <a:noFill/>
        </p:spPr>
        <p:txBody>
          <a:bodyPr wrap="square" lIns="0" tIns="0" rIns="0" bIns="0" anchor="t">
            <a:spAutoFit/>
          </a:bodyPr>
          <a:lstStyle/>
          <a:p>
            <a:pPr algn="l"/>
            <a:r>
              <a:rPr sz="900" b="1" i="0" spc="150">
                <a:solidFill>
                  <a:srgbClr val="BFD688"/>
                </a:solidFill>
                <a:latin typeface="Arial"/>
              </a:rPr>
              <a:t>observe  ›  propose  ›  APPROVE  ›  ACTUATE  ›  VERIFY</a:t>
            </a:r>
          </a:p>
        </p:txBody>
      </p:sp>
      <p:sp>
        <p:nvSpPr>
          <p:cNvPr id="3" name="TextBox 2"/>
          <p:cNvSpPr txBox="1"/>
          <p:nvPr/>
        </p:nvSpPr>
        <p:spPr>
          <a:xfrm>
            <a:off x="365760" y="384048"/>
            <a:ext cx="5212080" cy="548640"/>
          </a:xfrm>
          <a:prstGeom prst="rect">
            <a:avLst/>
          </a:prstGeom>
          <a:noFill/>
        </p:spPr>
        <p:txBody>
          <a:bodyPr wrap="square" lIns="0" tIns="0" rIns="0" bIns="0" anchor="ctr">
            <a:spAutoFit/>
          </a:bodyPr>
          <a:lstStyle/>
          <a:p>
            <a:pPr algn="l"/>
            <a:r>
              <a:rPr sz="2200" b="1" i="0">
                <a:solidFill>
                  <a:srgbClr val="FFFFFF"/>
                </a:solidFill>
                <a:latin typeface="Arial"/>
              </a:rPr>
              <a:t>Approve → canary → promote</a:t>
            </a:r>
          </a:p>
        </p:txBody>
      </p:sp>
      <p:cxnSp>
        <p:nvCxnSpPr>
          <p:cNvPr id="4" name="Connector 3"/>
          <p:cNvCxnSpPr/>
          <p:nvPr/>
        </p:nvCxnSpPr>
        <p:spPr>
          <a:xfrm>
            <a:off x="822960" y="1572768"/>
            <a:ext cx="7132319" cy="0"/>
          </a:xfrm>
          <a:prstGeom prst="line">
            <a:avLst/>
          </a:prstGeom>
          <a:ln w="19050">
            <a:solidFill>
              <a:srgbClr val="B9C0DA"/>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475488" y="1234440"/>
            <a:ext cx="685800" cy="685800"/>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FaUserCheck_navy.png"/>
          <p:cNvPicPr>
            <a:picLocks noChangeAspect="1"/>
          </p:cNvPicPr>
          <p:nvPr/>
        </p:nvPicPr>
        <p:blipFill>
          <a:blip r:embed="rId3"/>
          <a:stretch>
            <a:fillRect/>
          </a:stretch>
        </p:blipFill>
        <p:spPr>
          <a:xfrm>
            <a:off x="646938" y="1405890"/>
            <a:ext cx="342900" cy="342900"/>
          </a:xfrm>
          <a:prstGeom prst="rect">
            <a:avLst/>
          </a:prstGeom>
        </p:spPr>
      </p:pic>
      <p:sp>
        <p:nvSpPr>
          <p:cNvPr id="7" name="TextBox 6"/>
          <p:cNvSpPr txBox="1"/>
          <p:nvPr/>
        </p:nvSpPr>
        <p:spPr>
          <a:xfrm>
            <a:off x="365760" y="2057400"/>
            <a:ext cx="1600200" cy="274320"/>
          </a:xfrm>
          <a:prstGeom prst="rect">
            <a:avLst/>
          </a:prstGeom>
          <a:noFill/>
        </p:spPr>
        <p:txBody>
          <a:bodyPr wrap="square" lIns="0" tIns="0" rIns="0" bIns="0" anchor="t">
            <a:spAutoFit/>
          </a:bodyPr>
          <a:lstStyle/>
          <a:p>
            <a:pPr algn="l"/>
            <a:r>
              <a:rPr sz="1300" b="1" i="0">
                <a:solidFill>
                  <a:srgbClr val="071669"/>
                </a:solidFill>
                <a:latin typeface="Arial"/>
              </a:rPr>
              <a:t>ctl approve</a:t>
            </a:r>
          </a:p>
        </p:txBody>
      </p:sp>
      <p:sp>
        <p:nvSpPr>
          <p:cNvPr id="8" name="TextBox 7"/>
          <p:cNvSpPr txBox="1"/>
          <p:nvPr/>
        </p:nvSpPr>
        <p:spPr>
          <a:xfrm>
            <a:off x="365760" y="2350008"/>
            <a:ext cx="1554480" cy="822960"/>
          </a:xfrm>
          <a:prstGeom prst="rect">
            <a:avLst/>
          </a:prstGeom>
          <a:noFill/>
        </p:spPr>
        <p:txBody>
          <a:bodyPr wrap="square" lIns="0" tIns="0" rIns="0" bIns="0" anchor="t">
            <a:spAutoFit/>
          </a:bodyPr>
          <a:lstStyle/>
          <a:p>
            <a:pPr algn="l"/>
            <a:r>
              <a:rPr sz="1000" b="0" i="0">
                <a:solidFill>
                  <a:srgbClr val="4F5A86"/>
                </a:solidFill>
                <a:latin typeface="Arial"/>
              </a:rPr>
              <a:t>human reviews patch + the data behind the evidence</a:t>
            </a:r>
          </a:p>
        </p:txBody>
      </p:sp>
      <p:sp>
        <p:nvSpPr>
          <p:cNvPr id="9" name="Oval 8"/>
          <p:cNvSpPr/>
          <p:nvPr/>
        </p:nvSpPr>
        <p:spPr>
          <a:xfrm>
            <a:off x="2212848" y="1234440"/>
            <a:ext cx="685800" cy="68580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FaSyncAlt_navy.png"/>
          <p:cNvPicPr>
            <a:picLocks noChangeAspect="1"/>
          </p:cNvPicPr>
          <p:nvPr/>
        </p:nvPicPr>
        <p:blipFill>
          <a:blip r:embed="rId4"/>
          <a:stretch>
            <a:fillRect/>
          </a:stretch>
        </p:blipFill>
        <p:spPr>
          <a:xfrm>
            <a:off x="2384298" y="1405890"/>
            <a:ext cx="342900" cy="342900"/>
          </a:xfrm>
          <a:prstGeom prst="rect">
            <a:avLst/>
          </a:prstGeom>
        </p:spPr>
      </p:pic>
      <p:sp>
        <p:nvSpPr>
          <p:cNvPr id="11" name="TextBox 10"/>
          <p:cNvSpPr txBox="1"/>
          <p:nvPr/>
        </p:nvSpPr>
        <p:spPr>
          <a:xfrm>
            <a:off x="2103120" y="2057400"/>
            <a:ext cx="1600200" cy="274320"/>
          </a:xfrm>
          <a:prstGeom prst="rect">
            <a:avLst/>
          </a:prstGeom>
          <a:noFill/>
        </p:spPr>
        <p:txBody>
          <a:bodyPr wrap="square" lIns="0" tIns="0" rIns="0" bIns="0" anchor="t">
            <a:spAutoFit/>
          </a:bodyPr>
          <a:lstStyle/>
          <a:p>
            <a:pPr algn="l"/>
            <a:r>
              <a:rPr sz="1300" b="1" i="0">
                <a:solidFill>
                  <a:srgbClr val="071669"/>
                </a:solidFill>
                <a:latin typeface="Arial"/>
              </a:rPr>
              <a:t>Canary</a:t>
            </a:r>
          </a:p>
        </p:txBody>
      </p:sp>
      <p:sp>
        <p:nvSpPr>
          <p:cNvPr id="12" name="TextBox 11"/>
          <p:cNvSpPr txBox="1"/>
          <p:nvPr/>
        </p:nvSpPr>
        <p:spPr>
          <a:xfrm>
            <a:off x="2103120" y="2350008"/>
            <a:ext cx="1554480" cy="822960"/>
          </a:xfrm>
          <a:prstGeom prst="rect">
            <a:avLst/>
          </a:prstGeom>
          <a:noFill/>
        </p:spPr>
        <p:txBody>
          <a:bodyPr wrap="square" lIns="0" tIns="0" rIns="0" bIns="0" anchor="t">
            <a:spAutoFit/>
          </a:bodyPr>
          <a:lstStyle/>
          <a:p>
            <a:pPr algn="l"/>
            <a:r>
              <a:rPr sz="1000" b="0" i="0">
                <a:solidFill>
                  <a:srgbClr val="4F5A86"/>
                </a:solidFill>
                <a:latin typeface="Arial"/>
              </a:rPr>
              <a:t>2 of 40 agents (5%) via OpAMP</a:t>
            </a:r>
          </a:p>
        </p:txBody>
      </p:sp>
      <p:sp>
        <p:nvSpPr>
          <p:cNvPr id="13" name="Oval 12"/>
          <p:cNvSpPr/>
          <p:nvPr/>
        </p:nvSpPr>
        <p:spPr>
          <a:xfrm>
            <a:off x="3950208" y="1234440"/>
            <a:ext cx="685800" cy="68580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FaCheckDouble_navy.png"/>
          <p:cNvPicPr>
            <a:picLocks noChangeAspect="1"/>
          </p:cNvPicPr>
          <p:nvPr/>
        </p:nvPicPr>
        <p:blipFill>
          <a:blip r:embed="rId5"/>
          <a:stretch>
            <a:fillRect/>
          </a:stretch>
        </p:blipFill>
        <p:spPr>
          <a:xfrm>
            <a:off x="4121658" y="1405890"/>
            <a:ext cx="342900" cy="342900"/>
          </a:xfrm>
          <a:prstGeom prst="rect">
            <a:avLst/>
          </a:prstGeom>
        </p:spPr>
      </p:pic>
      <p:sp>
        <p:nvSpPr>
          <p:cNvPr id="15" name="TextBox 14"/>
          <p:cNvSpPr txBox="1"/>
          <p:nvPr/>
        </p:nvSpPr>
        <p:spPr>
          <a:xfrm>
            <a:off x="3840480" y="2057400"/>
            <a:ext cx="1600200" cy="274320"/>
          </a:xfrm>
          <a:prstGeom prst="rect">
            <a:avLst/>
          </a:prstGeom>
          <a:noFill/>
        </p:spPr>
        <p:txBody>
          <a:bodyPr wrap="square" lIns="0" tIns="0" rIns="0" bIns="0" anchor="t">
            <a:spAutoFit/>
          </a:bodyPr>
          <a:lstStyle/>
          <a:p>
            <a:pPr algn="l"/>
            <a:r>
              <a:rPr sz="1300" b="1" i="0">
                <a:solidFill>
                  <a:srgbClr val="071669"/>
                </a:solidFill>
                <a:latin typeface="Arial"/>
              </a:rPr>
              <a:t>Verify</a:t>
            </a:r>
          </a:p>
        </p:txBody>
      </p:sp>
      <p:sp>
        <p:nvSpPr>
          <p:cNvPr id="16" name="TextBox 15"/>
          <p:cNvSpPr txBox="1"/>
          <p:nvPr/>
        </p:nvSpPr>
        <p:spPr>
          <a:xfrm>
            <a:off x="3840480" y="2350008"/>
            <a:ext cx="1554480" cy="461665"/>
          </a:xfrm>
          <a:prstGeom prst="rect">
            <a:avLst/>
          </a:prstGeom>
          <a:noFill/>
        </p:spPr>
        <p:txBody>
          <a:bodyPr wrap="square" lIns="0" tIns="0" rIns="0" bIns="0" anchor="t">
            <a:spAutoFit/>
          </a:bodyPr>
          <a:lstStyle/>
          <a:p>
            <a:pPr algn="l"/>
            <a:r>
              <a:rPr sz="1000" b="0" i="0" dirty="0">
                <a:solidFill>
                  <a:srgbClr val="4F5A86"/>
                </a:solidFill>
                <a:latin typeface="Arial"/>
              </a:rPr>
              <a:t>healthy ✓  </a:t>
            </a:r>
            <a:endParaRPr lang="en-US" sz="1000" b="0" i="0" dirty="0">
              <a:solidFill>
                <a:srgbClr val="4F5A86"/>
              </a:solidFill>
              <a:latin typeface="Arial"/>
            </a:endParaRPr>
          </a:p>
          <a:p>
            <a:pPr algn="l"/>
            <a:r>
              <a:rPr sz="1000" b="0" i="0" dirty="0">
                <a:solidFill>
                  <a:srgbClr val="4F5A86"/>
                </a:solidFill>
                <a:latin typeface="Arial"/>
              </a:rPr>
              <a:t>no increase ✓  </a:t>
            </a:r>
            <a:endParaRPr lang="en-US" sz="1000" b="0" i="0" dirty="0">
              <a:solidFill>
                <a:srgbClr val="4F5A86"/>
              </a:solidFill>
              <a:latin typeface="Arial"/>
            </a:endParaRPr>
          </a:p>
          <a:p>
            <a:pPr algn="l"/>
            <a:r>
              <a:rPr sz="1000" b="0" i="0" dirty="0">
                <a:solidFill>
                  <a:srgbClr val="4F5A86"/>
                </a:solidFill>
                <a:latin typeface="Arial"/>
              </a:rPr>
              <a:t>signal kept ✓</a:t>
            </a:r>
          </a:p>
        </p:txBody>
      </p:sp>
      <p:sp>
        <p:nvSpPr>
          <p:cNvPr id="17" name="Oval 16"/>
          <p:cNvSpPr/>
          <p:nvPr/>
        </p:nvSpPr>
        <p:spPr>
          <a:xfrm>
            <a:off x="5687568" y="1234440"/>
            <a:ext cx="685800" cy="685800"/>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FaRocket_navy.png"/>
          <p:cNvPicPr>
            <a:picLocks noChangeAspect="1"/>
          </p:cNvPicPr>
          <p:nvPr/>
        </p:nvPicPr>
        <p:blipFill>
          <a:blip r:embed="rId6"/>
          <a:stretch>
            <a:fillRect/>
          </a:stretch>
        </p:blipFill>
        <p:spPr>
          <a:xfrm>
            <a:off x="5859018" y="1405890"/>
            <a:ext cx="342900" cy="342900"/>
          </a:xfrm>
          <a:prstGeom prst="rect">
            <a:avLst/>
          </a:prstGeom>
        </p:spPr>
      </p:pic>
      <p:sp>
        <p:nvSpPr>
          <p:cNvPr id="19" name="TextBox 18"/>
          <p:cNvSpPr txBox="1"/>
          <p:nvPr/>
        </p:nvSpPr>
        <p:spPr>
          <a:xfrm>
            <a:off x="5577840" y="2057400"/>
            <a:ext cx="1600200" cy="274320"/>
          </a:xfrm>
          <a:prstGeom prst="rect">
            <a:avLst/>
          </a:prstGeom>
          <a:noFill/>
        </p:spPr>
        <p:txBody>
          <a:bodyPr wrap="square" lIns="0" tIns="0" rIns="0" bIns="0" anchor="t">
            <a:spAutoFit/>
          </a:bodyPr>
          <a:lstStyle/>
          <a:p>
            <a:pPr algn="l"/>
            <a:r>
              <a:rPr sz="1300" b="1" i="0">
                <a:solidFill>
                  <a:srgbClr val="071669"/>
                </a:solidFill>
                <a:latin typeface="Arial"/>
              </a:rPr>
              <a:t>Promote</a:t>
            </a:r>
          </a:p>
        </p:txBody>
      </p:sp>
      <p:sp>
        <p:nvSpPr>
          <p:cNvPr id="20" name="TextBox 19"/>
          <p:cNvSpPr txBox="1"/>
          <p:nvPr/>
        </p:nvSpPr>
        <p:spPr>
          <a:xfrm>
            <a:off x="5577840" y="2350008"/>
            <a:ext cx="1554480" cy="822960"/>
          </a:xfrm>
          <a:prstGeom prst="rect">
            <a:avLst/>
          </a:prstGeom>
          <a:noFill/>
        </p:spPr>
        <p:txBody>
          <a:bodyPr wrap="square" lIns="0" tIns="0" rIns="0" bIns="0" anchor="t">
            <a:spAutoFit/>
          </a:bodyPr>
          <a:lstStyle/>
          <a:p>
            <a:pPr algn="l"/>
            <a:r>
              <a:rPr sz="1000" b="0" i="0">
                <a:solidFill>
                  <a:srgbClr val="4F5A86"/>
                </a:solidFill>
                <a:latin typeface="Arial"/>
              </a:rPr>
              <a:t>remaining 38 agents</a:t>
            </a:r>
          </a:p>
        </p:txBody>
      </p:sp>
      <p:sp>
        <p:nvSpPr>
          <p:cNvPr id="21" name="Oval 20"/>
          <p:cNvSpPr/>
          <p:nvPr/>
        </p:nvSpPr>
        <p:spPr>
          <a:xfrm>
            <a:off x="7424927" y="1234440"/>
            <a:ext cx="685800" cy="685800"/>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descr="FaClipboardList_navy.png"/>
          <p:cNvPicPr>
            <a:picLocks noChangeAspect="1"/>
          </p:cNvPicPr>
          <p:nvPr/>
        </p:nvPicPr>
        <p:blipFill>
          <a:blip r:embed="rId7"/>
          <a:stretch>
            <a:fillRect/>
          </a:stretch>
        </p:blipFill>
        <p:spPr>
          <a:xfrm>
            <a:off x="7596377" y="1405890"/>
            <a:ext cx="342900" cy="342900"/>
          </a:xfrm>
          <a:prstGeom prst="rect">
            <a:avLst/>
          </a:prstGeom>
        </p:spPr>
      </p:pic>
      <p:sp>
        <p:nvSpPr>
          <p:cNvPr id="23" name="TextBox 22"/>
          <p:cNvSpPr txBox="1"/>
          <p:nvPr/>
        </p:nvSpPr>
        <p:spPr>
          <a:xfrm>
            <a:off x="7315200" y="2057400"/>
            <a:ext cx="1600200" cy="274320"/>
          </a:xfrm>
          <a:prstGeom prst="rect">
            <a:avLst/>
          </a:prstGeom>
          <a:noFill/>
        </p:spPr>
        <p:txBody>
          <a:bodyPr wrap="square" lIns="0" tIns="0" rIns="0" bIns="0" anchor="t">
            <a:spAutoFit/>
          </a:bodyPr>
          <a:lstStyle/>
          <a:p>
            <a:pPr algn="l"/>
            <a:r>
              <a:rPr sz="1300" b="1" i="0">
                <a:solidFill>
                  <a:srgbClr val="071669"/>
                </a:solidFill>
                <a:latin typeface="Arial"/>
              </a:rPr>
              <a:t>Audit</a:t>
            </a:r>
          </a:p>
        </p:txBody>
      </p:sp>
      <p:sp>
        <p:nvSpPr>
          <p:cNvPr id="24" name="TextBox 23"/>
          <p:cNvSpPr txBox="1"/>
          <p:nvPr/>
        </p:nvSpPr>
        <p:spPr>
          <a:xfrm>
            <a:off x="7315200" y="2350008"/>
            <a:ext cx="1554480" cy="822960"/>
          </a:xfrm>
          <a:prstGeom prst="rect">
            <a:avLst/>
          </a:prstGeom>
          <a:noFill/>
        </p:spPr>
        <p:txBody>
          <a:bodyPr wrap="square" lIns="0" tIns="0" rIns="0" bIns="0" anchor="t">
            <a:spAutoFit/>
          </a:bodyPr>
          <a:lstStyle/>
          <a:p>
            <a:pPr algn="l"/>
            <a:r>
              <a:rPr sz="1000" b="0" i="0">
                <a:solidFill>
                  <a:srgbClr val="4F5A86"/>
                </a:solidFill>
                <a:latin typeface="Arial"/>
              </a:rPr>
              <a:t>every transition, every actor</a:t>
            </a:r>
          </a:p>
        </p:txBody>
      </p:sp>
      <p:sp>
        <p:nvSpPr>
          <p:cNvPr id="25" name="Rounded Rectangle 24"/>
          <p:cNvSpPr/>
          <p:nvPr/>
        </p:nvSpPr>
        <p:spPr>
          <a:xfrm>
            <a:off x="365760" y="3520440"/>
            <a:ext cx="8412480" cy="777240"/>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548640" y="3648456"/>
            <a:ext cx="512064" cy="512064"/>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FaUserShield_navy.png"/>
          <p:cNvPicPr>
            <a:picLocks noChangeAspect="1"/>
          </p:cNvPicPr>
          <p:nvPr/>
        </p:nvPicPr>
        <p:blipFill>
          <a:blip r:embed="rId8"/>
          <a:stretch>
            <a:fillRect/>
          </a:stretch>
        </p:blipFill>
        <p:spPr>
          <a:xfrm>
            <a:off x="676656" y="3776472"/>
            <a:ext cx="256032" cy="256032"/>
          </a:xfrm>
          <a:prstGeom prst="rect">
            <a:avLst/>
          </a:prstGeom>
        </p:spPr>
      </p:pic>
      <p:sp>
        <p:nvSpPr>
          <p:cNvPr id="28" name="TextBox 27"/>
          <p:cNvSpPr txBox="1"/>
          <p:nvPr/>
        </p:nvSpPr>
        <p:spPr>
          <a:xfrm>
            <a:off x="1234440" y="3520440"/>
            <a:ext cx="7406640" cy="777240"/>
          </a:xfrm>
          <a:prstGeom prst="rect">
            <a:avLst/>
          </a:prstGeom>
          <a:noFill/>
        </p:spPr>
        <p:txBody>
          <a:bodyPr wrap="square" lIns="0" tIns="0" rIns="0" bIns="0" anchor="ctr">
            <a:spAutoFit/>
          </a:bodyPr>
          <a:lstStyle/>
          <a:p>
            <a:pPr algn="l"/>
            <a:r>
              <a:rPr sz="1200" b="0" i="0">
                <a:solidFill>
                  <a:srgbClr val="C8413A"/>
                </a:solidFill>
                <a:latin typeface="Courier New"/>
              </a:rPr>
              <a:t>start_rollout</a:t>
            </a:r>
            <a:r>
              <a:rPr sz="1200" b="0" i="0">
                <a:solidFill>
                  <a:srgbClr val="071669"/>
                </a:solidFill>
                <a:latin typeface="Arial"/>
              </a:rPr>
              <a:t> accepts only human:&lt;name&gt; approvers. The agent can watch the outcome via get_proposal, but never cause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379363"/>
            <a:ext cx="5212080" cy="338554"/>
          </a:xfrm>
          <a:prstGeom prst="rect">
            <a:avLst/>
          </a:prstGeom>
          <a:noFill/>
        </p:spPr>
        <p:txBody>
          <a:bodyPr wrap="square" lIns="0" tIns="0" rIns="0" bIns="0" anchor="ctr">
            <a:spAutoFit/>
          </a:bodyPr>
          <a:lstStyle/>
          <a:p>
            <a:pPr algn="l"/>
            <a:r>
              <a:rPr sz="2200" b="1" i="0" dirty="0">
                <a:solidFill>
                  <a:srgbClr val="FFFFFF"/>
                </a:solidFill>
                <a:latin typeface="Arial"/>
              </a:rPr>
              <a:t>Failure modes we hit</a:t>
            </a:r>
          </a:p>
        </p:txBody>
      </p:sp>
      <p:sp>
        <p:nvSpPr>
          <p:cNvPr id="3" name="Rounded Rectangle 2"/>
          <p:cNvSpPr/>
          <p:nvPr/>
        </p:nvSpPr>
        <p:spPr>
          <a:xfrm>
            <a:off x="365760" y="1188720"/>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307592"/>
            <a:ext cx="3749039" cy="256032"/>
          </a:xfrm>
          <a:prstGeom prst="rect">
            <a:avLst/>
          </a:prstGeom>
          <a:noFill/>
        </p:spPr>
        <p:txBody>
          <a:bodyPr wrap="square" lIns="0" tIns="0" rIns="0" bIns="0" anchor="t">
            <a:spAutoFit/>
          </a:bodyPr>
          <a:lstStyle/>
          <a:p>
            <a:pPr algn="l"/>
            <a:r>
              <a:rPr sz="1250" b="1" i="0">
                <a:solidFill>
                  <a:srgbClr val="C8413A"/>
                </a:solidFill>
                <a:latin typeface="Arial"/>
              </a:rPr>
              <a:t>The selector never said "tier"</a:t>
            </a:r>
          </a:p>
        </p:txBody>
      </p:sp>
      <p:sp>
        <p:nvSpPr>
          <p:cNvPr id="5" name="TextBox 4"/>
          <p:cNvSpPr txBox="1"/>
          <p:nvPr/>
        </p:nvSpPr>
        <p:spPr>
          <a:xfrm>
            <a:off x="548640" y="1600200"/>
            <a:ext cx="3749039" cy="548640"/>
          </a:xfrm>
          <a:prstGeom prst="rect">
            <a:avLst/>
          </a:prstGeom>
          <a:noFill/>
        </p:spPr>
        <p:txBody>
          <a:bodyPr wrap="square" lIns="0" tIns="0" rIns="0" bIns="0" anchor="t">
            <a:spAutoFit/>
          </a:bodyPr>
          <a:lstStyle/>
          <a:p>
            <a:pPr algn="l"/>
            <a:r>
              <a:rPr sz="1000" b="0" i="0">
                <a:solidFill>
                  <a:srgbClr val="4F5A86"/>
                </a:solidFill>
                <a:latin typeface="Arial"/>
              </a:rPr>
              <a:t>Protected labels were matched against selector text. service=checkout reached 3 payment-critical collectors.</a:t>
            </a:r>
          </a:p>
        </p:txBody>
      </p:sp>
      <p:sp>
        <p:nvSpPr>
          <p:cNvPr id="6" name="TextBox 5"/>
          <p:cNvSpPr txBox="1"/>
          <p:nvPr/>
        </p:nvSpPr>
        <p:spPr>
          <a:xfrm>
            <a:off x="548640" y="2176272"/>
            <a:ext cx="3749039" cy="384048"/>
          </a:xfrm>
          <a:prstGeom prst="rect">
            <a:avLst/>
          </a:prstGeom>
          <a:noFill/>
        </p:spPr>
        <p:txBody>
          <a:bodyPr wrap="square" lIns="0" tIns="0" rIns="0" bIns="0" anchor="t">
            <a:spAutoFit/>
          </a:bodyPr>
          <a:lstStyle/>
          <a:p>
            <a:pPr algn="l"/>
            <a:r>
              <a:rPr sz="1000" b="1" i="0">
                <a:solidFill>
                  <a:srgbClr val="157A76"/>
                </a:solidFill>
                <a:latin typeface="Arial"/>
              </a:rPr>
              <a:t>Fix: </a:t>
            </a:r>
            <a:r>
              <a:rPr sz="1000" b="0" i="0">
                <a:solidFill>
                  <a:srgbClr val="071669"/>
                </a:solidFill>
                <a:latin typeface="Arial"/>
              </a:rPr>
              <a:t>Check the resolved agent set, at propose and at approve.</a:t>
            </a:r>
          </a:p>
        </p:txBody>
      </p:sp>
      <p:sp>
        <p:nvSpPr>
          <p:cNvPr id="7" name="Rounded Rectangle 6"/>
          <p:cNvSpPr/>
          <p:nvPr/>
        </p:nvSpPr>
        <p:spPr>
          <a:xfrm>
            <a:off x="4663440" y="1188720"/>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846320" y="1307592"/>
            <a:ext cx="3749039" cy="256032"/>
          </a:xfrm>
          <a:prstGeom prst="rect">
            <a:avLst/>
          </a:prstGeom>
          <a:noFill/>
        </p:spPr>
        <p:txBody>
          <a:bodyPr wrap="square" lIns="0" tIns="0" rIns="0" bIns="0" anchor="t">
            <a:spAutoFit/>
          </a:bodyPr>
          <a:lstStyle/>
          <a:p>
            <a:pPr algn="l"/>
            <a:r>
              <a:rPr sz="1250" b="1" i="0">
                <a:solidFill>
                  <a:srgbClr val="C8413A"/>
                </a:solidFill>
                <a:latin typeface="Arial"/>
              </a:rPr>
              <a:t>Fewer series ≠ better</a:t>
            </a:r>
          </a:p>
        </p:txBody>
      </p:sp>
      <p:sp>
        <p:nvSpPr>
          <p:cNvPr id="9" name="TextBox 8"/>
          <p:cNvSpPr txBox="1"/>
          <p:nvPr/>
        </p:nvSpPr>
        <p:spPr>
          <a:xfrm>
            <a:off x="4846320" y="1600200"/>
            <a:ext cx="3749039" cy="548640"/>
          </a:xfrm>
          <a:prstGeom prst="rect">
            <a:avLst/>
          </a:prstGeom>
          <a:noFill/>
        </p:spPr>
        <p:txBody>
          <a:bodyPr wrap="square" lIns="0" tIns="0" rIns="0" bIns="0" anchor="t">
            <a:spAutoFit/>
          </a:bodyPr>
          <a:lstStyle/>
          <a:p>
            <a:pPr algn="l"/>
            <a:r>
              <a:rPr sz="1000" b="0" i="0">
                <a:solidFill>
                  <a:srgbClr val="4F5A86"/>
                </a:solidFill>
                <a:latin typeface="Arial"/>
              </a:rPr>
              <a:t>Verification only failed on increases. A filter that drops everything passed.</a:t>
            </a:r>
          </a:p>
        </p:txBody>
      </p:sp>
      <p:sp>
        <p:nvSpPr>
          <p:cNvPr id="10" name="TextBox 9"/>
          <p:cNvSpPr txBox="1"/>
          <p:nvPr/>
        </p:nvSpPr>
        <p:spPr>
          <a:xfrm>
            <a:off x="4846320" y="2176272"/>
            <a:ext cx="3749039" cy="384048"/>
          </a:xfrm>
          <a:prstGeom prst="rect">
            <a:avLst/>
          </a:prstGeom>
          <a:noFill/>
        </p:spPr>
        <p:txBody>
          <a:bodyPr wrap="square" lIns="0" tIns="0" rIns="0" bIns="0" anchor="t">
            <a:spAutoFit/>
          </a:bodyPr>
          <a:lstStyle/>
          <a:p>
            <a:pPr algn="l"/>
            <a:r>
              <a:rPr sz="1000" b="1" i="0">
                <a:solidFill>
                  <a:srgbClr val="157A76"/>
                </a:solidFill>
                <a:latin typeface="Arial"/>
              </a:rPr>
              <a:t>Fix: </a:t>
            </a:r>
            <a:r>
              <a:rPr sz="1000" b="0" i="0">
                <a:solidFill>
                  <a:srgbClr val="071669"/>
                </a:solidFill>
                <a:latin typeface="Arial"/>
              </a:rPr>
              <a:t>Two-sided gate: no service below 50% of baseline.</a:t>
            </a:r>
          </a:p>
        </p:txBody>
      </p:sp>
      <p:sp>
        <p:nvSpPr>
          <p:cNvPr id="11" name="Rounded Rectangle 10"/>
          <p:cNvSpPr/>
          <p:nvPr/>
        </p:nvSpPr>
        <p:spPr>
          <a:xfrm>
            <a:off x="365760" y="2761488"/>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48640" y="2880360"/>
            <a:ext cx="3749039" cy="256032"/>
          </a:xfrm>
          <a:prstGeom prst="rect">
            <a:avLst/>
          </a:prstGeom>
          <a:noFill/>
        </p:spPr>
        <p:txBody>
          <a:bodyPr wrap="square" lIns="0" tIns="0" rIns="0" bIns="0" anchor="t">
            <a:spAutoFit/>
          </a:bodyPr>
          <a:lstStyle/>
          <a:p>
            <a:pPr algn="l"/>
            <a:r>
              <a:rPr sz="1250" b="1" i="0">
                <a:solidFill>
                  <a:srgbClr val="C8413A"/>
                </a:solidFill>
                <a:latin typeface="Arial"/>
              </a:rPr>
              <a:t>Pipelines were on the allowlist</a:t>
            </a:r>
          </a:p>
        </p:txBody>
      </p:sp>
      <p:sp>
        <p:nvSpPr>
          <p:cNvPr id="13" name="TextBox 12"/>
          <p:cNvSpPr txBox="1"/>
          <p:nvPr/>
        </p:nvSpPr>
        <p:spPr>
          <a:xfrm>
            <a:off x="548640" y="3172968"/>
            <a:ext cx="3749039" cy="153888"/>
          </a:xfrm>
          <a:prstGeom prst="rect">
            <a:avLst/>
          </a:prstGeom>
          <a:noFill/>
        </p:spPr>
        <p:txBody>
          <a:bodyPr wrap="square" lIns="0" tIns="0" rIns="0" bIns="0" anchor="t">
            <a:spAutoFit/>
          </a:bodyPr>
          <a:lstStyle/>
          <a:p>
            <a:pPr algn="l"/>
            <a:r>
              <a:rPr sz="1000" b="0" i="0" dirty="0">
                <a:solidFill>
                  <a:srgbClr val="4F5A86"/>
                </a:solidFill>
                <a:latin typeface="Arial"/>
              </a:rPr>
              <a:t>exporters: [ ] would have blackholed the fleet and verified clean.</a:t>
            </a:r>
          </a:p>
        </p:txBody>
      </p:sp>
      <p:sp>
        <p:nvSpPr>
          <p:cNvPr id="14" name="TextBox 13"/>
          <p:cNvSpPr txBox="1"/>
          <p:nvPr/>
        </p:nvSpPr>
        <p:spPr>
          <a:xfrm>
            <a:off x="548640" y="3749039"/>
            <a:ext cx="3749039" cy="384048"/>
          </a:xfrm>
          <a:prstGeom prst="rect">
            <a:avLst/>
          </a:prstGeom>
          <a:noFill/>
        </p:spPr>
        <p:txBody>
          <a:bodyPr wrap="square" lIns="0" tIns="0" rIns="0" bIns="0" anchor="t">
            <a:spAutoFit/>
          </a:bodyPr>
          <a:lstStyle/>
          <a:p>
            <a:pPr algn="l"/>
            <a:r>
              <a:rPr sz="1000" b="1" i="0">
                <a:solidFill>
                  <a:srgbClr val="157A76"/>
                </a:solidFill>
                <a:latin typeface="Arial"/>
              </a:rPr>
              <a:t>Fix: </a:t>
            </a:r>
            <a:r>
              <a:rPr sz="1000" b="0" i="0">
                <a:solidFill>
                  <a:srgbClr val="071669"/>
                </a:solidFill>
                <a:latin typeface="Arial"/>
              </a:rPr>
              <a:t>Allowlist only service.pipelines.*.processors.</a:t>
            </a:r>
          </a:p>
        </p:txBody>
      </p:sp>
      <p:sp>
        <p:nvSpPr>
          <p:cNvPr id="15" name="Rounded Rectangle 14"/>
          <p:cNvSpPr/>
          <p:nvPr/>
        </p:nvSpPr>
        <p:spPr>
          <a:xfrm>
            <a:off x="4663440" y="2761488"/>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846320" y="2880360"/>
            <a:ext cx="3749039" cy="256032"/>
          </a:xfrm>
          <a:prstGeom prst="rect">
            <a:avLst/>
          </a:prstGeom>
          <a:noFill/>
        </p:spPr>
        <p:txBody>
          <a:bodyPr wrap="square" lIns="0" tIns="0" rIns="0" bIns="0" anchor="t">
            <a:spAutoFit/>
          </a:bodyPr>
          <a:lstStyle/>
          <a:p>
            <a:pPr algn="l"/>
            <a:r>
              <a:rPr sz="1250" b="1" i="0">
                <a:solidFill>
                  <a:srgbClr val="C8413A"/>
                </a:solidFill>
                <a:latin typeface="Arial"/>
              </a:rPr>
              <a:t>The agent had a shell</a:t>
            </a:r>
          </a:p>
        </p:txBody>
      </p:sp>
      <p:sp>
        <p:nvSpPr>
          <p:cNvPr id="17" name="TextBox 16"/>
          <p:cNvSpPr txBox="1"/>
          <p:nvPr/>
        </p:nvSpPr>
        <p:spPr>
          <a:xfrm>
            <a:off x="4846320" y="3172968"/>
            <a:ext cx="3749039" cy="548640"/>
          </a:xfrm>
          <a:prstGeom prst="rect">
            <a:avLst/>
          </a:prstGeom>
          <a:noFill/>
        </p:spPr>
        <p:txBody>
          <a:bodyPr wrap="square" lIns="0" tIns="0" rIns="0" bIns="0" anchor="t">
            <a:spAutoFit/>
          </a:bodyPr>
          <a:lstStyle/>
          <a:p>
            <a:pPr algn="l"/>
            <a:r>
              <a:rPr sz="1000" b="0" i="0">
                <a:solidFill>
                  <a:srgbClr val="4F5A86"/>
                </a:solidFill>
                <a:latin typeface="Arial"/>
              </a:rPr>
              <a:t>No MCP apply tool, but a coding agent could run the approval CLI itself.</a:t>
            </a:r>
          </a:p>
        </p:txBody>
      </p:sp>
      <p:sp>
        <p:nvSpPr>
          <p:cNvPr id="18" name="TextBox 17"/>
          <p:cNvSpPr txBox="1"/>
          <p:nvPr/>
        </p:nvSpPr>
        <p:spPr>
          <a:xfrm>
            <a:off x="4846320" y="3749039"/>
            <a:ext cx="3749039" cy="384048"/>
          </a:xfrm>
          <a:prstGeom prst="rect">
            <a:avLst/>
          </a:prstGeom>
          <a:noFill/>
        </p:spPr>
        <p:txBody>
          <a:bodyPr wrap="square" lIns="0" tIns="0" rIns="0" bIns="0" anchor="t">
            <a:spAutoFit/>
          </a:bodyPr>
          <a:lstStyle/>
          <a:p>
            <a:pPr algn="l"/>
            <a:r>
              <a:rPr sz="1000" b="1" i="0">
                <a:solidFill>
                  <a:srgbClr val="157A76"/>
                </a:solidFill>
                <a:latin typeface="Arial"/>
              </a:rPr>
              <a:t>Fix: </a:t>
            </a:r>
            <a:r>
              <a:rPr sz="1000" b="0" i="0">
                <a:solidFill>
                  <a:srgbClr val="071669"/>
                </a:solidFill>
                <a:latin typeface="Arial"/>
              </a:rPr>
              <a:t>MCP-only agent profile; approval outside its reach.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274320"/>
            <a:ext cx="5212080" cy="548640"/>
          </a:xfrm>
          <a:prstGeom prst="rect">
            <a:avLst/>
          </a:prstGeom>
          <a:noFill/>
        </p:spPr>
        <p:txBody>
          <a:bodyPr wrap="square" lIns="0" tIns="0" rIns="0" bIns="0" anchor="ctr">
            <a:spAutoFit/>
          </a:bodyPr>
          <a:lstStyle/>
          <a:p>
            <a:pPr algn="l"/>
            <a:r>
              <a:rPr sz="2200" b="1" i="0">
                <a:solidFill>
                  <a:srgbClr val="FFFFFF"/>
                </a:solidFill>
                <a:latin typeface="Arial"/>
              </a:rPr>
              <a:t>Still open</a:t>
            </a:r>
          </a:p>
        </p:txBody>
      </p:sp>
      <p:sp>
        <p:nvSpPr>
          <p:cNvPr id="3" name="Rounded Rectangle 2"/>
          <p:cNvSpPr/>
          <p:nvPr/>
        </p:nvSpPr>
        <p:spPr>
          <a:xfrm>
            <a:off x="365760" y="1188720"/>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40" y="1371600"/>
            <a:ext cx="475488" cy="475488"/>
          </a:xfrm>
          <a:prstGeom prst="ellipse">
            <a:avLst/>
          </a:prstGeom>
          <a:solidFill>
            <a:srgbClr val="F26E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aSyringe_navy.png"/>
          <p:cNvPicPr>
            <a:picLocks noChangeAspect="1"/>
          </p:cNvPicPr>
          <p:nvPr/>
        </p:nvPicPr>
        <p:blipFill>
          <a:blip r:embed="rId3"/>
          <a:stretch>
            <a:fillRect/>
          </a:stretch>
        </p:blipFill>
        <p:spPr>
          <a:xfrm>
            <a:off x="667512" y="1490472"/>
            <a:ext cx="237744" cy="237744"/>
          </a:xfrm>
          <a:prstGeom prst="rect">
            <a:avLst/>
          </a:prstGeom>
        </p:spPr>
      </p:pic>
      <p:sp>
        <p:nvSpPr>
          <p:cNvPr id="6" name="TextBox 5"/>
          <p:cNvSpPr txBox="1"/>
          <p:nvPr/>
        </p:nvSpPr>
        <p:spPr>
          <a:xfrm>
            <a:off x="1188720" y="1371600"/>
            <a:ext cx="3154680" cy="475488"/>
          </a:xfrm>
          <a:prstGeom prst="rect">
            <a:avLst/>
          </a:prstGeom>
          <a:noFill/>
        </p:spPr>
        <p:txBody>
          <a:bodyPr wrap="square" lIns="0" tIns="0" rIns="0" bIns="0" anchor="ctr">
            <a:spAutoFit/>
          </a:bodyPr>
          <a:lstStyle/>
          <a:p>
            <a:pPr algn="l"/>
            <a:r>
              <a:rPr sz="1250" b="1" i="0">
                <a:solidFill>
                  <a:srgbClr val="071669"/>
                </a:solidFill>
                <a:latin typeface="Arial"/>
              </a:rPr>
              <a:t>Prompt injection via telemetry</a:t>
            </a:r>
          </a:p>
        </p:txBody>
      </p:sp>
      <p:sp>
        <p:nvSpPr>
          <p:cNvPr id="7" name="TextBox 6"/>
          <p:cNvSpPr txBox="1"/>
          <p:nvPr/>
        </p:nvSpPr>
        <p:spPr>
          <a:xfrm>
            <a:off x="548640" y="1965960"/>
            <a:ext cx="3749039" cy="594360"/>
          </a:xfrm>
          <a:prstGeom prst="rect">
            <a:avLst/>
          </a:prstGeom>
          <a:noFill/>
        </p:spPr>
        <p:txBody>
          <a:bodyPr wrap="square" lIns="0" tIns="0" rIns="0" bIns="0" anchor="t">
            <a:spAutoFit/>
          </a:bodyPr>
          <a:lstStyle/>
          <a:p>
            <a:pPr algn="l"/>
            <a:r>
              <a:rPr sz="1000" b="0" i="0">
                <a:solidFill>
                  <a:srgbClr val="4F5A86"/>
                </a:solidFill>
                <a:latin typeface="Arial"/>
              </a:rPr>
              <a:t>Log lines are untrusted input. One can say "ignore your guardrails." The guardrails must hold when the agent is fooled.</a:t>
            </a:r>
          </a:p>
        </p:txBody>
      </p:sp>
      <p:sp>
        <p:nvSpPr>
          <p:cNvPr id="8" name="Rounded Rectangle 7"/>
          <p:cNvSpPr/>
          <p:nvPr/>
        </p:nvSpPr>
        <p:spPr>
          <a:xfrm>
            <a:off x="4663440" y="1188720"/>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846320" y="1371600"/>
            <a:ext cx="475488" cy="475488"/>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FaUserClock_navy.png"/>
          <p:cNvPicPr>
            <a:picLocks noChangeAspect="1"/>
          </p:cNvPicPr>
          <p:nvPr/>
        </p:nvPicPr>
        <p:blipFill>
          <a:blip r:embed="rId4"/>
          <a:stretch>
            <a:fillRect/>
          </a:stretch>
        </p:blipFill>
        <p:spPr>
          <a:xfrm>
            <a:off x="4965192" y="1490472"/>
            <a:ext cx="237744" cy="237744"/>
          </a:xfrm>
          <a:prstGeom prst="rect">
            <a:avLst/>
          </a:prstGeom>
        </p:spPr>
      </p:pic>
      <p:sp>
        <p:nvSpPr>
          <p:cNvPr id="11" name="TextBox 10"/>
          <p:cNvSpPr txBox="1"/>
          <p:nvPr/>
        </p:nvSpPr>
        <p:spPr>
          <a:xfrm>
            <a:off x="5486400" y="1371600"/>
            <a:ext cx="3154680" cy="475488"/>
          </a:xfrm>
          <a:prstGeom prst="rect">
            <a:avLst/>
          </a:prstGeom>
          <a:noFill/>
        </p:spPr>
        <p:txBody>
          <a:bodyPr wrap="square" lIns="0" tIns="0" rIns="0" bIns="0" anchor="ctr">
            <a:spAutoFit/>
          </a:bodyPr>
          <a:lstStyle/>
          <a:p>
            <a:pPr algn="l"/>
            <a:r>
              <a:rPr sz="1250" b="1" i="0">
                <a:solidFill>
                  <a:srgbClr val="071669"/>
                </a:solidFill>
                <a:latin typeface="Arial"/>
              </a:rPr>
              <a:t>Approval fatigue</a:t>
            </a:r>
          </a:p>
        </p:txBody>
      </p:sp>
      <p:sp>
        <p:nvSpPr>
          <p:cNvPr id="12" name="TextBox 11"/>
          <p:cNvSpPr txBox="1"/>
          <p:nvPr/>
        </p:nvSpPr>
        <p:spPr>
          <a:xfrm>
            <a:off x="4846320" y="1965960"/>
            <a:ext cx="3749039" cy="594360"/>
          </a:xfrm>
          <a:prstGeom prst="rect">
            <a:avLst/>
          </a:prstGeom>
          <a:noFill/>
        </p:spPr>
        <p:txBody>
          <a:bodyPr wrap="square" lIns="0" tIns="0" rIns="0" bIns="0" anchor="t">
            <a:spAutoFit/>
          </a:bodyPr>
          <a:lstStyle/>
          <a:p>
            <a:pPr algn="l"/>
            <a:r>
              <a:rPr sz="1000" b="0" i="0">
                <a:solidFill>
                  <a:srgbClr val="4F5A86"/>
                </a:solidFill>
                <a:latin typeface="Arial"/>
              </a:rPr>
              <a:t>Humans who approve everything are a rubber stamp. Make approvals rare and legible.</a:t>
            </a:r>
          </a:p>
        </p:txBody>
      </p:sp>
      <p:sp>
        <p:nvSpPr>
          <p:cNvPr id="13" name="Rounded Rectangle 12"/>
          <p:cNvSpPr/>
          <p:nvPr/>
        </p:nvSpPr>
        <p:spPr>
          <a:xfrm>
            <a:off x="365760" y="2761488"/>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548640" y="2944368"/>
            <a:ext cx="475488" cy="475488"/>
          </a:xfrm>
          <a:prstGeom prst="ellipse">
            <a:avLst/>
          </a:prstGeom>
          <a:solidFill>
            <a:srgbClr val="45B6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FaHourglassHalf_navy.png"/>
          <p:cNvPicPr>
            <a:picLocks noChangeAspect="1"/>
          </p:cNvPicPr>
          <p:nvPr/>
        </p:nvPicPr>
        <p:blipFill>
          <a:blip r:embed="rId5"/>
          <a:stretch>
            <a:fillRect/>
          </a:stretch>
        </p:blipFill>
        <p:spPr>
          <a:xfrm>
            <a:off x="667512" y="3063240"/>
            <a:ext cx="237744" cy="237744"/>
          </a:xfrm>
          <a:prstGeom prst="rect">
            <a:avLst/>
          </a:prstGeom>
        </p:spPr>
      </p:pic>
      <p:sp>
        <p:nvSpPr>
          <p:cNvPr id="16" name="TextBox 15"/>
          <p:cNvSpPr txBox="1"/>
          <p:nvPr/>
        </p:nvSpPr>
        <p:spPr>
          <a:xfrm>
            <a:off x="1188720" y="2944368"/>
            <a:ext cx="3154680" cy="475488"/>
          </a:xfrm>
          <a:prstGeom prst="rect">
            <a:avLst/>
          </a:prstGeom>
          <a:noFill/>
        </p:spPr>
        <p:txBody>
          <a:bodyPr wrap="square" lIns="0" tIns="0" rIns="0" bIns="0" anchor="ctr">
            <a:spAutoFit/>
          </a:bodyPr>
          <a:lstStyle/>
          <a:p>
            <a:pPr algn="l"/>
            <a:r>
              <a:rPr sz="1250" b="1" i="0">
                <a:solidFill>
                  <a:srgbClr val="071669"/>
                </a:solidFill>
                <a:latin typeface="Arial"/>
              </a:rPr>
              <a:t>Slow-burn effects</a:t>
            </a:r>
          </a:p>
        </p:txBody>
      </p:sp>
      <p:sp>
        <p:nvSpPr>
          <p:cNvPr id="17" name="TextBox 16"/>
          <p:cNvSpPr txBox="1"/>
          <p:nvPr/>
        </p:nvSpPr>
        <p:spPr>
          <a:xfrm>
            <a:off x="548640" y="3538728"/>
            <a:ext cx="3749039" cy="594360"/>
          </a:xfrm>
          <a:prstGeom prst="rect">
            <a:avLst/>
          </a:prstGeom>
          <a:noFill/>
        </p:spPr>
        <p:txBody>
          <a:bodyPr wrap="square" lIns="0" tIns="0" rIns="0" bIns="0" anchor="t">
            <a:spAutoFit/>
          </a:bodyPr>
          <a:lstStyle/>
          <a:p>
            <a:pPr algn="l"/>
            <a:r>
              <a:rPr sz="1000" b="0" i="0">
                <a:solidFill>
                  <a:srgbClr val="4F5A86"/>
                </a:solidFill>
                <a:latin typeface="Arial"/>
              </a:rPr>
              <a:t>Changes that pass a canary but degrade data quality over days.</a:t>
            </a:r>
          </a:p>
        </p:txBody>
      </p:sp>
      <p:sp>
        <p:nvSpPr>
          <p:cNvPr id="18" name="Rounded Rectangle 17"/>
          <p:cNvSpPr/>
          <p:nvPr/>
        </p:nvSpPr>
        <p:spPr>
          <a:xfrm>
            <a:off x="4663440" y="2761488"/>
            <a:ext cx="4114800" cy="1444752"/>
          </a:xfrm>
          <a:prstGeom prst="roundRect">
            <a:avLst>
              <a:gd name="adj" fmla="val 6000"/>
            </a:avLst>
          </a:prstGeom>
          <a:solidFill>
            <a:srgbClr val="EE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4846320" y="2944368"/>
            <a:ext cx="475488" cy="475488"/>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FaReceipt_navy.png"/>
          <p:cNvPicPr>
            <a:picLocks noChangeAspect="1"/>
          </p:cNvPicPr>
          <p:nvPr/>
        </p:nvPicPr>
        <p:blipFill>
          <a:blip r:embed="rId6"/>
          <a:stretch>
            <a:fillRect/>
          </a:stretch>
        </p:blipFill>
        <p:spPr>
          <a:xfrm>
            <a:off x="4965192" y="3063240"/>
            <a:ext cx="237744" cy="237744"/>
          </a:xfrm>
          <a:prstGeom prst="rect">
            <a:avLst/>
          </a:prstGeom>
        </p:spPr>
      </p:pic>
      <p:sp>
        <p:nvSpPr>
          <p:cNvPr id="21" name="TextBox 20"/>
          <p:cNvSpPr txBox="1"/>
          <p:nvPr/>
        </p:nvSpPr>
        <p:spPr>
          <a:xfrm>
            <a:off x="5486400" y="2944368"/>
            <a:ext cx="3154680" cy="475488"/>
          </a:xfrm>
          <a:prstGeom prst="rect">
            <a:avLst/>
          </a:prstGeom>
          <a:noFill/>
        </p:spPr>
        <p:txBody>
          <a:bodyPr wrap="square" lIns="0" tIns="0" rIns="0" bIns="0" anchor="ctr">
            <a:spAutoFit/>
          </a:bodyPr>
          <a:lstStyle/>
          <a:p>
            <a:pPr algn="l"/>
            <a:r>
              <a:rPr sz="1250" b="1" i="0">
                <a:solidFill>
                  <a:srgbClr val="071669"/>
                </a:solidFill>
                <a:latin typeface="Arial"/>
              </a:rPr>
              <a:t>Evidence beyond receipts</a:t>
            </a:r>
          </a:p>
        </p:txBody>
      </p:sp>
      <p:sp>
        <p:nvSpPr>
          <p:cNvPr id="22" name="TextBox 21"/>
          <p:cNvSpPr txBox="1"/>
          <p:nvPr/>
        </p:nvSpPr>
        <p:spPr>
          <a:xfrm>
            <a:off x="4846320" y="3538728"/>
            <a:ext cx="3749039" cy="594360"/>
          </a:xfrm>
          <a:prstGeom prst="rect">
            <a:avLst/>
          </a:prstGeom>
          <a:noFill/>
        </p:spPr>
        <p:txBody>
          <a:bodyPr wrap="square" lIns="0" tIns="0" rIns="0" bIns="0" anchor="t">
            <a:spAutoFit/>
          </a:bodyPr>
          <a:lstStyle/>
          <a:p>
            <a:pPr algn="l"/>
            <a:r>
              <a:rPr sz="1000" b="0" i="0">
                <a:solidFill>
                  <a:srgbClr val="4F5A86"/>
                </a:solidFill>
                <a:latin typeface="Arial"/>
              </a:rPr>
              <a:t>Receipts prove a query ran. They don't prove the agent read it right. The human still has to look.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274320"/>
            <a:ext cx="5212080" cy="548640"/>
          </a:xfrm>
          <a:prstGeom prst="rect">
            <a:avLst/>
          </a:prstGeom>
          <a:noFill/>
        </p:spPr>
        <p:txBody>
          <a:bodyPr wrap="square" lIns="0" tIns="0" rIns="0" bIns="0" anchor="ctr">
            <a:spAutoFit/>
          </a:bodyPr>
          <a:lstStyle/>
          <a:p>
            <a:pPr algn="l"/>
            <a:r>
              <a:rPr sz="2200" b="1" i="0">
                <a:solidFill>
                  <a:srgbClr val="FFFFFF"/>
                </a:solidFill>
                <a:latin typeface="Arial"/>
              </a:rPr>
              <a:t>Where the line moves next</a:t>
            </a:r>
          </a:p>
        </p:txBody>
      </p:sp>
      <p:sp>
        <p:nvSpPr>
          <p:cNvPr id="3" name="TextBox 2"/>
          <p:cNvSpPr txBox="1"/>
          <p:nvPr/>
        </p:nvSpPr>
        <p:spPr>
          <a:xfrm>
            <a:off x="365760" y="1188720"/>
            <a:ext cx="822960" cy="640080"/>
          </a:xfrm>
          <a:prstGeom prst="rect">
            <a:avLst/>
          </a:prstGeom>
          <a:noFill/>
        </p:spPr>
        <p:txBody>
          <a:bodyPr wrap="square" lIns="0" tIns="0" rIns="0" bIns="0" anchor="t">
            <a:spAutoFit/>
          </a:bodyPr>
          <a:lstStyle/>
          <a:p>
            <a:pPr algn="l"/>
            <a:r>
              <a:rPr sz="2800" b="1" i="0">
                <a:solidFill>
                  <a:srgbClr val="B9C0DA"/>
                </a:solidFill>
                <a:latin typeface="Arial"/>
              </a:rPr>
              <a:t>01</a:t>
            </a:r>
          </a:p>
        </p:txBody>
      </p:sp>
      <p:sp>
        <p:nvSpPr>
          <p:cNvPr id="4" name="TextBox 3"/>
          <p:cNvSpPr txBox="1"/>
          <p:nvPr/>
        </p:nvSpPr>
        <p:spPr>
          <a:xfrm>
            <a:off x="1234440" y="1207008"/>
            <a:ext cx="7498079" cy="292608"/>
          </a:xfrm>
          <a:prstGeom prst="rect">
            <a:avLst/>
          </a:prstGeom>
          <a:noFill/>
        </p:spPr>
        <p:txBody>
          <a:bodyPr wrap="square" lIns="0" tIns="0" rIns="0" bIns="0" anchor="t">
            <a:spAutoFit/>
          </a:bodyPr>
          <a:lstStyle/>
          <a:p>
            <a:pPr algn="l"/>
            <a:r>
              <a:rPr sz="1400" b="1" i="0">
                <a:solidFill>
                  <a:srgbClr val="071669"/>
                </a:solidFill>
                <a:latin typeface="Arial"/>
              </a:rPr>
              <a:t>Multi-wave rollouts</a:t>
            </a:r>
          </a:p>
        </p:txBody>
      </p:sp>
      <p:sp>
        <p:nvSpPr>
          <p:cNvPr id="5" name="TextBox 4"/>
          <p:cNvSpPr txBox="1"/>
          <p:nvPr/>
        </p:nvSpPr>
        <p:spPr>
          <a:xfrm>
            <a:off x="1234440" y="1517904"/>
            <a:ext cx="7498079" cy="320040"/>
          </a:xfrm>
          <a:prstGeom prst="rect">
            <a:avLst/>
          </a:prstGeom>
          <a:noFill/>
        </p:spPr>
        <p:txBody>
          <a:bodyPr wrap="square" lIns="0" tIns="0" rIns="0" bIns="0" anchor="t">
            <a:spAutoFit/>
          </a:bodyPr>
          <a:lstStyle/>
          <a:p>
            <a:pPr algn="l"/>
            <a:r>
              <a:rPr sz="1100" b="0" i="0">
                <a:solidFill>
                  <a:srgbClr val="4F5A86"/>
                </a:solidFill>
                <a:latin typeface="Arial"/>
              </a:rPr>
              <a:t>5% → 25% → 100%, with bake time and verification per wave.</a:t>
            </a:r>
          </a:p>
        </p:txBody>
      </p:sp>
      <p:sp>
        <p:nvSpPr>
          <p:cNvPr id="6" name="TextBox 5"/>
          <p:cNvSpPr txBox="1"/>
          <p:nvPr/>
        </p:nvSpPr>
        <p:spPr>
          <a:xfrm>
            <a:off x="365760" y="2011680"/>
            <a:ext cx="822960" cy="640080"/>
          </a:xfrm>
          <a:prstGeom prst="rect">
            <a:avLst/>
          </a:prstGeom>
          <a:noFill/>
        </p:spPr>
        <p:txBody>
          <a:bodyPr wrap="square" lIns="0" tIns="0" rIns="0" bIns="0" anchor="t">
            <a:spAutoFit/>
          </a:bodyPr>
          <a:lstStyle/>
          <a:p>
            <a:pPr algn="l"/>
            <a:r>
              <a:rPr sz="2800" b="1" i="0">
                <a:solidFill>
                  <a:srgbClr val="B9C0DA"/>
                </a:solidFill>
                <a:latin typeface="Arial"/>
              </a:rPr>
              <a:t>02</a:t>
            </a:r>
          </a:p>
        </p:txBody>
      </p:sp>
      <p:sp>
        <p:nvSpPr>
          <p:cNvPr id="7" name="TextBox 6"/>
          <p:cNvSpPr txBox="1"/>
          <p:nvPr/>
        </p:nvSpPr>
        <p:spPr>
          <a:xfrm>
            <a:off x="1234440" y="2029968"/>
            <a:ext cx="7498079" cy="292608"/>
          </a:xfrm>
          <a:prstGeom prst="rect">
            <a:avLst/>
          </a:prstGeom>
          <a:noFill/>
        </p:spPr>
        <p:txBody>
          <a:bodyPr wrap="square" lIns="0" tIns="0" rIns="0" bIns="0" anchor="t">
            <a:spAutoFit/>
          </a:bodyPr>
          <a:lstStyle/>
          <a:p>
            <a:pPr algn="l"/>
            <a:r>
              <a:rPr sz="1400" b="1" i="0">
                <a:solidFill>
                  <a:srgbClr val="071669"/>
                </a:solidFill>
                <a:latin typeface="Arial"/>
              </a:rPr>
              <a:t>Real OpAMP bridge</a:t>
            </a:r>
          </a:p>
        </p:txBody>
      </p:sp>
      <p:sp>
        <p:nvSpPr>
          <p:cNvPr id="8" name="TextBox 7"/>
          <p:cNvSpPr txBox="1"/>
          <p:nvPr/>
        </p:nvSpPr>
        <p:spPr>
          <a:xfrm>
            <a:off x="1234440" y="2340864"/>
            <a:ext cx="7498079" cy="320040"/>
          </a:xfrm>
          <a:prstGeom prst="rect">
            <a:avLst/>
          </a:prstGeom>
          <a:noFill/>
        </p:spPr>
        <p:txBody>
          <a:bodyPr wrap="square" lIns="0" tIns="0" rIns="0" bIns="0" anchor="t">
            <a:spAutoFit/>
          </a:bodyPr>
          <a:lstStyle/>
          <a:p>
            <a:pPr algn="l"/>
            <a:r>
              <a:rPr sz="1100" b="0" i="0">
                <a:solidFill>
                  <a:srgbClr val="4F5A86"/>
                </a:solidFill>
                <a:latin typeface="Arial"/>
              </a:rPr>
              <a:t>opamp-go example server first, then the production control plane. Same MCP surface.</a:t>
            </a:r>
          </a:p>
        </p:txBody>
      </p:sp>
      <p:sp>
        <p:nvSpPr>
          <p:cNvPr id="9" name="TextBox 8"/>
          <p:cNvSpPr txBox="1"/>
          <p:nvPr/>
        </p:nvSpPr>
        <p:spPr>
          <a:xfrm>
            <a:off x="365760" y="2834640"/>
            <a:ext cx="822960" cy="640080"/>
          </a:xfrm>
          <a:prstGeom prst="rect">
            <a:avLst/>
          </a:prstGeom>
          <a:noFill/>
        </p:spPr>
        <p:txBody>
          <a:bodyPr wrap="square" lIns="0" tIns="0" rIns="0" bIns="0" anchor="t">
            <a:spAutoFit/>
          </a:bodyPr>
          <a:lstStyle/>
          <a:p>
            <a:pPr algn="l"/>
            <a:r>
              <a:rPr sz="2800" b="1" i="0">
                <a:solidFill>
                  <a:srgbClr val="F26E65"/>
                </a:solidFill>
                <a:latin typeface="Arial"/>
              </a:rPr>
              <a:t>03</a:t>
            </a:r>
          </a:p>
        </p:txBody>
      </p:sp>
      <p:sp>
        <p:nvSpPr>
          <p:cNvPr id="10" name="TextBox 9"/>
          <p:cNvSpPr txBox="1"/>
          <p:nvPr/>
        </p:nvSpPr>
        <p:spPr>
          <a:xfrm>
            <a:off x="1234440" y="2852928"/>
            <a:ext cx="7498079" cy="292608"/>
          </a:xfrm>
          <a:prstGeom prst="rect">
            <a:avLst/>
          </a:prstGeom>
          <a:noFill/>
        </p:spPr>
        <p:txBody>
          <a:bodyPr wrap="square" lIns="0" tIns="0" rIns="0" bIns="0" anchor="t">
            <a:spAutoFit/>
          </a:bodyPr>
          <a:lstStyle/>
          <a:p>
            <a:pPr algn="l"/>
            <a:r>
              <a:rPr sz="1400" b="1" i="0">
                <a:solidFill>
                  <a:srgbClr val="C8413A"/>
                </a:solidFill>
                <a:latin typeface="Arial"/>
              </a:rPr>
              <a:t>Pre-approved change classes?</a:t>
            </a:r>
          </a:p>
        </p:txBody>
      </p:sp>
      <p:sp>
        <p:nvSpPr>
          <p:cNvPr id="11" name="TextBox 10"/>
          <p:cNvSpPr txBox="1"/>
          <p:nvPr/>
        </p:nvSpPr>
        <p:spPr>
          <a:xfrm>
            <a:off x="1234440" y="3163824"/>
            <a:ext cx="7498079" cy="320040"/>
          </a:xfrm>
          <a:prstGeom prst="rect">
            <a:avLst/>
          </a:prstGeom>
          <a:noFill/>
        </p:spPr>
        <p:txBody>
          <a:bodyPr wrap="square" lIns="0" tIns="0" rIns="0" bIns="0" anchor="t">
            <a:spAutoFit/>
          </a:bodyPr>
          <a:lstStyle/>
          <a:p>
            <a:pPr algn="l"/>
            <a:r>
              <a:rPr sz="1100" b="0" i="0">
                <a:solidFill>
                  <a:srgbClr val="4F5A86"/>
                </a:solidFill>
                <a:latin typeface="Arial"/>
              </a:rPr>
              <a:t>E.g. raise sampling for a declared incident, auto-expiring. Approved in policy, not by the agent.</a:t>
            </a:r>
          </a:p>
        </p:txBody>
      </p:sp>
      <p:sp>
        <p:nvSpPr>
          <p:cNvPr id="12" name="TextBox 11"/>
          <p:cNvSpPr txBox="1"/>
          <p:nvPr/>
        </p:nvSpPr>
        <p:spPr>
          <a:xfrm>
            <a:off x="365760" y="3657600"/>
            <a:ext cx="822960" cy="640080"/>
          </a:xfrm>
          <a:prstGeom prst="rect">
            <a:avLst/>
          </a:prstGeom>
          <a:noFill/>
        </p:spPr>
        <p:txBody>
          <a:bodyPr wrap="square" lIns="0" tIns="0" rIns="0" bIns="0" anchor="t">
            <a:spAutoFit/>
          </a:bodyPr>
          <a:lstStyle/>
          <a:p>
            <a:pPr algn="l"/>
            <a:r>
              <a:rPr sz="2800" b="1" i="0">
                <a:solidFill>
                  <a:srgbClr val="B9C0DA"/>
                </a:solidFill>
                <a:latin typeface="Arial"/>
              </a:rPr>
              <a:t>04</a:t>
            </a:r>
          </a:p>
        </p:txBody>
      </p:sp>
      <p:sp>
        <p:nvSpPr>
          <p:cNvPr id="13" name="TextBox 12"/>
          <p:cNvSpPr txBox="1"/>
          <p:nvPr/>
        </p:nvSpPr>
        <p:spPr>
          <a:xfrm>
            <a:off x="1234440" y="3675887"/>
            <a:ext cx="7498079" cy="292608"/>
          </a:xfrm>
          <a:prstGeom prst="rect">
            <a:avLst/>
          </a:prstGeom>
          <a:noFill/>
        </p:spPr>
        <p:txBody>
          <a:bodyPr wrap="square" lIns="0" tIns="0" rIns="0" bIns="0" anchor="t">
            <a:spAutoFit/>
          </a:bodyPr>
          <a:lstStyle/>
          <a:p>
            <a:pPr algn="l"/>
            <a:r>
              <a:rPr sz="1400" b="1" i="0">
                <a:solidFill>
                  <a:srgbClr val="071669"/>
                </a:solidFill>
                <a:latin typeface="Arial"/>
              </a:rPr>
              <a:t>Evals</a:t>
            </a:r>
          </a:p>
        </p:txBody>
      </p:sp>
      <p:sp>
        <p:nvSpPr>
          <p:cNvPr id="14" name="TextBox 13"/>
          <p:cNvSpPr txBox="1"/>
          <p:nvPr/>
        </p:nvSpPr>
        <p:spPr>
          <a:xfrm>
            <a:off x="1234440" y="3986784"/>
            <a:ext cx="7498079" cy="320040"/>
          </a:xfrm>
          <a:prstGeom prst="rect">
            <a:avLst/>
          </a:prstGeom>
          <a:noFill/>
        </p:spPr>
        <p:txBody>
          <a:bodyPr wrap="square" lIns="0" tIns="0" rIns="0" bIns="0" anchor="t">
            <a:spAutoFit/>
          </a:bodyPr>
          <a:lstStyle/>
          <a:p>
            <a:pPr algn="l"/>
            <a:r>
              <a:rPr sz="1100" b="0" i="0">
                <a:solidFill>
                  <a:srgbClr val="4F5A86"/>
                </a:solidFill>
                <a:latin typeface="Arial"/>
              </a:rPr>
              <a:t>Read-only tasks against a seeded fleet, to measure how well agents use these tools.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411480"/>
            <a:ext cx="5486400" cy="457200"/>
          </a:xfrm>
          <a:prstGeom prst="rect">
            <a:avLst/>
          </a:prstGeom>
          <a:noFill/>
        </p:spPr>
        <p:txBody>
          <a:bodyPr wrap="square" lIns="0" tIns="0" rIns="0" bIns="0" anchor="t">
            <a:spAutoFit/>
          </a:bodyPr>
          <a:lstStyle/>
          <a:p>
            <a:pPr algn="l"/>
            <a:r>
              <a:rPr sz="2400" b="1" i="0">
                <a:solidFill>
                  <a:srgbClr val="FFFFFF"/>
                </a:solidFill>
                <a:latin typeface="Arial"/>
              </a:rPr>
              <a:t>Three takeaways</a:t>
            </a:r>
          </a:p>
        </p:txBody>
      </p:sp>
      <p:sp>
        <p:nvSpPr>
          <p:cNvPr id="3" name="Oval 2"/>
          <p:cNvSpPr/>
          <p:nvPr/>
        </p:nvSpPr>
        <p:spPr>
          <a:xfrm>
            <a:off x="548640" y="1143000"/>
            <a:ext cx="603504" cy="603504"/>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FaSitemap_navy.png"/>
          <p:cNvPicPr>
            <a:picLocks noChangeAspect="1"/>
          </p:cNvPicPr>
          <p:nvPr/>
        </p:nvPicPr>
        <p:blipFill>
          <a:blip r:embed="rId3"/>
          <a:stretch>
            <a:fillRect/>
          </a:stretch>
        </p:blipFill>
        <p:spPr>
          <a:xfrm>
            <a:off x="699516" y="1293876"/>
            <a:ext cx="301752" cy="301752"/>
          </a:xfrm>
          <a:prstGeom prst="rect">
            <a:avLst/>
          </a:prstGeom>
        </p:spPr>
      </p:pic>
      <p:sp>
        <p:nvSpPr>
          <p:cNvPr id="5" name="TextBox 4"/>
          <p:cNvSpPr txBox="1"/>
          <p:nvPr/>
        </p:nvSpPr>
        <p:spPr>
          <a:xfrm>
            <a:off x="1371600" y="1143000"/>
            <a:ext cx="7315200" cy="329184"/>
          </a:xfrm>
          <a:prstGeom prst="rect">
            <a:avLst/>
          </a:prstGeom>
          <a:noFill/>
        </p:spPr>
        <p:txBody>
          <a:bodyPr wrap="square" lIns="0" tIns="0" rIns="0" bIns="0" anchor="t">
            <a:spAutoFit/>
          </a:bodyPr>
          <a:lstStyle/>
          <a:p>
            <a:pPr algn="l"/>
            <a:r>
              <a:rPr sz="1600" b="1" i="0">
                <a:solidFill>
                  <a:srgbClr val="FFFFFF"/>
                </a:solidFill>
                <a:latin typeface="Arial"/>
              </a:rPr>
              <a:t>Put the boundary in the architecture, not the prompt.</a:t>
            </a:r>
          </a:p>
        </p:txBody>
      </p:sp>
      <p:sp>
        <p:nvSpPr>
          <p:cNvPr id="6" name="TextBox 5"/>
          <p:cNvSpPr txBox="1"/>
          <p:nvPr/>
        </p:nvSpPr>
        <p:spPr>
          <a:xfrm>
            <a:off x="1371600" y="1490472"/>
            <a:ext cx="7315200" cy="274320"/>
          </a:xfrm>
          <a:prstGeom prst="rect">
            <a:avLst/>
          </a:prstGeom>
          <a:noFill/>
        </p:spPr>
        <p:txBody>
          <a:bodyPr wrap="square" lIns="0" tIns="0" rIns="0" bIns="0" anchor="t">
            <a:spAutoFit/>
          </a:bodyPr>
          <a:lstStyle/>
          <a:p>
            <a:pPr algn="l"/>
            <a:r>
              <a:rPr sz="1200" b="0" i="0">
                <a:solidFill>
                  <a:srgbClr val="FCF9EA"/>
                </a:solidFill>
                <a:latin typeface="Arial"/>
              </a:rPr>
              <a:t>No apply tool exists; a test proves it.</a:t>
            </a:r>
          </a:p>
        </p:txBody>
      </p:sp>
      <p:sp>
        <p:nvSpPr>
          <p:cNvPr id="7" name="Oval 6"/>
          <p:cNvSpPr/>
          <p:nvPr/>
        </p:nvSpPr>
        <p:spPr>
          <a:xfrm>
            <a:off x="548640" y="2075688"/>
            <a:ext cx="603504" cy="603504"/>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FaShieldAlt_navy.png"/>
          <p:cNvPicPr>
            <a:picLocks noChangeAspect="1"/>
          </p:cNvPicPr>
          <p:nvPr/>
        </p:nvPicPr>
        <p:blipFill>
          <a:blip r:embed="rId4"/>
          <a:stretch>
            <a:fillRect/>
          </a:stretch>
        </p:blipFill>
        <p:spPr>
          <a:xfrm>
            <a:off x="699516" y="2226564"/>
            <a:ext cx="301752" cy="301752"/>
          </a:xfrm>
          <a:prstGeom prst="rect">
            <a:avLst/>
          </a:prstGeom>
        </p:spPr>
      </p:pic>
      <p:sp>
        <p:nvSpPr>
          <p:cNvPr id="9" name="TextBox 8"/>
          <p:cNvSpPr txBox="1"/>
          <p:nvPr/>
        </p:nvSpPr>
        <p:spPr>
          <a:xfrm>
            <a:off x="1371600" y="2075688"/>
            <a:ext cx="7315200" cy="329184"/>
          </a:xfrm>
          <a:prstGeom prst="rect">
            <a:avLst/>
          </a:prstGeom>
          <a:noFill/>
        </p:spPr>
        <p:txBody>
          <a:bodyPr wrap="square" lIns="0" tIns="0" rIns="0" bIns="0" anchor="t">
            <a:spAutoFit/>
          </a:bodyPr>
          <a:lstStyle/>
          <a:p>
            <a:pPr algn="l"/>
            <a:r>
              <a:rPr sz="1600" b="1" i="0">
                <a:solidFill>
                  <a:srgbClr val="FFFFFF"/>
                </a:solidFill>
                <a:latin typeface="Arial"/>
              </a:rPr>
              <a:t>Guardrails are production config.</a:t>
            </a:r>
          </a:p>
        </p:txBody>
      </p:sp>
      <p:sp>
        <p:nvSpPr>
          <p:cNvPr id="10" name="TextBox 9"/>
          <p:cNvSpPr txBox="1"/>
          <p:nvPr/>
        </p:nvSpPr>
        <p:spPr>
          <a:xfrm>
            <a:off x="1371600" y="2423160"/>
            <a:ext cx="7315200" cy="274320"/>
          </a:xfrm>
          <a:prstGeom prst="rect">
            <a:avLst/>
          </a:prstGeom>
          <a:noFill/>
        </p:spPr>
        <p:txBody>
          <a:bodyPr wrap="square" lIns="0" tIns="0" rIns="0" bIns="0" anchor="t">
            <a:spAutoFit/>
          </a:bodyPr>
          <a:lstStyle/>
          <a:p>
            <a:pPr algn="l"/>
            <a:r>
              <a:rPr sz="1200" b="0" i="0">
                <a:solidFill>
                  <a:srgbClr val="FCF9EA"/>
                </a:solidFill>
                <a:latin typeface="Arial"/>
              </a:rPr>
              <a:t>Review them, test them, and attack them.</a:t>
            </a:r>
          </a:p>
        </p:txBody>
      </p:sp>
      <p:sp>
        <p:nvSpPr>
          <p:cNvPr id="11" name="Oval 10"/>
          <p:cNvSpPr/>
          <p:nvPr/>
        </p:nvSpPr>
        <p:spPr>
          <a:xfrm>
            <a:off x="548640" y="3008376"/>
            <a:ext cx="603504" cy="603504"/>
          </a:xfrm>
          <a:prstGeom prst="ellipse">
            <a:avLst/>
          </a:prstGeom>
          <a:solidFill>
            <a:srgbClr val="BFD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FaGlobe_navy.png"/>
          <p:cNvPicPr>
            <a:picLocks noChangeAspect="1"/>
          </p:cNvPicPr>
          <p:nvPr/>
        </p:nvPicPr>
        <p:blipFill>
          <a:blip r:embed="rId5"/>
          <a:stretch>
            <a:fillRect/>
          </a:stretch>
        </p:blipFill>
        <p:spPr>
          <a:xfrm>
            <a:off x="699516" y="3159252"/>
            <a:ext cx="301752" cy="301752"/>
          </a:xfrm>
          <a:prstGeom prst="rect">
            <a:avLst/>
          </a:prstGeom>
        </p:spPr>
      </p:pic>
      <p:sp>
        <p:nvSpPr>
          <p:cNvPr id="13" name="TextBox 12"/>
          <p:cNvSpPr txBox="1"/>
          <p:nvPr/>
        </p:nvSpPr>
        <p:spPr>
          <a:xfrm>
            <a:off x="1371600" y="3008376"/>
            <a:ext cx="7315200" cy="329184"/>
          </a:xfrm>
          <a:prstGeom prst="rect">
            <a:avLst/>
          </a:prstGeom>
          <a:noFill/>
        </p:spPr>
        <p:txBody>
          <a:bodyPr wrap="square" lIns="0" tIns="0" rIns="0" bIns="0" anchor="t">
            <a:spAutoFit/>
          </a:bodyPr>
          <a:lstStyle/>
          <a:p>
            <a:pPr algn="l"/>
            <a:r>
              <a:rPr sz="1600" b="1" i="0">
                <a:solidFill>
                  <a:srgbClr val="FFFFFF"/>
                </a:solidFill>
                <a:latin typeface="Arial"/>
              </a:rPr>
              <a:t>Open standards make it portable.</a:t>
            </a:r>
          </a:p>
        </p:txBody>
      </p:sp>
      <p:sp>
        <p:nvSpPr>
          <p:cNvPr id="14" name="TextBox 13"/>
          <p:cNvSpPr txBox="1"/>
          <p:nvPr/>
        </p:nvSpPr>
        <p:spPr>
          <a:xfrm>
            <a:off x="1371600" y="3355848"/>
            <a:ext cx="7315200" cy="274320"/>
          </a:xfrm>
          <a:prstGeom prst="rect">
            <a:avLst/>
          </a:prstGeom>
          <a:noFill/>
        </p:spPr>
        <p:txBody>
          <a:bodyPr wrap="square" lIns="0" tIns="0" rIns="0" bIns="0" anchor="t">
            <a:spAutoFit/>
          </a:bodyPr>
          <a:lstStyle/>
          <a:p>
            <a:pPr algn="l"/>
            <a:r>
              <a:rPr sz="1200" b="0" i="0">
                <a:solidFill>
                  <a:srgbClr val="FCF9EA"/>
                </a:solidFill>
                <a:latin typeface="Arial"/>
              </a:rPr>
              <a:t>OTLP, OpAMP, MCP: swap any backend, keep the loop.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1188720"/>
            <a:ext cx="4297680" cy="731520"/>
          </a:xfrm>
          <a:prstGeom prst="rect">
            <a:avLst/>
          </a:prstGeom>
          <a:noFill/>
        </p:spPr>
        <p:txBody>
          <a:bodyPr wrap="square" lIns="0" tIns="0" rIns="0" bIns="0" anchor="t">
            <a:spAutoFit/>
          </a:bodyPr>
          <a:lstStyle/>
          <a:p>
            <a:pPr algn="l"/>
            <a:r>
              <a:rPr sz="4000" b="1" i="0">
                <a:solidFill>
                  <a:srgbClr val="FFFFFF"/>
                </a:solidFill>
                <a:latin typeface="Arial"/>
              </a:rPr>
              <a:t>Thank you</a:t>
            </a:r>
          </a:p>
        </p:txBody>
      </p:sp>
      <p:sp>
        <p:nvSpPr>
          <p:cNvPr id="4" name="TextBox 3"/>
          <p:cNvSpPr txBox="1"/>
          <p:nvPr/>
        </p:nvSpPr>
        <p:spPr>
          <a:xfrm>
            <a:off x="548640" y="1933022"/>
            <a:ext cx="4297680" cy="320040"/>
          </a:xfrm>
          <a:prstGeom prst="rect">
            <a:avLst/>
          </a:prstGeom>
          <a:noFill/>
        </p:spPr>
        <p:txBody>
          <a:bodyPr wrap="square" lIns="0" tIns="0" rIns="0" bIns="0" anchor="t">
            <a:spAutoFit/>
          </a:bodyPr>
          <a:lstStyle/>
          <a:p>
            <a:pPr algn="l"/>
            <a:r>
              <a:rPr sz="1300" b="0" i="0" dirty="0">
                <a:solidFill>
                  <a:srgbClr val="FCF9EA"/>
                </a:solidFill>
                <a:latin typeface="Arial"/>
              </a:rPr>
              <a:t>Try the loop yourself: zero infrastructure.</a:t>
            </a:r>
          </a:p>
        </p:txBody>
      </p:sp>
      <p:sp>
        <p:nvSpPr>
          <p:cNvPr id="5" name="Rounded Rectangle 4"/>
          <p:cNvSpPr/>
          <p:nvPr/>
        </p:nvSpPr>
        <p:spPr>
          <a:xfrm>
            <a:off x="548640" y="2697480"/>
            <a:ext cx="4251960" cy="548640"/>
          </a:xfrm>
          <a:prstGeom prst="roundRect">
            <a:avLst>
              <a:gd name="adj" fmla="val 4000"/>
            </a:avLst>
          </a:prstGeom>
          <a:solidFill>
            <a:srgbClr val="0B1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48640" y="2364658"/>
            <a:ext cx="3886200" cy="274320"/>
          </a:xfrm>
          <a:prstGeom prst="rect">
            <a:avLst/>
          </a:prstGeom>
          <a:noFill/>
        </p:spPr>
        <p:txBody>
          <a:bodyPr wrap="square" lIns="0" tIns="0" rIns="0" bIns="0" anchor="t">
            <a:spAutoFit/>
          </a:bodyPr>
          <a:lstStyle/>
          <a:p>
            <a:pPr algn="l"/>
            <a:r>
              <a:rPr sz="900" b="0" i="0" dirty="0">
                <a:solidFill>
                  <a:srgbClr val="BFD688"/>
                </a:solidFill>
                <a:latin typeface="Courier New"/>
              </a:rPr>
              <a:t>git clone </a:t>
            </a:r>
            <a:r>
              <a:rPr sz="900" b="0" i="0" dirty="0" err="1">
                <a:solidFill>
                  <a:srgbClr val="BFD688"/>
                </a:solidFill>
                <a:latin typeface="Courier New"/>
              </a:rPr>
              <a:t>github.com</a:t>
            </a:r>
            <a:r>
              <a:rPr sz="900" b="0" i="0" dirty="0">
                <a:solidFill>
                  <a:srgbClr val="BFD688"/>
                </a:solidFill>
                <a:latin typeface="Courier New"/>
              </a:rPr>
              <a:t>/</a:t>
            </a:r>
            <a:r>
              <a:rPr sz="900" b="0" i="0" dirty="0" err="1">
                <a:solidFill>
                  <a:srgbClr val="BFD688"/>
                </a:solidFill>
                <a:latin typeface="Courier New"/>
              </a:rPr>
              <a:t>tsilopoulos</a:t>
            </a:r>
            <a:r>
              <a:rPr sz="900" b="0" i="0" dirty="0">
                <a:solidFill>
                  <a:srgbClr val="BFD688"/>
                </a:solidFill>
                <a:latin typeface="Courier New"/>
              </a:rPr>
              <a:t>/closed-loop-telemetry
make setup &amp;&amp; make demo</a:t>
            </a:r>
          </a:p>
        </p:txBody>
      </p:sp>
      <p:sp>
        <p:nvSpPr>
          <p:cNvPr id="7" name="Rounded Rectangle 6"/>
          <p:cNvSpPr/>
          <p:nvPr/>
        </p:nvSpPr>
        <p:spPr>
          <a:xfrm>
            <a:off x="4983480" y="2240280"/>
            <a:ext cx="1783080" cy="24231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feedback_qr.png"/>
          <p:cNvPicPr>
            <a:picLocks noChangeAspect="1"/>
          </p:cNvPicPr>
          <p:nvPr/>
        </p:nvPicPr>
        <p:blipFill>
          <a:blip r:embed="rId3"/>
          <a:stretch>
            <a:fillRect/>
          </a:stretch>
        </p:blipFill>
        <p:spPr>
          <a:xfrm>
            <a:off x="5120640" y="2377440"/>
            <a:ext cx="1508760" cy="1508760"/>
          </a:xfrm>
          <a:prstGeom prst="rect">
            <a:avLst/>
          </a:prstGeom>
        </p:spPr>
      </p:pic>
      <p:sp>
        <p:nvSpPr>
          <p:cNvPr id="9" name="TextBox 8"/>
          <p:cNvSpPr txBox="1"/>
          <p:nvPr/>
        </p:nvSpPr>
        <p:spPr>
          <a:xfrm>
            <a:off x="4983480" y="3995928"/>
            <a:ext cx="1783080" cy="274320"/>
          </a:xfrm>
          <a:prstGeom prst="rect">
            <a:avLst/>
          </a:prstGeom>
          <a:noFill/>
        </p:spPr>
        <p:txBody>
          <a:bodyPr wrap="square" lIns="0" tIns="0" rIns="0" bIns="0" anchor="t">
            <a:spAutoFit/>
          </a:bodyPr>
          <a:lstStyle/>
          <a:p>
            <a:pPr algn="ctr"/>
            <a:r>
              <a:rPr sz="1200" b="1" i="0">
                <a:solidFill>
                  <a:srgbClr val="071669"/>
                </a:solidFill>
                <a:latin typeface="Arial"/>
              </a:rPr>
              <a:t>Rate this session</a:t>
            </a:r>
          </a:p>
        </p:txBody>
      </p:sp>
      <p:sp>
        <p:nvSpPr>
          <p:cNvPr id="10" name="TextBox 9"/>
          <p:cNvSpPr txBox="1"/>
          <p:nvPr/>
        </p:nvSpPr>
        <p:spPr>
          <a:xfrm>
            <a:off x="4983480" y="4297680"/>
            <a:ext cx="1783080" cy="228600"/>
          </a:xfrm>
          <a:prstGeom prst="rect">
            <a:avLst/>
          </a:prstGeom>
          <a:noFill/>
        </p:spPr>
        <p:txBody>
          <a:bodyPr wrap="square" lIns="0" tIns="0" rIns="0" bIns="0" anchor="t">
            <a:spAutoFit/>
          </a:bodyPr>
          <a:lstStyle/>
          <a:p>
            <a:pPr algn="ctr"/>
            <a:r>
              <a:rPr sz="850" b="0" i="0">
                <a:solidFill>
                  <a:srgbClr val="4F5A86"/>
                </a:solidFill>
                <a:latin typeface="Arial"/>
              </a:rPr>
              <a:t>your feedback</a:t>
            </a:r>
          </a:p>
        </p:txBody>
      </p:sp>
      <p:sp>
        <p:nvSpPr>
          <p:cNvPr id="11" name="Rounded Rectangle 10"/>
          <p:cNvSpPr/>
          <p:nvPr/>
        </p:nvSpPr>
        <p:spPr>
          <a:xfrm>
            <a:off x="6903720" y="2240280"/>
            <a:ext cx="1783080" cy="24231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qr.png"/>
          <p:cNvPicPr>
            <a:picLocks noChangeAspect="1"/>
          </p:cNvPicPr>
          <p:nvPr/>
        </p:nvPicPr>
        <p:blipFill>
          <a:blip r:embed="rId4"/>
          <a:stretch>
            <a:fillRect/>
          </a:stretch>
        </p:blipFill>
        <p:spPr>
          <a:xfrm>
            <a:off x="7040880" y="2377440"/>
            <a:ext cx="1508760" cy="1508760"/>
          </a:xfrm>
          <a:prstGeom prst="rect">
            <a:avLst/>
          </a:prstGeom>
        </p:spPr>
      </p:pic>
      <p:sp>
        <p:nvSpPr>
          <p:cNvPr id="13" name="TextBox 12"/>
          <p:cNvSpPr txBox="1"/>
          <p:nvPr/>
        </p:nvSpPr>
        <p:spPr>
          <a:xfrm>
            <a:off x="6903720" y="3995928"/>
            <a:ext cx="1783080" cy="274320"/>
          </a:xfrm>
          <a:prstGeom prst="rect">
            <a:avLst/>
          </a:prstGeom>
          <a:noFill/>
        </p:spPr>
        <p:txBody>
          <a:bodyPr wrap="square" lIns="0" tIns="0" rIns="0" bIns="0" anchor="t">
            <a:spAutoFit/>
          </a:bodyPr>
          <a:lstStyle/>
          <a:p>
            <a:pPr algn="ctr"/>
            <a:r>
              <a:rPr sz="1200" b="1" i="0">
                <a:solidFill>
                  <a:srgbClr val="071669"/>
                </a:solidFill>
                <a:latin typeface="Arial"/>
              </a:rPr>
              <a:t>Get the code</a:t>
            </a:r>
          </a:p>
        </p:txBody>
      </p:sp>
      <p:sp>
        <p:nvSpPr>
          <p:cNvPr id="14" name="TextBox 13"/>
          <p:cNvSpPr txBox="1"/>
          <p:nvPr/>
        </p:nvSpPr>
        <p:spPr>
          <a:xfrm>
            <a:off x="6903720" y="4297680"/>
            <a:ext cx="1783080" cy="228600"/>
          </a:xfrm>
          <a:prstGeom prst="rect">
            <a:avLst/>
          </a:prstGeom>
          <a:noFill/>
        </p:spPr>
        <p:txBody>
          <a:bodyPr wrap="square" lIns="0" tIns="0" rIns="0" bIns="0" anchor="t">
            <a:spAutoFit/>
          </a:bodyPr>
          <a:lstStyle/>
          <a:p>
            <a:pPr algn="ctr"/>
            <a:r>
              <a:rPr sz="850" b="0" i="0">
                <a:solidFill>
                  <a:srgbClr val="4F5A86"/>
                </a:solidFill>
                <a:latin typeface="Courier New"/>
              </a:rPr>
              <a:t>closed-loop-telemetry</a:t>
            </a:r>
          </a:p>
        </p:txBody>
      </p:sp>
    </p:spTree>
  </p:cSld>
  <p:clrMapOvr>
    <a:masterClrMapping/>
  </p:clrMapOvr>
</p:sld>
</file>

<file path=ppt/theme/theme1.xml><?xml version="1.0" encoding="utf-8"?>
<a:theme xmlns:a="http://schemas.openxmlformats.org/drawingml/2006/main" name="OSSNA24">
  <a:themeElements>
    <a:clrScheme name="Simple Light">
      <a:dk1>
        <a:srgbClr val="000000"/>
      </a:dk1>
      <a:lt1>
        <a:srgbClr val="FFFFFF"/>
      </a:lt1>
      <a:dk2>
        <a:srgbClr val="595959"/>
      </a:dk2>
      <a:lt2>
        <a:srgbClr val="EEEEEE"/>
      </a:lt2>
      <a:accent1>
        <a:srgbClr val="AD1D4A"/>
      </a:accent1>
      <a:accent2>
        <a:srgbClr val="D43F5B"/>
      </a:accent2>
      <a:accent3>
        <a:srgbClr val="F6D110"/>
      </a:accent3>
      <a:accent4>
        <a:srgbClr val="333333"/>
      </a:accent4>
      <a:accent5>
        <a:srgbClr val="FFFFFF"/>
      </a:accent5>
      <a:accent6>
        <a:srgbClr val="999999"/>
      </a:accent6>
      <a:hlink>
        <a:srgbClr val="AD1D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BF64863-1ED9-6441-92F2-2C8C079CDC1E}">
  <we:reference id="wa200010001" version="1.0.0.1" store="en-US" storeType="OMEX"/>
  <we:alternateReferences>
    <we:reference id="WA200010001" version="1.0.0.1" store="" storeType="OMEX"/>
  </we:alternateReferences>
  <we:properties>
    <we:property name="claude.fileId" value="&quot;5babc877-bd99-490d-84fe-1b3ad9fb7ca3&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5683</TotalTime>
  <Words>2948</Words>
  <Application>Microsoft Macintosh PowerPoint</Application>
  <PresentationFormat>On-screen Show (16:9)</PresentationFormat>
  <Paragraphs>271</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Consolas</vt:lpstr>
      <vt:lpstr>Courier New</vt:lpstr>
      <vt:lpstr>OSSNA24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Panagiotis Tsilopoulos</cp:lastModifiedBy>
  <cp:revision>9</cp:revision>
  <dcterms:modified xsi:type="dcterms:W3CDTF">2026-10-05T09:26:27Z</dcterms:modified>
</cp:coreProperties>
</file>