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3"/>
  </p:notesMasterIdLst>
  <p:sldIdLst>
    <p:sldId id="259" r:id="rId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CB897D-118D-4E03-8296-D03A58062190}" v="1" dt="2026-10-07T18:38:16.9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10"/>
  </p:normalViewPr>
  <p:slideViewPr>
    <p:cSldViewPr snapToGrid="0" snapToObjects="1">
      <p:cViewPr varScale="1">
        <p:scale>
          <a:sx n="122" d="100"/>
          <a:sy n="122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ng, Joy" userId="8c6ed268-4b02-410d-814b-dbbf1a754417" providerId="ADAL" clId="{DCA66455-4ECA-4365-A26A-43BFBF945EA5}"/>
    <pc:docChg chg="undo custSel addSld delSld modSld delMainMaster">
      <pc:chgData name="Song, Joy" userId="8c6ed268-4b02-410d-814b-dbbf1a754417" providerId="ADAL" clId="{DCA66455-4ECA-4365-A26A-43BFBF945EA5}" dt="2026-10-07T23:02:27.530" v="755" actId="47"/>
      <pc:docMkLst>
        <pc:docMk/>
      </pc:docMkLst>
      <pc:sldChg chg="addSp modSp del mod">
        <pc:chgData name="Song, Joy" userId="8c6ed268-4b02-410d-814b-dbbf1a754417" providerId="ADAL" clId="{DCA66455-4ECA-4365-A26A-43BFBF945EA5}" dt="2026-10-07T16:58:43.458" v="623" actId="47"/>
        <pc:sldMkLst>
          <pc:docMk/>
          <pc:sldMk cId="0" sldId="256"/>
        </pc:sldMkLst>
      </pc:sldChg>
      <pc:sldChg chg="addSp delSp modSp add del mod modNotes">
        <pc:chgData name="Song, Joy" userId="8c6ed268-4b02-410d-814b-dbbf1a754417" providerId="ADAL" clId="{DCA66455-4ECA-4365-A26A-43BFBF945EA5}" dt="2026-10-07T23:02:27.530" v="755" actId="47"/>
        <pc:sldMkLst>
          <pc:docMk/>
          <pc:sldMk cId="0" sldId="258"/>
        </pc:sldMkLst>
        <pc:spChg chg="add del">
          <ac:chgData name="Song, Joy" userId="8c6ed268-4b02-410d-814b-dbbf1a754417" providerId="ADAL" clId="{DCA66455-4ECA-4365-A26A-43BFBF945EA5}" dt="2026-10-07T18:38:06.919" v="625" actId="22"/>
          <ac:spMkLst>
            <pc:docMk/>
            <pc:sldMk cId="0" sldId="258"/>
            <ac:spMk id="4" creationId="{3EB5A772-6CE8-93E2-924D-AFCC725709B5}"/>
          </ac:spMkLst>
        </pc:spChg>
      </pc:sldChg>
      <pc:sldChg chg="addSp delSp modSp add mod">
        <pc:chgData name="Song, Joy" userId="8c6ed268-4b02-410d-814b-dbbf1a754417" providerId="ADAL" clId="{DCA66455-4ECA-4365-A26A-43BFBF945EA5}" dt="2026-10-07T22:35:28.726" v="754" actId="20577"/>
        <pc:sldMkLst>
          <pc:docMk/>
          <pc:sldMk cId="0" sldId="259"/>
        </pc:sldMkLst>
        <pc:spChg chg="mod">
          <ac:chgData name="Song, Joy" userId="8c6ed268-4b02-410d-814b-dbbf1a754417" providerId="ADAL" clId="{DCA66455-4ECA-4365-A26A-43BFBF945EA5}" dt="2026-10-07T22:35:28.726" v="754" actId="20577"/>
          <ac:spMkLst>
            <pc:docMk/>
            <pc:sldMk cId="0" sldId="259"/>
            <ac:spMk id="3" creationId="{3233FF09-BCDC-3E7D-2EA0-789CD166BA98}"/>
          </ac:spMkLst>
        </pc:spChg>
        <pc:spChg chg="add">
          <ac:chgData name="Song, Joy" userId="8c6ed268-4b02-410d-814b-dbbf1a754417" providerId="ADAL" clId="{DCA66455-4ECA-4365-A26A-43BFBF945EA5}" dt="2026-10-07T22:30:15.767" v="729" actId="22"/>
          <ac:spMkLst>
            <pc:docMk/>
            <pc:sldMk cId="0" sldId="259"/>
            <ac:spMk id="10" creationId="{DE87043F-8A31-5F23-20AD-EAEAB687F244}"/>
          </ac:spMkLst>
        </pc:spChg>
        <pc:spChg chg="mod">
          <ac:chgData name="Song, Joy" userId="8c6ed268-4b02-410d-814b-dbbf1a754417" providerId="ADAL" clId="{DCA66455-4ECA-4365-A26A-43BFBF945EA5}" dt="2026-10-07T18:39:17.667" v="628" actId="1076"/>
          <ac:spMkLst>
            <pc:docMk/>
            <pc:sldMk cId="0" sldId="259"/>
            <ac:spMk id="70" creationId="{77C89141-A49D-2317-5D23-343B6D457E33}"/>
          </ac:spMkLst>
        </pc:spChg>
        <pc:spChg chg="mod">
          <ac:chgData name="Song, Joy" userId="8c6ed268-4b02-410d-814b-dbbf1a754417" providerId="ADAL" clId="{DCA66455-4ECA-4365-A26A-43BFBF945EA5}" dt="2026-10-07T22:30:26.108" v="747" actId="20577"/>
          <ac:spMkLst>
            <pc:docMk/>
            <pc:sldMk cId="0" sldId="259"/>
            <ac:spMk id="74" creationId="{C5BE3427-E3C0-4750-5460-0A0E71E0B184}"/>
          </ac:spMkLst>
        </pc:spChg>
        <pc:spChg chg="mod">
          <ac:chgData name="Song, Joy" userId="8c6ed268-4b02-410d-814b-dbbf1a754417" providerId="ADAL" clId="{DCA66455-4ECA-4365-A26A-43BFBF945EA5}" dt="2026-10-07T18:59:10.318" v="724" actId="20577"/>
          <ac:spMkLst>
            <pc:docMk/>
            <pc:sldMk cId="0" sldId="259"/>
            <ac:spMk id="202" creationId="{00000000-0000-0000-0000-000000000000}"/>
          </ac:spMkLst>
        </pc:spChg>
        <pc:spChg chg="mod">
          <ac:chgData name="Song, Joy" userId="8c6ed268-4b02-410d-814b-dbbf1a754417" providerId="ADAL" clId="{DCA66455-4ECA-4365-A26A-43BFBF945EA5}" dt="2026-10-07T18:57:35.845" v="632" actId="14100"/>
          <ac:spMkLst>
            <pc:docMk/>
            <pc:sldMk cId="0" sldId="259"/>
            <ac:spMk id="206" creationId="{00000000-0000-0000-0000-000000000000}"/>
          </ac:spMkLst>
        </pc:spChg>
        <pc:spChg chg="del mod">
          <ac:chgData name="Song, Joy" userId="8c6ed268-4b02-410d-814b-dbbf1a754417" providerId="ADAL" clId="{DCA66455-4ECA-4365-A26A-43BFBF945EA5}" dt="2026-10-07T18:39:21.344" v="630" actId="478"/>
          <ac:spMkLst>
            <pc:docMk/>
            <pc:sldMk cId="0" sldId="259"/>
            <ac:spMk id="208" creationId="{00000000-0000-0000-0000-000000000000}"/>
          </ac:spMkLst>
        </pc:spChg>
        <pc:spChg chg="del mod">
          <ac:chgData name="Song, Joy" userId="8c6ed268-4b02-410d-814b-dbbf1a754417" providerId="ADAL" clId="{DCA66455-4ECA-4365-A26A-43BFBF945EA5}" dt="2026-10-07T18:39:21.344" v="630" actId="478"/>
          <ac:spMkLst>
            <pc:docMk/>
            <pc:sldMk cId="0" sldId="259"/>
            <ac:spMk id="209" creationId="{00000000-0000-0000-0000-000000000000}"/>
          </ac:spMkLst>
        </pc:spChg>
        <pc:spChg chg="del mod">
          <ac:chgData name="Song, Joy" userId="8c6ed268-4b02-410d-814b-dbbf1a754417" providerId="ADAL" clId="{DCA66455-4ECA-4365-A26A-43BFBF945EA5}" dt="2026-10-07T18:39:21.344" v="630" actId="478"/>
          <ac:spMkLst>
            <pc:docMk/>
            <pc:sldMk cId="0" sldId="259"/>
            <ac:spMk id="210" creationId="{00000000-0000-0000-0000-000000000000}"/>
          </ac:spMkLst>
        </pc:spChg>
        <pc:spChg chg="del">
          <ac:chgData name="Song, Joy" userId="8c6ed268-4b02-410d-814b-dbbf1a754417" providerId="ADAL" clId="{DCA66455-4ECA-4365-A26A-43BFBF945EA5}" dt="2026-10-07T18:39:21.344" v="630" actId="478"/>
          <ac:spMkLst>
            <pc:docMk/>
            <pc:sldMk cId="0" sldId="259"/>
            <ac:spMk id="211" creationId="{00000000-0000-0000-0000-000000000000}"/>
          </ac:spMkLst>
        </pc:spChg>
      </pc:sldChg>
      <pc:sldMasterChg chg="del delSldLayout">
        <pc:chgData name="Song, Joy" userId="8c6ed268-4b02-410d-814b-dbbf1a754417" providerId="ADAL" clId="{DCA66455-4ECA-4365-A26A-43BFBF945EA5}" dt="2026-10-07T16:58:43.458" v="623" actId="47"/>
        <pc:sldMasterMkLst>
          <pc:docMk/>
          <pc:sldMasterMk cId="0" sldId="2147483648"/>
        </pc:sldMasterMkLst>
        <pc:sldLayoutChg chg="del">
          <pc:chgData name="Song, Joy" userId="8c6ed268-4b02-410d-814b-dbbf1a754417" providerId="ADAL" clId="{DCA66455-4ECA-4365-A26A-43BFBF945EA5}" dt="2026-10-07T16:58:43.458" v="623" actId="47"/>
          <pc:sldLayoutMkLst>
            <pc:docMk/>
            <pc:sldMasterMk cId="0" sldId="2147483648"/>
            <pc:sldLayoutMk cId="0" sldId="214748364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2738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0050" cy="4108450"/>
          </a:xfrm>
          <a:prstGeom prst="rect">
            <a:avLst/>
          </a:prstGeom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lvl="0" indent="0" algn="l" rtl="0">
              <a:spcBef>
                <a:spcPts val="1163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3300" cy="3422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2402152" y="0"/>
            <a:ext cx="7724333" cy="984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450" tIns="53275" rIns="102450" bIns="53275" anchor="ctr" anchorCtr="0">
            <a:noAutofit/>
          </a:bodyPr>
          <a:lstStyle>
            <a:lvl1pPr marR="0" lvl="0" algn="l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2134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466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466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466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466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466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466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466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466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212142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12">
          <p15:clr>
            <a:srgbClr val="FBAE40"/>
          </p15:clr>
        </p15:guide>
        <p15:guide id="2" pos="1036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2" title="pytorchcon_na26_postertemplate-01.png"/>
          <p:cNvPicPr preferRelativeResize="0"/>
          <p:nvPr/>
        </p:nvPicPr>
        <p:blipFill rotWithShape="1">
          <a:blip r:embed="rId3">
            <a:alphaModFix/>
          </a:blip>
          <a:srcRect t="30" b="30"/>
          <a:stretch/>
        </p:blipFill>
        <p:spPr>
          <a:xfrm>
            <a:off x="-10660" y="0"/>
            <a:ext cx="1220266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"/>
          <p:cNvSpPr txBox="1">
            <a:spLocks noGrp="1"/>
          </p:cNvSpPr>
          <p:nvPr>
            <p:ph type="title"/>
          </p:nvPr>
        </p:nvSpPr>
        <p:spPr>
          <a:xfrm>
            <a:off x="2402152" y="0"/>
            <a:ext cx="7724333" cy="984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450" tIns="53275" rIns="102450" bIns="53275" anchor="ctr" anchorCtr="0">
            <a:noAutofit/>
          </a:bodyPr>
          <a:lstStyle>
            <a:lvl1pPr marR="0" lvl="0" algn="l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683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body" idx="1"/>
          </p:nvPr>
        </p:nvSpPr>
        <p:spPr>
          <a:xfrm>
            <a:off x="609602" y="1828801"/>
            <a:ext cx="10334778" cy="3976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81000"/>
              </a:lnSpc>
              <a:spcBef>
                <a:spcPts val="2711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819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81000"/>
              </a:lnSpc>
              <a:spcBef>
                <a:spcPts val="2372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751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81000"/>
              </a:lnSpc>
              <a:spcBef>
                <a:spcPts val="2033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614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81000"/>
              </a:lnSpc>
              <a:spcBef>
                <a:spcPts val="1692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500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81000"/>
              </a:lnSpc>
              <a:spcBef>
                <a:spcPts val="1692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500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81000"/>
              </a:lnSpc>
              <a:spcBef>
                <a:spcPts val="1692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677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81000"/>
              </a:lnSpc>
              <a:spcBef>
                <a:spcPts val="1692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677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81000"/>
              </a:lnSpc>
              <a:spcBef>
                <a:spcPts val="1692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677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81000"/>
              </a:lnSpc>
              <a:spcBef>
                <a:spcPts val="1692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677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/>
          <p:nvPr/>
        </p:nvSpPr>
        <p:spPr>
          <a:xfrm>
            <a:off x="3968754" y="6638929"/>
            <a:ext cx="6178556" cy="65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21"/>
              <a:buFont typeface="Times New Roman"/>
              <a:buNone/>
            </a:pPr>
            <a:endParaRPr sz="523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" name="Google Shape;18;p2" title="pytorchcon_na26_postertemplate-0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2556" y="-48336"/>
            <a:ext cx="1808236" cy="108095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310E2D5-601D-36EF-123A-214ADFC58FF6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23519" y="19844"/>
            <a:ext cx="137583" cy="48155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313">
                <a:solidFill>
                  <a:srgbClr val="0000FF">
                    <a:alpha val="50000"/>
                  </a:srgbClr>
                </a:solidFill>
                <a:latin typeface="Aptos" panose="020B0004020202020204" pitchFamily="34" charset="0"/>
              </a:rPr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384948571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"/>
          <p:cNvSpPr txBox="1">
            <a:spLocks noGrp="1"/>
          </p:cNvSpPr>
          <p:nvPr>
            <p:ph type="title"/>
          </p:nvPr>
        </p:nvSpPr>
        <p:spPr>
          <a:xfrm>
            <a:off x="2245895" y="0"/>
            <a:ext cx="7996990" cy="984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016" tIns="16648" rIns="32016" bIns="16648" anchor="ctr" anchorCtr="0">
            <a:noAutofit/>
          </a:bodyPr>
          <a:lstStyle/>
          <a:p>
            <a:r>
              <a:rPr lang="en-US" sz="2000" dirty="0" err="1"/>
              <a:t>Vime</a:t>
            </a:r>
            <a:r>
              <a:rPr lang="en-US" sz="2000" dirty="0"/>
              <a:t> + ROCm: End-to-End RL Post-Training on AMD Instinct™ GPUs</a:t>
            </a:r>
            <a:endParaRPr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33FF09-BCDC-3E7D-2EA0-789CD166BA98}"/>
              </a:ext>
            </a:extLst>
          </p:cNvPr>
          <p:cNvSpPr txBox="1"/>
          <p:nvPr/>
        </p:nvSpPr>
        <p:spPr>
          <a:xfrm>
            <a:off x="2205790" y="648126"/>
            <a:ext cx="7908758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buNone/>
            </a:pPr>
            <a:r>
              <a:rPr lang="en-US" sz="13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Joy Song, Shekhar Pandey, Liz Li, Ao Shen, </a:t>
            </a:r>
            <a:r>
              <a:rPr lang="en-US" sz="1300" dirty="0" err="1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vime</a:t>
            </a:r>
            <a:r>
              <a:rPr lang="en-US" sz="13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team   ·  reinforcement-learning post-training on ROCm</a:t>
            </a:r>
            <a:endParaRPr lang="en-US" sz="1300" dirty="0">
              <a:solidFill>
                <a:schemeClr val="bg1"/>
              </a:solidFill>
            </a:endParaRPr>
          </a:p>
        </p:txBody>
      </p:sp>
      <p:sp>
        <p:nvSpPr>
          <p:cNvPr id="5" name="Shape 8">
            <a:extLst>
              <a:ext uri="{FF2B5EF4-FFF2-40B4-BE49-F238E27FC236}">
                <a16:creationId xmlns:a16="http://schemas.microsoft.com/office/drawing/2014/main" id="{F170AEE5-7429-C2E1-404C-FAE0537A9927}"/>
              </a:ext>
            </a:extLst>
          </p:cNvPr>
          <p:cNvSpPr/>
          <p:nvPr/>
        </p:nvSpPr>
        <p:spPr>
          <a:xfrm>
            <a:off x="365760" y="1158239"/>
            <a:ext cx="3200400" cy="2414016"/>
          </a:xfrm>
          <a:prstGeom prst="roundRect">
            <a:avLst>
              <a:gd name="adj" fmla="val 3211"/>
            </a:avLst>
          </a:prstGeom>
          <a:solidFill>
            <a:srgbClr val="F5F7F9"/>
          </a:solidFill>
          <a:ln w="12700">
            <a:solidFill>
              <a:srgbClr val="DDE4EA"/>
            </a:solidFill>
            <a:prstDash val="solid"/>
          </a:ln>
          <a:effectLst>
            <a:outerShdw blurRad="76200" dist="25400" dir="5400000" algn="bl" rotWithShape="0">
              <a:srgbClr val="9AA7B2">
                <a:alpha val="2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9">
            <a:extLst>
              <a:ext uri="{FF2B5EF4-FFF2-40B4-BE49-F238E27FC236}">
                <a16:creationId xmlns:a16="http://schemas.microsoft.com/office/drawing/2014/main" id="{D531976A-9684-064C-E8CA-E1398F3AF957}"/>
              </a:ext>
            </a:extLst>
          </p:cNvPr>
          <p:cNvSpPr/>
          <p:nvPr/>
        </p:nvSpPr>
        <p:spPr>
          <a:xfrm>
            <a:off x="512064" y="1390656"/>
            <a:ext cx="137160" cy="210312"/>
          </a:xfrm>
          <a:prstGeom prst="roundRect">
            <a:avLst>
              <a:gd name="adj" fmla="val 26667"/>
            </a:avLst>
          </a:prstGeom>
          <a:solidFill>
            <a:srgbClr val="E32165"/>
          </a:solidFill>
          <a:ln/>
        </p:spPr>
        <p:txBody>
          <a:bodyPr/>
          <a:lstStyle/>
          <a:p>
            <a:endParaRPr lang="en-US">
              <a:solidFill>
                <a:srgbClr val="E32165"/>
              </a:solidFill>
            </a:endParaRPr>
          </a:p>
        </p:txBody>
      </p:sp>
      <p:sp>
        <p:nvSpPr>
          <p:cNvPr id="9" name="Text 10">
            <a:extLst>
              <a:ext uri="{FF2B5EF4-FFF2-40B4-BE49-F238E27FC236}">
                <a16:creationId xmlns:a16="http://schemas.microsoft.com/office/drawing/2014/main" id="{FDCBDBB1-FDA6-911E-FD3C-2E7DF8CE2732}"/>
              </a:ext>
            </a:extLst>
          </p:cNvPr>
          <p:cNvSpPr txBox="1"/>
          <p:nvPr/>
        </p:nvSpPr>
        <p:spPr>
          <a:xfrm>
            <a:off x="740664" y="1317504"/>
            <a:ext cx="264261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14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AMD-side Bring-up</a:t>
            </a:r>
            <a:endParaRPr lang="en-US" sz="1650" dirty="0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F9866FF0-094C-BE00-219B-C373D8C3E491}"/>
              </a:ext>
            </a:extLst>
          </p:cNvPr>
          <p:cNvSpPr/>
          <p:nvPr/>
        </p:nvSpPr>
        <p:spPr>
          <a:xfrm>
            <a:off x="365760" y="3681983"/>
            <a:ext cx="3200400" cy="2011680"/>
          </a:xfrm>
          <a:prstGeom prst="roundRect">
            <a:avLst>
              <a:gd name="adj" fmla="val 3302"/>
            </a:avLst>
          </a:prstGeom>
          <a:solidFill>
            <a:srgbClr val="F5F7F9"/>
          </a:solidFill>
          <a:ln w="12700">
            <a:solidFill>
              <a:srgbClr val="DDE4EA"/>
            </a:solidFill>
            <a:prstDash val="solid"/>
          </a:ln>
          <a:effectLst>
            <a:outerShdw blurRad="76200" dist="25400" dir="5400000" algn="bl" rotWithShape="0">
              <a:srgbClr val="9AA7B2">
                <a:alpha val="26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17" name="Shape 14">
            <a:extLst>
              <a:ext uri="{FF2B5EF4-FFF2-40B4-BE49-F238E27FC236}">
                <a16:creationId xmlns:a16="http://schemas.microsoft.com/office/drawing/2014/main" id="{E17A5DE0-6F58-6DFC-6BB8-3974FD719C4C}"/>
              </a:ext>
            </a:extLst>
          </p:cNvPr>
          <p:cNvSpPr/>
          <p:nvPr/>
        </p:nvSpPr>
        <p:spPr>
          <a:xfrm>
            <a:off x="530352" y="3824598"/>
            <a:ext cx="137160" cy="210312"/>
          </a:xfrm>
          <a:prstGeom prst="roundRect">
            <a:avLst>
              <a:gd name="adj" fmla="val 26667"/>
            </a:avLst>
          </a:prstGeom>
          <a:solidFill>
            <a:srgbClr val="E32165"/>
          </a:solidFill>
          <a:ln/>
        </p:spPr>
        <p:txBody>
          <a:bodyPr/>
          <a:lstStyle/>
          <a:p>
            <a:endParaRPr lang="en-US">
              <a:solidFill>
                <a:srgbClr val="E32165"/>
              </a:solidFill>
            </a:endParaRPr>
          </a:p>
        </p:txBody>
      </p:sp>
      <p:sp>
        <p:nvSpPr>
          <p:cNvPr id="19" name="Text 15">
            <a:extLst>
              <a:ext uri="{FF2B5EF4-FFF2-40B4-BE49-F238E27FC236}">
                <a16:creationId xmlns:a16="http://schemas.microsoft.com/office/drawing/2014/main" id="{86B1D1BA-5550-538C-3D42-2A24800521C7}"/>
              </a:ext>
            </a:extLst>
          </p:cNvPr>
          <p:cNvSpPr txBox="1"/>
          <p:nvPr/>
        </p:nvSpPr>
        <p:spPr>
          <a:xfrm>
            <a:off x="758952" y="3751446"/>
            <a:ext cx="264261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14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Hardware Platform</a:t>
            </a:r>
            <a:endParaRPr lang="en-US" sz="1650" dirty="0"/>
          </a:p>
        </p:txBody>
      </p:sp>
      <p:pic>
        <p:nvPicPr>
          <p:cNvPr id="21" name="Image 0" descr="/sessions/trusting-modest-babbage/mnt/outputs/imgs/mi355x.png">
            <a:extLst>
              <a:ext uri="{FF2B5EF4-FFF2-40B4-BE49-F238E27FC236}">
                <a16:creationId xmlns:a16="http://schemas.microsoft.com/office/drawing/2014/main" id="{10334BCA-805E-9F1E-8FBD-B1B34945B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32" y="4150269"/>
            <a:ext cx="2011680" cy="1139117"/>
          </a:xfrm>
          <a:prstGeom prst="rect">
            <a:avLst/>
          </a:prstGeom>
        </p:spPr>
      </p:pic>
      <p:sp>
        <p:nvSpPr>
          <p:cNvPr id="23" name="Shape 16">
            <a:extLst>
              <a:ext uri="{FF2B5EF4-FFF2-40B4-BE49-F238E27FC236}">
                <a16:creationId xmlns:a16="http://schemas.microsoft.com/office/drawing/2014/main" id="{095399A7-C033-7CCF-0E3D-BF7EA7912413}"/>
              </a:ext>
            </a:extLst>
          </p:cNvPr>
          <p:cNvSpPr/>
          <p:nvPr/>
        </p:nvSpPr>
        <p:spPr>
          <a:xfrm>
            <a:off x="942955" y="4150268"/>
            <a:ext cx="2011680" cy="1139117"/>
          </a:xfrm>
          <a:prstGeom prst="roundRect">
            <a:avLst>
              <a:gd name="adj" fmla="val 3211"/>
            </a:avLst>
          </a:prstGeom>
          <a:ln w="12700">
            <a:solidFill>
              <a:srgbClr val="CBD5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17">
            <a:extLst>
              <a:ext uri="{FF2B5EF4-FFF2-40B4-BE49-F238E27FC236}">
                <a16:creationId xmlns:a16="http://schemas.microsoft.com/office/drawing/2014/main" id="{9C18FC44-D004-27D5-F028-C6BB1ADC201B}"/>
              </a:ext>
            </a:extLst>
          </p:cNvPr>
          <p:cNvSpPr txBox="1"/>
          <p:nvPr/>
        </p:nvSpPr>
        <p:spPr>
          <a:xfrm>
            <a:off x="548640" y="5356907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AMD Instinct™ MI355X · CDNA™ 4 · 288 GB HBM3E · up to 74 PF (FP4).</a:t>
            </a:r>
            <a:endParaRPr lang="en-US" sz="900" dirty="0"/>
          </a:p>
        </p:txBody>
      </p:sp>
      <p:sp>
        <p:nvSpPr>
          <p:cNvPr id="28" name="Shape 18">
            <a:extLst>
              <a:ext uri="{FF2B5EF4-FFF2-40B4-BE49-F238E27FC236}">
                <a16:creationId xmlns:a16="http://schemas.microsoft.com/office/drawing/2014/main" id="{79018B7C-2365-16EC-5F23-A7FECB88E43E}"/>
              </a:ext>
            </a:extLst>
          </p:cNvPr>
          <p:cNvSpPr/>
          <p:nvPr/>
        </p:nvSpPr>
        <p:spPr>
          <a:xfrm>
            <a:off x="3840480" y="1158239"/>
            <a:ext cx="4572000" cy="2423160"/>
          </a:xfrm>
          <a:prstGeom prst="roundRect">
            <a:avLst>
              <a:gd name="adj" fmla="val 1556"/>
            </a:avLst>
          </a:prstGeom>
          <a:solidFill>
            <a:srgbClr val="F5F7F9"/>
          </a:solidFill>
          <a:ln w="12700">
            <a:solidFill>
              <a:srgbClr val="DDE4EA"/>
            </a:solidFill>
            <a:prstDash val="solid"/>
          </a:ln>
          <a:effectLst>
            <a:outerShdw blurRad="76200" dist="25400" dir="5400000" algn="bl" rotWithShape="0">
              <a:srgbClr val="9AA7B2">
                <a:alpha val="2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Shape 19">
            <a:extLst>
              <a:ext uri="{FF2B5EF4-FFF2-40B4-BE49-F238E27FC236}">
                <a16:creationId xmlns:a16="http://schemas.microsoft.com/office/drawing/2014/main" id="{D88AF1D3-29EC-5E41-0BCF-43E534912A48}"/>
              </a:ext>
            </a:extLst>
          </p:cNvPr>
          <p:cNvSpPr/>
          <p:nvPr/>
        </p:nvSpPr>
        <p:spPr>
          <a:xfrm>
            <a:off x="4005072" y="1351549"/>
            <a:ext cx="137160" cy="210312"/>
          </a:xfrm>
          <a:prstGeom prst="roundRect">
            <a:avLst>
              <a:gd name="adj" fmla="val 26667"/>
            </a:avLst>
          </a:prstGeom>
          <a:solidFill>
            <a:srgbClr val="E32165"/>
          </a:solidFill>
          <a:ln/>
        </p:spPr>
        <p:txBody>
          <a:bodyPr/>
          <a:lstStyle/>
          <a:p>
            <a:endParaRPr lang="en-US">
              <a:solidFill>
                <a:srgbClr val="E32165"/>
              </a:solidFill>
            </a:endParaRPr>
          </a:p>
        </p:txBody>
      </p:sp>
      <p:sp>
        <p:nvSpPr>
          <p:cNvPr id="32" name="Text 20">
            <a:extLst>
              <a:ext uri="{FF2B5EF4-FFF2-40B4-BE49-F238E27FC236}">
                <a16:creationId xmlns:a16="http://schemas.microsoft.com/office/drawing/2014/main" id="{28093723-1B1E-A292-A8C9-7B503E303500}"/>
              </a:ext>
            </a:extLst>
          </p:cNvPr>
          <p:cNvSpPr txBox="1"/>
          <p:nvPr/>
        </p:nvSpPr>
        <p:spPr>
          <a:xfrm>
            <a:off x="4233672" y="1278397"/>
            <a:ext cx="401421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14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 &amp; Image Updates</a:t>
            </a:r>
            <a:endParaRPr lang="en-US" sz="1650" dirty="0"/>
          </a:p>
        </p:txBody>
      </p:sp>
      <p:sp>
        <p:nvSpPr>
          <p:cNvPr id="44" name="Shape 25">
            <a:extLst>
              <a:ext uri="{FF2B5EF4-FFF2-40B4-BE49-F238E27FC236}">
                <a16:creationId xmlns:a16="http://schemas.microsoft.com/office/drawing/2014/main" id="{92ACCA3A-6C71-BC8F-E489-C0B85EF8C823}"/>
              </a:ext>
            </a:extLst>
          </p:cNvPr>
          <p:cNvSpPr/>
          <p:nvPr/>
        </p:nvSpPr>
        <p:spPr>
          <a:xfrm>
            <a:off x="8686800" y="1158239"/>
            <a:ext cx="3136392" cy="4535424"/>
          </a:xfrm>
          <a:prstGeom prst="roundRect">
            <a:avLst>
              <a:gd name="adj" fmla="val 2041"/>
            </a:avLst>
          </a:prstGeom>
          <a:solidFill>
            <a:srgbClr val="F5F7F9"/>
          </a:solidFill>
          <a:ln w="12700">
            <a:solidFill>
              <a:srgbClr val="DDE4EA"/>
            </a:solidFill>
            <a:prstDash val="solid"/>
          </a:ln>
          <a:effectLst>
            <a:outerShdw blurRad="76200" dist="25400" dir="5400000" algn="bl" rotWithShape="0">
              <a:srgbClr val="9AA7B2">
                <a:alpha val="26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46" name="Shape 26">
            <a:extLst>
              <a:ext uri="{FF2B5EF4-FFF2-40B4-BE49-F238E27FC236}">
                <a16:creationId xmlns:a16="http://schemas.microsoft.com/office/drawing/2014/main" id="{A8AF3F0E-40A8-F3A4-FC17-78DBB9928978}"/>
              </a:ext>
            </a:extLst>
          </p:cNvPr>
          <p:cNvSpPr/>
          <p:nvPr/>
        </p:nvSpPr>
        <p:spPr>
          <a:xfrm>
            <a:off x="8851392" y="1351549"/>
            <a:ext cx="137160" cy="210312"/>
          </a:xfrm>
          <a:prstGeom prst="roundRect">
            <a:avLst>
              <a:gd name="adj" fmla="val 26667"/>
            </a:avLst>
          </a:prstGeom>
          <a:solidFill>
            <a:srgbClr val="E32165"/>
          </a:solidFill>
          <a:ln/>
        </p:spPr>
        <p:txBody>
          <a:bodyPr/>
          <a:lstStyle/>
          <a:p>
            <a:endParaRPr lang="en-US">
              <a:solidFill>
                <a:srgbClr val="E32165"/>
              </a:solidFill>
            </a:endParaRPr>
          </a:p>
        </p:txBody>
      </p:sp>
      <p:sp>
        <p:nvSpPr>
          <p:cNvPr id="48" name="Text 27">
            <a:extLst>
              <a:ext uri="{FF2B5EF4-FFF2-40B4-BE49-F238E27FC236}">
                <a16:creationId xmlns:a16="http://schemas.microsoft.com/office/drawing/2014/main" id="{0D3DD384-7571-8579-E633-F5E674C2D92A}"/>
              </a:ext>
            </a:extLst>
          </p:cNvPr>
          <p:cNvSpPr txBox="1"/>
          <p:nvPr/>
        </p:nvSpPr>
        <p:spPr>
          <a:xfrm>
            <a:off x="9079992" y="1278397"/>
            <a:ext cx="257860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14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1650" dirty="0"/>
          </a:p>
        </p:txBody>
      </p:sp>
      <p:pic>
        <p:nvPicPr>
          <p:cNvPr id="50" name="Image 2">
            <a:extLst>
              <a:ext uri="{FF2B5EF4-FFF2-40B4-BE49-F238E27FC236}">
                <a16:creationId xmlns:a16="http://schemas.microsoft.com/office/drawing/2014/main" id="{F07116A6-0F8C-E2D6-D397-325B89B6DDD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983980" y="1851288"/>
            <a:ext cx="2542032" cy="1335371"/>
          </a:xfrm>
          <a:prstGeom prst="rect">
            <a:avLst/>
          </a:prstGeom>
        </p:spPr>
      </p:pic>
      <p:sp>
        <p:nvSpPr>
          <p:cNvPr id="52" name="Shape 28">
            <a:extLst>
              <a:ext uri="{FF2B5EF4-FFF2-40B4-BE49-F238E27FC236}">
                <a16:creationId xmlns:a16="http://schemas.microsoft.com/office/drawing/2014/main" id="{159275EF-185E-007A-9EE3-0D5D74898473}"/>
              </a:ext>
            </a:extLst>
          </p:cNvPr>
          <p:cNvSpPr/>
          <p:nvPr/>
        </p:nvSpPr>
        <p:spPr>
          <a:xfrm>
            <a:off x="8983980" y="1821742"/>
            <a:ext cx="2542032" cy="1389089"/>
          </a:xfrm>
          <a:prstGeom prst="roundRect">
            <a:avLst>
              <a:gd name="adj" fmla="val 2633"/>
            </a:avLst>
          </a:prstGeom>
          <a:ln w="12700">
            <a:solidFill>
              <a:srgbClr val="CBD5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4" name="Image 3">
            <a:extLst>
              <a:ext uri="{FF2B5EF4-FFF2-40B4-BE49-F238E27FC236}">
                <a16:creationId xmlns:a16="http://schemas.microsoft.com/office/drawing/2014/main" id="{AB51FC3E-D3F0-BF43-6F4A-2CBD370405C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983980" y="3365706"/>
            <a:ext cx="2542032" cy="1335371"/>
          </a:xfrm>
          <a:prstGeom prst="rect">
            <a:avLst/>
          </a:prstGeom>
        </p:spPr>
      </p:pic>
      <p:sp>
        <p:nvSpPr>
          <p:cNvPr id="56" name="Shape 29">
            <a:extLst>
              <a:ext uri="{FF2B5EF4-FFF2-40B4-BE49-F238E27FC236}">
                <a16:creationId xmlns:a16="http://schemas.microsoft.com/office/drawing/2014/main" id="{7AA467A5-F624-CAF4-7D7E-D86F1FF55756}"/>
              </a:ext>
            </a:extLst>
          </p:cNvPr>
          <p:cNvSpPr/>
          <p:nvPr/>
        </p:nvSpPr>
        <p:spPr>
          <a:xfrm>
            <a:off x="8983980" y="3338847"/>
            <a:ext cx="2542032" cy="1389089"/>
          </a:xfrm>
          <a:prstGeom prst="roundRect">
            <a:avLst>
              <a:gd name="adj" fmla="val 2633"/>
            </a:avLst>
          </a:prstGeom>
          <a:ln w="12700">
            <a:solidFill>
              <a:srgbClr val="CBD5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8" name="Text 30">
            <a:extLst>
              <a:ext uri="{FF2B5EF4-FFF2-40B4-BE49-F238E27FC236}">
                <a16:creationId xmlns:a16="http://schemas.microsoft.com/office/drawing/2014/main" id="{4D96EEFA-0F27-C7DA-3EA7-CC0F63C50D85}"/>
              </a:ext>
            </a:extLst>
          </p:cNvPr>
          <p:cNvSpPr txBox="1"/>
          <p:nvPr/>
        </p:nvSpPr>
        <p:spPr>
          <a:xfrm>
            <a:off x="8869680" y="4892527"/>
            <a:ext cx="92354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E321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~4.2K</a:t>
            </a:r>
            <a:endParaRPr lang="en-US" sz="1900" dirty="0">
              <a:solidFill>
                <a:srgbClr val="E32165"/>
              </a:solidFill>
            </a:endParaRPr>
          </a:p>
        </p:txBody>
      </p:sp>
      <p:sp>
        <p:nvSpPr>
          <p:cNvPr id="60" name="Text 31">
            <a:extLst>
              <a:ext uri="{FF2B5EF4-FFF2-40B4-BE49-F238E27FC236}">
                <a16:creationId xmlns:a16="http://schemas.microsoft.com/office/drawing/2014/main" id="{8ABA05BF-8ADD-ECCB-8CAA-9F4272ED7633}"/>
              </a:ext>
            </a:extLst>
          </p:cNvPr>
          <p:cNvSpPr txBox="1"/>
          <p:nvPr/>
        </p:nvSpPr>
        <p:spPr>
          <a:xfrm>
            <a:off x="8869680" y="5203423"/>
            <a:ext cx="9235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85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 / GPU / s</a:t>
            </a:r>
            <a:endParaRPr lang="en-US" sz="850" dirty="0"/>
          </a:p>
        </p:txBody>
      </p:sp>
      <p:sp>
        <p:nvSpPr>
          <p:cNvPr id="62" name="Text 32">
            <a:extLst>
              <a:ext uri="{FF2B5EF4-FFF2-40B4-BE49-F238E27FC236}">
                <a16:creationId xmlns:a16="http://schemas.microsoft.com/office/drawing/2014/main" id="{CBE6FAC4-BA53-469B-E161-DD99137E3C01}"/>
              </a:ext>
            </a:extLst>
          </p:cNvPr>
          <p:cNvSpPr txBox="1"/>
          <p:nvPr/>
        </p:nvSpPr>
        <p:spPr>
          <a:xfrm>
            <a:off x="9793224" y="4892527"/>
            <a:ext cx="92354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E321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~0.012</a:t>
            </a:r>
            <a:endParaRPr lang="en-US" sz="1900" dirty="0">
              <a:solidFill>
                <a:srgbClr val="E32165"/>
              </a:solidFill>
            </a:endParaRPr>
          </a:p>
        </p:txBody>
      </p:sp>
      <p:sp>
        <p:nvSpPr>
          <p:cNvPr id="64" name="Text 33">
            <a:extLst>
              <a:ext uri="{FF2B5EF4-FFF2-40B4-BE49-F238E27FC236}">
                <a16:creationId xmlns:a16="http://schemas.microsoft.com/office/drawing/2014/main" id="{D438563F-A00E-46AF-4F5B-BF5C01FE5025}"/>
              </a:ext>
            </a:extLst>
          </p:cNvPr>
          <p:cNvSpPr txBox="1"/>
          <p:nvPr/>
        </p:nvSpPr>
        <p:spPr>
          <a:xfrm>
            <a:off x="9793224" y="5203423"/>
            <a:ext cx="9235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85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Avg </a:t>
            </a:r>
            <a:r>
              <a:rPr lang="en-US" sz="850" dirty="0" err="1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logprob</a:t>
            </a:r>
            <a:endParaRPr lang="en-US" sz="850" dirty="0">
              <a:solidFill>
                <a:srgbClr val="5A6B7B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ctr">
              <a:lnSpc>
                <a:spcPct val="95000"/>
              </a:lnSpc>
              <a:buNone/>
            </a:pPr>
            <a:r>
              <a:rPr lang="en-US" sz="85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abs diff</a:t>
            </a:r>
            <a:endParaRPr lang="en-US" sz="850" dirty="0"/>
          </a:p>
        </p:txBody>
      </p:sp>
      <p:sp>
        <p:nvSpPr>
          <p:cNvPr id="66" name="Text 34">
            <a:extLst>
              <a:ext uri="{FF2B5EF4-FFF2-40B4-BE49-F238E27FC236}">
                <a16:creationId xmlns:a16="http://schemas.microsoft.com/office/drawing/2014/main" id="{E966F3D2-6E3D-7564-D8AD-0447E763BE79}"/>
              </a:ext>
            </a:extLst>
          </p:cNvPr>
          <p:cNvSpPr txBox="1"/>
          <p:nvPr/>
        </p:nvSpPr>
        <p:spPr>
          <a:xfrm>
            <a:off x="10716768" y="4892527"/>
            <a:ext cx="92354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E321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+60%</a:t>
            </a:r>
            <a:endParaRPr lang="en-US" sz="1900" dirty="0">
              <a:solidFill>
                <a:srgbClr val="E32165"/>
              </a:solidFill>
            </a:endParaRPr>
          </a:p>
        </p:txBody>
      </p:sp>
      <p:sp>
        <p:nvSpPr>
          <p:cNvPr id="68" name="Text 35">
            <a:extLst>
              <a:ext uri="{FF2B5EF4-FFF2-40B4-BE49-F238E27FC236}">
                <a16:creationId xmlns:a16="http://schemas.microsoft.com/office/drawing/2014/main" id="{BD5D923E-E9F5-68E1-9D8D-D81589A8F445}"/>
              </a:ext>
            </a:extLst>
          </p:cNvPr>
          <p:cNvSpPr txBox="1"/>
          <p:nvPr/>
        </p:nvSpPr>
        <p:spPr>
          <a:xfrm>
            <a:off x="10716768" y="5203423"/>
            <a:ext cx="9235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85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Raw reward climb</a:t>
            </a:r>
          </a:p>
        </p:txBody>
      </p:sp>
      <p:sp>
        <p:nvSpPr>
          <p:cNvPr id="70" name="Shape 36">
            <a:extLst>
              <a:ext uri="{FF2B5EF4-FFF2-40B4-BE49-F238E27FC236}">
                <a16:creationId xmlns:a16="http://schemas.microsoft.com/office/drawing/2014/main" id="{77C89141-A49D-2317-5D23-343B6D457E33}"/>
              </a:ext>
            </a:extLst>
          </p:cNvPr>
          <p:cNvSpPr/>
          <p:nvPr/>
        </p:nvSpPr>
        <p:spPr>
          <a:xfrm>
            <a:off x="365760" y="5821679"/>
            <a:ext cx="11457432" cy="868680"/>
          </a:xfrm>
          <a:prstGeom prst="roundRect">
            <a:avLst>
              <a:gd name="adj" fmla="val 7368"/>
            </a:avLst>
          </a:prstGeom>
          <a:solidFill>
            <a:srgbClr val="F5F7F9"/>
          </a:solidFill>
          <a:ln w="12700">
            <a:solidFill>
              <a:srgbClr val="DDE4EA"/>
            </a:solidFill>
            <a:prstDash val="solid"/>
          </a:ln>
          <a:effectLst>
            <a:outerShdw blurRad="76200" dist="25400" dir="5400000" algn="bl" rotWithShape="0">
              <a:srgbClr val="9AA7B2">
                <a:alpha val="2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2" name="Shape 37">
            <a:extLst>
              <a:ext uri="{FF2B5EF4-FFF2-40B4-BE49-F238E27FC236}">
                <a16:creationId xmlns:a16="http://schemas.microsoft.com/office/drawing/2014/main" id="{12B294A6-20F9-0D7A-C06C-BDC91792CDD3}"/>
              </a:ext>
            </a:extLst>
          </p:cNvPr>
          <p:cNvSpPr/>
          <p:nvPr/>
        </p:nvSpPr>
        <p:spPr>
          <a:xfrm>
            <a:off x="548640" y="6150863"/>
            <a:ext cx="137160" cy="210312"/>
          </a:xfrm>
          <a:prstGeom prst="roundRect">
            <a:avLst>
              <a:gd name="adj" fmla="val 26667"/>
            </a:avLst>
          </a:prstGeom>
          <a:solidFill>
            <a:srgbClr val="E32165"/>
          </a:solidFill>
          <a:ln/>
        </p:spPr>
        <p:txBody>
          <a:bodyPr/>
          <a:lstStyle/>
          <a:p>
            <a:endParaRPr lang="en-US">
              <a:solidFill>
                <a:srgbClr val="E32165"/>
              </a:solidFill>
            </a:endParaRPr>
          </a:p>
        </p:txBody>
      </p:sp>
      <p:sp>
        <p:nvSpPr>
          <p:cNvPr id="74" name="Text 38">
            <a:extLst>
              <a:ext uri="{FF2B5EF4-FFF2-40B4-BE49-F238E27FC236}">
                <a16:creationId xmlns:a16="http://schemas.microsoft.com/office/drawing/2014/main" id="{C5BE3427-E3C0-4750-5460-0A0E71E0B184}"/>
              </a:ext>
            </a:extLst>
          </p:cNvPr>
          <p:cNvSpPr txBox="1"/>
          <p:nvPr/>
        </p:nvSpPr>
        <p:spPr>
          <a:xfrm>
            <a:off x="758952" y="5931407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500" b="1" dirty="0" err="1">
                <a:solidFill>
                  <a:srgbClr val="14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Vime</a:t>
            </a:r>
            <a:r>
              <a:rPr lang="en-US" sz="1500" b="1" dirty="0">
                <a:solidFill>
                  <a:srgbClr val="14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Framework</a:t>
            </a:r>
            <a:endParaRPr lang="en-US" sz="1500" dirty="0"/>
          </a:p>
        </p:txBody>
      </p:sp>
      <p:sp>
        <p:nvSpPr>
          <p:cNvPr id="82" name="Shape 18">
            <a:extLst>
              <a:ext uri="{FF2B5EF4-FFF2-40B4-BE49-F238E27FC236}">
                <a16:creationId xmlns:a16="http://schemas.microsoft.com/office/drawing/2014/main" id="{97BEE0A4-5BCF-8CA3-8F5F-5E7162F2C38A}"/>
              </a:ext>
            </a:extLst>
          </p:cNvPr>
          <p:cNvSpPr/>
          <p:nvPr/>
        </p:nvSpPr>
        <p:spPr>
          <a:xfrm>
            <a:off x="3840480" y="3681983"/>
            <a:ext cx="4572000" cy="1984248"/>
          </a:xfrm>
          <a:prstGeom prst="roundRect">
            <a:avLst>
              <a:gd name="adj" fmla="val 1556"/>
            </a:avLst>
          </a:prstGeom>
          <a:solidFill>
            <a:srgbClr val="F5F7F9"/>
          </a:solidFill>
          <a:ln w="12700">
            <a:solidFill>
              <a:srgbClr val="DDE4EA"/>
            </a:solidFill>
            <a:prstDash val="solid"/>
          </a:ln>
          <a:effectLst>
            <a:outerShdw blurRad="76200" dist="25400" dir="5400000" algn="bl" rotWithShape="0">
              <a:srgbClr val="9AA7B2">
                <a:alpha val="2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4" name="Shape 19">
            <a:extLst>
              <a:ext uri="{FF2B5EF4-FFF2-40B4-BE49-F238E27FC236}">
                <a16:creationId xmlns:a16="http://schemas.microsoft.com/office/drawing/2014/main" id="{DBEBDBCD-28B1-44FF-E434-427C630F7013}"/>
              </a:ext>
            </a:extLst>
          </p:cNvPr>
          <p:cNvSpPr/>
          <p:nvPr/>
        </p:nvSpPr>
        <p:spPr>
          <a:xfrm>
            <a:off x="4005072" y="3852090"/>
            <a:ext cx="137160" cy="210312"/>
          </a:xfrm>
          <a:prstGeom prst="roundRect">
            <a:avLst>
              <a:gd name="adj" fmla="val 26667"/>
            </a:avLst>
          </a:prstGeom>
          <a:solidFill>
            <a:srgbClr val="E32165"/>
          </a:solidFill>
          <a:ln/>
        </p:spPr>
        <p:txBody>
          <a:bodyPr/>
          <a:lstStyle/>
          <a:p>
            <a:endParaRPr lang="en-US">
              <a:solidFill>
                <a:srgbClr val="E32165"/>
              </a:solidFill>
            </a:endParaRPr>
          </a:p>
        </p:txBody>
      </p:sp>
      <p:sp>
        <p:nvSpPr>
          <p:cNvPr id="86" name="Text 20">
            <a:extLst>
              <a:ext uri="{FF2B5EF4-FFF2-40B4-BE49-F238E27FC236}">
                <a16:creationId xmlns:a16="http://schemas.microsoft.com/office/drawing/2014/main" id="{D559B4B0-747F-E502-E188-93A2B4EDD6F7}"/>
              </a:ext>
            </a:extLst>
          </p:cNvPr>
          <p:cNvSpPr txBox="1"/>
          <p:nvPr/>
        </p:nvSpPr>
        <p:spPr>
          <a:xfrm>
            <a:off x="4233672" y="3778938"/>
            <a:ext cx="401421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14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ROCm AMD Support</a:t>
            </a:r>
            <a:endParaRPr lang="en-US" sz="1650" dirty="0"/>
          </a:p>
        </p:txBody>
      </p:sp>
      <p:sp>
        <p:nvSpPr>
          <p:cNvPr id="201" name="Bring-up body"/>
          <p:cNvSpPr txBox="1"/>
          <p:nvPr/>
        </p:nvSpPr>
        <p:spPr>
          <a:xfrm>
            <a:off x="530352" y="1755648"/>
            <a:ext cx="28346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700"/>
              </a:spcAft>
              <a:buNone/>
            </a:pPr>
            <a:r>
              <a:rPr lang="en-US" sz="11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Bringing vime's full RL post-training loop up on AMD Instinct™ GPUs with ROCm, from training through rollout.</a:t>
            </a:r>
            <a:endParaRPr lang="en-US" sz="1100" dirty="0"/>
          </a:p>
          <a:p>
            <a:pPr marL="152400" indent="-152400" algn="l">
              <a:spcAft>
                <a:spcPts val="700"/>
              </a:spcAft>
              <a:buSzPct val="100000"/>
              <a:buChar char="•"/>
            </a:pPr>
            <a:r>
              <a:rPr lang="en-US" sz="1100" dirty="0">
                <a:solidFill>
                  <a:srgbClr val="14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End-to-end RL natively on ROCm</a:t>
            </a:r>
            <a:endParaRPr lang="en-US" sz="1100" dirty="0"/>
          </a:p>
          <a:p>
            <a:pPr marL="152400" indent="-152400" algn="l">
              <a:spcAft>
                <a:spcPts val="700"/>
              </a:spcAft>
              <a:buSzPct val="100000"/>
              <a:buChar char="•"/>
            </a:pPr>
            <a:r>
              <a:rPr lang="en-US" sz="1100" dirty="0">
                <a:solidFill>
                  <a:srgbClr val="14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Megatron-LM training + vLLM rollout, running on AMD Instinct™ MI355X (CDNA™ 4)</a:t>
            </a:r>
            <a:endParaRPr lang="en-US" sz="1100" dirty="0"/>
          </a:p>
          <a:p>
            <a:pPr marL="152400" indent="-152400" algn="l">
              <a:spcAft>
                <a:spcPts val="0"/>
              </a:spcAft>
              <a:buSzPct val="100000"/>
              <a:buChar char="•"/>
            </a:pPr>
            <a:r>
              <a:rPr lang="en-US" sz="1100" dirty="0">
                <a:solidFill>
                  <a:srgbClr val="14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Validated at parity with the NVIDIA path</a:t>
            </a:r>
            <a:endParaRPr lang="en-US" sz="1100" dirty="0"/>
          </a:p>
        </p:txBody>
      </p:sp>
      <p:sp>
        <p:nvSpPr>
          <p:cNvPr id="202" name="CI body"/>
          <p:cNvSpPr txBox="1"/>
          <p:nvPr/>
        </p:nvSpPr>
        <p:spPr>
          <a:xfrm>
            <a:off x="4005073" y="1685777"/>
            <a:ext cx="151217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spcAft>
                <a:spcPts val="400"/>
              </a:spcAft>
              <a:buSzPct val="100000"/>
              <a:buChar char="•"/>
            </a:pPr>
            <a:r>
              <a:rPr lang="en-US" sz="900" b="1" dirty="0">
                <a:solidFill>
                  <a:srgbClr val="E321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 enablement:                     </a:t>
            </a: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updates </a:t>
            </a:r>
            <a:endParaRPr lang="en-US" sz="900" dirty="0"/>
          </a:p>
          <a:p>
            <a:pPr marL="152400" indent="-152400" algn="l">
              <a:spcAft>
                <a:spcPts val="400"/>
              </a:spcAft>
              <a:buSzPct val="100000"/>
              <a:buChar char="•"/>
            </a:pPr>
            <a:r>
              <a:rPr lang="en-US" sz="900" b="1" dirty="0">
                <a:solidFill>
                  <a:srgbClr val="E321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Nightly base image:      </a:t>
            </a: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switched for better sustainability</a:t>
            </a:r>
            <a:endParaRPr lang="en-US" sz="900" dirty="0"/>
          </a:p>
          <a:p>
            <a:pPr marL="152400" indent="-152400" algn="l">
              <a:spcAft>
                <a:spcPts val="400"/>
              </a:spcAft>
              <a:buSzPct val="100000"/>
              <a:buChar char="•"/>
            </a:pPr>
            <a:r>
              <a:rPr lang="en-US" sz="900" b="1" dirty="0">
                <a:solidFill>
                  <a:srgbClr val="E321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coverage:                       </a:t>
            </a: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wide variety of tests added and passing</a:t>
            </a:r>
            <a:endParaRPr lang="en-US" sz="900" dirty="0"/>
          </a:p>
          <a:p>
            <a:pPr marL="152400" indent="-152400" algn="l">
              <a:spcAft>
                <a:spcPts val="400"/>
              </a:spcAft>
              <a:buSzPct val="100000"/>
              <a:buChar char="•"/>
            </a:pPr>
            <a:r>
              <a:rPr lang="en-US" sz="900" b="1" dirty="0">
                <a:solidFill>
                  <a:srgbClr val="E321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 updates:                </a:t>
            </a: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newest image delivering a 12% performance increase on Qwen3-8B</a:t>
            </a:r>
            <a:endParaRPr lang="en-US" sz="900" dirty="0"/>
          </a:p>
        </p:txBody>
      </p:sp>
      <p:sp>
        <p:nvSpPr>
          <p:cNvPr id="203" name="CI stat"/>
          <p:cNvSpPr txBox="1"/>
          <p:nvPr/>
        </p:nvSpPr>
        <p:spPr>
          <a:xfrm>
            <a:off x="6079357" y="1491240"/>
            <a:ext cx="16276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0"/>
              </a:spcAft>
              <a:buNone/>
            </a:pPr>
            <a:r>
              <a:rPr lang="en-US" sz="2600" b="1" dirty="0">
                <a:solidFill>
                  <a:srgbClr val="E321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+12%</a:t>
            </a:r>
            <a:endParaRPr lang="en-US" sz="2600" dirty="0">
              <a:solidFill>
                <a:srgbClr val="E32165"/>
              </a:solidFill>
            </a:endParaRPr>
          </a:p>
        </p:txBody>
      </p:sp>
      <p:sp>
        <p:nvSpPr>
          <p:cNvPr id="204" name="CI stat caption"/>
          <p:cNvSpPr txBox="1"/>
          <p:nvPr/>
        </p:nvSpPr>
        <p:spPr>
          <a:xfrm>
            <a:off x="5490299" y="1877148"/>
            <a:ext cx="280574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0"/>
              </a:spcAft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on Qwen3-8B, newest image</a:t>
            </a:r>
            <a:endParaRPr lang="en-US" sz="900" dirty="0"/>
          </a:p>
        </p:txBody>
      </p:sp>
      <p:sp>
        <p:nvSpPr>
          <p:cNvPr id="206" name="Model support"/>
          <p:cNvSpPr txBox="1"/>
          <p:nvPr/>
        </p:nvSpPr>
        <p:spPr>
          <a:xfrm>
            <a:off x="4311073" y="4169664"/>
            <a:ext cx="17361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100" b="1" dirty="0">
                <a:solidFill>
                  <a:srgbClr val="E321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support</a:t>
            </a:r>
            <a:endParaRPr lang="en-US" sz="1100" dirty="0">
              <a:solidFill>
                <a:srgbClr val="E32165"/>
              </a:solidFill>
            </a:endParaRPr>
          </a:p>
          <a:p>
            <a:pPr marL="152400" indent="-152400" algn="l">
              <a:spcAft>
                <a:spcPts val="200"/>
              </a:spcAft>
              <a:buSzPct val="100000"/>
              <a:buChar char="•"/>
            </a:pPr>
            <a:r>
              <a:rPr lang="en-US" sz="1050" dirty="0">
                <a:solidFill>
                  <a:srgbClr val="14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Qwen3.5</a:t>
            </a:r>
            <a:endParaRPr lang="en-US" sz="1050" dirty="0"/>
          </a:p>
          <a:p>
            <a:pPr marL="152400" indent="-152400" algn="l">
              <a:spcAft>
                <a:spcPts val="200"/>
              </a:spcAft>
              <a:buSzPct val="100000"/>
              <a:buChar char="•"/>
            </a:pPr>
            <a:r>
              <a:rPr lang="en-US" sz="1050" dirty="0">
                <a:solidFill>
                  <a:srgbClr val="14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Qwen3-8B</a:t>
            </a:r>
            <a:endParaRPr lang="en-US" sz="1050" dirty="0"/>
          </a:p>
          <a:p>
            <a:pPr marL="152400" indent="-152400" algn="l">
              <a:spcAft>
                <a:spcPts val="200"/>
              </a:spcAft>
              <a:buSzPct val="100000"/>
              <a:buChar char="•"/>
            </a:pPr>
            <a:r>
              <a:rPr lang="en-US" sz="1050" dirty="0">
                <a:solidFill>
                  <a:srgbClr val="14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Qwen3-4B</a:t>
            </a:r>
            <a:endParaRPr lang="en-US" sz="1050" dirty="0"/>
          </a:p>
          <a:p>
            <a:pPr marL="152400" indent="-152400" algn="l">
              <a:spcAft>
                <a:spcPts val="200"/>
              </a:spcAft>
              <a:buSzPct val="100000"/>
              <a:buChar char="•"/>
            </a:pPr>
            <a:r>
              <a:rPr lang="en-US" sz="1050" dirty="0">
                <a:solidFill>
                  <a:srgbClr val="14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Qwen3-30B-A3B (MoE)</a:t>
            </a:r>
            <a:endParaRPr lang="en-US" sz="1050" dirty="0"/>
          </a:p>
          <a:p>
            <a:pPr marL="152400" indent="-152400" algn="l">
              <a:spcAft>
                <a:spcPts val="200"/>
              </a:spcAft>
              <a:buSzPct val="100000"/>
              <a:buChar char="•"/>
            </a:pPr>
            <a:r>
              <a:rPr lang="en-US" sz="1050" dirty="0">
                <a:solidFill>
                  <a:srgbClr val="14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Llama3-8B</a:t>
            </a:r>
            <a:endParaRPr lang="en-US" sz="1050" dirty="0"/>
          </a:p>
        </p:txBody>
      </p:sp>
      <p:sp>
        <p:nvSpPr>
          <p:cNvPr id="207" name="Training support"/>
          <p:cNvSpPr txBox="1"/>
          <p:nvPr/>
        </p:nvSpPr>
        <p:spPr>
          <a:xfrm>
            <a:off x="6144768" y="4169664"/>
            <a:ext cx="213055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100" b="1" dirty="0">
                <a:solidFill>
                  <a:srgbClr val="E321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support</a:t>
            </a:r>
            <a:endParaRPr lang="en-US" sz="1100" dirty="0">
              <a:solidFill>
                <a:srgbClr val="E32165"/>
              </a:solidFill>
            </a:endParaRPr>
          </a:p>
          <a:p>
            <a:pPr marL="152400" indent="-152400" algn="l">
              <a:spcAft>
                <a:spcPts val="200"/>
              </a:spcAft>
              <a:buSzPct val="100000"/>
              <a:buChar char="•"/>
            </a:pPr>
            <a:r>
              <a:rPr lang="en-US" sz="1050" dirty="0">
                <a:solidFill>
                  <a:srgbClr val="14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Disaggregated and colocated</a:t>
            </a:r>
            <a:endParaRPr lang="en-US" sz="1050" dirty="0"/>
          </a:p>
          <a:p>
            <a:pPr marL="152400" indent="-152400" algn="l">
              <a:spcAft>
                <a:spcPts val="200"/>
              </a:spcAft>
              <a:buSzPct val="100000"/>
              <a:buChar char="•"/>
            </a:pPr>
            <a:r>
              <a:rPr lang="en-US" sz="1050" dirty="0">
                <a:solidFill>
                  <a:srgbClr val="14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Async and sync</a:t>
            </a:r>
            <a:endParaRPr lang="en-US" sz="1050" dirty="0"/>
          </a:p>
          <a:p>
            <a:pPr marL="152400" indent="-152400" algn="l">
              <a:spcAft>
                <a:spcPts val="200"/>
              </a:spcAft>
              <a:buSzPct val="100000"/>
              <a:buChar char="•"/>
            </a:pPr>
            <a:r>
              <a:rPr lang="en-US" sz="1050" dirty="0">
                <a:solidFill>
                  <a:srgbClr val="14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modes enabled</a:t>
            </a:r>
            <a:endParaRPr lang="en-US" sz="1050" dirty="0"/>
          </a:p>
          <a:p>
            <a:pPr marL="152400" indent="-152400" algn="l">
              <a:spcAft>
                <a:spcPts val="200"/>
              </a:spcAft>
              <a:buSzPct val="100000"/>
              <a:buChar char="•"/>
            </a:pPr>
            <a:r>
              <a:rPr lang="en-US" sz="1050" dirty="0">
                <a:solidFill>
                  <a:srgbClr val="14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Updated frequently with CI</a:t>
            </a:r>
            <a:endParaRPr lang="en-US" sz="105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5A12E40-5955-B62F-00BD-6AFF8CD54C44}"/>
              </a:ext>
            </a:extLst>
          </p:cNvPr>
          <p:cNvGrpSpPr/>
          <p:nvPr/>
        </p:nvGrpSpPr>
        <p:grpSpPr>
          <a:xfrm>
            <a:off x="5693849" y="2097683"/>
            <a:ext cx="2554039" cy="1389089"/>
            <a:chOff x="5693849" y="2097683"/>
            <a:chExt cx="2554039" cy="1389089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4B504431-F575-FB06-37FB-9210FFB7B8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705855" y="2118122"/>
              <a:ext cx="2542033" cy="1335371"/>
            </a:xfrm>
            <a:prstGeom prst="rect">
              <a:avLst/>
            </a:prstGeom>
          </p:spPr>
        </p:pic>
        <p:sp>
          <p:nvSpPr>
            <p:cNvPr id="6" name="Shape 29">
              <a:extLst>
                <a:ext uri="{FF2B5EF4-FFF2-40B4-BE49-F238E27FC236}">
                  <a16:creationId xmlns:a16="http://schemas.microsoft.com/office/drawing/2014/main" id="{F06B74DD-F882-40CD-FF2D-58EFA1960315}"/>
                </a:ext>
              </a:extLst>
            </p:cNvPr>
            <p:cNvSpPr/>
            <p:nvPr/>
          </p:nvSpPr>
          <p:spPr>
            <a:xfrm>
              <a:off x="5693849" y="2097683"/>
              <a:ext cx="2542032" cy="1389089"/>
            </a:xfrm>
            <a:prstGeom prst="roundRect">
              <a:avLst>
                <a:gd name="adj" fmla="val 2633"/>
              </a:avLst>
            </a:prstGeom>
            <a:ln w="12700">
              <a:solidFill>
                <a:srgbClr val="CBD5DD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 11">
            <a:extLst>
              <a:ext uri="{FF2B5EF4-FFF2-40B4-BE49-F238E27FC236}">
                <a16:creationId xmlns:a16="http://schemas.microsoft.com/office/drawing/2014/main" id="{DE87043F-8A31-5F23-20AD-EAEAB687F244}"/>
              </a:ext>
            </a:extLst>
          </p:cNvPr>
          <p:cNvSpPr txBox="1"/>
          <p:nvPr/>
        </p:nvSpPr>
        <p:spPr>
          <a:xfrm>
            <a:off x="2245894" y="5867202"/>
            <a:ext cx="9412705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00" dirty="0"/>
              <a:t>VIME is the </a:t>
            </a:r>
            <a:r>
              <a:rPr lang="en-US" sz="1100" dirty="0" err="1"/>
              <a:t>vLLM</a:t>
            </a:r>
            <a:r>
              <a:rPr lang="en-US" sz="1100" dirty="0"/>
              <a:t>-native, first-party option that brings slime's proven Megatron-plus-custom-rollout paradigm into the </a:t>
            </a:r>
            <a:r>
              <a:rPr lang="en-US" sz="1100" dirty="0" err="1"/>
              <a:t>vLLM</a:t>
            </a:r>
            <a:r>
              <a:rPr lang="en-US" sz="1100" dirty="0"/>
              <a:t> ecosystem, making it the natural pick for stacks already standardized on </a:t>
            </a:r>
            <a:r>
              <a:rPr lang="en-US" sz="1100" dirty="0" err="1"/>
              <a:t>vLLM</a:t>
            </a:r>
            <a:r>
              <a:rPr lang="en-US" sz="1100" dirty="0"/>
              <a:t> that need to track its release cycle.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2d0b1989-8fc8-4a69-bcac-d46889461ba5}" enabled="1" method="Privileged" siteId="{3dd8961f-e488-4e60-8e11-a82d994e183d}" contentBits="1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10063</TotalTime>
  <Words>241</Words>
  <Application>Microsoft Office PowerPoint</Application>
  <PresentationFormat>Widescreen</PresentationFormat>
  <Paragraphs>38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1_Office Theme</vt:lpstr>
      <vt:lpstr>Vime + ROCm: End-to-End RL Post-Training on AMD Instinct™ GPUs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Song, Joy</cp:lastModifiedBy>
  <cp:revision>2</cp:revision>
  <dcterms:created xsi:type="dcterms:W3CDTF">2026-09-21T17:58:37Z</dcterms:created>
  <dcterms:modified xsi:type="dcterms:W3CDTF">2026-10-07T23:02:33Z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HeaderLocations">
    <vt:lpwstr>Office Theme:3</vt:lpwstr>
  </property>
  <property fmtid="{D5CDD505-2E9C-101B-9397-08002B2CF9AE}" pid="3" name="ClassificationContentMarkingHeaderText">
    <vt:lpwstr>Public</vt:lpwstr>
  </property>
</Properties>
</file>