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Helvetica Neue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16" roundtripDataSignature="AMtx7mjs6zjiRO6EhyPVKOoa7UQXYNn8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HelveticaNeue-bold.fntdata"/><Relationship Id="rId12" Type="http://schemas.openxmlformats.org/officeDocument/2006/relationships/font" Target="fonts/HelveticaNeu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elveticaNeue-boldItalic.fntdata"/><Relationship Id="rId14" Type="http://schemas.openxmlformats.org/officeDocument/2006/relationships/font" Target="fonts/HelveticaNeue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38fa70509a645c31_0_15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h38fa70509a645c31_0_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Welcome everyone to Hall 1. Earlier this afternoon on the Keynote Stage, we walked through a decade of Symphony open-source contributions to FINOS and where Symphony AI Studio is headed next. In this 20-minute session, we are keeping slides minimal as a live backdrop so we can spend the bulk of our time in a live engineering demo of Symphony Flow Studio and FINOS Fluxnova.</a:t>
            </a:r>
            <a:endParaRPr/>
          </a:p>
        </p:txBody>
      </p:sp>
      <p:sp>
        <p:nvSpPr>
          <p:cNvPr id="83" name="Google Shape;83;h38fa70509a645c31_0_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754346a262776b53_0_0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h754346a262776b53_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Most enterprise AI governance today is built like a flight recorder: it tells you what went wrong after the agent already made the mistake. In capital markets, 99% prompt reliability is still a compliance failure waiting to happen. That is why we unified Symphony AI Studio around four layers: Flow Studio on FINOS Fluxnova owns the BPMN 2.0 state machine, while Agent Studio and MCP Studio execute strictly bounded reasoning and tool calls inside that deterministic envelope.</a:t>
            </a:r>
            <a:endParaRPr/>
          </a:p>
        </p:txBody>
      </p:sp>
      <p:sp>
        <p:nvSpPr>
          <p:cNvPr id="95" name="Google Shape;95;h754346a262776b53_0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Many of you saw this architecture graphic when we shared it on LinkedIn ahead of OSFF. On the top is the Observability Trap: when an unbounded LLM agent owns the execution loop, a 1% failure crosses the external boundary before your log ever records it. On the bottom is the Symphony and FINOS Fluxnova architecture we are about to show live: (1) Pre-Execution Policy Gate in Fluxnova BPMN 2.0, (2) Bounded Agent Synthesis in AI Agent Studio, (3) Schema, Risk &amp; HITL Gateway, and (4) Governed Dispatch &amp; Compliance Archive. Let's switch straight into the live environment and build and run this flow now.</a:t>
            </a:r>
            <a:endParaRPr/>
          </a:p>
        </p:txBody>
      </p:sp>
      <p:sp>
        <p:nvSpPr>
          <p:cNvPr id="133" name="Google Shape;133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h38fa70509a645c31_0_191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h38fa70509a645c31_0_19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Many of you saw this architecture graphic when we shared it on LinkedIn ahead of OSFF. On the top is the Observability Trap: when an unbounded LLM agent owns the execution loop, a 1% failure crosses the external boundary before your log ever records it. On the bottom is the Symphony and FINOS Fluxnova architecture we are about to show live: (1) Pre-Execution Policy Gate in Fluxnova BPMN 2.0, (2) Bounded Agent Synthesis in AI Agent Studio, (3) Schema, Risk &amp; HITL Gateway, and (4) Governed Dispatch &amp; Compliance Archive. Let's switch straight into the live environment and build and run this flow now.</a:t>
            </a:r>
            <a:endParaRPr/>
          </a:p>
        </p:txBody>
      </p:sp>
      <p:sp>
        <p:nvSpPr>
          <p:cNvPr id="173" name="Google Shape;173;h38fa70509a645c31_0_19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Coming back from the live demo, this slide reconfirms the three production patterns you just saw in action. First, in post-trade T+1 CTM exception handling, combining single-pass agent extraction with a Fluxnova notional gateway eliminates 30-message bot loops while enforcing human sign-off on high-value breaks. Second, in omnichannel workflows, standard BPMN 2.0 XML with a 23-hour boundary timer governs federated WhatsApp sessions deterministically. Third, conversational MCP authoring in DRAFT paired with immutable PUBLISHED snapshots gives engineering speed without sacrificing audit control.</a:t>
            </a:r>
            <a:endParaRPr/>
          </a:p>
        </p:txBody>
      </p:sp>
      <p:sp>
        <p:nvSpPr>
          <p:cNvPr id="214" name="Google Shape;214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38fa70509a645c31_0_249:notes"/>
          <p:cNvSpPr/>
          <p:nvPr>
            <p:ph idx="2" type="sldImg"/>
          </p:nvPr>
        </p:nvSpPr>
        <p:spPr>
          <a:xfrm>
            <a:off x="-4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h38fa70509a645c31_0_24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We will leave this slide up as a backdrop during Q&amp;A so everyone can scan the official FINOS Sessionize QR code on the right to share feedback on the session. The core takeaway is simple: keep probabilistic intelligence inside the task, and enforce deterministic FINOS Fluxnova governance on the outside. Let's open it up for questions.</a:t>
            </a:r>
            <a:endParaRPr/>
          </a:p>
        </p:txBody>
      </p:sp>
      <p:sp>
        <p:nvSpPr>
          <p:cNvPr id="242" name="Google Shape;242;h38fa70509a645c31_0_24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514364" y="1597819"/>
            <a:ext cx="58296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028728" y="2914650"/>
            <a:ext cx="48006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342909" y="1200150"/>
            <a:ext cx="61725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400"/>
            </a:lvl1pPr>
            <a:lvl2pPr indent="-314325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21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»"/>
              <a:defRPr sz="150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541749" y="3305175"/>
            <a:ext cx="58296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541749" y="2180035"/>
            <a:ext cx="58296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342909" y="1200150"/>
            <a:ext cx="3029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»"/>
              <a:defRPr sz="135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3486243" y="1200150"/>
            <a:ext cx="3029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35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»"/>
              <a:defRPr sz="135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42909" y="1151335"/>
            <a:ext cx="30303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342909" y="1631157"/>
            <a:ext cx="30303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3483862" y="1151335"/>
            <a:ext cx="30315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3483862" y="1631157"/>
            <a:ext cx="30315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indent="-304800" lvl="3" marL="1828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342909" y="204788"/>
            <a:ext cx="22563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2681359" y="204788"/>
            <a:ext cx="38340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342909" y="1076325"/>
            <a:ext cx="22563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indent="-228600" lvl="1" marL="914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344252" y="3600450"/>
            <a:ext cx="41148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344252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344252" y="4025504"/>
            <a:ext cx="41148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1pPr>
            <a:lvl2pPr indent="-228600" lvl="1" marL="914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3pPr>
            <a:lvl4pPr indent="-228600" lvl="3" marL="1828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algn="l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1731774" y="-188850"/>
            <a:ext cx="3394500" cy="6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400"/>
            </a:lvl1pPr>
            <a:lvl2pPr indent="-314325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21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»"/>
              <a:defRPr sz="150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3549324" y="1628729"/>
            <a:ext cx="43887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406030" y="142828"/>
            <a:ext cx="4388700" cy="45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400"/>
            </a:lvl1pPr>
            <a:lvl2pPr indent="-314325" lvl="1" marL="914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2100"/>
            </a:lvl2pPr>
            <a:lvl3pPr indent="-314325" lvl="2" marL="1371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–"/>
              <a:defRPr sz="1500"/>
            </a:lvl4pPr>
            <a:lvl5pPr indent="-314325" lvl="4" marL="22860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»"/>
              <a:defRPr sz="1500"/>
            </a:lvl5pPr>
            <a:lvl6pPr indent="-314325" lvl="5" marL="27432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6pPr>
            <a:lvl7pPr indent="-314325" lvl="6" marL="32004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7pPr>
            <a:lvl8pPr indent="-314325" lvl="7" marL="3657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8pPr>
            <a:lvl9pPr indent="-314325" lvl="8" marL="41148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342909" y="1200150"/>
            <a:ext cx="61725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342909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2343213" y="4767263"/>
            <a:ext cx="2171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4915031" y="4767263"/>
            <a:ext cx="160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h38fa70509a645c31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64525"/>
            <a:ext cx="1828800" cy="32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h38fa70509a645c31_0_15"/>
          <p:cNvPicPr preferRelativeResize="0"/>
          <p:nvPr/>
        </p:nvPicPr>
        <p:blipFill rotWithShape="1">
          <a:blip r:embed="rId4">
            <a:alphaModFix/>
          </a:blip>
          <a:srcRect b="0" l="140" r="140" t="0"/>
          <a:stretch/>
        </p:blipFill>
        <p:spPr>
          <a:xfrm>
            <a:off x="571496" y="914645"/>
            <a:ext cx="762906" cy="159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h38fa70509a645c31_0_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7574" y="914400"/>
            <a:ext cx="691697" cy="16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h38fa70509a645c31_0_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3500" y="914400"/>
            <a:ext cx="678395" cy="160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h38fa70509a645c31_0_15"/>
          <p:cNvPicPr preferRelativeResize="0"/>
          <p:nvPr/>
        </p:nvPicPr>
        <p:blipFill rotWithShape="1">
          <a:blip r:embed="rId7">
            <a:alphaModFix/>
          </a:blip>
          <a:srcRect b="0" l="229" r="229" t="0"/>
          <a:stretch/>
        </p:blipFill>
        <p:spPr>
          <a:xfrm>
            <a:off x="1558628" y="914400"/>
            <a:ext cx="394716" cy="16002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h38fa70509a645c31_0_15"/>
          <p:cNvSpPr txBox="1"/>
          <p:nvPr/>
        </p:nvSpPr>
        <p:spPr>
          <a:xfrm>
            <a:off x="571500" y="3886200"/>
            <a:ext cx="457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8F929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November 2026	</a:t>
            </a:r>
            <a:endParaRPr sz="1000">
              <a:solidFill>
                <a:srgbClr val="8F929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8F929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Richard Ring</a:t>
            </a:r>
            <a:endParaRPr sz="1000">
              <a:solidFill>
                <a:srgbClr val="8F929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h38fa70509a645c31_0_15"/>
          <p:cNvSpPr txBox="1"/>
          <p:nvPr/>
        </p:nvSpPr>
        <p:spPr>
          <a:xfrm>
            <a:off x="571500" y="1562100"/>
            <a:ext cx="84009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Symphony AI Studio: From Compliant AI </a:t>
            </a:r>
            <a:br>
              <a:rPr b="1" lang="en-US" sz="3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-US" sz="3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Hybrid Workflow Orchestration </a:t>
            </a:r>
            <a:br>
              <a:rPr b="1" lang="en-US" sz="3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-US" sz="3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Fluxnova</a:t>
            </a:r>
            <a:endParaRPr b="1" sz="3000">
              <a:solidFill>
                <a:srgbClr val="0098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98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754346a262776b53_0_0"/>
          <p:cNvSpPr txBox="1"/>
          <p:nvPr/>
        </p:nvSpPr>
        <p:spPr>
          <a:xfrm>
            <a:off x="569225" y="1703838"/>
            <a:ext cx="33414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0" i="0" lang="en-US" sz="100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When an AI agent touches trade exceptions or federated client channels,</a:t>
            </a:r>
            <a:r>
              <a:rPr b="0" i="0" lang="en-US" sz="1000" u="none" cap="none" strike="noStrike">
                <a:solidFill>
                  <a:srgbClr val="DCE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00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  <a:t>embedding business rules inside a system prompt creates unacceptable risk.</a:t>
            </a:r>
            <a:r>
              <a:rPr b="0" i="0" lang="en-US" sz="1000" u="none" cap="none" strike="noStrike">
                <a:solidFill>
                  <a:srgbClr val="DCE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00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A 1% hallucination or state drop is an immediate audit failure.</a:t>
            </a:r>
            <a:endParaRPr b="0" i="0" sz="100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h754346a262776b53_0_0"/>
          <p:cNvSpPr/>
          <p:nvPr/>
        </p:nvSpPr>
        <p:spPr>
          <a:xfrm>
            <a:off x="569229" y="2498405"/>
            <a:ext cx="3341400" cy="9600"/>
          </a:xfrm>
          <a:prstGeom prst="rect">
            <a:avLst/>
          </a:prstGeom>
          <a:solidFill>
            <a:srgbClr val="3D3F6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h754346a262776b53_0_0"/>
          <p:cNvSpPr txBox="1"/>
          <p:nvPr/>
        </p:nvSpPr>
        <p:spPr>
          <a:xfrm>
            <a:off x="569225" y="2678626"/>
            <a:ext cx="33414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0" i="0" lang="en-US" sz="100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Symphony AI Studio separates probabilistic reasoning from deterministic state control across four unified studio layers:</a:t>
            </a:r>
            <a:endParaRPr b="0" i="0" sz="100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ymphony_logo_white.png" id="100" name="Google Shape;100;h754346a262776b5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229" y="4773168"/>
            <a:ext cx="778690" cy="13716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h754346a262776b53_0_0"/>
          <p:cNvSpPr txBox="1"/>
          <p:nvPr/>
        </p:nvSpPr>
        <p:spPr>
          <a:xfrm>
            <a:off x="1495084" y="4814316"/>
            <a:ext cx="51435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© 2026 Symphony Communication Services, LLC - Proprietary and Confidential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h754346a262776b53_0_0"/>
          <p:cNvSpPr txBox="1"/>
          <p:nvPr/>
        </p:nvSpPr>
        <p:spPr>
          <a:xfrm>
            <a:off x="8026131" y="4814316"/>
            <a:ext cx="5487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h754346a262776b53_0_0"/>
          <p:cNvSpPr/>
          <p:nvPr/>
        </p:nvSpPr>
        <p:spPr>
          <a:xfrm>
            <a:off x="571500" y="381000"/>
            <a:ext cx="49374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4483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REGULATED AI PARADOX &amp; SYMPHONY AI STUDIO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" name="Google Shape;104;h754346a262776b53_0_0"/>
          <p:cNvSpPr/>
          <p:nvPr/>
        </p:nvSpPr>
        <p:spPr>
          <a:xfrm>
            <a:off x="571500" y="681050"/>
            <a:ext cx="73152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99% Prompt Reliability Still Fails Compliance</a:t>
            </a:r>
            <a:endParaRPr b="1" i="0" sz="2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" name="Google Shape;105;h754346a262776b53_0_0"/>
          <p:cNvSpPr/>
          <p:nvPr/>
        </p:nvSpPr>
        <p:spPr>
          <a:xfrm>
            <a:off x="561350" y="1139312"/>
            <a:ext cx="75540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Flight-recorder tracing logs failures after the breach. Regulated markets require preventative deterministic state control.</a:t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6" name="Google Shape;106;h754346a262776b53_0_0"/>
          <p:cNvGrpSpPr/>
          <p:nvPr/>
        </p:nvGrpSpPr>
        <p:grpSpPr>
          <a:xfrm>
            <a:off x="4437238" y="1701150"/>
            <a:ext cx="3848100" cy="579000"/>
            <a:chOff x="8874475" y="3630900"/>
            <a:chExt cx="7696200" cy="1158000"/>
          </a:xfrm>
        </p:grpSpPr>
        <p:sp>
          <p:nvSpPr>
            <p:cNvPr id="107" name="Google Shape;107;h754346a262776b53_0_0"/>
            <p:cNvSpPr/>
            <p:nvPr/>
          </p:nvSpPr>
          <p:spPr>
            <a:xfrm>
              <a:off x="8874475" y="3630900"/>
              <a:ext cx="7696200" cy="115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h754346a262776b53_0_0"/>
            <p:cNvSpPr/>
            <p:nvPr/>
          </p:nvSpPr>
          <p:spPr>
            <a:xfrm>
              <a:off x="8874475" y="3630911"/>
              <a:ext cx="7696200" cy="57300"/>
            </a:xfrm>
            <a:prstGeom prst="rect">
              <a:avLst/>
            </a:prstGeom>
            <a:solidFill>
              <a:srgbClr val="008E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h754346a262776b53_0_0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01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0" name="Google Shape;110;h754346a262776b53_0_0"/>
            <p:cNvSpPr/>
            <p:nvPr/>
          </p:nvSpPr>
          <p:spPr>
            <a:xfrm>
              <a:off x="9764750" y="3896550"/>
              <a:ext cx="2048100" cy="2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FLOW STUDIO</a:t>
              </a:r>
              <a:endParaRPr b="1" sz="1000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1" name="Google Shape;111;h754346a262776b53_0_0"/>
            <p:cNvSpPr/>
            <p:nvPr/>
          </p:nvSpPr>
          <p:spPr>
            <a:xfrm>
              <a:off x="12158375" y="3878550"/>
              <a:ext cx="40722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FINOS Fluxnova BPMN 2.0 state machine &amp; SLA timers</a:t>
              </a:r>
              <a:endParaRPr i="0" sz="10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12" name="Google Shape;112;h754346a262776b53_0_0"/>
          <p:cNvGrpSpPr/>
          <p:nvPr/>
        </p:nvGrpSpPr>
        <p:grpSpPr>
          <a:xfrm>
            <a:off x="4437238" y="2413200"/>
            <a:ext cx="3848100" cy="579000"/>
            <a:chOff x="8874475" y="4921950"/>
            <a:chExt cx="7696200" cy="1158000"/>
          </a:xfrm>
        </p:grpSpPr>
        <p:sp>
          <p:nvSpPr>
            <p:cNvPr id="113" name="Google Shape;113;h754346a262776b53_0_0"/>
            <p:cNvSpPr/>
            <p:nvPr/>
          </p:nvSpPr>
          <p:spPr>
            <a:xfrm>
              <a:off x="8874475" y="4921950"/>
              <a:ext cx="7696200" cy="115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14" name="Google Shape;114;h754346a262776b53_0_0"/>
            <p:cNvSpPr/>
            <p:nvPr/>
          </p:nvSpPr>
          <p:spPr>
            <a:xfrm>
              <a:off x="8874475" y="4921961"/>
              <a:ext cx="7696200" cy="57300"/>
            </a:xfrm>
            <a:prstGeom prst="rect">
              <a:avLst/>
            </a:prstGeom>
            <a:solidFill>
              <a:srgbClr val="F8C43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h754346a262776b53_0_0"/>
            <p:cNvSpPr/>
            <p:nvPr/>
          </p:nvSpPr>
          <p:spPr>
            <a:xfrm>
              <a:off x="9265000" y="516960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C84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FFC84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</a:t>
              </a:r>
              <a:endParaRPr b="1" i="0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6" name="Google Shape;116;h754346a262776b53_0_0"/>
            <p:cNvSpPr/>
            <p:nvPr/>
          </p:nvSpPr>
          <p:spPr>
            <a:xfrm>
              <a:off x="9764750" y="5169600"/>
              <a:ext cx="2048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AGENT STUDIO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7" name="Google Shape;117;h754346a262776b53_0_0"/>
            <p:cNvSpPr/>
            <p:nvPr/>
          </p:nvSpPr>
          <p:spPr>
            <a:xfrm>
              <a:off x="12158375" y="5169600"/>
              <a:ext cx="40722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Bounded context synthesis &amp; strict JSON extraction</a:t>
              </a:r>
              <a:endParaRPr sz="1000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18" name="Google Shape;118;h754346a262776b53_0_0"/>
          <p:cNvGrpSpPr/>
          <p:nvPr/>
        </p:nvGrpSpPr>
        <p:grpSpPr>
          <a:xfrm>
            <a:off x="4437238" y="3125250"/>
            <a:ext cx="3848100" cy="579000"/>
            <a:chOff x="8874475" y="6213000"/>
            <a:chExt cx="7696200" cy="1158000"/>
          </a:xfrm>
        </p:grpSpPr>
        <p:sp>
          <p:nvSpPr>
            <p:cNvPr id="119" name="Google Shape;119;h754346a262776b53_0_0"/>
            <p:cNvSpPr/>
            <p:nvPr/>
          </p:nvSpPr>
          <p:spPr>
            <a:xfrm>
              <a:off x="8874475" y="6213011"/>
              <a:ext cx="7696200" cy="57300"/>
            </a:xfrm>
            <a:prstGeom prst="rect">
              <a:avLst/>
            </a:prstGeom>
            <a:solidFill>
              <a:srgbClr val="1FCB8B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h754346a262776b53_0_0"/>
            <p:cNvSpPr/>
            <p:nvPr/>
          </p:nvSpPr>
          <p:spPr>
            <a:xfrm>
              <a:off x="8874475" y="6213000"/>
              <a:ext cx="7696200" cy="115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21" name="Google Shape;121;h754346a262776b53_0_0"/>
            <p:cNvSpPr/>
            <p:nvPr/>
          </p:nvSpPr>
          <p:spPr>
            <a:xfrm>
              <a:off x="9265000" y="64606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1FCB8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1FCB8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</a:t>
              </a:r>
              <a:endParaRPr b="1" i="0" sz="1000" u="none" cap="none" strike="noStrike">
                <a:solidFill>
                  <a:srgbClr val="1FCB8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h754346a262776b53_0_0"/>
            <p:cNvSpPr/>
            <p:nvPr/>
          </p:nvSpPr>
          <p:spPr>
            <a:xfrm>
              <a:off x="9764750" y="6460650"/>
              <a:ext cx="17748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MCP STUDIO &amp; SKILLS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3" name="Google Shape;123;h754346a262776b53_0_0"/>
            <p:cNvSpPr/>
            <p:nvPr/>
          </p:nvSpPr>
          <p:spPr>
            <a:xfrm>
              <a:off x="12158375" y="6460650"/>
              <a:ext cx="40722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14-tool Spring AI MCP Server </a:t>
              </a:r>
              <a:b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</a:b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&amp; typed BDK 2.0 connectors</a:t>
              </a:r>
              <a:endParaRPr sz="1000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24" name="Google Shape;124;h754346a262776b53_0_0"/>
          <p:cNvGrpSpPr/>
          <p:nvPr/>
        </p:nvGrpSpPr>
        <p:grpSpPr>
          <a:xfrm>
            <a:off x="4437238" y="3837300"/>
            <a:ext cx="3848100" cy="579000"/>
            <a:chOff x="8874475" y="7357500"/>
            <a:chExt cx="7696200" cy="1158000"/>
          </a:xfrm>
        </p:grpSpPr>
        <p:sp>
          <p:nvSpPr>
            <p:cNvPr id="125" name="Google Shape;125;h754346a262776b53_0_0"/>
            <p:cNvSpPr/>
            <p:nvPr/>
          </p:nvSpPr>
          <p:spPr>
            <a:xfrm>
              <a:off x="8874475" y="7357511"/>
              <a:ext cx="7696200" cy="57300"/>
            </a:xfrm>
            <a:prstGeom prst="rect">
              <a:avLst/>
            </a:prstGeom>
            <a:solidFill>
              <a:srgbClr val="FF7E06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h754346a262776b53_0_0"/>
            <p:cNvSpPr/>
            <p:nvPr/>
          </p:nvSpPr>
          <p:spPr>
            <a:xfrm>
              <a:off x="8874475" y="7357500"/>
              <a:ext cx="7696200" cy="115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27" name="Google Shape;127;h754346a262776b53_0_0"/>
            <p:cNvSpPr/>
            <p:nvPr/>
          </p:nvSpPr>
          <p:spPr>
            <a:xfrm>
              <a:off x="9265000" y="76051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7E0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FF7E0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4</a:t>
              </a:r>
              <a:endParaRPr b="1" i="0" sz="1000" u="none" cap="none" strike="noStrike">
                <a:solidFill>
                  <a:srgbClr val="FF7E06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h754346a262776b53_0_0"/>
            <p:cNvSpPr/>
            <p:nvPr/>
          </p:nvSpPr>
          <p:spPr>
            <a:xfrm>
              <a:off x="9764750" y="7605150"/>
              <a:ext cx="20481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COMPLIANCE ARCHIVE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9" name="Google Shape;129;h754346a262776b53_0_0"/>
            <p:cNvSpPr/>
            <p:nvPr/>
          </p:nvSpPr>
          <p:spPr>
            <a:xfrm>
              <a:off x="12158375" y="7605150"/>
              <a:ext cx="40722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Cryptographic audit across rooms, WhatsApp, WeChat &amp; SMS</a:t>
              </a:r>
              <a:endParaRPr sz="1000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/>
          <p:nvPr/>
        </p:nvSpPr>
        <p:spPr>
          <a:xfrm>
            <a:off x="571500" y="381000"/>
            <a:ext cx="55359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4483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LIVE DEMO ARCHITECTURE · SYMPHONY FLOW STUDIO &amp; FINOS FLUXNOVA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571500" y="681050"/>
            <a:ext cx="83724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Regulated AI Agents Need Deterministic Guardrails</a:t>
            </a:r>
            <a:endParaRPr b="1" i="0" sz="225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561350" y="1139313"/>
            <a:ext cx="78081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Moving from post-facto flight-recorder observability to preventative BPMN 2.0 state-machine control with FINOS Fluxnova</a:t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569225" y="1589538"/>
            <a:ext cx="17304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1000">
                <a:solidFill>
                  <a:srgbClr val="0098FF"/>
                </a:solidFill>
              </a:rPr>
              <a:t>THE OBSERVABILITY TRAP</a:t>
            </a:r>
            <a:endParaRPr b="1" sz="1000">
              <a:solidFill>
                <a:srgbClr val="0098FF"/>
              </a:solidFill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571500" y="2019750"/>
            <a:ext cx="19500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b="1" i="0" lang="en-US" sz="7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99%</a:t>
            </a:r>
            <a:endParaRPr b="1" i="0" sz="70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40" name="Google Shape;140;p3"/>
          <p:cNvGrpSpPr/>
          <p:nvPr/>
        </p:nvGrpSpPr>
        <p:grpSpPr>
          <a:xfrm>
            <a:off x="588313" y="3105163"/>
            <a:ext cx="2332200" cy="320550"/>
            <a:chOff x="1176625" y="7031700"/>
            <a:chExt cx="4664400" cy="641100"/>
          </a:xfrm>
        </p:grpSpPr>
        <p:sp>
          <p:nvSpPr>
            <p:cNvPr id="141" name="Google Shape;141;p3"/>
            <p:cNvSpPr/>
            <p:nvPr/>
          </p:nvSpPr>
          <p:spPr>
            <a:xfrm>
              <a:off x="1176625" y="7031700"/>
              <a:ext cx="4664400" cy="641100"/>
            </a:xfrm>
            <a:prstGeom prst="roundRect">
              <a:avLst>
                <a:gd fmla="val 50000" name="adj"/>
              </a:avLst>
            </a:prstGeom>
            <a:noFill/>
            <a:ln cap="flat" cmpd="sng" w="19050">
              <a:solidFill>
                <a:srgbClr val="FF6B6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 txBox="1"/>
            <p:nvPr/>
          </p:nvSpPr>
          <p:spPr>
            <a:xfrm>
              <a:off x="1439690" y="7180799"/>
              <a:ext cx="4100400" cy="4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88"/>
                <a:buFont typeface="Arial"/>
                <a:buNone/>
              </a:pPr>
              <a:r>
                <a:rPr b="0" i="0" lang="en-US" sz="1088" u="none" cap="none" strike="noStrike">
                  <a:solidFill>
                    <a:srgbClr val="FF6B6B"/>
                  </a:solidFill>
                  <a:latin typeface="Arial"/>
                  <a:ea typeface="Arial"/>
                  <a:cs typeface="Arial"/>
                  <a:sym typeface="Arial"/>
                </a:rPr>
                <a:t>1% Unguarded Failure = Breach</a:t>
              </a:r>
              <a:endParaRPr b="0" i="0" sz="1050" u="none" cap="none" strike="noStrike">
                <a:solidFill>
                  <a:srgbClr val="FF6B6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3"/>
          <p:cNvSpPr txBox="1"/>
          <p:nvPr/>
        </p:nvSpPr>
        <p:spPr>
          <a:xfrm>
            <a:off x="569225" y="3699585"/>
            <a:ext cx="33414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0" i="0" lang="en-US" sz="100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Prompt reliability is not deterministic control. </a:t>
            </a:r>
            <a:r>
              <a:rPr b="0" i="0" lang="en-US" sz="100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  <a:t>Catching an unauthorized trade or message in a log means the breach already occurred.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ymphony_logo_white.png" id="144" name="Google Shape;14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229" y="4773168"/>
            <a:ext cx="778686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"/>
          <p:cNvSpPr txBox="1"/>
          <p:nvPr/>
        </p:nvSpPr>
        <p:spPr>
          <a:xfrm>
            <a:off x="1495084" y="4814316"/>
            <a:ext cx="5143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© 2026 Symphony Communication Services, LLC - Proprietary and Confidential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8026131" y="4814316"/>
            <a:ext cx="5487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569225" y="1758906"/>
            <a:ext cx="17304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passive post-facto monitoring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 txBox="1"/>
          <p:nvPr/>
        </p:nvSpPr>
        <p:spPr>
          <a:xfrm>
            <a:off x="4659375" y="1589538"/>
            <a:ext cx="17304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1000">
                <a:solidFill>
                  <a:srgbClr val="0098FF"/>
                </a:solidFill>
              </a:rPr>
              <a:t>PASSIVE FAILURE TRACE:</a:t>
            </a:r>
            <a:endParaRPr b="1" sz="1000">
              <a:solidFill>
                <a:srgbClr val="0098FF"/>
              </a:solidFill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4659375" y="1758913"/>
            <a:ext cx="21846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the breach is recorded, not prevented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3"/>
          <p:cNvGrpSpPr/>
          <p:nvPr/>
        </p:nvGrpSpPr>
        <p:grpSpPr>
          <a:xfrm>
            <a:off x="4659375" y="2207588"/>
            <a:ext cx="3848100" cy="486000"/>
            <a:chOff x="8874475" y="3630900"/>
            <a:chExt cx="7696200" cy="972000"/>
          </a:xfrm>
        </p:grpSpPr>
        <p:sp>
          <p:nvSpPr>
            <p:cNvPr id="151" name="Google Shape;151;p3"/>
            <p:cNvSpPr/>
            <p:nvPr/>
          </p:nvSpPr>
          <p:spPr>
            <a:xfrm>
              <a:off x="8874475" y="3630900"/>
              <a:ext cx="7696200" cy="972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874475" y="3630911"/>
              <a:ext cx="7696200" cy="57300"/>
            </a:xfrm>
            <a:prstGeom prst="rect">
              <a:avLst/>
            </a:prstGeom>
            <a:solidFill>
              <a:srgbClr val="008E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9265000" y="3818334"/>
              <a:ext cx="9309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lang="en-US" sz="1000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INPUT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9265000" y="4151674"/>
              <a:ext cx="2048100" cy="2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User prompt</a:t>
              </a:r>
              <a:endParaRPr sz="1000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55" name="Google Shape;155;p3"/>
          <p:cNvGrpSpPr/>
          <p:nvPr/>
        </p:nvGrpSpPr>
        <p:grpSpPr>
          <a:xfrm>
            <a:off x="4659375" y="2766425"/>
            <a:ext cx="3848100" cy="486000"/>
            <a:chOff x="8874475" y="3630900"/>
            <a:chExt cx="7696200" cy="972000"/>
          </a:xfrm>
        </p:grpSpPr>
        <p:sp>
          <p:nvSpPr>
            <p:cNvPr id="156" name="Google Shape;156;p3"/>
            <p:cNvSpPr/>
            <p:nvPr/>
          </p:nvSpPr>
          <p:spPr>
            <a:xfrm>
              <a:off x="8874475" y="3630900"/>
              <a:ext cx="7696200" cy="972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8874475" y="3630911"/>
              <a:ext cx="7696200" cy="57300"/>
            </a:xfrm>
            <a:prstGeom prst="rect">
              <a:avLst/>
            </a:prstGeom>
            <a:solidFill>
              <a:srgbClr val="FF6B6B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9265000" y="3818334"/>
              <a:ext cx="9309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lang="en-US" sz="1000">
                  <a:solidFill>
                    <a:srgbClr val="FF6B6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RISK</a:t>
              </a:r>
              <a:endParaRPr b="1" i="0" sz="1000" u="none" cap="none" strike="noStrike">
                <a:solidFill>
                  <a:srgbClr val="FF6B6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9265000" y="4151675"/>
              <a:ext cx="5571600" cy="2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Unbounded LLM agent (owns loop)</a:t>
              </a:r>
              <a:endParaRPr sz="1000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0" name="Google Shape;160;p3"/>
          <p:cNvGrpSpPr/>
          <p:nvPr/>
        </p:nvGrpSpPr>
        <p:grpSpPr>
          <a:xfrm>
            <a:off x="4659375" y="3325263"/>
            <a:ext cx="3848100" cy="486000"/>
            <a:chOff x="8874475" y="3630900"/>
            <a:chExt cx="7696200" cy="972000"/>
          </a:xfrm>
        </p:grpSpPr>
        <p:sp>
          <p:nvSpPr>
            <p:cNvPr id="161" name="Google Shape;161;p3"/>
            <p:cNvSpPr/>
            <p:nvPr/>
          </p:nvSpPr>
          <p:spPr>
            <a:xfrm>
              <a:off x="8874475" y="3630900"/>
              <a:ext cx="7696200" cy="972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8874475" y="3630911"/>
              <a:ext cx="7696200" cy="57300"/>
            </a:xfrm>
            <a:prstGeom prst="rect">
              <a:avLst/>
            </a:prstGeom>
            <a:solidFill>
              <a:srgbClr val="FF6B6B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9265000" y="3818325"/>
              <a:ext cx="14853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lang="en-US" sz="1000">
                  <a:solidFill>
                    <a:srgbClr val="FF6B6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EGRESS</a:t>
              </a:r>
              <a:endParaRPr b="1" i="0" sz="1000" u="none" cap="none" strike="noStrike">
                <a:solidFill>
                  <a:srgbClr val="FF6B6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9265000" y="4151675"/>
              <a:ext cx="5479500" cy="2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Unchecked trade / external message</a:t>
              </a:r>
              <a:endParaRPr sz="1000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4659375" y="3884100"/>
            <a:ext cx="3848100" cy="486000"/>
            <a:chOff x="8874475" y="3630900"/>
            <a:chExt cx="7696200" cy="972000"/>
          </a:xfrm>
        </p:grpSpPr>
        <p:sp>
          <p:nvSpPr>
            <p:cNvPr id="166" name="Google Shape;166;p3"/>
            <p:cNvSpPr/>
            <p:nvPr/>
          </p:nvSpPr>
          <p:spPr>
            <a:xfrm>
              <a:off x="8874475" y="3630900"/>
              <a:ext cx="7696200" cy="972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8874475" y="3630911"/>
              <a:ext cx="7696200" cy="57300"/>
            </a:xfrm>
            <a:prstGeom prst="rect">
              <a:avLst/>
            </a:prstGeom>
            <a:solidFill>
              <a:srgbClr val="FF6B6B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9265000" y="3818325"/>
              <a:ext cx="2048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lang="en-US" sz="1000">
                  <a:solidFill>
                    <a:srgbClr val="FF6B6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TOO LATE</a:t>
              </a:r>
              <a:endParaRPr b="1" i="0" sz="1000" u="none" cap="none" strike="noStrike">
                <a:solidFill>
                  <a:srgbClr val="FF6B6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9265000" y="4151675"/>
              <a:ext cx="5254200" cy="2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Observability log: recorded after breach</a:t>
              </a:r>
              <a:endParaRPr sz="1000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38fa70509a645c31_0_191"/>
          <p:cNvSpPr/>
          <p:nvPr/>
        </p:nvSpPr>
        <p:spPr>
          <a:xfrm>
            <a:off x="571500" y="381000"/>
            <a:ext cx="55359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4483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SYMPHONY + FINOS FLUXNOVA ARCHITECTURE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" name="Google Shape;176;h38fa70509a645c31_0_191"/>
          <p:cNvSpPr/>
          <p:nvPr/>
        </p:nvSpPr>
        <p:spPr>
          <a:xfrm>
            <a:off x="571500" y="681050"/>
            <a:ext cx="83724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Preventative Deterministic Control</a:t>
            </a:r>
            <a:endParaRPr b="1" i="0" sz="225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h38fa70509a645c31_0_191"/>
          <p:cNvSpPr/>
          <p:nvPr/>
        </p:nvSpPr>
        <p:spPr>
          <a:xfrm>
            <a:off x="561350" y="1139313"/>
            <a:ext cx="78081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FINOS Fluxnova BPMN 2.0 Execution Enclave · Symphony Flow Studio</a:t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" name="Google Shape;178;h38fa70509a645c31_0_191"/>
          <p:cNvSpPr txBox="1"/>
          <p:nvPr/>
        </p:nvSpPr>
        <p:spPr>
          <a:xfrm>
            <a:off x="571500" y="3134844"/>
            <a:ext cx="17655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900">
                <a:solidFill>
                  <a:srgbClr val="DCE0F0"/>
                </a:solidFill>
              </a:rPr>
              <a:t>finos fluxnova bpmn 2.0</a:t>
            </a:r>
            <a:endParaRPr b="1" sz="900"/>
          </a:p>
        </p:txBody>
      </p:sp>
      <p:sp>
        <p:nvSpPr>
          <p:cNvPr id="179" name="Google Shape;179;h38fa70509a645c31_0_191"/>
          <p:cNvSpPr txBox="1"/>
          <p:nvPr/>
        </p:nvSpPr>
        <p:spPr>
          <a:xfrm>
            <a:off x="571500" y="3481169"/>
            <a:ext cx="1765500" cy="8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8275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Verifies caller identity, desk entitlements &amp; RBAC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Locks execution policy envelope before any LLM inference runs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h38fa70509a645c31_0_191"/>
          <p:cNvSpPr txBox="1"/>
          <p:nvPr/>
        </p:nvSpPr>
        <p:spPr>
          <a:xfrm>
            <a:off x="2553363" y="3134844"/>
            <a:ext cx="17655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900">
                <a:solidFill>
                  <a:srgbClr val="DCE0F0"/>
                </a:solidFill>
              </a:rPr>
              <a:t>symphony ai agent studio</a:t>
            </a:r>
            <a:endParaRPr b="1" sz="900"/>
          </a:p>
        </p:txBody>
      </p:sp>
      <p:sp>
        <p:nvSpPr>
          <p:cNvPr id="181" name="Google Shape;181;h38fa70509a645c31_0_191"/>
          <p:cNvSpPr txBox="1"/>
          <p:nvPr/>
        </p:nvSpPr>
        <p:spPr>
          <a:xfrm>
            <a:off x="4548425" y="3134844"/>
            <a:ext cx="18519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900">
                <a:solidFill>
                  <a:srgbClr val="DCE0F0"/>
                </a:solidFill>
              </a:rPr>
              <a:t>deterministic bpmn validation</a:t>
            </a:r>
            <a:endParaRPr b="1" sz="900"/>
          </a:p>
        </p:txBody>
      </p:sp>
      <p:sp>
        <p:nvSpPr>
          <p:cNvPr id="182" name="Google Shape;182;h38fa70509a645c31_0_191"/>
          <p:cNvSpPr txBox="1"/>
          <p:nvPr/>
        </p:nvSpPr>
        <p:spPr>
          <a:xfrm>
            <a:off x="6536888" y="3134844"/>
            <a:ext cx="21576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lang="en-US" sz="900">
                <a:solidFill>
                  <a:srgbClr val="DCE0F0"/>
                </a:solidFill>
              </a:rPr>
              <a:t>federation &amp; compliance archive</a:t>
            </a:r>
            <a:endParaRPr b="1" sz="900"/>
          </a:p>
        </p:txBody>
      </p:sp>
      <p:sp>
        <p:nvSpPr>
          <p:cNvPr id="183" name="Google Shape;183;h38fa70509a645c31_0_191"/>
          <p:cNvSpPr txBox="1"/>
          <p:nvPr/>
        </p:nvSpPr>
        <p:spPr>
          <a:xfrm>
            <a:off x="2553363" y="3481169"/>
            <a:ext cx="17787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8275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Synthesizes unstructured context into strict JSON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Produces candidate payload; owns zero workflow state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h38fa70509a645c31_0_191"/>
          <p:cNvSpPr txBox="1"/>
          <p:nvPr/>
        </p:nvSpPr>
        <p:spPr>
          <a:xfrm>
            <a:off x="4548425" y="3481169"/>
            <a:ext cx="19005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8275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1FCB8B"/>
                </a:solidFill>
                <a:latin typeface="Arial"/>
                <a:ea typeface="Arial"/>
                <a:cs typeface="Arial"/>
                <a:sym typeface="Arial"/>
              </a:rPr>
              <a:t>PASS </a:t>
            </a: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· Policy Cleared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  <a:t>ESCALATE</a:t>
            </a: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 · HITL Maker-Checker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FF6B6B"/>
                </a:solidFill>
                <a:latin typeface="Arial"/>
                <a:ea typeface="Arial"/>
                <a:cs typeface="Arial"/>
                <a:sym typeface="Arial"/>
              </a:rPr>
              <a:t>BLOCK</a:t>
            </a: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 · Deterministic Quarantine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Enforces schema, notional limits &amp; DLP rules before egress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h38fa70509a645c31_0_191"/>
          <p:cNvSpPr txBox="1"/>
          <p:nvPr/>
        </p:nvSpPr>
        <p:spPr>
          <a:xfrm>
            <a:off x="6536888" y="3481169"/>
            <a:ext cx="19254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8275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Dispatches approved actions to Federated Messaging, WhatsApp &amp; OMS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8275" lvl="0" marL="228600" marR="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rgbClr val="A9ACB3"/>
              </a:buClr>
              <a:buSzPts val="850"/>
              <a:buFont typeface="Arial"/>
              <a:buChar char="●"/>
            </a:pPr>
            <a:r>
              <a:rPr b="0" i="0" lang="en-US" sz="850" u="none" cap="none" strike="noStrike">
                <a:solidFill>
                  <a:srgbClr val="A9ACB3"/>
                </a:solidFill>
                <a:latin typeface="Arial"/>
                <a:ea typeface="Arial"/>
                <a:cs typeface="Arial"/>
                <a:sym typeface="Arial"/>
              </a:rPr>
              <a:t>100% retained &amp; discoverable in Symphony Compliance Archive</a:t>
            </a:r>
            <a:endParaRPr b="0" i="0" sz="850" u="none" cap="none" strike="noStrike">
              <a:solidFill>
                <a:srgbClr val="A9AC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h38fa70509a645c31_0_191"/>
          <p:cNvSpPr txBox="1"/>
          <p:nvPr/>
        </p:nvSpPr>
        <p:spPr>
          <a:xfrm>
            <a:off x="2553363" y="1606811"/>
            <a:ext cx="17655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8"/>
              <a:buFont typeface="Arial"/>
              <a:buNone/>
            </a:pPr>
            <a:r>
              <a:rPr b="1" i="0" lang="en-US" sz="75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  <a:t>SANDBOXED INFERENCE · </a:t>
            </a:r>
            <a:br>
              <a:rPr b="0" i="0" lang="en-US" sz="75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750" u="none" cap="none" strike="noStrike">
                <a:solidFill>
                  <a:srgbClr val="FFC840"/>
                </a:solidFill>
                <a:latin typeface="Arial"/>
                <a:ea typeface="Arial"/>
                <a:cs typeface="Arial"/>
                <a:sym typeface="Arial"/>
              </a:rPr>
              <a:t>ZERO EXTERNAL TOOL ACCESS</a:t>
            </a:r>
            <a:endParaRPr b="0" i="0" sz="750" u="none" cap="none" strike="noStrike">
              <a:solidFill>
                <a:srgbClr val="FFC8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ymphony_logo_white.png" id="187" name="Google Shape;187;h38fa70509a645c31_0_1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229" y="4773168"/>
            <a:ext cx="778686" cy="13716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h38fa70509a645c31_0_191"/>
          <p:cNvSpPr txBox="1"/>
          <p:nvPr/>
        </p:nvSpPr>
        <p:spPr>
          <a:xfrm>
            <a:off x="1495084" y="4814316"/>
            <a:ext cx="5143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© 2026 Symphony Communication Services, LLC - Proprietary and Confidential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h38fa70509a645c31_0_191"/>
          <p:cNvSpPr txBox="1"/>
          <p:nvPr/>
        </p:nvSpPr>
        <p:spPr>
          <a:xfrm>
            <a:off x="8026131" y="4814316"/>
            <a:ext cx="5487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h38fa70509a645c31_0_191"/>
          <p:cNvGrpSpPr/>
          <p:nvPr/>
        </p:nvGrpSpPr>
        <p:grpSpPr>
          <a:xfrm>
            <a:off x="571500" y="2015256"/>
            <a:ext cx="1765500" cy="849000"/>
            <a:chOff x="8874475" y="3630900"/>
            <a:chExt cx="3531000" cy="1698000"/>
          </a:xfrm>
        </p:grpSpPr>
        <p:sp>
          <p:nvSpPr>
            <p:cNvPr id="191" name="Google Shape;191;h38fa70509a645c31_0_191"/>
            <p:cNvSpPr/>
            <p:nvPr/>
          </p:nvSpPr>
          <p:spPr>
            <a:xfrm>
              <a:off x="8874475" y="3630900"/>
              <a:ext cx="3531000" cy="169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h38fa70509a645c31_0_191"/>
            <p:cNvSpPr/>
            <p:nvPr/>
          </p:nvSpPr>
          <p:spPr>
            <a:xfrm>
              <a:off x="8874475" y="3630900"/>
              <a:ext cx="3531000" cy="69000"/>
            </a:xfrm>
            <a:prstGeom prst="rect">
              <a:avLst/>
            </a:prstGeom>
            <a:solidFill>
              <a:srgbClr val="008EFF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h38fa70509a645c31_0_191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01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4" name="Google Shape;194;h38fa70509a645c31_0_191"/>
            <p:cNvSpPr/>
            <p:nvPr/>
          </p:nvSpPr>
          <p:spPr>
            <a:xfrm>
              <a:off x="9265000" y="4325325"/>
              <a:ext cx="29241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Pre-Execution 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Policy Gate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95" name="Google Shape;195;h38fa70509a645c31_0_191"/>
          <p:cNvGrpSpPr/>
          <p:nvPr/>
        </p:nvGrpSpPr>
        <p:grpSpPr>
          <a:xfrm>
            <a:off x="4548425" y="2015256"/>
            <a:ext cx="1765500" cy="849000"/>
            <a:chOff x="8874475" y="3630900"/>
            <a:chExt cx="3531000" cy="1698000"/>
          </a:xfrm>
        </p:grpSpPr>
        <p:sp>
          <p:nvSpPr>
            <p:cNvPr id="196" name="Google Shape;196;h38fa70509a645c31_0_191"/>
            <p:cNvSpPr/>
            <p:nvPr/>
          </p:nvSpPr>
          <p:spPr>
            <a:xfrm>
              <a:off x="8874475" y="3630900"/>
              <a:ext cx="3531000" cy="169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97" name="Google Shape;197;h38fa70509a645c31_0_191"/>
            <p:cNvSpPr/>
            <p:nvPr/>
          </p:nvSpPr>
          <p:spPr>
            <a:xfrm>
              <a:off x="8874475" y="3630900"/>
              <a:ext cx="3531000" cy="69000"/>
            </a:xfrm>
            <a:prstGeom prst="rect">
              <a:avLst/>
            </a:prstGeom>
            <a:solidFill>
              <a:srgbClr val="1FCB8B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198" name="Google Shape;198;h38fa70509a645c31_0_191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1FCB8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1FCB8B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</a:t>
              </a:r>
              <a:endParaRPr b="1" i="0" sz="1000" u="none" cap="none" strike="noStrike">
                <a:solidFill>
                  <a:srgbClr val="1FCB8B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h38fa70509a645c31_0_191"/>
            <p:cNvSpPr/>
            <p:nvPr/>
          </p:nvSpPr>
          <p:spPr>
            <a:xfrm>
              <a:off x="9265000" y="4325325"/>
              <a:ext cx="29241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Pre-Execution 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Policy Gate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0" name="Google Shape;200;h38fa70509a645c31_0_191"/>
          <p:cNvGrpSpPr/>
          <p:nvPr/>
        </p:nvGrpSpPr>
        <p:grpSpPr>
          <a:xfrm>
            <a:off x="6536888" y="2015256"/>
            <a:ext cx="1765500" cy="849000"/>
            <a:chOff x="8874475" y="3630900"/>
            <a:chExt cx="3531000" cy="1698000"/>
          </a:xfrm>
        </p:grpSpPr>
        <p:sp>
          <p:nvSpPr>
            <p:cNvPr id="201" name="Google Shape;201;h38fa70509a645c31_0_191"/>
            <p:cNvSpPr/>
            <p:nvPr/>
          </p:nvSpPr>
          <p:spPr>
            <a:xfrm>
              <a:off x="8874475" y="3630900"/>
              <a:ext cx="3531000" cy="1698000"/>
            </a:xfrm>
            <a:prstGeom prst="rect">
              <a:avLst/>
            </a:prstGeom>
            <a:solidFill>
              <a:srgbClr val="FFFFFF">
                <a:alpha val="3920"/>
              </a:srgbClr>
            </a:solidFill>
            <a:ln cap="flat" cmpd="sng" w="9525">
              <a:solidFill>
                <a:srgbClr val="3D3F6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/>
            </a:p>
          </p:txBody>
        </p:sp>
        <p:sp>
          <p:nvSpPr>
            <p:cNvPr id="202" name="Google Shape;202;h38fa70509a645c31_0_191"/>
            <p:cNvSpPr/>
            <p:nvPr/>
          </p:nvSpPr>
          <p:spPr>
            <a:xfrm>
              <a:off x="8874475" y="3630900"/>
              <a:ext cx="3531000" cy="69000"/>
            </a:xfrm>
            <a:prstGeom prst="rect">
              <a:avLst/>
            </a:prstGeom>
            <a:solidFill>
              <a:srgbClr val="FF7E06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FF7E06"/>
                </a:solidFill>
              </a:endParaRPr>
            </a:p>
          </p:txBody>
        </p:sp>
        <p:sp>
          <p:nvSpPr>
            <p:cNvPr id="203" name="Google Shape;203;h38fa70509a645c31_0_191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7E0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FF7E06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4</a:t>
              </a:r>
              <a:endParaRPr b="1" i="0" sz="1000" u="none" cap="none" strike="noStrike">
                <a:solidFill>
                  <a:srgbClr val="FF7E06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4" name="Google Shape;204;h38fa70509a645c31_0_191"/>
            <p:cNvSpPr/>
            <p:nvPr/>
          </p:nvSpPr>
          <p:spPr>
            <a:xfrm>
              <a:off x="9265000" y="4325325"/>
              <a:ext cx="29241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Pre-Execution 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112667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950"/>
                <a:buFont typeface="Arial"/>
                <a:buNone/>
              </a:pPr>
              <a:r>
                <a:rPr b="1" lang="en-US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Policy Gate</a:t>
              </a:r>
              <a:endParaRPr b="1" sz="1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05" name="Google Shape;205;h38fa70509a645c31_0_191"/>
          <p:cNvGrpSpPr/>
          <p:nvPr/>
        </p:nvGrpSpPr>
        <p:grpSpPr>
          <a:xfrm>
            <a:off x="2546763" y="2007656"/>
            <a:ext cx="1778700" cy="856600"/>
            <a:chOff x="5017325" y="4284325"/>
            <a:chExt cx="3557400" cy="1713200"/>
          </a:xfrm>
        </p:grpSpPr>
        <p:grpSp>
          <p:nvGrpSpPr>
            <p:cNvPr id="206" name="Google Shape;206;h38fa70509a645c31_0_191"/>
            <p:cNvGrpSpPr/>
            <p:nvPr/>
          </p:nvGrpSpPr>
          <p:grpSpPr>
            <a:xfrm>
              <a:off x="5030525" y="4299525"/>
              <a:ext cx="3531000" cy="1698000"/>
              <a:chOff x="8874475" y="3630900"/>
              <a:chExt cx="3531000" cy="1698000"/>
            </a:xfrm>
          </p:grpSpPr>
          <p:sp>
            <p:nvSpPr>
              <p:cNvPr id="207" name="Google Shape;207;h38fa70509a645c31_0_191"/>
              <p:cNvSpPr/>
              <p:nvPr/>
            </p:nvSpPr>
            <p:spPr>
              <a:xfrm>
                <a:off x="8874475" y="3630900"/>
                <a:ext cx="3531000" cy="1698000"/>
              </a:xfrm>
              <a:prstGeom prst="rect">
                <a:avLst/>
              </a:prstGeom>
              <a:solidFill>
                <a:srgbClr val="FFFFFF">
                  <a:alpha val="3920"/>
                </a:srgbClr>
              </a:solidFill>
              <a:ln cap="flat" cmpd="sng" w="14300">
                <a:solidFill>
                  <a:srgbClr val="FFC840"/>
                </a:solidFill>
                <a:prstDash val="dot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700"/>
              </a:p>
            </p:txBody>
          </p:sp>
          <p:sp>
            <p:nvSpPr>
              <p:cNvPr id="208" name="Google Shape;208;h38fa70509a645c31_0_191"/>
              <p:cNvSpPr/>
              <p:nvPr/>
            </p:nvSpPr>
            <p:spPr>
              <a:xfrm>
                <a:off x="9265000" y="3878550"/>
                <a:ext cx="401100" cy="33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2700" lIns="12700" spcFirstLastPara="1" rIns="12700" wrap="square" tIns="12700">
                <a:noAutofit/>
              </a:bodyPr>
              <a:lstStyle/>
              <a:p>
                <a:pPr indent="0" lvl="0" marL="0" marR="0" rtl="0" algn="l">
                  <a:lnSpc>
                    <a:spcPct val="111429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EFF"/>
                  </a:buClr>
                  <a:buSzPts val="9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FFC84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0</a:t>
                </a:r>
                <a:r>
                  <a:rPr b="1" lang="en-US" sz="1000">
                    <a:solidFill>
                      <a:srgbClr val="FFC840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2</a:t>
                </a:r>
                <a:endParaRPr b="1" i="0" sz="1000" u="none" cap="none" strike="noStrike">
                  <a:solidFill>
                    <a:srgbClr val="FFC840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209" name="Google Shape;209;h38fa70509a645c31_0_191"/>
              <p:cNvSpPr/>
              <p:nvPr/>
            </p:nvSpPr>
            <p:spPr>
              <a:xfrm>
                <a:off x="9265000" y="4325325"/>
                <a:ext cx="2924100" cy="62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12700" lIns="12700" spcFirstLastPara="1" rIns="12700" wrap="square" tIns="12700">
                <a:noAutofit/>
              </a:bodyPr>
              <a:lstStyle/>
              <a:p>
                <a:pPr indent="0" lvl="0" marL="0" marR="0" rtl="0" algn="l">
                  <a:lnSpc>
                    <a:spcPct val="112667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950"/>
                  <a:buFont typeface="Arial"/>
                  <a:buNone/>
                </a:pPr>
                <a:r>
                  <a:rPr b="1" lang="en-US" sz="10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Pre-Execution </a:t>
                </a:r>
                <a:endParaRPr b="1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  <a:p>
                <a:pPr indent="0" lvl="0" marL="0" marR="0" rtl="0" algn="l">
                  <a:lnSpc>
                    <a:spcPct val="112667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950"/>
                  <a:buFont typeface="Arial"/>
                  <a:buNone/>
                </a:pPr>
                <a:r>
                  <a:rPr b="1" lang="en-US" sz="10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Policy Gate</a:t>
                </a:r>
                <a:endParaRPr b="1" sz="10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sp>
          <p:nvSpPr>
            <p:cNvPr id="210" name="Google Shape;210;h38fa70509a645c31_0_191"/>
            <p:cNvSpPr/>
            <p:nvPr/>
          </p:nvSpPr>
          <p:spPr>
            <a:xfrm>
              <a:off x="5017325" y="4284325"/>
              <a:ext cx="3557400" cy="69000"/>
            </a:xfrm>
            <a:prstGeom prst="rect">
              <a:avLst/>
            </a:prstGeom>
            <a:solidFill>
              <a:srgbClr val="FFC840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"/>
          <p:cNvSpPr/>
          <p:nvPr/>
        </p:nvSpPr>
        <p:spPr>
          <a:xfrm>
            <a:off x="569225" y="1315588"/>
            <a:ext cx="2490300" cy="3131100"/>
          </a:xfrm>
          <a:prstGeom prst="roundRect">
            <a:avLst>
              <a:gd fmla="val 3500" name="adj"/>
            </a:avLst>
          </a:prstGeom>
          <a:solidFill>
            <a:srgbClr val="000028"/>
          </a:solidFill>
          <a:ln cap="flat" cmpd="sng" w="10650">
            <a:solidFill>
              <a:srgbClr val="3D3F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569229" y="1315593"/>
            <a:ext cx="2490300" cy="23700"/>
          </a:xfrm>
          <a:prstGeom prst="rect">
            <a:avLst/>
          </a:prstGeom>
          <a:solidFill>
            <a:srgbClr val="008EF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4"/>
          <p:cNvSpPr txBox="1"/>
          <p:nvPr/>
        </p:nvSpPr>
        <p:spPr>
          <a:xfrm>
            <a:off x="774974" y="1507617"/>
            <a:ext cx="2078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1" i="0" lang="en-US" sz="713" u="none" cap="none" strike="noStrike">
                <a:solidFill>
                  <a:srgbClr val="008E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PATTERN 1 · POST-TRADE T+1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4"/>
          <p:cNvSpPr txBox="1"/>
          <p:nvPr/>
        </p:nvSpPr>
        <p:spPr>
          <a:xfrm>
            <a:off x="774974" y="1685925"/>
            <a:ext cx="20787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Bilateral CTM Trade-Break Triage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p4"/>
          <p:cNvSpPr txBox="1"/>
          <p:nvPr/>
        </p:nvSpPr>
        <p:spPr>
          <a:xfrm>
            <a:off x="774975" y="2186562"/>
            <a:ext cx="2078700" cy="16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i="0" lang="en-US" sz="1013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Replacing noisy 30-message exception loops under T+1 compression: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Single-Pass Extraction:</a:t>
            </a:r>
            <a:r>
              <a:rPr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Agent extracts ISIN, delta, and root cause into a strict schema.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Notional Gate:</a:t>
            </a:r>
            <a:r>
              <a:rPr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Fluxnova auto-clears micro-breaks and routes large breaks to Elements.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4"/>
          <p:cNvSpPr txBox="1"/>
          <p:nvPr/>
        </p:nvSpPr>
        <p:spPr>
          <a:xfrm>
            <a:off x="774974" y="4045887"/>
            <a:ext cx="20787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0" i="0" lang="en-US" sz="1000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Zero Unapproved External Dispatch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3326900" y="1315588"/>
            <a:ext cx="2490300" cy="3131100"/>
          </a:xfrm>
          <a:prstGeom prst="roundRect">
            <a:avLst>
              <a:gd fmla="val 3500" name="adj"/>
            </a:avLst>
          </a:prstGeom>
          <a:solidFill>
            <a:srgbClr val="000028"/>
          </a:solidFill>
          <a:ln cap="flat" cmpd="sng" w="10650">
            <a:solidFill>
              <a:srgbClr val="3D3F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3326904" y="1315593"/>
            <a:ext cx="2490300" cy="23700"/>
          </a:xfrm>
          <a:prstGeom prst="rect">
            <a:avLst/>
          </a:prstGeom>
          <a:solidFill>
            <a:srgbClr val="FFC84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"/>
          <p:cNvSpPr txBox="1"/>
          <p:nvPr/>
        </p:nvSpPr>
        <p:spPr>
          <a:xfrm>
            <a:off x="3532650" y="1507617"/>
            <a:ext cx="2078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1" i="0" lang="en-US" sz="713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PATTERN 2 · OMNICHANNEL SLA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4"/>
          <p:cNvSpPr txBox="1"/>
          <p:nvPr/>
        </p:nvSpPr>
        <p:spPr>
          <a:xfrm>
            <a:off x="3532650" y="1685925"/>
            <a:ext cx="20787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Federated Policy Renewal &amp; WhatsApp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" name="Google Shape;226;p4"/>
          <p:cNvSpPr txBox="1"/>
          <p:nvPr/>
        </p:nvSpPr>
        <p:spPr>
          <a:xfrm>
            <a:off x="3532650" y="2186562"/>
            <a:ext cx="2078700" cy="15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i="0" lang="en-US" sz="1013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Governing external client sessions without violating 24-hour rules: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BPMN 2.0 Portability:</a:t>
            </a:r>
            <a:r>
              <a:rPr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Standard BPMN 2.0 XML imports with multi-day state persistence.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PT23H Boundary Timer:</a:t>
            </a:r>
            <a:r>
              <a:rPr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23-hour timer triggers pre-approved WhatsApp Message Templates.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" name="Google Shape;227;p4"/>
          <p:cNvSpPr txBox="1"/>
          <p:nvPr/>
        </p:nvSpPr>
        <p:spPr>
          <a:xfrm>
            <a:off x="3532650" y="4045889"/>
            <a:ext cx="20787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0" i="0" lang="en-US" sz="1000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100% Compliance Archive Retention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6084575" y="1315588"/>
            <a:ext cx="2490300" cy="3131100"/>
          </a:xfrm>
          <a:prstGeom prst="roundRect">
            <a:avLst>
              <a:gd fmla="val 3500" name="adj"/>
            </a:avLst>
          </a:prstGeom>
          <a:solidFill>
            <a:srgbClr val="000028"/>
          </a:solidFill>
          <a:ln cap="flat" cmpd="sng" w="10650">
            <a:solidFill>
              <a:srgbClr val="3D3F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6084579" y="1315593"/>
            <a:ext cx="2490300" cy="23700"/>
          </a:xfrm>
          <a:prstGeom prst="rect">
            <a:avLst/>
          </a:prstGeom>
          <a:solidFill>
            <a:srgbClr val="12B0C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4"/>
          <p:cNvSpPr txBox="1"/>
          <p:nvPr/>
        </p:nvSpPr>
        <p:spPr>
          <a:xfrm>
            <a:off x="6290324" y="1507617"/>
            <a:ext cx="2078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1" i="0" lang="en-US" sz="713" u="none" cap="none" strike="noStrike">
                <a:solidFill>
                  <a:srgbClr val="12B0C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PATTERN 3 · GOVERNANCE LOCK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" name="Google Shape;231;p4"/>
          <p:cNvSpPr txBox="1"/>
          <p:nvPr/>
        </p:nvSpPr>
        <p:spPr>
          <a:xfrm>
            <a:off x="6290324" y="1685925"/>
            <a:ext cx="20787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Conversational Build to Immutable Run</a:t>
            </a:r>
            <a:endParaRPr b="1"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4"/>
          <p:cNvSpPr txBox="1"/>
          <p:nvPr/>
        </p:nvSpPr>
        <p:spPr>
          <a:xfrm>
            <a:off x="6290325" y="2186563"/>
            <a:ext cx="2078700" cy="17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i="0" lang="en-US" sz="1013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Bridging rapid AI workflow authoring with production audit controls: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14-Tool MCP Authoring: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Conversational BPMN 2.0 generation and validation in DRAFT.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525"/>
              </a:spcBef>
              <a:spcAft>
                <a:spcPts val="0"/>
              </a:spcAft>
              <a:buClr>
                <a:srgbClr val="000000"/>
              </a:buClr>
              <a:buSzPts val="938"/>
              <a:buFont typeface="Arial"/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Immutable Promotion:</a:t>
            </a:r>
            <a:r>
              <a:rPr i="0" lang="en-US" sz="938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i="0" lang="en-US" sz="938" u="none" cap="none" strike="noStrike">
                <a:solidFill>
                  <a:srgbClr val="C5C7D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Locked PUBLISHED v1 snapshots execute via FINOS BDK 2.0.</a:t>
            </a:r>
            <a:endParaRPr i="0" sz="105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p4"/>
          <p:cNvSpPr txBox="1"/>
          <p:nvPr/>
        </p:nvSpPr>
        <p:spPr>
          <a:xfrm>
            <a:off x="6290324" y="4045893"/>
            <a:ext cx="2078700" cy="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0" i="0" lang="en-US" sz="1000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FINOS Fluxnova + BDK 2.0 </a:t>
            </a:r>
            <a:br>
              <a:rPr b="0" i="0" lang="en-US" sz="1000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000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Open Standard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ymphony_logo_white.png" id="234" name="Google Shape;2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229" y="4773168"/>
            <a:ext cx="778686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4"/>
          <p:cNvSpPr txBox="1"/>
          <p:nvPr/>
        </p:nvSpPr>
        <p:spPr>
          <a:xfrm>
            <a:off x="1495084" y="4814316"/>
            <a:ext cx="5143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© 2026 Symphony Communication Services, LLC - Proprietary and Confidential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"/>
          <p:cNvSpPr txBox="1"/>
          <p:nvPr/>
        </p:nvSpPr>
        <p:spPr>
          <a:xfrm>
            <a:off x="8026131" y="4814316"/>
            <a:ext cx="5487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571500" y="381000"/>
            <a:ext cx="55359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4483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POST-DEMO RECONFIRMATION · PRODUCTION PATTERNS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571500" y="681050"/>
            <a:ext cx="83724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the Live Demo Proved in Production</a:t>
            </a:r>
            <a:endParaRPr b="1" i="0" sz="225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28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SFF_2026_Session_Feedback_QR_Aligned.png" id="244" name="Google Shape;244;h38fa70509a645c31_0_2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8800" y="2009013"/>
            <a:ext cx="2678631" cy="2544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ymphony_logo_white.png" id="245" name="Google Shape;245;h38fa70509a645c31_0_2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229" y="4773168"/>
            <a:ext cx="778686" cy="137161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h38fa70509a645c31_0_249"/>
          <p:cNvSpPr txBox="1"/>
          <p:nvPr/>
        </p:nvSpPr>
        <p:spPr>
          <a:xfrm>
            <a:off x="1495084" y="4814316"/>
            <a:ext cx="5143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© 2026 Symphony Communication Services, LLC - Proprietary and Confidential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h38fa70509a645c31_0_249"/>
          <p:cNvSpPr txBox="1"/>
          <p:nvPr/>
        </p:nvSpPr>
        <p:spPr>
          <a:xfrm>
            <a:off x="8026131" y="4814316"/>
            <a:ext cx="5487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8"/>
              <a:buFont typeface="Arial"/>
              <a:buNone/>
            </a:pPr>
            <a:r>
              <a:rPr b="0" i="0" lang="en-US" sz="638" u="none" cap="none" strike="noStrike">
                <a:solidFill>
                  <a:srgbClr val="C5C7D8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h38fa70509a645c31_0_249"/>
          <p:cNvSpPr/>
          <p:nvPr/>
        </p:nvSpPr>
        <p:spPr>
          <a:xfrm>
            <a:off x="571500" y="381000"/>
            <a:ext cx="55359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4483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TAKEAWAYS, Q&amp;A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h38fa70509a645c31_0_249"/>
          <p:cNvSpPr/>
          <p:nvPr/>
        </p:nvSpPr>
        <p:spPr>
          <a:xfrm>
            <a:off x="571500" y="681050"/>
            <a:ext cx="55836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1" i="0" lang="en-US" sz="225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Probabilistic Intelligence Inside. Deterministic Governance Outside.</a:t>
            </a:r>
            <a:endParaRPr b="1" i="0" sz="225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h38fa70509a645c31_0_249"/>
          <p:cNvSpPr/>
          <p:nvPr/>
        </p:nvSpPr>
        <p:spPr>
          <a:xfrm>
            <a:off x="561350" y="1482453"/>
            <a:ext cx="78081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Scan the FINOS Sessionize QR code to rate this session · Reach out directly at richard.ring@symphony.com</a:t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35484"/>
              </a:lnSpc>
              <a:spcBef>
                <a:spcPts val="0"/>
              </a:spcBef>
              <a:spcAft>
                <a:spcPts val="0"/>
              </a:spcAft>
              <a:buClr>
                <a:srgbClr val="A9ACB3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A9ACB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51" name="Google Shape;251;h38fa70509a645c31_0_249"/>
          <p:cNvGrpSpPr/>
          <p:nvPr/>
        </p:nvGrpSpPr>
        <p:grpSpPr>
          <a:xfrm>
            <a:off x="561350" y="2041450"/>
            <a:ext cx="3860938" cy="353250"/>
            <a:chOff x="9265000" y="3878550"/>
            <a:chExt cx="7721875" cy="706500"/>
          </a:xfrm>
        </p:grpSpPr>
        <p:sp>
          <p:nvSpPr>
            <p:cNvPr id="252" name="Google Shape;252;h38fa70509a645c31_0_249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01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3" name="Google Shape;253;h38fa70509a645c31_0_249"/>
            <p:cNvSpPr/>
            <p:nvPr/>
          </p:nvSpPr>
          <p:spPr>
            <a:xfrm>
              <a:off x="9882275" y="3878550"/>
              <a:ext cx="71046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b="1" lang="en-US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Preventative control: </a:t>
              </a: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FINOS Fluxnova BPMN 2.0 owns the state machine, timers, and exclusive gateways.</a:t>
              </a:r>
              <a:endParaRPr i="0" sz="10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4" name="Google Shape;254;h38fa70509a645c31_0_249"/>
          <p:cNvGrpSpPr/>
          <p:nvPr/>
        </p:nvGrpSpPr>
        <p:grpSpPr>
          <a:xfrm>
            <a:off x="561350" y="2523481"/>
            <a:ext cx="3860938" cy="353250"/>
            <a:chOff x="9265000" y="3878550"/>
            <a:chExt cx="7721875" cy="706500"/>
          </a:xfrm>
        </p:grpSpPr>
        <p:sp>
          <p:nvSpPr>
            <p:cNvPr id="255" name="Google Shape;255;h38fa70509a645c31_0_249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2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6" name="Google Shape;256;h38fa70509a645c31_0_249"/>
            <p:cNvSpPr/>
            <p:nvPr/>
          </p:nvSpPr>
          <p:spPr>
            <a:xfrm>
              <a:off x="9882275" y="3878550"/>
              <a:ext cx="71046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b="1" lang="en-US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Bounded AI reasoning:</a:t>
              </a: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Symphony AI Studio &amp; MCP tasks synthesize unstructured chat without owning state.</a:t>
              </a:r>
              <a:endParaRPr i="0" sz="10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7" name="Google Shape;257;h38fa70509a645c31_0_249"/>
          <p:cNvGrpSpPr/>
          <p:nvPr/>
        </p:nvGrpSpPr>
        <p:grpSpPr>
          <a:xfrm>
            <a:off x="561350" y="3005525"/>
            <a:ext cx="3860938" cy="353250"/>
            <a:chOff x="9265000" y="3878550"/>
            <a:chExt cx="7721875" cy="706500"/>
          </a:xfrm>
        </p:grpSpPr>
        <p:sp>
          <p:nvSpPr>
            <p:cNvPr id="258" name="Google Shape;258;h38fa70509a645c31_0_249"/>
            <p:cNvSpPr/>
            <p:nvPr/>
          </p:nvSpPr>
          <p:spPr>
            <a:xfrm>
              <a:off x="9265000" y="3878550"/>
              <a:ext cx="401100" cy="33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1142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EFF"/>
                </a:buClr>
                <a:buSzPts val="9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0</a:t>
              </a:r>
              <a:r>
                <a:rPr b="1" lang="en-US" sz="1000">
                  <a:solidFill>
                    <a:srgbClr val="008E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3</a:t>
              </a:r>
              <a:endParaRPr b="1" i="0" sz="1000" u="none" cap="none" strike="noStrike">
                <a:solidFill>
                  <a:srgbClr val="000028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9" name="Google Shape;259;h38fa70509a645c31_0_249"/>
            <p:cNvSpPr/>
            <p:nvPr/>
          </p:nvSpPr>
          <p:spPr>
            <a:xfrm>
              <a:off x="9882275" y="3878550"/>
              <a:ext cx="7104600" cy="70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700" lIns="12700" spcFirstLastPara="1" rIns="12700" wrap="square" tIns="12700">
              <a:noAutofit/>
            </a:bodyPr>
            <a:lstStyle/>
            <a:p>
              <a:pPr indent="0" lvl="0" marL="0" marR="0" rtl="0" algn="l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Arial"/>
                <a:buNone/>
              </a:pPr>
              <a:r>
                <a:rPr b="1" lang="en-US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Open standard execution:</a:t>
              </a:r>
              <a:r>
                <a:rPr lang="en-US" sz="1000">
                  <a:solidFill>
                    <a:srgbClr val="A9ACB3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Portable BPMN 2.0 XML and FINOS BDK 2.0 with full Compliance Archive retention.</a:t>
              </a:r>
              <a:endParaRPr i="0" sz="1000" u="none" cap="none" strike="noStrike">
                <a:solidFill>
                  <a:srgbClr val="A9ACB3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60" name="Google Shape;260;h38fa70509a645c31_0_249"/>
          <p:cNvSpPr/>
          <p:nvPr/>
        </p:nvSpPr>
        <p:spPr>
          <a:xfrm>
            <a:off x="571499" y="3712878"/>
            <a:ext cx="14820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11429"/>
              </a:lnSpc>
              <a:spcBef>
                <a:spcPts val="0"/>
              </a:spcBef>
              <a:spcAft>
                <a:spcPts val="0"/>
              </a:spcAft>
              <a:buClr>
                <a:srgbClr val="008EFF"/>
              </a:buClr>
              <a:buSzPts val="900"/>
              <a:buFont typeface="Arial"/>
              <a:buNone/>
            </a:pPr>
            <a:r>
              <a:rPr b="1" lang="en-US" sz="1000">
                <a:solidFill>
                  <a:srgbClr val="FFC84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 CONTACT</a:t>
            </a:r>
            <a:endParaRPr b="1" i="0" sz="1000" u="none" cap="none" strike="noStrike">
              <a:solidFill>
                <a:srgbClr val="FFC84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" name="Google Shape;261;h38fa70509a645c31_0_249"/>
          <p:cNvSpPr/>
          <p:nvPr/>
        </p:nvSpPr>
        <p:spPr>
          <a:xfrm>
            <a:off x="571500" y="3926725"/>
            <a:ext cx="46920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75"/>
              <a:buFont typeface="Arial"/>
              <a:buNone/>
            </a:pPr>
            <a:r>
              <a:rPr lang="en-US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Richard Ring ·</a:t>
            </a:r>
            <a:r>
              <a:rPr b="1" lang="en-US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n-US" sz="1000">
                <a:solidFill>
                  <a:srgbClr val="0098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richard.ring@symphony.com</a:t>
            </a:r>
            <a:endParaRPr i="0" sz="1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