
<file path=[Content_Types].xml><?xml version="1.0" encoding="utf-8"?>
<Types xmlns="http://schemas.openxmlformats.org/package/2006/content-types">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xml"/>
  <Override ContentType="application/vnd.openxmlformats-officedocument.presentationml.slideLayout+xml" PartName="/ppt/slideLayouts/slideLayout6.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Lst>
  <p:sldSz cy="51435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 uri="GoogleSlidesCustomDataVersion2">
      <go:slidesCustomData xmlns:go="http://customooxmlschemas.google.com/" r:id="rId21" roundtripDataSignature="AMtx7mgIHcBqEFZXevOnZB/OQB3F2DW35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11" Type="http://schemas.openxmlformats.org/officeDocument/2006/relationships/slide" Target="slides/slide6.xml"/><Relationship Id="rId10" Type="http://schemas.openxmlformats.org/officeDocument/2006/relationships/slide" Target="slides/slide5.xml"/><Relationship Id="rId21" Type="http://customschemas.google.com/relationships/presentationmetadata" Target="meta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5" Type="http://schemas.openxmlformats.org/officeDocument/2006/relationships/notesMaster" Target="notesMasters/notesMaster1.xml"/><Relationship Id="rId19" Type="http://schemas.openxmlformats.org/officeDocument/2006/relationships/slide" Target="slides/slide14.xml"/><Relationship Id="rId6" Type="http://schemas.openxmlformats.org/officeDocument/2006/relationships/slide" Target="slides/slide1.xml"/><Relationship Id="rId18" Type="http://schemas.openxmlformats.org/officeDocument/2006/relationships/slide" Target="slides/slide13.xml"/><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pc="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pc="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pc="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pc="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pc="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pc="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pc="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pc="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pc="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 name="Shape 32"/>
        <p:cNvGrpSpPr/>
        <p:nvPr/>
      </p:nvGrpSpPr>
      <p:grpSpPr>
        <a:xfrm>
          <a:off x="0" y="0"/>
          <a:ext cx="0" cy="0"/>
          <a:chOff x="0" y="0"/>
          <a:chExt cx="0" cy="0"/>
        </a:xfrm>
      </p:grpSpPr>
      <p:sp>
        <p:nvSpPr>
          <p:cNvPr id="33" name="Google Shape;33;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 name="Google Shape;34;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[0:00 to 0:30]</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Hi, I'm Raj. [One line on your current role.]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In a notebook workflow, almost everything you run arrives by name: a package name, an extension name, a model name.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I'm going to walk through a real bug bounty report where one extension name turned into code execution on developer laptops. Then we'll turn it into a three-question threat model and a checklist you can take back to your own Jupyter setup.</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 name="Shape 39"/>
        <p:cNvGrpSpPr/>
        <p:nvPr/>
      </p:nvGrpSpPr>
      <p:grpSpPr>
        <a:xfrm>
          <a:off x="0" y="0"/>
          <a:ext cx="0" cy="0"/>
          <a:chOff x="0" y="0"/>
          <a:chExt cx="0" cy="0"/>
        </a:xfrm>
      </p:grpSpPr>
      <p:sp>
        <p:nvSpPr>
          <p:cNvPr id="40" name="Google Shape;40;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 name="Google Shape;41;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[0:30 to 1:30]</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Let's start with where notebooks actually live today. Many of us still picture Jupyter as a browser tab. But a large share of notebooks are now edited in VS Code, or in AI IDEs built on it like Cursor and Windsurf, often inside a devcontainer.</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Around the .ipynb file there are four layers that fetch code.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The editor pulls extensions by an identifier like publisher-dot-extension.</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JupyterLab 4's own extension manager searches PyPI and installs with pip.</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Your environment pulls packages by name.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And your models come from Hugging Face as author-slash-model.</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Each one is a lookup: a name goes in, code comes out. The question this talk keeps asking is: who controls that name, on the registry you are actually using?</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 name="Shape 54"/>
        <p:cNvGrpSpPr/>
        <p:nvPr/>
      </p:nvGrpSpPr>
      <p:grpSpPr>
        <a:xfrm>
          <a:off x="0" y="0"/>
          <a:ext cx="0" cy="0"/>
          <a:chOff x="0" y="0"/>
          <a:chExt cx="0" cy="0"/>
        </a:xfrm>
      </p:grpSpPr>
      <p:sp>
        <p:nvSpPr>
          <p:cNvPr id="55" name="Google Shape;55;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6" name="Google Shape;56;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[1:30 to 1:40]</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So let me show you what happens when the answer to that question is: someone else.</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 name="Shape 60"/>
        <p:cNvGrpSpPr/>
        <p:nvPr/>
      </p:nvGrpSpPr>
      <p:grpSpPr>
        <a:xfrm>
          <a:off x="0" y="0"/>
          <a:ext cx="0" cy="0"/>
          <a:chOff x="0" y="0"/>
          <a:chExt cx="0" cy="0"/>
        </a:xfrm>
      </p:grpSpPr>
      <p:sp>
        <p:nvSpPr>
          <p:cNvPr id="61" name="Google Shape;61;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 name="Google Shape;62;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[1:40 to 3:10]</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This comes from a bug bounty report a large enterprise received this year. I'll keep the organization and the people anonymous.</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External researchers looked for extension identifiers that developers had installed, but that did not exist on Open VSX, the registry most VS Code forks use. They registered those identifiers and published harmless test extensions with a higher version number. Editors picked them up, and each time the extension activated it called home with a small amount of metadata.</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Here's the part I want you to remember. The registry removed those packages within about a day. The callbacks kept coming for sixty days. Removing a package from a registry does not uninstall it from anyone's machine.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Look at what a single callback exposed: usernames, hostnames, IP addresses, and the Git remotes of the projects open in the editor, including machine learning platform, data, and agent repositories.</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The program rated it Critical, CVSS 9.6. If the payload had been hostile instead of benign, that is a foothold on every one of those machines.</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 name="Shape 75"/>
        <p:cNvGrpSpPr/>
        <p:nvPr/>
      </p:nvGrpSpPr>
      <p:grpSpPr>
        <a:xfrm>
          <a:off x="0" y="0"/>
          <a:ext cx="0" cy="0"/>
          <a:chOff x="0" y="0"/>
          <a:chExt cx="0" cy="0"/>
        </a:xfrm>
      </p:grpSpPr>
      <p:sp>
        <p:nvSpPr>
          <p:cNvPr id="76" name="Google Shape;76;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 name="Google Shape;77;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[3:10 to 4:10]</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Why does this work? Because there are two extension registries, and they don't talk to each other.</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VS Code uses Microsoft's Visual Studio Marketplace. Microsoft's terms limit that marketplace to Microsoft products, so most forks, including the AI IDEs, use Open VSX, which the Eclipse Foundation runs.</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The identifier is just a string, and the same string can belong to different accounts on the two registries.</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Here's an example from Jupyter world: the Jupyter extension, ms-toolsai.jupyter. On Microsoft's marketplace, Microsoft publishes it. On Open VSX, it's published by the Open VSX project's own account. That is legitimate and it is verified. But it shows the point: the name and the owner are separate facts on each registry.</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And for an extension that nobody has registered on Open VSX, whoever registers it first becomes its owner.</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7" name="Shape 87"/>
        <p:cNvGrpSpPr/>
        <p:nvPr/>
      </p:nvGrpSpPr>
      <p:grpSpPr>
        <a:xfrm>
          <a:off x="0" y="0"/>
          <a:ext cx="0" cy="0"/>
          <a:chOff x="0" y="0"/>
          <a:chExt cx="0" cy="0"/>
        </a:xfrm>
      </p:grpSpPr>
      <p:sp>
        <p:nvSpPr>
          <p:cNvPr id="88" name="Google Shape;88;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9" name="Google Shape;89;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[4:10 to 5:25]</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There are two main ways a machine ends up resolving someone else's name.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The first, and the one the researchers saw most, is the import flow. You install a new AI IDE, and it asks: do you want to bring over your VS Code extensions? You say yes.</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For each extension it can't find on Open VSX, several of these editors keep the local copy you already had, and leave auto-update turned on.</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At that moment the files are genuine. But the update channel now points at a registry where nobody owns that name yet. An attacker claims it, publishes a higher version, and auto-update does the rest.</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No prompt, no install dialog. It looks like a routine update to an extension you've trusted for years.</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 name="Shape 103"/>
        <p:cNvGrpSpPr/>
        <p:nvPr/>
      </p:nvGrpSpPr>
      <p:grpSpPr>
        <a:xfrm>
          <a:off x="0" y="0"/>
          <a:ext cx="0" cy="0"/>
          <a:chOff x="0" y="0"/>
          <a:chExt cx="0" cy="0"/>
        </a:xfrm>
      </p:grpSpPr>
      <p:sp>
        <p:nvSpPr>
          <p:cNvPr id="104" name="Google Shape;104;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5" name="Google Shape;105;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[5:25 to 6:25]</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The second path will feel familiar to anyone who maintains teaching material or project templates.</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We commit editor configuration to repos so everyone gets the same setup: a .vscode/extensions.json, or a devcontainer.json like this one for a Python and Jupyter environment.</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The first two entries are fine. The third is an extension that was renamed, deleted, or never published to Open VSX. The string stays in the file forever.</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Anyone can register it on the registry your editor uses. From then on, every new Codespace, every devcontainer rebuild, and every student who clicks "install recommended extensions" installs it.</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In the Jupyter community we copy course repos, workshop templates, and cookiecutters widely, and these files travel with them long after anyone reviews them.</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4" name="Google Shape;114;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[6:25 to 7:25]</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Why do I call this code execution and not a configuration nit? Because editor extensions aren't sandboxed. They run as you, with your permissions.</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On a data scientist's machine that means your notebooks and their outputs, which often contain real data. Kernels and terminals. Cloud credentials in your home directory, your Hugging Face token, your .env files. Jupyter's runtime files, which hold server URLs and tokens. Your Git and SSH keys. And the remote hosts and clusters you connect to.</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This is not hypothetical. In October 2025, the GlassWorm campaign hid credential-stealing code in Open VSX extensions using invisible Unicode characters, and it reached users through auto-update.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Registry scanning helps, but it can't fix ownership: </a:t>
            </a:r>
            <a:r>
              <a:rPr b="0" i="0" lang="en-CA" sz="1200">
                <a:solidFill>
                  <a:srgbClr val="616262"/>
                </a:solidFill>
              </a:rPr>
              <a:t>a clean scanned version can execute its payload at runtime</a:t>
            </a:r>
            <a:r>
              <a:rPr lang="en-CA" sz="1200"/>
              <a:t>.</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1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 name="Google Shape;12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[7:25 to 8:55]</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Now step back, because this is not an editor problem. It's the same bug at every layer of the notebook stack.</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In the editor, you write an extension ID, and whoever owns it on your registry decides what you get. That's our report.</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In Python, PyTorch itself was hit. Over the 2022 Dec holidays someone uploaded a package called torchtriton to PyPI, the same name as a dependency PyTorch served from its own nightly index. pip gave PyPI precedence, so nightly installs between December 25th and 30th pulled the malicious one.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For models, Palo Alto's Unit 42 showed in 2025 that when a Hugging Face author deletes their account, the namespace can be re-registered, and code that loads author-slash-model by name gets the new owner's model.</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And at the file level, a pickled checkpoint can execute code while it loads, which is why PyTorch 2.6 made weights_only=True the default for torch.load.</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Four layers, one lesson: a name is a request, not an identity.</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p16: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3" name="Google Shape;153;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[8:55 to 9:55]</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Here's the lightweight threat model I promised. Three questions, asked for every name your notebook depends on.</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One: who owns this name on the registry I actually resolve from? Not the one I assume. Check the publisher, not the string.</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Two: when does it resolve again? Not only when I install it, but on import, on auto-update, on every environment rebuild, and every CI run. Each of those is a new chance to receive someone else's code.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Three: what can it reach when it runs? My user account, my tokens, my data, my cluster.</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If the answer to the first question is "I'm not sure" and the answer to the third is "everything", that is where you start.</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4" name="Shape 164"/>
        <p:cNvGrpSpPr/>
        <p:nvPr/>
      </p:nvGrpSpPr>
      <p:grpSpPr>
        <a:xfrm>
          <a:off x="0" y="0"/>
          <a:ext cx="0" cy="0"/>
          <a:chOff x="0" y="0"/>
          <a:chExt cx="0" cy="0"/>
        </a:xfrm>
      </p:grpSpPr>
      <p:sp>
        <p:nvSpPr>
          <p:cNvPr id="165" name="Google Shape;165;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 name="Google Shape;166;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[9:55 to 10:55]</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If you write notebooks, here's what you can do this week.</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Before you accept "import from VS Code" in a new editor, check which of your extensions actually exist on its registry, and from which publisher.</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Turn off extension auto-update, or delay updates by a day or two. The researchers in this report called an update cooldown the single most effective control against the import path, because malicious versions are usually caught and pulled quickly.</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Pin models to a commit with the revision argument, and prefer safetensors.</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Leave torch.load on weights_only=True, and don't switch it off for files you didn't produce.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Install from one index and pin with hashes.</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And keep long-lived cloud tokens off the machine where you open notebooks you didn't write.</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1" name="Shape 181"/>
        <p:cNvGrpSpPr/>
        <p:nvPr/>
      </p:nvGrpSpPr>
      <p:grpSpPr>
        <a:xfrm>
          <a:off x="0" y="0"/>
          <a:ext cx="0" cy="0"/>
          <a:chOff x="0" y="0"/>
          <a:chExt cx="0" cy="0"/>
        </a:xfrm>
      </p:grpSpPr>
      <p:sp>
        <p:nvSpPr>
          <p:cNvPr id="182" name="Google Shape;182;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3" name="Google Shape;183;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[10:55 to 11:55]</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If you run the platform, a JupyterHub, a devcontainer image, or an internal editor build, these are the controls that scale.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Allowlist extensions by publisher and ID. VS Code has supported this centrally since version 1.96 through the AllowedExtensions policy. If you ship a fork, check what its equivalent is.</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Lint repositories for extension IDs in extensions.json and devcontainer.json, and fail the build if one doesn't resolve to an approved publisher.</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Reserve your internal names on the public registries. That is exactly what PyTorch did after torchtriton: they renamed the dependency and registered a placeholder on PyPI.</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Mirror packages and models, and resolve only from your mirror.</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Give kernels and devcontainers short-lived, scoped credentials.</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And watch egress from developer machines and hub nodes. In this report, the signal was a callback to a public webhook service.</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 name="Google Shape;200;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[11:55 to 12:40]</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Three things to take home.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Treat the notebook workstation as production, because that is where the credentials and the data are.</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Pin identities, not names: a verified publisher, a commit, a hash.</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And slow updates down while you speed detection up. A short cooldown closes the quietest path I showed you today, and egress monitoring is how you find the ones that get through.</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The references are on this slide. Thank you.</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h5bf753382d83e727_0_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 name="Google Shape;212;h5bf753382d83e727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 name="Google Shape;21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rmAutofit/>
          </a:bodyPr>
          <a:lstStyle/>
          <a:p>
            <a:pPr indent="-298450" lvl="0" marL="457200" marR="0" rtl="0" algn="l">
              <a:lnSpc>
                <a:spcPct val="100000"/>
              </a:lnSpc>
              <a:spcBef>
                <a:spcPts val="0"/>
              </a:spcBef>
              <a:spcAft>
                <a:spcPts val="0"/>
              </a:spcAft>
              <a:buClr>
                <a:srgbClr val="000000"/>
              </a:buClr>
              <a:buSzPts val="1100"/>
              <a:buFont typeface="Arial"/>
              <a:buChar char="●"/>
            </a:pPr>
            <a:r>
              <a:rPr lang="en-CA" sz="1200"/>
              <a:t>[12:40 onward]</a:t>
            </a:r>
            <a:endParaRPr/>
          </a:p>
          <a:p>
            <a:pPr indent="-298450" lvl="0" marL="457200" marR="0" rtl="0" algn="l">
              <a:lnSpc>
                <a:spcPct val="100000"/>
              </a:lnSpc>
              <a:spcBef>
                <a:spcPts val="0"/>
              </a:spcBef>
              <a:spcAft>
                <a:spcPts val="0"/>
              </a:spcAft>
              <a:buClr>
                <a:srgbClr val="000000"/>
              </a:buClr>
              <a:buSzPts val="1100"/>
              <a:buFont typeface="Arial"/>
              <a:buChar char="●"/>
            </a:pPr>
            <a:r>
              <a:rPr lang="en-CA" sz="1200"/>
              <a:t>Happy to take questions.</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2">
    <p:bg>
      <p:bgPr>
        <a:gradFill>
          <a:gsLst>
            <a:gs pos="0">
              <a:srgbClr val="F37626">
                <a:alpha val="65490"/>
              </a:srgbClr>
            </a:gs>
            <a:gs pos="100000">
              <a:schemeClr val="lt1"/>
            </a:gs>
          </a:gsLst>
          <a:lin ang="16200038" scaled="0"/>
        </a:gradFill>
      </p:bgPr>
    </p:bg>
    <p:spTree>
      <p:nvGrpSpPr>
        <p:cNvPr id="9" name="Shape 9"/>
        <p:cNvGrpSpPr/>
        <p:nvPr/>
      </p:nvGrpSpPr>
      <p:grpSpPr>
        <a:xfrm>
          <a:off x="0" y="0"/>
          <a:ext cx="0" cy="0"/>
          <a:chOff x="0" y="0"/>
          <a:chExt cx="0" cy="0"/>
        </a:xfrm>
      </p:grpSpPr>
      <p:sp>
        <p:nvSpPr>
          <p:cNvPr id="10" name="Google Shape;10;p9"/>
          <p:cNvSpPr txBox="1"/>
          <p:nvPr>
            <p:ph type="ctrTitle"/>
          </p:nvPr>
        </p:nvSpPr>
        <p:spPr>
          <a:xfrm>
            <a:off x="390351" y="1315608"/>
            <a:ext cx="8010201" cy="1471064"/>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rgbClr val="3F3F3F"/>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11" name="Google Shape;11;p9"/>
          <p:cNvSpPr txBox="1"/>
          <p:nvPr>
            <p:ph idx="1" type="subTitle"/>
          </p:nvPr>
        </p:nvSpPr>
        <p:spPr>
          <a:xfrm>
            <a:off x="390351" y="2786671"/>
            <a:ext cx="7287958" cy="670179"/>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2800"/>
              <a:buNone/>
              <a:defRPr sz="2800">
                <a:solidFill>
                  <a:srgbClr val="3F3F3F"/>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
        <p:nvSpPr>
          <p:cNvPr id="12" name="Google Shape;12;p9"/>
          <p:cNvSpPr txBox="1"/>
          <p:nvPr/>
        </p:nvSpPr>
        <p:spPr>
          <a:xfrm>
            <a:off x="310984" y="4657125"/>
            <a:ext cx="247329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CA" spc="0" sz="1400" u="none" cap="none" strike="noStrike">
                <a:solidFill>
                  <a:srgbClr val="3F3F3F"/>
                </a:solidFill>
                <a:latin typeface="Arial"/>
                <a:ea typeface="Arial"/>
                <a:cs typeface="Arial"/>
                <a:sym typeface="Arial"/>
              </a:rPr>
              <a:t>#JupyterDay</a:t>
            </a:r>
            <a:endParaRPr b="0" i="0" spc="0" sz="1400" u="none" cap="none" strike="noStrike">
              <a:solidFill>
                <a:srgbClr val="3F3F3F"/>
              </a:solidFill>
              <a:latin typeface="Arial"/>
              <a:ea typeface="Arial"/>
              <a:cs typeface="Arial"/>
              <a:sym typeface="Arial"/>
            </a:endParaRPr>
          </a:p>
        </p:txBody>
      </p:sp>
      <p:pic>
        <p:nvPicPr>
          <p:cNvPr id="13" name="Google Shape;13;p9" title="JupyterDay_Logo_color.png"/>
          <p:cNvPicPr preferRelativeResize="0"/>
          <p:nvPr/>
        </p:nvPicPr>
        <p:blipFill rotWithShape="1">
          <a:blip r:embed="rId2">
            <a:alphaModFix/>
          </a:blip>
          <a:srcRect b="0" l="0" r="0" t="0"/>
          <a:stretch/>
        </p:blipFill>
        <p:spPr>
          <a:xfrm>
            <a:off x="6955837" y="184012"/>
            <a:ext cx="1967201" cy="379675"/>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bg>
      <p:bgPr>
        <a:gradFill>
          <a:gsLst>
            <a:gs pos="0">
              <a:srgbClr val="F37626"/>
            </a:gs>
            <a:gs pos="100000">
              <a:schemeClr val="lt1"/>
            </a:gs>
          </a:gsLst>
          <a:lin ang="2700006" scaled="0"/>
        </a:gradFill>
      </p:bgPr>
    </p:bg>
    <p:spTree>
      <p:nvGrpSpPr>
        <p:cNvPr id="14" name="Shape 14"/>
        <p:cNvGrpSpPr/>
        <p:nvPr/>
      </p:nvGrpSpPr>
      <p:grpSpPr>
        <a:xfrm>
          <a:off x="0" y="0"/>
          <a:ext cx="0" cy="0"/>
          <a:chOff x="0" y="0"/>
          <a:chExt cx="0" cy="0"/>
        </a:xfrm>
      </p:grpSpPr>
      <p:sp>
        <p:nvSpPr>
          <p:cNvPr id="15" name="Google Shape;15;p10"/>
          <p:cNvSpPr txBox="1"/>
          <p:nvPr>
            <p:ph idx="12" type="sldNum"/>
          </p:nvPr>
        </p:nvSpPr>
        <p:spPr>
          <a:xfrm>
            <a:off x="8399227" y="4619544"/>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
        <p:nvSpPr>
          <p:cNvPr id="16" name="Google Shape;16;p10"/>
          <p:cNvSpPr/>
          <p:nvPr/>
        </p:nvSpPr>
        <p:spPr>
          <a:xfrm>
            <a:off x="0" y="592675"/>
            <a:ext cx="9144000" cy="4550700"/>
          </a:xfrm>
          <a:prstGeom prst="rect">
            <a:avLst/>
          </a:prstGeom>
          <a:solidFill>
            <a:schemeClr val="lt1"/>
          </a:solidFill>
          <a:ln>
            <a:noFill/>
          </a:ln>
        </p:spPr>
        <p:txBody>
          <a:bodyPr anchorCtr="0" anchor="ctr" bIns="91425" lIns="91425" spcFirstLastPara="1" rIns="91425" wrap="square" tIns="91425">
            <a:noAutofit/>
          </a:bodyPr>
          <a:lstStyle/>
          <a:p>
            <a:pPr indent="0" lvl="0" marL="0" marR="0" rtl="0" algn="ctr">
              <a:lnSpc>
                <a:spcPct val="100000"/>
              </a:lnSpc>
              <a:spcBef>
                <a:spcPts val="0"/>
              </a:spcBef>
              <a:spcAft>
                <a:spcPts val="0"/>
              </a:spcAft>
              <a:buClr>
                <a:srgbClr val="000000"/>
              </a:buClr>
              <a:buSzPts val="1400"/>
              <a:buFont typeface="Arial"/>
              <a:buNone/>
            </a:pPr>
            <a:r>
              <a:t/>
            </a:r>
            <a:endParaRPr b="0" i="0" spc="0" sz="1400" u="none" cap="none" strike="noStrike">
              <a:solidFill>
                <a:srgbClr val="000000"/>
              </a:solidFill>
              <a:latin typeface="Arial"/>
              <a:ea typeface="Arial"/>
              <a:cs typeface="Arial"/>
              <a:sym typeface="Arial"/>
            </a:endParaRPr>
          </a:p>
        </p:txBody>
      </p:sp>
      <p:pic>
        <p:nvPicPr>
          <p:cNvPr id="17" name="Google Shape;17;p10" title="JupyterDay_Logo_color.png"/>
          <p:cNvPicPr preferRelativeResize="0"/>
          <p:nvPr/>
        </p:nvPicPr>
        <p:blipFill rotWithShape="1">
          <a:blip r:embed="rId2">
            <a:alphaModFix/>
          </a:blip>
          <a:srcRect b="0" l="0" r="0" t="0"/>
          <a:stretch/>
        </p:blipFill>
        <p:spPr>
          <a:xfrm>
            <a:off x="7138349" y="133193"/>
            <a:ext cx="1784699" cy="344450"/>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1_Title slide">
    <p:bg>
      <p:bgPr>
        <a:gradFill>
          <a:gsLst>
            <a:gs pos="0">
              <a:srgbClr val="F37626">
                <a:alpha val="65490"/>
              </a:srgbClr>
            </a:gs>
            <a:gs pos="100000">
              <a:schemeClr val="lt1"/>
            </a:gs>
          </a:gsLst>
          <a:lin ang="16200038" scaled="0"/>
        </a:gradFill>
      </p:bgPr>
    </p:bg>
    <p:spTree>
      <p:nvGrpSpPr>
        <p:cNvPr id="18" name="Shape 18"/>
        <p:cNvGrpSpPr/>
        <p:nvPr/>
      </p:nvGrpSpPr>
      <p:grpSpPr>
        <a:xfrm>
          <a:off x="0" y="0"/>
          <a:ext cx="0" cy="0"/>
          <a:chOff x="0" y="0"/>
          <a:chExt cx="0" cy="0"/>
        </a:xfrm>
      </p:grpSpPr>
      <p:sp>
        <p:nvSpPr>
          <p:cNvPr id="19" name="Google Shape;19;p8"/>
          <p:cNvSpPr txBox="1"/>
          <p:nvPr>
            <p:ph type="ctrTitle"/>
          </p:nvPr>
        </p:nvSpPr>
        <p:spPr>
          <a:xfrm>
            <a:off x="390351" y="1685144"/>
            <a:ext cx="8010201" cy="1471064"/>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Clr>
                <a:schemeClr val="lt1"/>
              </a:buClr>
              <a:buSzPts val="4800"/>
              <a:buNone/>
              <a:defRPr sz="4800">
                <a:solidFill>
                  <a:srgbClr val="3F3F3F"/>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20" name="Google Shape;20;p8"/>
          <p:cNvSpPr txBox="1"/>
          <p:nvPr/>
        </p:nvSpPr>
        <p:spPr>
          <a:xfrm>
            <a:off x="310984" y="4657125"/>
            <a:ext cx="2473298" cy="30777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CA" spc="0" sz="1400" u="none" cap="none" strike="noStrike">
                <a:solidFill>
                  <a:srgbClr val="3F3F3F"/>
                </a:solidFill>
                <a:latin typeface="Arial"/>
                <a:ea typeface="Arial"/>
                <a:cs typeface="Arial"/>
                <a:sym typeface="Arial"/>
              </a:rPr>
              <a:t>#JupyterDay</a:t>
            </a:r>
            <a:endParaRPr b="0" i="0" spc="0" sz="1400" u="none" cap="none" strike="noStrike">
              <a:solidFill>
                <a:srgbClr val="3F3F3F"/>
              </a:solidFill>
              <a:latin typeface="Arial"/>
              <a:ea typeface="Arial"/>
              <a:cs typeface="Arial"/>
              <a:sym typeface="Arial"/>
            </a:endParaRPr>
          </a:p>
        </p:txBody>
      </p:sp>
      <p:pic>
        <p:nvPicPr>
          <p:cNvPr id="21" name="Google Shape;21;p8" title="JupyterDay_Logo_color.png"/>
          <p:cNvPicPr preferRelativeResize="0"/>
          <p:nvPr/>
        </p:nvPicPr>
        <p:blipFill rotWithShape="1">
          <a:blip r:embed="rId2">
            <a:alphaModFix/>
          </a:blip>
          <a:srcRect b="0" l="0" r="0" t="0"/>
          <a:stretch/>
        </p:blipFill>
        <p:spPr>
          <a:xfrm>
            <a:off x="6955837" y="184012"/>
            <a:ext cx="1967201" cy="37967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bg>
      <p:bgPr>
        <a:gradFill>
          <a:gsLst>
            <a:gs pos="0">
              <a:srgbClr val="F37626">
                <a:alpha val="65490"/>
              </a:srgbClr>
            </a:gs>
            <a:gs pos="100000">
              <a:schemeClr val="lt1"/>
            </a:gs>
          </a:gsLst>
          <a:lin ang="16200038" scaled="0"/>
        </a:gradFill>
      </p:bgPr>
    </p:bg>
    <p:spTree>
      <p:nvGrpSpPr>
        <p:cNvPr id="22" name="Shape 22"/>
        <p:cNvGrpSpPr/>
        <p:nvPr/>
      </p:nvGrpSpPr>
      <p:grpSpPr>
        <a:xfrm>
          <a:off x="0" y="0"/>
          <a:ext cx="0" cy="0"/>
          <a:chOff x="0" y="0"/>
          <a:chExt cx="0" cy="0"/>
        </a:xfrm>
      </p:grpSpPr>
      <p:pic>
        <p:nvPicPr>
          <p:cNvPr id="23" name="Google Shape;23;p7" title="JupyterDay_Logo_color.png"/>
          <p:cNvPicPr preferRelativeResize="0"/>
          <p:nvPr/>
        </p:nvPicPr>
        <p:blipFill rotWithShape="1">
          <a:blip r:embed="rId2">
            <a:alphaModFix/>
          </a:blip>
          <a:srcRect b="0" l="0" r="0" t="0"/>
          <a:stretch/>
        </p:blipFill>
        <p:spPr>
          <a:xfrm>
            <a:off x="1176173" y="1845628"/>
            <a:ext cx="6588448" cy="1271600"/>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1">
  <p:cSld name="TITLE_1">
    <p:bg>
      <p:bgPr>
        <a:gradFill>
          <a:gsLst>
            <a:gs pos="0">
              <a:srgbClr val="F37626">
                <a:alpha val="65490"/>
              </a:srgbClr>
            </a:gs>
            <a:gs pos="100000">
              <a:schemeClr val="lt1"/>
            </a:gs>
          </a:gsLst>
          <a:lin ang="16200038" scaled="0"/>
        </a:gradFill>
      </p:bgPr>
    </p:bg>
    <p:spTree>
      <p:nvGrpSpPr>
        <p:cNvPr id="24" name="Shape 24"/>
        <p:cNvGrpSpPr/>
        <p:nvPr/>
      </p:nvGrpSpPr>
      <p:grpSpPr>
        <a:xfrm>
          <a:off x="0" y="0"/>
          <a:ext cx="0" cy="0"/>
          <a:chOff x="0" y="0"/>
          <a:chExt cx="0" cy="0"/>
        </a:xfrm>
      </p:grpSpPr>
      <p:sp>
        <p:nvSpPr>
          <p:cNvPr id="25" name="Google Shape;25;g3f6d2db2de9_0_11"/>
          <p:cNvSpPr txBox="1"/>
          <p:nvPr>
            <p:ph type="ctrTitle"/>
          </p:nvPr>
        </p:nvSpPr>
        <p:spPr>
          <a:xfrm>
            <a:off x="398303" y="735162"/>
            <a:ext cx="8010300" cy="14712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4800"/>
              <a:buNone/>
              <a:defRPr sz="4800">
                <a:solidFill>
                  <a:srgbClr val="3F3F3F"/>
                </a:solidFill>
              </a:defRPr>
            </a:lvl1pPr>
            <a:lvl2pPr lvl="1" algn="ctr">
              <a:lnSpc>
                <a:spcPct val="100000"/>
              </a:lnSpc>
              <a:spcBef>
                <a:spcPts val="0"/>
              </a:spcBef>
              <a:spcAft>
                <a:spcPts val="0"/>
              </a:spcAft>
              <a:buClr>
                <a:schemeClr val="lt1"/>
              </a:buClr>
              <a:buSzPts val="4800"/>
              <a:buNone/>
              <a:defRPr sz="4800">
                <a:solidFill>
                  <a:schemeClr val="lt1"/>
                </a:solidFill>
              </a:defRPr>
            </a:lvl2pPr>
            <a:lvl3pPr lvl="2" algn="ctr">
              <a:lnSpc>
                <a:spcPct val="100000"/>
              </a:lnSpc>
              <a:spcBef>
                <a:spcPts val="0"/>
              </a:spcBef>
              <a:spcAft>
                <a:spcPts val="0"/>
              </a:spcAft>
              <a:buClr>
                <a:schemeClr val="lt1"/>
              </a:buClr>
              <a:buSzPts val="4800"/>
              <a:buNone/>
              <a:defRPr sz="4800">
                <a:solidFill>
                  <a:schemeClr val="lt1"/>
                </a:solidFill>
              </a:defRPr>
            </a:lvl3pPr>
            <a:lvl4pPr lvl="3" algn="ctr">
              <a:lnSpc>
                <a:spcPct val="100000"/>
              </a:lnSpc>
              <a:spcBef>
                <a:spcPts val="0"/>
              </a:spcBef>
              <a:spcAft>
                <a:spcPts val="0"/>
              </a:spcAft>
              <a:buClr>
                <a:schemeClr val="lt1"/>
              </a:buClr>
              <a:buSzPts val="4800"/>
              <a:buNone/>
              <a:defRPr sz="4800">
                <a:solidFill>
                  <a:schemeClr val="lt1"/>
                </a:solidFill>
              </a:defRPr>
            </a:lvl4pPr>
            <a:lvl5pPr lvl="4" algn="ctr">
              <a:lnSpc>
                <a:spcPct val="100000"/>
              </a:lnSpc>
              <a:spcBef>
                <a:spcPts val="0"/>
              </a:spcBef>
              <a:spcAft>
                <a:spcPts val="0"/>
              </a:spcAft>
              <a:buClr>
                <a:schemeClr val="lt1"/>
              </a:buClr>
              <a:buSzPts val="4800"/>
              <a:buNone/>
              <a:defRPr sz="4800">
                <a:solidFill>
                  <a:schemeClr val="lt1"/>
                </a:solidFill>
              </a:defRPr>
            </a:lvl5pPr>
            <a:lvl6pPr lvl="5" algn="ctr">
              <a:lnSpc>
                <a:spcPct val="100000"/>
              </a:lnSpc>
              <a:spcBef>
                <a:spcPts val="0"/>
              </a:spcBef>
              <a:spcAft>
                <a:spcPts val="0"/>
              </a:spcAft>
              <a:buClr>
                <a:schemeClr val="lt1"/>
              </a:buClr>
              <a:buSzPts val="4800"/>
              <a:buNone/>
              <a:defRPr sz="4800">
                <a:solidFill>
                  <a:schemeClr val="lt1"/>
                </a:solidFill>
              </a:defRPr>
            </a:lvl6pPr>
            <a:lvl7pPr lvl="6" algn="ctr">
              <a:lnSpc>
                <a:spcPct val="100000"/>
              </a:lnSpc>
              <a:spcBef>
                <a:spcPts val="0"/>
              </a:spcBef>
              <a:spcAft>
                <a:spcPts val="0"/>
              </a:spcAft>
              <a:buClr>
                <a:schemeClr val="lt1"/>
              </a:buClr>
              <a:buSzPts val="4800"/>
              <a:buNone/>
              <a:defRPr sz="4800">
                <a:solidFill>
                  <a:schemeClr val="lt1"/>
                </a:solidFill>
              </a:defRPr>
            </a:lvl7pPr>
            <a:lvl8pPr lvl="7" algn="ctr">
              <a:lnSpc>
                <a:spcPct val="100000"/>
              </a:lnSpc>
              <a:spcBef>
                <a:spcPts val="0"/>
              </a:spcBef>
              <a:spcAft>
                <a:spcPts val="0"/>
              </a:spcAft>
              <a:buClr>
                <a:schemeClr val="lt1"/>
              </a:buClr>
              <a:buSzPts val="4800"/>
              <a:buNone/>
              <a:defRPr sz="4800">
                <a:solidFill>
                  <a:schemeClr val="lt1"/>
                </a:solidFill>
              </a:defRPr>
            </a:lvl8pPr>
            <a:lvl9pPr lvl="8" algn="ctr">
              <a:lnSpc>
                <a:spcPct val="100000"/>
              </a:lnSpc>
              <a:spcBef>
                <a:spcPts val="0"/>
              </a:spcBef>
              <a:spcAft>
                <a:spcPts val="0"/>
              </a:spcAft>
              <a:buClr>
                <a:schemeClr val="lt1"/>
              </a:buClr>
              <a:buSzPts val="4800"/>
              <a:buNone/>
              <a:defRPr sz="4800">
                <a:solidFill>
                  <a:schemeClr val="lt1"/>
                </a:solidFill>
              </a:defRPr>
            </a:lvl9pPr>
          </a:lstStyle>
          <a:p/>
        </p:txBody>
      </p:sp>
      <p:sp>
        <p:nvSpPr>
          <p:cNvPr id="26" name="Google Shape;26;g3f6d2db2de9_0_11"/>
          <p:cNvSpPr txBox="1"/>
          <p:nvPr>
            <p:ph idx="1" type="subTitle"/>
          </p:nvPr>
        </p:nvSpPr>
        <p:spPr>
          <a:xfrm>
            <a:off x="398303" y="2206225"/>
            <a:ext cx="7287900" cy="6702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Clr>
                <a:schemeClr val="lt1"/>
              </a:buClr>
              <a:buSzPts val="2800"/>
              <a:buNone/>
              <a:defRPr sz="2800">
                <a:solidFill>
                  <a:srgbClr val="3F3F3F"/>
                </a:solidFill>
              </a:defRPr>
            </a:lvl1pPr>
            <a:lvl2pPr lvl="1" algn="ctr">
              <a:lnSpc>
                <a:spcPct val="100000"/>
              </a:lnSpc>
              <a:spcBef>
                <a:spcPts val="0"/>
              </a:spcBef>
              <a:spcAft>
                <a:spcPts val="0"/>
              </a:spcAft>
              <a:buClr>
                <a:schemeClr val="lt1"/>
              </a:buClr>
              <a:buSzPts val="2800"/>
              <a:buNone/>
              <a:defRPr sz="2800">
                <a:solidFill>
                  <a:schemeClr val="lt1"/>
                </a:solidFill>
              </a:defRPr>
            </a:lvl2pPr>
            <a:lvl3pPr lvl="2" algn="ctr">
              <a:lnSpc>
                <a:spcPct val="100000"/>
              </a:lnSpc>
              <a:spcBef>
                <a:spcPts val="0"/>
              </a:spcBef>
              <a:spcAft>
                <a:spcPts val="0"/>
              </a:spcAft>
              <a:buClr>
                <a:schemeClr val="lt1"/>
              </a:buClr>
              <a:buSzPts val="2800"/>
              <a:buNone/>
              <a:defRPr sz="2800">
                <a:solidFill>
                  <a:schemeClr val="lt1"/>
                </a:solidFill>
              </a:defRPr>
            </a:lvl3pPr>
            <a:lvl4pPr lvl="3" algn="ctr">
              <a:lnSpc>
                <a:spcPct val="100000"/>
              </a:lnSpc>
              <a:spcBef>
                <a:spcPts val="0"/>
              </a:spcBef>
              <a:spcAft>
                <a:spcPts val="0"/>
              </a:spcAft>
              <a:buClr>
                <a:schemeClr val="lt1"/>
              </a:buClr>
              <a:buSzPts val="2800"/>
              <a:buNone/>
              <a:defRPr sz="2800">
                <a:solidFill>
                  <a:schemeClr val="lt1"/>
                </a:solidFill>
              </a:defRPr>
            </a:lvl4pPr>
            <a:lvl5pPr lvl="4" algn="ctr">
              <a:lnSpc>
                <a:spcPct val="100000"/>
              </a:lnSpc>
              <a:spcBef>
                <a:spcPts val="0"/>
              </a:spcBef>
              <a:spcAft>
                <a:spcPts val="0"/>
              </a:spcAft>
              <a:buClr>
                <a:schemeClr val="lt1"/>
              </a:buClr>
              <a:buSzPts val="2800"/>
              <a:buNone/>
              <a:defRPr sz="2800">
                <a:solidFill>
                  <a:schemeClr val="lt1"/>
                </a:solidFill>
              </a:defRPr>
            </a:lvl5pPr>
            <a:lvl6pPr lvl="5" algn="ctr">
              <a:lnSpc>
                <a:spcPct val="100000"/>
              </a:lnSpc>
              <a:spcBef>
                <a:spcPts val="0"/>
              </a:spcBef>
              <a:spcAft>
                <a:spcPts val="0"/>
              </a:spcAft>
              <a:buClr>
                <a:schemeClr val="lt1"/>
              </a:buClr>
              <a:buSzPts val="2800"/>
              <a:buNone/>
              <a:defRPr sz="2800">
                <a:solidFill>
                  <a:schemeClr val="lt1"/>
                </a:solidFill>
              </a:defRPr>
            </a:lvl6pPr>
            <a:lvl7pPr lvl="6" algn="ctr">
              <a:lnSpc>
                <a:spcPct val="100000"/>
              </a:lnSpc>
              <a:spcBef>
                <a:spcPts val="0"/>
              </a:spcBef>
              <a:spcAft>
                <a:spcPts val="0"/>
              </a:spcAft>
              <a:buClr>
                <a:schemeClr val="lt1"/>
              </a:buClr>
              <a:buSzPts val="2800"/>
              <a:buNone/>
              <a:defRPr sz="2800">
                <a:solidFill>
                  <a:schemeClr val="lt1"/>
                </a:solidFill>
              </a:defRPr>
            </a:lvl7pPr>
            <a:lvl8pPr lvl="7" algn="ctr">
              <a:lnSpc>
                <a:spcPct val="100000"/>
              </a:lnSpc>
              <a:spcBef>
                <a:spcPts val="0"/>
              </a:spcBef>
              <a:spcAft>
                <a:spcPts val="0"/>
              </a:spcAft>
              <a:buClr>
                <a:schemeClr val="lt1"/>
              </a:buClr>
              <a:buSzPts val="2800"/>
              <a:buNone/>
              <a:defRPr sz="2800">
                <a:solidFill>
                  <a:schemeClr val="lt1"/>
                </a:solidFill>
              </a:defRPr>
            </a:lvl8pPr>
            <a:lvl9pPr lvl="8" algn="ctr">
              <a:lnSpc>
                <a:spcPct val="100000"/>
              </a:lnSpc>
              <a:spcBef>
                <a:spcPts val="0"/>
              </a:spcBef>
              <a:spcAft>
                <a:spcPts val="0"/>
              </a:spcAft>
              <a:buClr>
                <a:schemeClr val="lt1"/>
              </a:buClr>
              <a:buSzPts val="2800"/>
              <a:buNone/>
              <a:defRPr sz="2800">
                <a:solidFill>
                  <a:schemeClr val="lt1"/>
                </a:solidFill>
              </a:defRPr>
            </a:lvl9pPr>
          </a:lstStyle>
          <a:p/>
        </p:txBody>
      </p:sp>
      <p:sp>
        <p:nvSpPr>
          <p:cNvPr id="27" name="Google Shape;27;g3f6d2db2de9_0_11"/>
          <p:cNvSpPr txBox="1"/>
          <p:nvPr/>
        </p:nvSpPr>
        <p:spPr>
          <a:xfrm>
            <a:off x="152934" y="4657125"/>
            <a:ext cx="2473200" cy="307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CA" spc="0" sz="1400" u="none" cap="none" strike="noStrike">
                <a:solidFill>
                  <a:srgbClr val="3F3F3F"/>
                </a:solidFill>
                <a:latin typeface="Arial"/>
                <a:ea typeface="Arial"/>
                <a:cs typeface="Arial"/>
                <a:sym typeface="Arial"/>
              </a:rPr>
              <a:t>#JupyterDay</a:t>
            </a:r>
            <a:endParaRPr b="0" i="0" spc="0" sz="1400" u="none" cap="none" strike="noStrike">
              <a:solidFill>
                <a:srgbClr val="3F3F3F"/>
              </a:solidFill>
              <a:latin typeface="Arial"/>
              <a:ea typeface="Arial"/>
              <a:cs typeface="Arial"/>
              <a:sym typeface="Arial"/>
            </a:endParaRPr>
          </a:p>
        </p:txBody>
      </p:sp>
      <p:pic>
        <p:nvPicPr>
          <p:cNvPr id="28" name="Google Shape;28;g3f6d2db2de9_0_11" title="JupyterDay_Logo_color.png"/>
          <p:cNvPicPr preferRelativeResize="0"/>
          <p:nvPr/>
        </p:nvPicPr>
        <p:blipFill rotWithShape="1">
          <a:blip r:embed="rId2">
            <a:alphaModFix/>
          </a:blip>
          <a:srcRect b="0" l="0" r="0" t="0"/>
          <a:stretch/>
        </p:blipFill>
        <p:spPr>
          <a:xfrm>
            <a:off x="6955837" y="184012"/>
            <a:ext cx="1967201" cy="37967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Logo">
    <p:bg>
      <p:bgPr>
        <a:solidFill>
          <a:schemeClr val="lt1"/>
        </a:solidFill>
      </p:bgPr>
    </p:bg>
    <p:spTree>
      <p:nvGrpSpPr>
        <p:cNvPr id="29" name="Shape 29"/>
        <p:cNvGrpSpPr/>
        <p:nvPr/>
      </p:nvGrpSpPr>
      <p:grpSpPr>
        <a:xfrm>
          <a:off x="0" y="0"/>
          <a:ext cx="0" cy="0"/>
          <a:chOff x="0" y="0"/>
          <a:chExt cx="0" cy="0"/>
        </a:xfrm>
      </p:grpSpPr>
      <p:sp>
        <p:nvSpPr>
          <p:cNvPr id="30" name="Google Shape;30;p11"/>
          <p:cNvSpPr txBox="1"/>
          <p:nvPr>
            <p:ph idx="12" type="sldNum"/>
          </p:nvPr>
        </p:nvSpPr>
        <p:spPr>
          <a:xfrm>
            <a:off x="8399227" y="4619544"/>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pc="0" sz="1000" u="none" cap="none" strike="noStrike">
                <a:solidFill>
                  <a:srgbClr val="3F3F3F"/>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pic>
        <p:nvPicPr>
          <p:cNvPr id="31" name="Google Shape;31;p11" title="JupyterDay_Logo_color.png"/>
          <p:cNvPicPr preferRelativeResize="0"/>
          <p:nvPr/>
        </p:nvPicPr>
        <p:blipFill rotWithShape="1">
          <a:blip r:embed="rId2">
            <a:alphaModFix/>
          </a:blip>
          <a:srcRect b="0" l="0" r="0" t="0"/>
          <a:stretch/>
        </p:blipFill>
        <p:spPr>
          <a:xfrm>
            <a:off x="6955837" y="184012"/>
            <a:ext cx="1967201" cy="379675"/>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accent1"/>
              </a:buClr>
              <a:buSzPts val="2800"/>
              <a:buFont typeface="Arial"/>
              <a:buNone/>
              <a:defRPr b="0" i="0" spc="0" sz="2800" u="none" cap="none" strike="noStrike">
                <a:solidFill>
                  <a:schemeClr val="accent1"/>
                </a:solidFill>
                <a:latin typeface="Arial"/>
                <a:ea typeface="Arial"/>
                <a:cs typeface="Arial"/>
                <a:sym typeface="Arial"/>
              </a:defRPr>
            </a:lvl1pPr>
            <a:lvl2pPr lvl="1" marR="0" rtl="0" algn="l">
              <a:lnSpc>
                <a:spcPct val="100000"/>
              </a:lnSpc>
              <a:spcBef>
                <a:spcPts val="0"/>
              </a:spcBef>
              <a:spcAft>
                <a:spcPts val="0"/>
              </a:spcAft>
              <a:buClr>
                <a:schemeClr val="accent1"/>
              </a:buClr>
              <a:buSzPts val="2800"/>
              <a:buFont typeface="Arial"/>
              <a:buNone/>
              <a:defRPr b="0" i="0" spc="0" sz="2800" u="none" cap="none" strike="noStrike">
                <a:solidFill>
                  <a:schemeClr val="accent1"/>
                </a:solidFill>
                <a:latin typeface="Arial"/>
                <a:ea typeface="Arial"/>
                <a:cs typeface="Arial"/>
                <a:sym typeface="Arial"/>
              </a:defRPr>
            </a:lvl2pPr>
            <a:lvl3pPr lvl="2" marR="0" rtl="0" algn="l">
              <a:lnSpc>
                <a:spcPct val="100000"/>
              </a:lnSpc>
              <a:spcBef>
                <a:spcPts val="0"/>
              </a:spcBef>
              <a:spcAft>
                <a:spcPts val="0"/>
              </a:spcAft>
              <a:buClr>
                <a:schemeClr val="accent1"/>
              </a:buClr>
              <a:buSzPts val="2800"/>
              <a:buFont typeface="Arial"/>
              <a:buNone/>
              <a:defRPr b="0" i="0" spc="0" sz="2800" u="none" cap="none" strike="noStrike">
                <a:solidFill>
                  <a:schemeClr val="accent1"/>
                </a:solidFill>
                <a:latin typeface="Arial"/>
                <a:ea typeface="Arial"/>
                <a:cs typeface="Arial"/>
                <a:sym typeface="Arial"/>
              </a:defRPr>
            </a:lvl3pPr>
            <a:lvl4pPr lvl="3" marR="0" rtl="0" algn="l">
              <a:lnSpc>
                <a:spcPct val="100000"/>
              </a:lnSpc>
              <a:spcBef>
                <a:spcPts val="0"/>
              </a:spcBef>
              <a:spcAft>
                <a:spcPts val="0"/>
              </a:spcAft>
              <a:buClr>
                <a:schemeClr val="accent1"/>
              </a:buClr>
              <a:buSzPts val="2800"/>
              <a:buFont typeface="Arial"/>
              <a:buNone/>
              <a:defRPr b="0" i="0" spc="0" sz="2800" u="none" cap="none" strike="noStrike">
                <a:solidFill>
                  <a:schemeClr val="accent1"/>
                </a:solidFill>
                <a:latin typeface="Arial"/>
                <a:ea typeface="Arial"/>
                <a:cs typeface="Arial"/>
                <a:sym typeface="Arial"/>
              </a:defRPr>
            </a:lvl4pPr>
            <a:lvl5pPr lvl="4" marR="0" rtl="0" algn="l">
              <a:lnSpc>
                <a:spcPct val="100000"/>
              </a:lnSpc>
              <a:spcBef>
                <a:spcPts val="0"/>
              </a:spcBef>
              <a:spcAft>
                <a:spcPts val="0"/>
              </a:spcAft>
              <a:buClr>
                <a:schemeClr val="accent1"/>
              </a:buClr>
              <a:buSzPts val="2800"/>
              <a:buFont typeface="Arial"/>
              <a:buNone/>
              <a:defRPr b="0" i="0" spc="0" sz="2800" u="none" cap="none" strike="noStrike">
                <a:solidFill>
                  <a:schemeClr val="accent1"/>
                </a:solidFill>
                <a:latin typeface="Arial"/>
                <a:ea typeface="Arial"/>
                <a:cs typeface="Arial"/>
                <a:sym typeface="Arial"/>
              </a:defRPr>
            </a:lvl5pPr>
            <a:lvl6pPr lvl="5" marR="0" rtl="0" algn="l">
              <a:lnSpc>
                <a:spcPct val="100000"/>
              </a:lnSpc>
              <a:spcBef>
                <a:spcPts val="0"/>
              </a:spcBef>
              <a:spcAft>
                <a:spcPts val="0"/>
              </a:spcAft>
              <a:buClr>
                <a:schemeClr val="accent1"/>
              </a:buClr>
              <a:buSzPts val="2800"/>
              <a:buFont typeface="Arial"/>
              <a:buNone/>
              <a:defRPr b="0" i="0" spc="0" sz="2800" u="none" cap="none" strike="noStrike">
                <a:solidFill>
                  <a:schemeClr val="accent1"/>
                </a:solidFill>
                <a:latin typeface="Arial"/>
                <a:ea typeface="Arial"/>
                <a:cs typeface="Arial"/>
                <a:sym typeface="Arial"/>
              </a:defRPr>
            </a:lvl6pPr>
            <a:lvl7pPr lvl="6" marR="0" rtl="0" algn="l">
              <a:lnSpc>
                <a:spcPct val="100000"/>
              </a:lnSpc>
              <a:spcBef>
                <a:spcPts val="0"/>
              </a:spcBef>
              <a:spcAft>
                <a:spcPts val="0"/>
              </a:spcAft>
              <a:buClr>
                <a:schemeClr val="accent1"/>
              </a:buClr>
              <a:buSzPts val="2800"/>
              <a:buFont typeface="Arial"/>
              <a:buNone/>
              <a:defRPr b="0" i="0" spc="0" sz="2800" u="none" cap="none" strike="noStrike">
                <a:solidFill>
                  <a:schemeClr val="accent1"/>
                </a:solidFill>
                <a:latin typeface="Arial"/>
                <a:ea typeface="Arial"/>
                <a:cs typeface="Arial"/>
                <a:sym typeface="Arial"/>
              </a:defRPr>
            </a:lvl7pPr>
            <a:lvl8pPr lvl="7" marR="0" rtl="0" algn="l">
              <a:lnSpc>
                <a:spcPct val="100000"/>
              </a:lnSpc>
              <a:spcBef>
                <a:spcPts val="0"/>
              </a:spcBef>
              <a:spcAft>
                <a:spcPts val="0"/>
              </a:spcAft>
              <a:buClr>
                <a:schemeClr val="accent1"/>
              </a:buClr>
              <a:buSzPts val="2800"/>
              <a:buFont typeface="Arial"/>
              <a:buNone/>
              <a:defRPr b="0" i="0" spc="0" sz="2800" u="none" cap="none" strike="noStrike">
                <a:solidFill>
                  <a:schemeClr val="accent1"/>
                </a:solidFill>
                <a:latin typeface="Arial"/>
                <a:ea typeface="Arial"/>
                <a:cs typeface="Arial"/>
                <a:sym typeface="Arial"/>
              </a:defRPr>
            </a:lvl8pPr>
            <a:lvl9pPr lvl="8" marR="0" rtl="0" algn="l">
              <a:lnSpc>
                <a:spcPct val="100000"/>
              </a:lnSpc>
              <a:spcBef>
                <a:spcPts val="0"/>
              </a:spcBef>
              <a:spcAft>
                <a:spcPts val="0"/>
              </a:spcAft>
              <a:buClr>
                <a:schemeClr val="accent1"/>
              </a:buClr>
              <a:buSzPts val="2800"/>
              <a:buFont typeface="Arial"/>
              <a:buNone/>
              <a:defRPr b="0" i="0" spc="0" sz="2800" u="none" cap="none" strike="noStrike">
                <a:solidFill>
                  <a:schemeClr val="accent1"/>
                </a:solidFill>
                <a:latin typeface="Arial"/>
                <a:ea typeface="Arial"/>
                <a:cs typeface="Arial"/>
                <a:sym typeface="Arial"/>
              </a:defRPr>
            </a:lvl9pPr>
          </a:lstStyle>
          <a:p/>
        </p:txBody>
      </p:sp>
      <p:sp>
        <p:nvSpPr>
          <p:cNvPr id="7" name="Google Shape;7;p6"/>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pc="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pc="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pc="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pc="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pc="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pc="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pc="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pc="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pc="0" sz="1400" u="none" cap="none" strike="noStrike">
                <a:solidFill>
                  <a:schemeClr val="dk2"/>
                </a:solidFill>
                <a:latin typeface="Arial"/>
                <a:ea typeface="Arial"/>
                <a:cs typeface="Arial"/>
                <a:sym typeface="Arial"/>
              </a:defRPr>
            </a:lvl9pPr>
          </a:lstStyle>
          <a:p/>
        </p:txBody>
      </p:sp>
      <p:sp>
        <p:nvSpPr>
          <p:cNvPr id="8" name="Google Shape;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pc="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pc="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pc="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pc="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pc="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pc="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pc="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pc="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pc="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CA"/>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3.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 name="Shape 35"/>
        <p:cNvGrpSpPr/>
        <p:nvPr/>
      </p:nvGrpSpPr>
      <p:grpSpPr>
        <a:xfrm>
          <a:off x="0" y="0"/>
          <a:ext cx="0" cy="0"/>
          <a:chOff x="0" y="0"/>
          <a:chExt cx="0" cy="0"/>
        </a:xfrm>
      </p:grpSpPr>
      <p:sp>
        <p:nvSpPr>
          <p:cNvPr id="36" name="Google Shape;36;p1"/>
          <p:cNvSpPr/>
          <p:nvPr/>
        </p:nvSpPr>
        <p:spPr>
          <a:xfrm>
            <a:off x="393192" y="1143000"/>
            <a:ext cx="7315200" cy="822960"/>
          </a:xfrm>
          <a:prstGeom prst="rect">
            <a:avLst/>
          </a:prstGeom>
          <a:noFill/>
          <a:ln>
            <a:noFill/>
          </a:ln>
        </p:spPr>
        <p:txBody>
          <a:bodyPr anchorCtr="0" anchor="b" bIns="18275" lIns="18275" spcFirstLastPara="1" rIns="18275" wrap="square" tIns="18275">
            <a:noAutofit/>
          </a:bodyPr>
          <a:lstStyle/>
          <a:p>
            <a:pPr indent="0" lvl="0" marL="0" marR="0" rtl="0" algn="l">
              <a:lnSpc>
                <a:spcPct val="100000"/>
              </a:lnSpc>
              <a:spcBef>
                <a:spcPts val="0"/>
              </a:spcBef>
              <a:spcAft>
                <a:spcPts val="0"/>
              </a:spcAft>
              <a:buClr>
                <a:srgbClr val="000000"/>
              </a:buClr>
              <a:buSzPts val="4000"/>
              <a:buFont typeface="Arial"/>
              <a:buNone/>
            </a:pPr>
            <a:r>
              <a:rPr b="1" i="0" lang="en-CA" spc="0" sz="4000" u="none" cap="none" strike="noStrike">
                <a:solidFill>
                  <a:srgbClr val="333333"/>
                </a:solidFill>
                <a:latin typeface="Arial"/>
                <a:ea typeface="Arial"/>
                <a:cs typeface="Arial"/>
                <a:sym typeface="Arial"/>
              </a:rPr>
              <a:t>Securing the Notebook</a:t>
            </a:r>
            <a:endParaRPr b="0" i="0" spc="0" sz="4000" u="none" cap="none" strike="noStrike">
              <a:solidFill>
                <a:srgbClr val="000000"/>
              </a:solidFill>
              <a:latin typeface="Arial"/>
              <a:ea typeface="Arial"/>
              <a:cs typeface="Arial"/>
              <a:sym typeface="Arial"/>
            </a:endParaRPr>
          </a:p>
        </p:txBody>
      </p:sp>
      <p:sp>
        <p:nvSpPr>
          <p:cNvPr id="37" name="Google Shape;37;p1"/>
          <p:cNvSpPr/>
          <p:nvPr/>
        </p:nvSpPr>
        <p:spPr>
          <a:xfrm>
            <a:off x="393192" y="2011680"/>
            <a:ext cx="7680960" cy="822960"/>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2000"/>
              <a:buFont typeface="Arial"/>
              <a:buNone/>
            </a:pPr>
            <a:r>
              <a:rPr b="0" i="0" lang="en-CA" spc="0" sz="2000" u="none" cap="none" strike="noStrike">
                <a:solidFill>
                  <a:srgbClr val="616262"/>
                </a:solidFill>
                <a:latin typeface="Arial"/>
                <a:ea typeface="Arial"/>
                <a:cs typeface="Arial"/>
                <a:sym typeface="Arial"/>
              </a:rPr>
              <a:t>AI Supply Chain and Model Risk in Interactive Computing</a:t>
            </a:r>
            <a:endParaRPr b="0" i="0" spc="0" sz="20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600"/>
              <a:buFont typeface="Arial"/>
              <a:buNone/>
            </a:pPr>
            <a:r>
              <a:rPr b="1" i="0" lang="en-CA" spc="0" sz="1600" u="none" cap="none" strike="noStrike">
                <a:solidFill>
                  <a:srgbClr val="F37726"/>
                </a:solidFill>
                <a:latin typeface="Arial"/>
                <a:ea typeface="Arial"/>
                <a:cs typeface="Arial"/>
                <a:sym typeface="Arial"/>
              </a:rPr>
              <a:t>When a name becomes code execution</a:t>
            </a:r>
            <a:endParaRPr b="0" i="0" spc="0" sz="1600" u="none" cap="none" strike="noStrike">
              <a:solidFill>
                <a:srgbClr val="000000"/>
              </a:solidFill>
              <a:latin typeface="Arial"/>
              <a:ea typeface="Arial"/>
              <a:cs typeface="Arial"/>
              <a:sym typeface="Arial"/>
            </a:endParaRPr>
          </a:p>
        </p:txBody>
      </p:sp>
      <p:sp>
        <p:nvSpPr>
          <p:cNvPr id="38" name="Google Shape;38;p1"/>
          <p:cNvSpPr/>
          <p:nvPr/>
        </p:nvSpPr>
        <p:spPr>
          <a:xfrm>
            <a:off x="393192" y="3246120"/>
            <a:ext cx="5486400" cy="365760"/>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400"/>
              <a:buFont typeface="Arial"/>
              <a:buNone/>
            </a:pPr>
            <a:r>
              <a:rPr b="0" i="0" lang="en-CA" spc="0" sz="1400" u="none" cap="none" strike="noStrike">
                <a:solidFill>
                  <a:srgbClr val="333333"/>
                </a:solidFill>
                <a:latin typeface="Arial"/>
                <a:ea typeface="Arial"/>
                <a:cs typeface="Arial"/>
                <a:sym typeface="Arial"/>
              </a:rPr>
              <a:t>Rajyavardhan Handa</a:t>
            </a:r>
            <a:endParaRPr/>
          </a:p>
          <a:p>
            <a:pPr indent="0" lvl="0" marL="0" marR="0" rtl="0" algn="l">
              <a:lnSpc>
                <a:spcPct val="100000"/>
              </a:lnSpc>
              <a:spcBef>
                <a:spcPts val="0"/>
              </a:spcBef>
              <a:spcAft>
                <a:spcPts val="0"/>
              </a:spcAft>
              <a:buClr>
                <a:srgbClr val="000000"/>
              </a:buClr>
              <a:buSzPts val="1400"/>
              <a:buFont typeface="Arial"/>
              <a:buNone/>
            </a:pPr>
            <a:r>
              <a:rPr b="0" i="0" lang="en-CA" spc="0" sz="1400" u="none" cap="none" strike="noStrike">
                <a:solidFill>
                  <a:srgbClr val="333333"/>
                </a:solidFill>
                <a:latin typeface="Arial"/>
                <a:ea typeface="Arial"/>
                <a:cs typeface="Arial"/>
                <a:sym typeface="Arial"/>
              </a:rPr>
              <a:t>Sr. Cybersecurity Engineer</a:t>
            </a:r>
            <a:endParaRPr/>
          </a:p>
          <a:p>
            <a:pPr indent="0" lvl="0" marL="0" marR="0" rtl="0" algn="l">
              <a:lnSpc>
                <a:spcPct val="100000"/>
              </a:lnSpc>
              <a:spcBef>
                <a:spcPts val="0"/>
              </a:spcBef>
              <a:spcAft>
                <a:spcPts val="0"/>
              </a:spcAft>
              <a:buClr>
                <a:srgbClr val="000000"/>
              </a:buClr>
              <a:buSzPts val="1400"/>
              <a:buFont typeface="Arial"/>
              <a:buNone/>
            </a:pPr>
            <a:r>
              <a:rPr b="0" i="0" lang="en-CA" spc="0" sz="1400" u="none" cap="none" strike="noStrike">
                <a:solidFill>
                  <a:srgbClr val="333333"/>
                </a:solidFill>
                <a:latin typeface="Arial"/>
                <a:ea typeface="Arial"/>
                <a:cs typeface="Arial"/>
                <a:sym typeface="Arial"/>
              </a:rPr>
              <a:t>Workday Inc.</a:t>
            </a:r>
            <a:endParaRPr b="0" i="0" spc="0" sz="14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 name="Shape 42"/>
        <p:cNvGrpSpPr/>
        <p:nvPr/>
      </p:nvGrpSpPr>
      <p:grpSpPr>
        <a:xfrm>
          <a:off x="0" y="0"/>
          <a:ext cx="0" cy="0"/>
          <a:chOff x="0" y="0"/>
          <a:chExt cx="0" cy="0"/>
        </a:xfrm>
      </p:grpSpPr>
      <p:sp>
        <p:nvSpPr>
          <p:cNvPr id="43" name="Google Shape;43;p2"/>
          <p:cNvSpPr/>
          <p:nvPr/>
        </p:nvSpPr>
        <p:spPr>
          <a:xfrm>
            <a:off x="320040" y="54864"/>
            <a:ext cx="6766560" cy="493776"/>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2200"/>
              <a:buFont typeface="Arial"/>
              <a:buNone/>
            </a:pPr>
            <a:r>
              <a:rPr b="1" i="0" lang="en-CA" spc="0" sz="2200" u="none" cap="none" strike="noStrike">
                <a:solidFill>
                  <a:srgbClr val="333333"/>
                </a:solidFill>
                <a:latin typeface="Arial"/>
                <a:ea typeface="Arial"/>
                <a:cs typeface="Arial"/>
                <a:sym typeface="Arial"/>
              </a:rPr>
              <a:t>Your notebook is no longer just a browser tab</a:t>
            </a:r>
            <a:endParaRPr b="0" i="0" spc="0" sz="2200" u="none" cap="none" strike="noStrike">
              <a:solidFill>
                <a:srgbClr val="000000"/>
              </a:solidFill>
              <a:latin typeface="Arial"/>
              <a:ea typeface="Arial"/>
              <a:cs typeface="Arial"/>
              <a:sym typeface="Arial"/>
            </a:endParaRPr>
          </a:p>
        </p:txBody>
      </p:sp>
      <p:sp>
        <p:nvSpPr>
          <p:cNvPr id="44" name="Google Shape;44;p2"/>
          <p:cNvSpPr/>
          <p:nvPr/>
        </p:nvSpPr>
        <p:spPr>
          <a:xfrm>
            <a:off x="320040" y="777240"/>
            <a:ext cx="3063240" cy="1325880"/>
          </a:xfrm>
          <a:prstGeom prst="roundRect">
            <a:avLst>
              <a:gd fmla="val 8000" name="adj"/>
            </a:avLst>
          </a:prstGeom>
          <a:solidFill>
            <a:srgbClr val="F4F4F4"/>
          </a:solidFill>
          <a:ln cap="flat" cmpd="sng" w="12700">
            <a:solidFill>
              <a:srgbClr val="DDDDDD"/>
            </a:solidFill>
            <a:prstDash val="solid"/>
            <a:round/>
            <a:headEnd len="sm" w="sm" type="none"/>
            <a:tailEnd len="sm" w="sm" type="none"/>
          </a:ln>
        </p:spPr>
        <p:txBody>
          <a:bodyPr anchorCtr="0" anchor="t" bIns="109725" lIns="109725" spcFirstLastPara="1" rIns="109725" wrap="square" tIns="109725">
            <a:noAutofit/>
          </a:bodyPr>
          <a:lstStyle/>
          <a:p>
            <a:pPr indent="0" lvl="0" marL="0" marR="0" rtl="0" algn="l">
              <a:lnSpc>
                <a:spcPct val="100000"/>
              </a:lnSpc>
              <a:spcBef>
                <a:spcPts val="0"/>
              </a:spcBef>
              <a:spcAft>
                <a:spcPts val="0"/>
              </a:spcAft>
              <a:buClr>
                <a:srgbClr val="000000"/>
              </a:buClr>
              <a:buSzPts val="1500"/>
              <a:buFont typeface="Arial"/>
              <a:buNone/>
            </a:pPr>
            <a:r>
              <a:rPr b="1" i="0" lang="en-CA" spc="0" sz="1500" u="none" cap="none" strike="noStrike">
                <a:solidFill>
                  <a:srgbClr val="F37726"/>
                </a:solidFill>
                <a:latin typeface="Arial"/>
                <a:ea typeface="Arial"/>
                <a:cs typeface="Arial"/>
                <a:sym typeface="Arial"/>
              </a:rPr>
              <a:t>Editor</a:t>
            </a:r>
            <a:endParaRPr b="0" i="0" spc="0" sz="15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200"/>
              <a:buFont typeface="Arial"/>
              <a:buNone/>
            </a:pPr>
            <a:r>
              <a:rPr b="1" i="0" lang="en-CA" spc="0" sz="1200" u="none" cap="none" strike="noStrike">
                <a:solidFill>
                  <a:srgbClr val="333333"/>
                </a:solidFill>
                <a:latin typeface="Arial"/>
                <a:ea typeface="Arial"/>
                <a:cs typeface="Arial"/>
                <a:sym typeface="Arial"/>
              </a:rPr>
              <a:t>VS Code, Cursor, Windsurf</a:t>
            </a:r>
            <a:endParaRPr b="0" i="0" spc="0" sz="12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pulls </a:t>
            </a:r>
            <a:r>
              <a:rPr b="0" i="0" lang="en-CA" spc="0" sz="1150" u="none" cap="none" strike="noStrike">
                <a:solidFill>
                  <a:srgbClr val="616262"/>
                </a:solidFill>
                <a:latin typeface="Courier New"/>
                <a:ea typeface="Courier New"/>
                <a:cs typeface="Courier New"/>
                <a:sym typeface="Courier New"/>
              </a:rPr>
              <a:t>publisher.extension</a:t>
            </a:r>
            <a:r>
              <a:rPr b="0" i="0" lang="en-CA" spc="0" sz="1150" u="none" cap="none" strike="noStrike">
                <a:solidFill>
                  <a:srgbClr val="616262"/>
                </a:solidFill>
                <a:latin typeface="Arial"/>
                <a:ea typeface="Arial"/>
                <a:cs typeface="Arial"/>
                <a:sym typeface="Arial"/>
              </a:rPr>
              <a:t> from an extension marketplace</a:t>
            </a:r>
            <a:endParaRPr b="0" i="0" spc="0" sz="1150" u="none" cap="none" strike="noStrike">
              <a:solidFill>
                <a:srgbClr val="000000"/>
              </a:solidFill>
              <a:latin typeface="Arial"/>
              <a:ea typeface="Arial"/>
              <a:cs typeface="Arial"/>
              <a:sym typeface="Arial"/>
            </a:endParaRPr>
          </a:p>
        </p:txBody>
      </p:sp>
      <p:sp>
        <p:nvSpPr>
          <p:cNvPr id="45" name="Google Shape;45;p2"/>
          <p:cNvSpPr/>
          <p:nvPr/>
        </p:nvSpPr>
        <p:spPr>
          <a:xfrm>
            <a:off x="5760720" y="777240"/>
            <a:ext cx="3063240" cy="1325880"/>
          </a:xfrm>
          <a:prstGeom prst="roundRect">
            <a:avLst>
              <a:gd fmla="val 8000" name="adj"/>
            </a:avLst>
          </a:prstGeom>
          <a:solidFill>
            <a:srgbClr val="F4F4F4"/>
          </a:solidFill>
          <a:ln cap="flat" cmpd="sng" w="12700">
            <a:solidFill>
              <a:srgbClr val="DDDDDD"/>
            </a:solidFill>
            <a:prstDash val="solid"/>
            <a:round/>
            <a:headEnd len="sm" w="sm" type="none"/>
            <a:tailEnd len="sm" w="sm" type="none"/>
          </a:ln>
        </p:spPr>
        <p:txBody>
          <a:bodyPr anchorCtr="0" anchor="t" bIns="109725" lIns="109725" spcFirstLastPara="1" rIns="109725" wrap="square" tIns="109725">
            <a:noAutofit/>
          </a:bodyPr>
          <a:lstStyle/>
          <a:p>
            <a:pPr indent="0" lvl="0" marL="0" marR="0" rtl="0" algn="l">
              <a:lnSpc>
                <a:spcPct val="100000"/>
              </a:lnSpc>
              <a:spcBef>
                <a:spcPts val="0"/>
              </a:spcBef>
              <a:spcAft>
                <a:spcPts val="0"/>
              </a:spcAft>
              <a:buClr>
                <a:srgbClr val="000000"/>
              </a:buClr>
              <a:buSzPts val="1500"/>
              <a:buFont typeface="Arial"/>
              <a:buNone/>
            </a:pPr>
            <a:r>
              <a:rPr b="1" i="0" lang="en-CA" spc="0" sz="1500" u="none" cap="none" strike="noStrike">
                <a:solidFill>
                  <a:srgbClr val="F37726"/>
                </a:solidFill>
                <a:latin typeface="Arial"/>
                <a:ea typeface="Arial"/>
                <a:cs typeface="Arial"/>
                <a:sym typeface="Arial"/>
              </a:rPr>
              <a:t>Jupyter</a:t>
            </a:r>
            <a:endParaRPr b="0" i="0" spc="0" sz="15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200"/>
              <a:buFont typeface="Arial"/>
              <a:buNone/>
            </a:pPr>
            <a:r>
              <a:rPr b="1" i="0" lang="en-CA" spc="0" sz="1200" u="none" cap="none" strike="noStrike">
                <a:solidFill>
                  <a:srgbClr val="333333"/>
                </a:solidFill>
                <a:latin typeface="Arial"/>
                <a:ea typeface="Arial"/>
                <a:cs typeface="Arial"/>
                <a:sym typeface="Arial"/>
              </a:rPr>
              <a:t>JupyterLab, Jupyter Server, kernels</a:t>
            </a:r>
            <a:endParaRPr b="0" i="0" spc="0" sz="12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the JupyterLab 4 extension manager searches PyPI and installs with pip</a:t>
            </a:r>
            <a:endParaRPr b="0" i="0" spc="0" sz="1150" u="none" cap="none" strike="noStrike">
              <a:solidFill>
                <a:srgbClr val="000000"/>
              </a:solidFill>
              <a:latin typeface="Arial"/>
              <a:ea typeface="Arial"/>
              <a:cs typeface="Arial"/>
              <a:sym typeface="Arial"/>
            </a:endParaRPr>
          </a:p>
        </p:txBody>
      </p:sp>
      <p:sp>
        <p:nvSpPr>
          <p:cNvPr id="46" name="Google Shape;46;p2"/>
          <p:cNvSpPr/>
          <p:nvPr/>
        </p:nvSpPr>
        <p:spPr>
          <a:xfrm>
            <a:off x="320040" y="2743200"/>
            <a:ext cx="3063240" cy="1325880"/>
          </a:xfrm>
          <a:prstGeom prst="roundRect">
            <a:avLst>
              <a:gd fmla="val 8000" name="adj"/>
            </a:avLst>
          </a:prstGeom>
          <a:solidFill>
            <a:srgbClr val="F4F4F4"/>
          </a:solidFill>
          <a:ln cap="flat" cmpd="sng" w="12700">
            <a:solidFill>
              <a:srgbClr val="DDDDDD"/>
            </a:solidFill>
            <a:prstDash val="solid"/>
            <a:round/>
            <a:headEnd len="sm" w="sm" type="none"/>
            <a:tailEnd len="sm" w="sm" type="none"/>
          </a:ln>
        </p:spPr>
        <p:txBody>
          <a:bodyPr anchorCtr="0" anchor="t" bIns="109725" lIns="109725" spcFirstLastPara="1" rIns="109725" wrap="square" tIns="109725">
            <a:noAutofit/>
          </a:bodyPr>
          <a:lstStyle/>
          <a:p>
            <a:pPr indent="0" lvl="0" marL="0" marR="0" rtl="0" algn="l">
              <a:lnSpc>
                <a:spcPct val="100000"/>
              </a:lnSpc>
              <a:spcBef>
                <a:spcPts val="0"/>
              </a:spcBef>
              <a:spcAft>
                <a:spcPts val="0"/>
              </a:spcAft>
              <a:buClr>
                <a:srgbClr val="000000"/>
              </a:buClr>
              <a:buSzPts val="1500"/>
              <a:buFont typeface="Arial"/>
              <a:buNone/>
            </a:pPr>
            <a:r>
              <a:rPr b="1" i="0" lang="en-CA" spc="0" sz="1500" u="none" cap="none" strike="noStrike">
                <a:solidFill>
                  <a:srgbClr val="F37726"/>
                </a:solidFill>
                <a:latin typeface="Arial"/>
                <a:ea typeface="Arial"/>
                <a:cs typeface="Arial"/>
                <a:sym typeface="Arial"/>
              </a:rPr>
              <a:t>Python environment</a:t>
            </a:r>
            <a:endParaRPr b="0" i="0" spc="0" sz="15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200"/>
              <a:buFont typeface="Arial"/>
              <a:buNone/>
            </a:pPr>
            <a:r>
              <a:rPr b="1" i="0" lang="en-CA" spc="0" sz="1200" u="none" cap="none" strike="noStrike">
                <a:solidFill>
                  <a:srgbClr val="333333"/>
                </a:solidFill>
                <a:latin typeface="Arial"/>
                <a:ea typeface="Arial"/>
                <a:cs typeface="Arial"/>
                <a:sym typeface="Arial"/>
              </a:rPr>
              <a:t>pip, conda, requirements files</a:t>
            </a:r>
            <a:endParaRPr b="0" i="0" spc="0" sz="12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packages by name from PyPI or conda-forge</a:t>
            </a:r>
            <a:endParaRPr b="0" i="0" spc="0" sz="1150" u="none" cap="none" strike="noStrike">
              <a:solidFill>
                <a:srgbClr val="000000"/>
              </a:solidFill>
              <a:latin typeface="Arial"/>
              <a:ea typeface="Arial"/>
              <a:cs typeface="Arial"/>
              <a:sym typeface="Arial"/>
            </a:endParaRPr>
          </a:p>
        </p:txBody>
      </p:sp>
      <p:sp>
        <p:nvSpPr>
          <p:cNvPr id="47" name="Google Shape;47;p2"/>
          <p:cNvSpPr/>
          <p:nvPr/>
        </p:nvSpPr>
        <p:spPr>
          <a:xfrm>
            <a:off x="5760720" y="2743200"/>
            <a:ext cx="3063240" cy="1325880"/>
          </a:xfrm>
          <a:prstGeom prst="roundRect">
            <a:avLst>
              <a:gd fmla="val 8000" name="adj"/>
            </a:avLst>
          </a:prstGeom>
          <a:solidFill>
            <a:srgbClr val="F4F4F4"/>
          </a:solidFill>
          <a:ln cap="flat" cmpd="sng" w="12700">
            <a:solidFill>
              <a:srgbClr val="DDDDDD"/>
            </a:solidFill>
            <a:prstDash val="solid"/>
            <a:round/>
            <a:headEnd len="sm" w="sm" type="none"/>
            <a:tailEnd len="sm" w="sm" type="none"/>
          </a:ln>
        </p:spPr>
        <p:txBody>
          <a:bodyPr anchorCtr="0" anchor="t" bIns="109725" lIns="109725" spcFirstLastPara="1" rIns="109725" wrap="square" tIns="109725">
            <a:noAutofit/>
          </a:bodyPr>
          <a:lstStyle/>
          <a:p>
            <a:pPr indent="0" lvl="0" marL="0" marR="0" rtl="0" algn="l">
              <a:lnSpc>
                <a:spcPct val="100000"/>
              </a:lnSpc>
              <a:spcBef>
                <a:spcPts val="0"/>
              </a:spcBef>
              <a:spcAft>
                <a:spcPts val="0"/>
              </a:spcAft>
              <a:buClr>
                <a:srgbClr val="000000"/>
              </a:buClr>
              <a:buSzPts val="1500"/>
              <a:buFont typeface="Arial"/>
              <a:buNone/>
            </a:pPr>
            <a:r>
              <a:rPr b="1" i="0" lang="en-CA" spc="0" sz="1500" u="none" cap="none" strike="noStrike">
                <a:solidFill>
                  <a:srgbClr val="F37726"/>
                </a:solidFill>
                <a:latin typeface="Arial"/>
                <a:ea typeface="Arial"/>
                <a:cs typeface="Arial"/>
                <a:sym typeface="Arial"/>
              </a:rPr>
              <a:t>Models and data</a:t>
            </a:r>
            <a:endParaRPr b="0" i="0" spc="0" sz="15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00"/>
              <a:buFont typeface="Arial"/>
              <a:buNone/>
            </a:pPr>
            <a:r>
              <a:rPr b="1" i="0" lang="en-CA" spc="0" sz="1100" u="none" cap="none" strike="noStrike">
                <a:solidFill>
                  <a:srgbClr val="333333"/>
                </a:solidFill>
                <a:latin typeface="Courier New"/>
                <a:ea typeface="Courier New"/>
                <a:cs typeface="Courier New"/>
                <a:sym typeface="Courier New"/>
              </a:rPr>
              <a:t>from_pretrained("author/model")</a:t>
            </a:r>
            <a:endParaRPr b="0" i="0" spc="0" sz="110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weights by namespace from Hugging Face</a:t>
            </a:r>
            <a:endParaRPr b="0" i="0" spc="0" sz="1150" u="none" cap="none" strike="noStrike">
              <a:solidFill>
                <a:srgbClr val="000000"/>
              </a:solidFill>
              <a:latin typeface="Arial"/>
              <a:ea typeface="Arial"/>
              <a:cs typeface="Arial"/>
              <a:sym typeface="Arial"/>
            </a:endParaRPr>
          </a:p>
        </p:txBody>
      </p:sp>
      <p:sp>
        <p:nvSpPr>
          <p:cNvPr id="48" name="Google Shape;48;p2"/>
          <p:cNvSpPr/>
          <p:nvPr/>
        </p:nvSpPr>
        <p:spPr>
          <a:xfrm>
            <a:off x="3611880" y="1783080"/>
            <a:ext cx="1920240" cy="914400"/>
          </a:xfrm>
          <a:prstGeom prst="roundRect">
            <a:avLst>
              <a:gd fmla="val 12000" name="adj"/>
            </a:avLst>
          </a:prstGeom>
          <a:solidFill>
            <a:srgbClr val="F37726"/>
          </a:solidFill>
          <a:ln>
            <a:noFill/>
          </a:ln>
        </p:spPr>
        <p:txBody>
          <a:bodyPr anchorCtr="0" anchor="ctr" bIns="73150" lIns="73150" spcFirstLastPara="1" rIns="73150" wrap="square" tIns="73150">
            <a:noAutofit/>
          </a:bodyPr>
          <a:lstStyle/>
          <a:p>
            <a:pPr indent="0" lvl="0" marL="0" marR="0" rtl="0" algn="ctr">
              <a:lnSpc>
                <a:spcPct val="100000"/>
              </a:lnSpc>
              <a:spcBef>
                <a:spcPts val="0"/>
              </a:spcBef>
              <a:spcAft>
                <a:spcPts val="0"/>
              </a:spcAft>
              <a:buClr>
                <a:srgbClr val="000000"/>
              </a:buClr>
              <a:buSzPts val="2200"/>
              <a:buFont typeface="Arial"/>
              <a:buNone/>
            </a:pPr>
            <a:r>
              <a:rPr b="1" i="0" lang="en-CA" spc="0" sz="2200" u="none" cap="none" strike="noStrike">
                <a:solidFill>
                  <a:srgbClr val="FFFFFF"/>
                </a:solidFill>
                <a:latin typeface="Courier New"/>
                <a:ea typeface="Courier New"/>
                <a:cs typeface="Courier New"/>
                <a:sym typeface="Courier New"/>
              </a:rPr>
              <a:t>.ipynb</a:t>
            </a:r>
            <a:endParaRPr b="0" i="0" spc="0" sz="2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100"/>
              <a:buFont typeface="Arial"/>
              <a:buNone/>
            </a:pPr>
            <a:r>
              <a:rPr b="0" i="0" lang="en-CA" spc="0" sz="1100" u="none" cap="none" strike="noStrike">
                <a:solidFill>
                  <a:srgbClr val="FFFFFF"/>
                </a:solidFill>
                <a:latin typeface="Arial"/>
                <a:ea typeface="Arial"/>
                <a:cs typeface="Arial"/>
                <a:sym typeface="Arial"/>
              </a:rPr>
              <a:t>your notebook</a:t>
            </a:r>
            <a:endParaRPr b="0" i="0" spc="0" sz="1100" u="none" cap="none" strike="noStrike">
              <a:solidFill>
                <a:srgbClr val="000000"/>
              </a:solidFill>
              <a:latin typeface="Arial"/>
              <a:ea typeface="Arial"/>
              <a:cs typeface="Arial"/>
              <a:sym typeface="Arial"/>
            </a:endParaRPr>
          </a:p>
        </p:txBody>
      </p:sp>
      <p:cxnSp>
        <p:nvCxnSpPr>
          <p:cNvPr id="49" name="Google Shape;49;p2"/>
          <p:cNvCxnSpPr/>
          <p:nvPr/>
        </p:nvCxnSpPr>
        <p:spPr>
          <a:xfrm>
            <a:off x="3383280" y="1463040"/>
            <a:ext cx="228600" cy="457200"/>
          </a:xfrm>
          <a:prstGeom prst="straightConnector1">
            <a:avLst/>
          </a:prstGeom>
          <a:noFill/>
          <a:ln cap="flat" cmpd="sng" w="19050">
            <a:solidFill>
              <a:srgbClr val="F37726"/>
            </a:solidFill>
            <a:prstDash val="solid"/>
            <a:round/>
            <a:headEnd len="sm" w="sm" type="none"/>
            <a:tailEnd len="med" w="med" type="triangle"/>
          </a:ln>
        </p:spPr>
      </p:cxnSp>
      <p:cxnSp>
        <p:nvCxnSpPr>
          <p:cNvPr id="50" name="Google Shape;50;p2"/>
          <p:cNvCxnSpPr/>
          <p:nvPr/>
        </p:nvCxnSpPr>
        <p:spPr>
          <a:xfrm flipH="1">
            <a:off x="5532120" y="1463040"/>
            <a:ext cx="228600" cy="457200"/>
          </a:xfrm>
          <a:prstGeom prst="straightConnector1">
            <a:avLst/>
          </a:prstGeom>
          <a:noFill/>
          <a:ln cap="flat" cmpd="sng" w="19050">
            <a:solidFill>
              <a:srgbClr val="F37726"/>
            </a:solidFill>
            <a:prstDash val="solid"/>
            <a:round/>
            <a:headEnd len="sm" w="sm" type="none"/>
            <a:tailEnd len="med" w="med" type="triangle"/>
          </a:ln>
        </p:spPr>
      </p:cxnSp>
      <p:cxnSp>
        <p:nvCxnSpPr>
          <p:cNvPr id="51" name="Google Shape;51;p2"/>
          <p:cNvCxnSpPr/>
          <p:nvPr/>
        </p:nvCxnSpPr>
        <p:spPr>
          <a:xfrm flipH="1" rot="10800000">
            <a:off x="3383280" y="2606040"/>
            <a:ext cx="228600" cy="640080"/>
          </a:xfrm>
          <a:prstGeom prst="straightConnector1">
            <a:avLst/>
          </a:prstGeom>
          <a:noFill/>
          <a:ln cap="flat" cmpd="sng" w="19050">
            <a:solidFill>
              <a:srgbClr val="F37726"/>
            </a:solidFill>
            <a:prstDash val="solid"/>
            <a:round/>
            <a:headEnd len="sm" w="sm" type="none"/>
            <a:tailEnd len="med" w="med" type="triangle"/>
          </a:ln>
        </p:spPr>
      </p:cxnSp>
      <p:cxnSp>
        <p:nvCxnSpPr>
          <p:cNvPr id="52" name="Google Shape;52;p2"/>
          <p:cNvCxnSpPr/>
          <p:nvPr/>
        </p:nvCxnSpPr>
        <p:spPr>
          <a:xfrm rot="10800000">
            <a:off x="5532120" y="2606040"/>
            <a:ext cx="228600" cy="640080"/>
          </a:xfrm>
          <a:prstGeom prst="straightConnector1">
            <a:avLst/>
          </a:prstGeom>
          <a:noFill/>
          <a:ln cap="flat" cmpd="sng" w="19050">
            <a:solidFill>
              <a:srgbClr val="F37726"/>
            </a:solidFill>
            <a:prstDash val="solid"/>
            <a:round/>
            <a:headEnd len="sm" w="sm" type="none"/>
            <a:tailEnd len="med" w="med" type="triangle"/>
          </a:ln>
        </p:spPr>
      </p:cxnSp>
      <p:sp>
        <p:nvSpPr>
          <p:cNvPr id="53" name="Google Shape;53;p2"/>
          <p:cNvSpPr/>
          <p:nvPr/>
        </p:nvSpPr>
        <p:spPr>
          <a:xfrm>
            <a:off x="320040" y="4206240"/>
            <a:ext cx="8503920" cy="548640"/>
          </a:xfrm>
          <a:prstGeom prst="rect">
            <a:avLst/>
          </a:prstGeom>
          <a:solidFill>
            <a:srgbClr val="FDEBDD"/>
          </a:solidFill>
          <a:ln>
            <a:noFill/>
          </a:ln>
        </p:spPr>
        <p:txBody>
          <a:bodyPr anchorCtr="0" anchor="ctr" bIns="73150" lIns="73150" spcFirstLastPara="1" rIns="73150" wrap="square" tIns="73150">
            <a:noAutofit/>
          </a:bodyPr>
          <a:lstStyle/>
          <a:p>
            <a:pPr indent="0" lvl="0" marL="0" marR="0" rtl="0" algn="ctr">
              <a:lnSpc>
                <a:spcPct val="100000"/>
              </a:lnSpc>
              <a:spcBef>
                <a:spcPts val="0"/>
              </a:spcBef>
              <a:spcAft>
                <a:spcPts val="0"/>
              </a:spcAft>
              <a:buClr>
                <a:srgbClr val="000000"/>
              </a:buClr>
              <a:buSzPts val="1500"/>
              <a:buFont typeface="Arial"/>
              <a:buNone/>
            </a:pPr>
            <a:r>
              <a:rPr b="0" i="0" lang="en-CA" spc="0" sz="1500" u="none" cap="none" strike="noStrike">
                <a:solidFill>
                  <a:srgbClr val="333333"/>
                </a:solidFill>
                <a:latin typeface="Arial"/>
                <a:ea typeface="Arial"/>
                <a:cs typeface="Arial"/>
                <a:sym typeface="Arial"/>
              </a:rPr>
              <a:t>Every layer resolves a </a:t>
            </a:r>
            <a:r>
              <a:rPr b="1" i="0" lang="en-CA" spc="0" sz="1500" u="none" cap="none" strike="noStrike">
                <a:solidFill>
                  <a:srgbClr val="333333"/>
                </a:solidFill>
                <a:latin typeface="Arial"/>
                <a:ea typeface="Arial"/>
                <a:cs typeface="Arial"/>
                <a:sym typeface="Arial"/>
              </a:rPr>
              <a:t>name</a:t>
            </a:r>
            <a:r>
              <a:rPr b="0" i="0" lang="en-CA" spc="0" sz="1500" u="none" cap="none" strike="noStrike">
                <a:solidFill>
                  <a:srgbClr val="333333"/>
                </a:solidFill>
                <a:latin typeface="Arial"/>
                <a:ea typeface="Arial"/>
                <a:cs typeface="Arial"/>
                <a:sym typeface="Arial"/>
              </a:rPr>
              <a:t> against a </a:t>
            </a:r>
            <a:r>
              <a:rPr b="1" i="0" lang="en-CA" spc="0" sz="1500" u="none" cap="none" strike="noStrike">
                <a:solidFill>
                  <a:srgbClr val="333333"/>
                </a:solidFill>
                <a:latin typeface="Arial"/>
                <a:ea typeface="Arial"/>
                <a:cs typeface="Arial"/>
                <a:sym typeface="Arial"/>
              </a:rPr>
              <a:t>registry</a:t>
            </a:r>
            <a:r>
              <a:rPr b="0" i="0" lang="en-CA" spc="0" sz="1500" u="none" cap="none" strike="noStrike">
                <a:solidFill>
                  <a:srgbClr val="333333"/>
                </a:solidFill>
                <a:latin typeface="Arial"/>
                <a:ea typeface="Arial"/>
                <a:cs typeface="Arial"/>
                <a:sym typeface="Arial"/>
              </a:rPr>
              <a:t>. Whoever controls the name controls the code.</a:t>
            </a:r>
            <a:endParaRPr b="0" i="0" spc="0" sz="1500" u="none" cap="none" strike="noStrike">
              <a:solidFill>
                <a:srgbClr val="0000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 name="Shape 57"/>
        <p:cNvGrpSpPr/>
        <p:nvPr/>
      </p:nvGrpSpPr>
      <p:grpSpPr>
        <a:xfrm>
          <a:off x="0" y="0"/>
          <a:ext cx="0" cy="0"/>
          <a:chOff x="0" y="0"/>
          <a:chExt cx="0" cy="0"/>
        </a:xfrm>
      </p:grpSpPr>
      <p:sp>
        <p:nvSpPr>
          <p:cNvPr id="58" name="Google Shape;58;p3"/>
          <p:cNvSpPr/>
          <p:nvPr/>
        </p:nvSpPr>
        <p:spPr>
          <a:xfrm>
            <a:off x="393192" y="1384798"/>
            <a:ext cx="7572457" cy="731520"/>
          </a:xfrm>
          <a:prstGeom prst="rect">
            <a:avLst/>
          </a:prstGeom>
          <a:noFill/>
          <a:ln>
            <a:noFill/>
          </a:ln>
        </p:spPr>
        <p:txBody>
          <a:bodyPr anchorCtr="0" anchor="b" bIns="18275" lIns="18275" spcFirstLastPara="1" rIns="18275" wrap="square" tIns="18275">
            <a:noAutofit/>
          </a:bodyPr>
          <a:lstStyle/>
          <a:p>
            <a:pPr indent="0" lvl="0" marL="0" marR="0" rtl="0" algn="l">
              <a:lnSpc>
                <a:spcPct val="100000"/>
              </a:lnSpc>
              <a:spcBef>
                <a:spcPts val="0"/>
              </a:spcBef>
              <a:spcAft>
                <a:spcPts val="0"/>
              </a:spcAft>
              <a:buClr>
                <a:srgbClr val="000000"/>
              </a:buClr>
              <a:buSzPts val="3600"/>
              <a:buFont typeface="Arial"/>
              <a:buNone/>
            </a:pPr>
            <a:r>
              <a:rPr b="1" i="0" lang="en-CA" spc="0" sz="3600" u="none" cap="none" strike="noStrike">
                <a:solidFill>
                  <a:srgbClr val="333333"/>
                </a:solidFill>
                <a:latin typeface="Arial"/>
                <a:ea typeface="Arial"/>
                <a:cs typeface="Arial"/>
                <a:sym typeface="Arial"/>
              </a:rPr>
              <a:t>Case study: Extension Confusion</a:t>
            </a:r>
            <a:endParaRPr b="0" i="0" spc="0" sz="3600" u="none" cap="none" strike="noStrike">
              <a:solidFill>
                <a:srgbClr val="000000"/>
              </a:solidFill>
              <a:latin typeface="Arial"/>
              <a:ea typeface="Arial"/>
              <a:cs typeface="Arial"/>
              <a:sym typeface="Arial"/>
            </a:endParaRPr>
          </a:p>
        </p:txBody>
      </p:sp>
      <p:sp>
        <p:nvSpPr>
          <p:cNvPr id="59" name="Google Shape;59;p3"/>
          <p:cNvSpPr/>
          <p:nvPr/>
        </p:nvSpPr>
        <p:spPr>
          <a:xfrm>
            <a:off x="393192" y="2331720"/>
            <a:ext cx="7315200" cy="457200"/>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800"/>
              <a:buFont typeface="Arial"/>
              <a:buNone/>
            </a:pPr>
            <a:r>
              <a:rPr b="1" i="0" lang="en-CA" spc="0" sz="1800" u="none" cap="none" strike="noStrike">
                <a:solidFill>
                  <a:srgbClr val="F37726"/>
                </a:solidFill>
                <a:latin typeface="Arial"/>
                <a:ea typeface="Arial"/>
                <a:cs typeface="Arial"/>
                <a:sym typeface="Arial"/>
              </a:rPr>
              <a:t>A new class of AI vulnerability</a:t>
            </a:r>
            <a:endParaRPr b="0" i="0" spc="0" sz="1800" u="none" cap="none" strike="noStrike">
              <a:solidFill>
                <a:srgbClr val="000000"/>
              </a:solidFill>
              <a:latin typeface="Arial"/>
              <a:ea typeface="Arial"/>
              <a:cs typeface="Arial"/>
              <a:sym typeface="Aria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 name="Shape 63"/>
        <p:cNvGrpSpPr/>
        <p:nvPr/>
      </p:nvGrpSpPr>
      <p:grpSpPr>
        <a:xfrm>
          <a:off x="0" y="0"/>
          <a:ext cx="0" cy="0"/>
          <a:chOff x="0" y="0"/>
          <a:chExt cx="0" cy="0"/>
        </a:xfrm>
      </p:grpSpPr>
      <p:sp>
        <p:nvSpPr>
          <p:cNvPr id="64" name="Google Shape;64;p4"/>
          <p:cNvSpPr/>
          <p:nvPr/>
        </p:nvSpPr>
        <p:spPr>
          <a:xfrm>
            <a:off x="320040" y="54864"/>
            <a:ext cx="6766560" cy="493776"/>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2200"/>
              <a:buFont typeface="Arial"/>
              <a:buNone/>
            </a:pPr>
            <a:r>
              <a:rPr b="1" i="0" lang="en-CA" spc="0" sz="2200" u="none" cap="none" strike="noStrike">
                <a:solidFill>
                  <a:srgbClr val="333333"/>
                </a:solidFill>
                <a:latin typeface="Arial"/>
                <a:ea typeface="Arial"/>
                <a:cs typeface="Arial"/>
                <a:sym typeface="Arial"/>
              </a:rPr>
              <a:t>Benign test extensions, real callbacks</a:t>
            </a:r>
            <a:endParaRPr b="0" i="0" spc="0" sz="2200" u="none" cap="none" strike="noStrike">
              <a:solidFill>
                <a:srgbClr val="000000"/>
              </a:solidFill>
              <a:latin typeface="Arial"/>
              <a:ea typeface="Arial"/>
              <a:cs typeface="Arial"/>
              <a:sym typeface="Arial"/>
            </a:endParaRPr>
          </a:p>
        </p:txBody>
      </p:sp>
      <p:sp>
        <p:nvSpPr>
          <p:cNvPr id="65" name="Google Shape;65;p4"/>
          <p:cNvSpPr/>
          <p:nvPr/>
        </p:nvSpPr>
        <p:spPr>
          <a:xfrm>
            <a:off x="320040" y="777240"/>
            <a:ext cx="502920" cy="566928"/>
          </a:xfrm>
          <a:prstGeom prst="ellipse">
            <a:avLst/>
          </a:prstGeom>
          <a:solidFill>
            <a:srgbClr val="F37726"/>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1" i="0" lang="en-CA" spc="0" sz="2000" u="none" cap="none" strike="noStrike">
                <a:solidFill>
                  <a:srgbClr val="FFFFFF"/>
                </a:solidFill>
                <a:latin typeface="Arial"/>
                <a:ea typeface="Arial"/>
                <a:cs typeface="Arial"/>
                <a:sym typeface="Arial"/>
              </a:rPr>
              <a:t>1</a:t>
            </a:r>
            <a:endParaRPr b="0" i="0" spc="0" sz="2000" u="none" cap="none" strike="noStrike">
              <a:solidFill>
                <a:srgbClr val="000000"/>
              </a:solidFill>
              <a:latin typeface="Arial"/>
              <a:ea typeface="Arial"/>
              <a:cs typeface="Arial"/>
              <a:sym typeface="Arial"/>
            </a:endParaRPr>
          </a:p>
        </p:txBody>
      </p:sp>
      <p:sp>
        <p:nvSpPr>
          <p:cNvPr id="66" name="Google Shape;66;p4"/>
          <p:cNvSpPr/>
          <p:nvPr/>
        </p:nvSpPr>
        <p:spPr>
          <a:xfrm>
            <a:off x="960120" y="740664"/>
            <a:ext cx="4526280" cy="658368"/>
          </a:xfrm>
          <a:prstGeom prst="rect">
            <a:avLst/>
          </a:prstGeom>
          <a:noFill/>
          <a:ln>
            <a:noFill/>
          </a:ln>
        </p:spPr>
        <p:txBody>
          <a:bodyPr anchorCtr="0" anchor="ctr" bIns="36575" lIns="36575" spcFirstLastPara="1" rIns="36575" wrap="square" tIns="36575">
            <a:noAutofit/>
          </a:bodyPr>
          <a:lstStyle/>
          <a:p>
            <a:pPr indent="0" lvl="0" marL="0" marR="0" rtl="0" algn="l">
              <a:lnSpc>
                <a:spcPct val="100000"/>
              </a:lnSpc>
              <a:spcBef>
                <a:spcPts val="0"/>
              </a:spcBef>
              <a:spcAft>
                <a:spcPts val="0"/>
              </a:spcAft>
              <a:buClr>
                <a:srgbClr val="000000"/>
              </a:buClr>
              <a:buSzPts val="1300"/>
              <a:buFont typeface="Arial"/>
              <a:buNone/>
            </a:pPr>
            <a:r>
              <a:rPr b="0" i="0" lang="en-CA" spc="0" sz="1300" u="none" cap="none" strike="noStrike">
                <a:solidFill>
                  <a:srgbClr val="333333"/>
                </a:solidFill>
                <a:latin typeface="Arial"/>
                <a:ea typeface="Arial"/>
                <a:cs typeface="Arial"/>
                <a:sym typeface="Arial"/>
              </a:rPr>
              <a:t>Found extension IDs that developers had installed but that were </a:t>
            </a:r>
            <a:r>
              <a:rPr b="1" i="0" lang="en-CA" spc="0" sz="1300" u="none" cap="none" strike="noStrike">
                <a:solidFill>
                  <a:srgbClr val="333333"/>
                </a:solidFill>
                <a:latin typeface="Arial"/>
                <a:ea typeface="Arial"/>
                <a:cs typeface="Arial"/>
                <a:sym typeface="Arial"/>
              </a:rPr>
              <a:t>unclaimed on Open VSX</a:t>
            </a:r>
            <a:endParaRPr b="0" i="0" spc="0" sz="1300" u="none" cap="none" strike="noStrike">
              <a:solidFill>
                <a:srgbClr val="000000"/>
              </a:solidFill>
              <a:latin typeface="Arial"/>
              <a:ea typeface="Arial"/>
              <a:cs typeface="Arial"/>
              <a:sym typeface="Arial"/>
            </a:endParaRPr>
          </a:p>
        </p:txBody>
      </p:sp>
      <p:sp>
        <p:nvSpPr>
          <p:cNvPr id="67" name="Google Shape;67;p4"/>
          <p:cNvSpPr/>
          <p:nvPr/>
        </p:nvSpPr>
        <p:spPr>
          <a:xfrm>
            <a:off x="320040" y="1527048"/>
            <a:ext cx="502920" cy="566928"/>
          </a:xfrm>
          <a:prstGeom prst="ellipse">
            <a:avLst/>
          </a:prstGeom>
          <a:solidFill>
            <a:srgbClr val="F37726"/>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1" i="0" lang="en-CA" spc="0" sz="2000" u="none" cap="none" strike="noStrike">
                <a:solidFill>
                  <a:srgbClr val="FFFFFF"/>
                </a:solidFill>
                <a:latin typeface="Arial"/>
                <a:ea typeface="Arial"/>
                <a:cs typeface="Arial"/>
                <a:sym typeface="Arial"/>
              </a:rPr>
              <a:t>2</a:t>
            </a:r>
            <a:endParaRPr b="0" i="0" spc="0" sz="2000" u="none" cap="none" strike="noStrike">
              <a:solidFill>
                <a:srgbClr val="000000"/>
              </a:solidFill>
              <a:latin typeface="Arial"/>
              <a:ea typeface="Arial"/>
              <a:cs typeface="Arial"/>
              <a:sym typeface="Arial"/>
            </a:endParaRPr>
          </a:p>
        </p:txBody>
      </p:sp>
      <p:sp>
        <p:nvSpPr>
          <p:cNvPr id="68" name="Google Shape;68;p4"/>
          <p:cNvSpPr/>
          <p:nvPr/>
        </p:nvSpPr>
        <p:spPr>
          <a:xfrm>
            <a:off x="960120" y="1490472"/>
            <a:ext cx="4526280" cy="658368"/>
          </a:xfrm>
          <a:prstGeom prst="rect">
            <a:avLst/>
          </a:prstGeom>
          <a:noFill/>
          <a:ln>
            <a:noFill/>
          </a:ln>
        </p:spPr>
        <p:txBody>
          <a:bodyPr anchorCtr="0" anchor="ctr" bIns="36575" lIns="36575" spcFirstLastPara="1" rIns="36575" wrap="square" tIns="36575">
            <a:noAutofit/>
          </a:bodyPr>
          <a:lstStyle/>
          <a:p>
            <a:pPr indent="0" lvl="0" marL="0" marR="0" rtl="0" algn="l">
              <a:lnSpc>
                <a:spcPct val="100000"/>
              </a:lnSpc>
              <a:spcBef>
                <a:spcPts val="0"/>
              </a:spcBef>
              <a:spcAft>
                <a:spcPts val="0"/>
              </a:spcAft>
              <a:buClr>
                <a:srgbClr val="000000"/>
              </a:buClr>
              <a:buSzPts val="1300"/>
              <a:buFont typeface="Arial"/>
              <a:buNone/>
            </a:pPr>
            <a:r>
              <a:rPr b="0" i="0" lang="en-CA" spc="0" sz="1300" u="none" cap="none" strike="noStrike">
                <a:solidFill>
                  <a:srgbClr val="333333"/>
                </a:solidFill>
                <a:latin typeface="Arial"/>
                <a:ea typeface="Arial"/>
                <a:cs typeface="Arial"/>
                <a:sym typeface="Arial"/>
              </a:rPr>
              <a:t>Registered those exact IDs and published </a:t>
            </a:r>
            <a:r>
              <a:rPr b="1" i="0" lang="en-CA" spc="0" sz="1300" u="none" cap="none" strike="noStrike">
                <a:solidFill>
                  <a:srgbClr val="333333"/>
                </a:solidFill>
                <a:latin typeface="Arial"/>
                <a:ea typeface="Arial"/>
                <a:cs typeface="Arial"/>
                <a:sym typeface="Arial"/>
              </a:rPr>
              <a:t>benign test extensions</a:t>
            </a:r>
            <a:r>
              <a:rPr b="0" i="0" lang="en-CA" spc="0" sz="1300" u="none" cap="none" strike="noStrike">
                <a:solidFill>
                  <a:srgbClr val="333333"/>
                </a:solidFill>
                <a:latin typeface="Arial"/>
                <a:ea typeface="Arial"/>
                <a:cs typeface="Arial"/>
                <a:sym typeface="Arial"/>
              </a:rPr>
              <a:t> with a higher version</a:t>
            </a:r>
            <a:endParaRPr b="0" i="0" spc="0" sz="1300" u="none" cap="none" strike="noStrike">
              <a:solidFill>
                <a:srgbClr val="000000"/>
              </a:solidFill>
              <a:latin typeface="Arial"/>
              <a:ea typeface="Arial"/>
              <a:cs typeface="Arial"/>
              <a:sym typeface="Arial"/>
            </a:endParaRPr>
          </a:p>
        </p:txBody>
      </p:sp>
      <p:sp>
        <p:nvSpPr>
          <p:cNvPr id="69" name="Google Shape;69;p4"/>
          <p:cNvSpPr/>
          <p:nvPr/>
        </p:nvSpPr>
        <p:spPr>
          <a:xfrm>
            <a:off x="320040" y="2276856"/>
            <a:ext cx="502920" cy="566928"/>
          </a:xfrm>
          <a:prstGeom prst="ellipse">
            <a:avLst/>
          </a:prstGeom>
          <a:solidFill>
            <a:srgbClr val="F37726"/>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1" i="0" lang="en-CA" spc="0" sz="2000" u="none" cap="none" strike="noStrike">
                <a:solidFill>
                  <a:srgbClr val="FFFFFF"/>
                </a:solidFill>
                <a:latin typeface="Arial"/>
                <a:ea typeface="Arial"/>
                <a:cs typeface="Arial"/>
                <a:sym typeface="Arial"/>
              </a:rPr>
              <a:t>3</a:t>
            </a:r>
            <a:endParaRPr b="0" i="0" spc="0" sz="2000" u="none" cap="none" strike="noStrike">
              <a:solidFill>
                <a:srgbClr val="000000"/>
              </a:solidFill>
              <a:latin typeface="Arial"/>
              <a:ea typeface="Arial"/>
              <a:cs typeface="Arial"/>
              <a:sym typeface="Arial"/>
            </a:endParaRPr>
          </a:p>
        </p:txBody>
      </p:sp>
      <p:sp>
        <p:nvSpPr>
          <p:cNvPr id="70" name="Google Shape;70;p4"/>
          <p:cNvSpPr/>
          <p:nvPr/>
        </p:nvSpPr>
        <p:spPr>
          <a:xfrm>
            <a:off x="960120" y="2240280"/>
            <a:ext cx="4526280" cy="658368"/>
          </a:xfrm>
          <a:prstGeom prst="rect">
            <a:avLst/>
          </a:prstGeom>
          <a:noFill/>
          <a:ln>
            <a:noFill/>
          </a:ln>
        </p:spPr>
        <p:txBody>
          <a:bodyPr anchorCtr="0" anchor="ctr" bIns="36575" lIns="36575" spcFirstLastPara="1" rIns="36575" wrap="square" tIns="36575">
            <a:noAutofit/>
          </a:bodyPr>
          <a:lstStyle/>
          <a:p>
            <a:pPr indent="0" lvl="0" marL="0" marR="0" rtl="0" algn="l">
              <a:lnSpc>
                <a:spcPct val="100000"/>
              </a:lnSpc>
              <a:spcBef>
                <a:spcPts val="0"/>
              </a:spcBef>
              <a:spcAft>
                <a:spcPts val="0"/>
              </a:spcAft>
              <a:buClr>
                <a:srgbClr val="000000"/>
              </a:buClr>
              <a:buSzPts val="1300"/>
              <a:buFont typeface="Arial"/>
              <a:buNone/>
            </a:pPr>
            <a:r>
              <a:rPr b="0" i="0" lang="en-CA" spc="0" sz="1300" u="none" cap="none" strike="noStrike">
                <a:solidFill>
                  <a:srgbClr val="333333"/>
                </a:solidFill>
                <a:latin typeface="Arial"/>
                <a:ea typeface="Arial"/>
                <a:cs typeface="Arial"/>
                <a:sym typeface="Arial"/>
              </a:rPr>
              <a:t>Editors </a:t>
            </a:r>
            <a:r>
              <a:rPr b="1" i="0" lang="en-CA" spc="0" sz="1300" u="none" cap="none" strike="noStrike">
                <a:solidFill>
                  <a:srgbClr val="333333"/>
                </a:solidFill>
                <a:latin typeface="Arial"/>
                <a:ea typeface="Arial"/>
                <a:cs typeface="Arial"/>
                <a:sym typeface="Arial"/>
              </a:rPr>
              <a:t>installed or auto-updated</a:t>
            </a:r>
            <a:r>
              <a:rPr b="0" i="0" lang="en-CA" spc="0" sz="1300" u="none" cap="none" strike="noStrike">
                <a:solidFill>
                  <a:srgbClr val="333333"/>
                </a:solidFill>
                <a:latin typeface="Arial"/>
                <a:ea typeface="Arial"/>
                <a:cs typeface="Arial"/>
                <a:sym typeface="Arial"/>
              </a:rPr>
              <a:t> to them, and the code ran on activation</a:t>
            </a:r>
            <a:endParaRPr b="0" i="0" spc="0" sz="1300" u="none" cap="none" strike="noStrike">
              <a:solidFill>
                <a:srgbClr val="000000"/>
              </a:solidFill>
              <a:latin typeface="Arial"/>
              <a:ea typeface="Arial"/>
              <a:cs typeface="Arial"/>
              <a:sym typeface="Arial"/>
            </a:endParaRPr>
          </a:p>
        </p:txBody>
      </p:sp>
      <p:sp>
        <p:nvSpPr>
          <p:cNvPr id="71" name="Google Shape;71;p4"/>
          <p:cNvSpPr/>
          <p:nvPr/>
        </p:nvSpPr>
        <p:spPr>
          <a:xfrm>
            <a:off x="320040" y="3026664"/>
            <a:ext cx="502920" cy="566928"/>
          </a:xfrm>
          <a:prstGeom prst="ellipse">
            <a:avLst/>
          </a:prstGeom>
          <a:solidFill>
            <a:srgbClr val="C0392B"/>
          </a:solidFill>
          <a:ln>
            <a:noFill/>
          </a:ln>
        </p:spPr>
        <p:txBody>
          <a:bodyPr anchorCtr="0" anchor="ctr" bIns="0" lIns="0" spcFirstLastPara="1" rIns="0" wrap="square" tIns="0">
            <a:noAutofit/>
          </a:bodyPr>
          <a:lstStyle/>
          <a:p>
            <a:pPr indent="0" lvl="0" marL="0" marR="0" rtl="0" algn="ctr">
              <a:lnSpc>
                <a:spcPct val="100000"/>
              </a:lnSpc>
              <a:spcBef>
                <a:spcPts val="0"/>
              </a:spcBef>
              <a:spcAft>
                <a:spcPts val="0"/>
              </a:spcAft>
              <a:buClr>
                <a:srgbClr val="000000"/>
              </a:buClr>
              <a:buSzPts val="2000"/>
              <a:buFont typeface="Arial"/>
              <a:buNone/>
            </a:pPr>
            <a:r>
              <a:rPr b="1" i="0" lang="en-CA" spc="0" sz="2000" u="none" cap="none" strike="noStrike">
                <a:solidFill>
                  <a:srgbClr val="FFFFFF"/>
                </a:solidFill>
                <a:latin typeface="Arial"/>
                <a:ea typeface="Arial"/>
                <a:cs typeface="Arial"/>
                <a:sym typeface="Arial"/>
              </a:rPr>
              <a:t>4</a:t>
            </a:r>
            <a:endParaRPr b="0" i="0" spc="0" sz="2000" u="none" cap="none" strike="noStrike">
              <a:solidFill>
                <a:srgbClr val="000000"/>
              </a:solidFill>
              <a:latin typeface="Arial"/>
              <a:ea typeface="Arial"/>
              <a:cs typeface="Arial"/>
              <a:sym typeface="Arial"/>
            </a:endParaRPr>
          </a:p>
        </p:txBody>
      </p:sp>
      <p:sp>
        <p:nvSpPr>
          <p:cNvPr id="72" name="Google Shape;72;p4"/>
          <p:cNvSpPr/>
          <p:nvPr/>
        </p:nvSpPr>
        <p:spPr>
          <a:xfrm>
            <a:off x="960120" y="2990088"/>
            <a:ext cx="4526280" cy="658368"/>
          </a:xfrm>
          <a:prstGeom prst="rect">
            <a:avLst/>
          </a:prstGeom>
          <a:noFill/>
          <a:ln>
            <a:noFill/>
          </a:ln>
        </p:spPr>
        <p:txBody>
          <a:bodyPr anchorCtr="0" anchor="ctr" bIns="36575" lIns="36575" spcFirstLastPara="1" rIns="36575" wrap="square" tIns="36575">
            <a:noAutofit/>
          </a:bodyPr>
          <a:lstStyle/>
          <a:p>
            <a:pPr indent="0" lvl="0" marL="0" marR="0" rtl="0" algn="l">
              <a:lnSpc>
                <a:spcPct val="100000"/>
              </a:lnSpc>
              <a:spcBef>
                <a:spcPts val="0"/>
              </a:spcBef>
              <a:spcAft>
                <a:spcPts val="0"/>
              </a:spcAft>
              <a:buClr>
                <a:srgbClr val="000000"/>
              </a:buClr>
              <a:buSzPts val="1300"/>
              <a:buFont typeface="Arial"/>
              <a:buNone/>
            </a:pPr>
            <a:r>
              <a:rPr b="0" i="0" lang="en-CA" spc="0" sz="1300" u="none" cap="none" strike="noStrike">
                <a:solidFill>
                  <a:srgbClr val="333333"/>
                </a:solidFill>
                <a:latin typeface="Arial"/>
                <a:ea typeface="Arial"/>
                <a:cs typeface="Arial"/>
                <a:sym typeface="Arial"/>
              </a:rPr>
              <a:t>The registry removed them within about a day. </a:t>
            </a:r>
            <a:r>
              <a:rPr b="1" i="0" lang="en-CA" spc="0" sz="1300" u="none" cap="none" strike="noStrike">
                <a:solidFill>
                  <a:srgbClr val="333333"/>
                </a:solidFill>
                <a:latin typeface="Arial"/>
                <a:ea typeface="Arial"/>
                <a:cs typeface="Arial"/>
                <a:sym typeface="Arial"/>
              </a:rPr>
              <a:t>Callbacks kept arriving for 60 days.</a:t>
            </a:r>
            <a:endParaRPr b="0" i="0" spc="0" sz="1300" u="none" cap="none" strike="noStrike">
              <a:solidFill>
                <a:srgbClr val="000000"/>
              </a:solidFill>
              <a:latin typeface="Arial"/>
              <a:ea typeface="Arial"/>
              <a:cs typeface="Arial"/>
              <a:sym typeface="Arial"/>
            </a:endParaRPr>
          </a:p>
        </p:txBody>
      </p:sp>
      <p:sp>
        <p:nvSpPr>
          <p:cNvPr id="73" name="Google Shape;73;p4"/>
          <p:cNvSpPr/>
          <p:nvPr/>
        </p:nvSpPr>
        <p:spPr>
          <a:xfrm>
            <a:off x="5760720" y="777240"/>
            <a:ext cx="3063240" cy="2926080"/>
          </a:xfrm>
          <a:prstGeom prst="roundRect">
            <a:avLst>
              <a:gd fmla="val 6000" name="adj"/>
            </a:avLst>
          </a:prstGeom>
          <a:solidFill>
            <a:srgbClr val="333333"/>
          </a:solidFill>
          <a:ln>
            <a:noFill/>
          </a:ln>
        </p:spPr>
        <p:txBody>
          <a:bodyPr anchorCtr="0" anchor="t" bIns="164575" lIns="164575" spcFirstLastPara="1" rIns="164575" wrap="square" tIns="164575">
            <a:noAutofit/>
          </a:bodyPr>
          <a:lstStyle/>
          <a:p>
            <a:pPr indent="0" lvl="0" marL="0" marR="0" rtl="0" algn="l">
              <a:lnSpc>
                <a:spcPct val="100000"/>
              </a:lnSpc>
              <a:spcBef>
                <a:spcPts val="0"/>
              </a:spcBef>
              <a:spcAft>
                <a:spcPts val="0"/>
              </a:spcAft>
              <a:buClr>
                <a:srgbClr val="000000"/>
              </a:buClr>
              <a:buSzPts val="2600"/>
              <a:buFont typeface="Arial"/>
              <a:buNone/>
            </a:pPr>
            <a:r>
              <a:rPr b="1" i="0" lang="en-CA" spc="0" sz="2600" u="none" cap="none" strike="noStrike">
                <a:solidFill>
                  <a:srgbClr val="F37726"/>
                </a:solidFill>
                <a:latin typeface="Arial"/>
                <a:ea typeface="Arial"/>
                <a:cs typeface="Arial"/>
                <a:sym typeface="Arial"/>
              </a:rPr>
              <a:t>Hundreds</a:t>
            </a:r>
            <a:endParaRPr b="0" i="0" spc="0" sz="2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CA" spc="0" sz="1100" u="none" cap="none" strike="noStrike">
                <a:solidFill>
                  <a:srgbClr val="FFFFFF"/>
                </a:solidFill>
                <a:latin typeface="Arial"/>
                <a:ea typeface="Arial"/>
                <a:cs typeface="Arial"/>
                <a:sym typeface="Arial"/>
              </a:rPr>
              <a:t>of callbacks from managed corporate laptops</a:t>
            </a:r>
            <a:endParaRPr b="0" i="0" spc="0" sz="11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2600"/>
              <a:buFont typeface="Arial"/>
              <a:buNone/>
            </a:pPr>
            <a:r>
              <a:rPr b="1" i="0" lang="en-CA" spc="0" sz="2600" u="none" cap="none" strike="noStrike">
                <a:solidFill>
                  <a:srgbClr val="F37726"/>
                </a:solidFill>
                <a:latin typeface="Arial"/>
                <a:ea typeface="Arial"/>
                <a:cs typeface="Arial"/>
                <a:sym typeface="Arial"/>
              </a:rPr>
              <a:t>60 days</a:t>
            </a:r>
            <a:endParaRPr b="0" i="0" spc="0" sz="2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CA" spc="0" sz="1100" u="none" cap="none" strike="noStrike">
                <a:solidFill>
                  <a:srgbClr val="FFFFFF"/>
                </a:solidFill>
                <a:latin typeface="Arial"/>
                <a:ea typeface="Arial"/>
                <a:cs typeface="Arial"/>
                <a:sym typeface="Arial"/>
              </a:rPr>
              <a:t>of observation after a one-day listing</a:t>
            </a:r>
            <a:endParaRPr b="0" i="0" spc="0" sz="110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2600"/>
              <a:buFont typeface="Arial"/>
              <a:buNone/>
            </a:pPr>
            <a:r>
              <a:rPr b="1" i="0" lang="en-CA" spc="0" sz="2600" u="none" cap="none" strike="noStrike">
                <a:solidFill>
                  <a:srgbClr val="F37726"/>
                </a:solidFill>
                <a:latin typeface="Arial"/>
                <a:ea typeface="Arial"/>
                <a:cs typeface="Arial"/>
                <a:sym typeface="Arial"/>
              </a:rPr>
              <a:t>Critical</a:t>
            </a:r>
            <a:endParaRPr b="0" i="0" spc="0" sz="2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100"/>
              <a:buFont typeface="Arial"/>
              <a:buNone/>
            </a:pPr>
            <a:r>
              <a:rPr b="0" i="0" lang="en-CA" spc="0" sz="1100" u="none" cap="none" strike="noStrike">
                <a:solidFill>
                  <a:srgbClr val="FFFFFF"/>
                </a:solidFill>
                <a:latin typeface="Arial"/>
                <a:ea typeface="Arial"/>
                <a:cs typeface="Arial"/>
                <a:sym typeface="Arial"/>
              </a:rPr>
              <a:t>CVSS 3.1 base score 9.6</a:t>
            </a:r>
            <a:endParaRPr b="0" i="0" spc="0" sz="1100" u="none" cap="none" strike="noStrike">
              <a:solidFill>
                <a:srgbClr val="000000"/>
              </a:solidFill>
              <a:latin typeface="Arial"/>
              <a:ea typeface="Arial"/>
              <a:cs typeface="Arial"/>
              <a:sym typeface="Arial"/>
            </a:endParaRPr>
          </a:p>
        </p:txBody>
      </p:sp>
      <p:sp>
        <p:nvSpPr>
          <p:cNvPr id="74" name="Google Shape;74;p4"/>
          <p:cNvSpPr/>
          <p:nvPr/>
        </p:nvSpPr>
        <p:spPr>
          <a:xfrm>
            <a:off x="320040" y="3886200"/>
            <a:ext cx="8503920" cy="868680"/>
          </a:xfrm>
          <a:prstGeom prst="rect">
            <a:avLst/>
          </a:prstGeom>
          <a:solidFill>
            <a:srgbClr val="FDEBDD"/>
          </a:solidFill>
          <a:ln>
            <a:noFill/>
          </a:ln>
        </p:spPr>
        <p:txBody>
          <a:bodyPr anchorCtr="0" anchor="ctr" bIns="128000" lIns="128000" spcFirstLastPara="1" rIns="128000" wrap="square" tIns="128000">
            <a:noAutofit/>
          </a:bodyPr>
          <a:lstStyle/>
          <a:p>
            <a:pPr indent="0" lvl="0" marL="0" marR="0" rtl="0" algn="l">
              <a:lnSpc>
                <a:spcPct val="100000"/>
              </a:lnSpc>
              <a:spcBef>
                <a:spcPts val="0"/>
              </a:spcBef>
              <a:spcAft>
                <a:spcPts val="0"/>
              </a:spcAft>
              <a:buClr>
                <a:srgbClr val="000000"/>
              </a:buClr>
              <a:buSzPts val="1250"/>
              <a:buFont typeface="Arial"/>
              <a:buNone/>
            </a:pPr>
            <a:r>
              <a:rPr b="1" i="0" lang="en-CA" spc="0" sz="1250" u="none" cap="none" strike="noStrike">
                <a:solidFill>
                  <a:srgbClr val="333333"/>
                </a:solidFill>
                <a:latin typeface="Arial"/>
                <a:ea typeface="Arial"/>
                <a:cs typeface="Arial"/>
                <a:sym typeface="Arial"/>
              </a:rPr>
              <a:t>Each callback exposed:</a:t>
            </a:r>
            <a:r>
              <a:rPr b="0" i="0" lang="en-CA" spc="0" sz="1250" u="none" cap="none" strike="noStrike">
                <a:solidFill>
                  <a:srgbClr val="333333"/>
                </a:solidFill>
                <a:latin typeface="Arial"/>
                <a:ea typeface="Arial"/>
                <a:cs typeface="Arial"/>
                <a:sym typeface="Arial"/>
              </a:rPr>
              <a:t> username, hostname, IP address, editor name and version, Git email domain, and the internal Git remote URLs of open projects, including ML platform, data, and agent repositories.</a:t>
            </a:r>
            <a:endParaRPr b="0" i="0" spc="0" sz="1250" u="none" cap="none" strike="noStrike">
              <a:solidFill>
                <a:srgbClr val="000000"/>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8" name="Shape 78"/>
        <p:cNvGrpSpPr/>
        <p:nvPr/>
      </p:nvGrpSpPr>
      <p:grpSpPr>
        <a:xfrm>
          <a:off x="0" y="0"/>
          <a:ext cx="0" cy="0"/>
          <a:chOff x="0" y="0"/>
          <a:chExt cx="0" cy="0"/>
        </a:xfrm>
      </p:grpSpPr>
      <p:sp>
        <p:nvSpPr>
          <p:cNvPr id="79" name="Google Shape;79;p5"/>
          <p:cNvSpPr/>
          <p:nvPr/>
        </p:nvSpPr>
        <p:spPr>
          <a:xfrm>
            <a:off x="320040" y="54864"/>
            <a:ext cx="6766560" cy="493776"/>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2200"/>
              <a:buFont typeface="Arial"/>
              <a:buNone/>
            </a:pPr>
            <a:r>
              <a:rPr b="1" i="0" lang="en-CA" spc="0" sz="2200" u="none" cap="none" strike="noStrike">
                <a:solidFill>
                  <a:srgbClr val="333333"/>
                </a:solidFill>
                <a:latin typeface="Arial"/>
                <a:ea typeface="Arial"/>
                <a:cs typeface="Arial"/>
                <a:sym typeface="Arial"/>
              </a:rPr>
              <a:t>One name, two registries</a:t>
            </a:r>
            <a:endParaRPr b="0" i="0" spc="0" sz="2200" u="none" cap="none" strike="noStrike">
              <a:solidFill>
                <a:srgbClr val="000000"/>
              </a:solidFill>
              <a:latin typeface="Arial"/>
              <a:ea typeface="Arial"/>
              <a:cs typeface="Arial"/>
              <a:sym typeface="Arial"/>
            </a:endParaRPr>
          </a:p>
        </p:txBody>
      </p:sp>
      <p:sp>
        <p:nvSpPr>
          <p:cNvPr id="80" name="Google Shape;80;p5"/>
          <p:cNvSpPr/>
          <p:nvPr/>
        </p:nvSpPr>
        <p:spPr>
          <a:xfrm>
            <a:off x="320040" y="822960"/>
            <a:ext cx="3108960" cy="1965960"/>
          </a:xfrm>
          <a:prstGeom prst="roundRect">
            <a:avLst>
              <a:gd fmla="val 6000" name="adj"/>
            </a:avLst>
          </a:prstGeom>
          <a:solidFill>
            <a:srgbClr val="F4F4F4"/>
          </a:solidFill>
          <a:ln cap="flat" cmpd="sng" w="12700">
            <a:solidFill>
              <a:srgbClr val="CCCCCC"/>
            </a:solidFill>
            <a:prstDash val="solid"/>
            <a:round/>
            <a:headEnd len="sm" w="sm" type="none"/>
            <a:tailEnd len="sm" w="sm" type="none"/>
          </a:ln>
        </p:spPr>
        <p:txBody>
          <a:bodyPr anchorCtr="0" anchor="t" bIns="137150" lIns="137150" spcFirstLastPara="1" rIns="137150" wrap="square" tIns="137150">
            <a:noAutofit/>
          </a:bodyPr>
          <a:lstStyle/>
          <a:p>
            <a:pPr indent="0" lvl="0" marL="0" marR="0" rtl="0" algn="l">
              <a:lnSpc>
                <a:spcPct val="100000"/>
              </a:lnSpc>
              <a:spcBef>
                <a:spcPts val="0"/>
              </a:spcBef>
              <a:spcAft>
                <a:spcPts val="0"/>
              </a:spcAft>
              <a:buClr>
                <a:srgbClr val="000000"/>
              </a:buClr>
              <a:buSzPts val="1500"/>
              <a:buFont typeface="Arial"/>
              <a:buNone/>
            </a:pPr>
            <a:r>
              <a:rPr b="1" i="0" lang="en-CA" spc="0" sz="1500" u="none" cap="none" strike="noStrike">
                <a:solidFill>
                  <a:srgbClr val="333333"/>
                </a:solidFill>
                <a:latin typeface="Arial"/>
                <a:ea typeface="Arial"/>
                <a:cs typeface="Arial"/>
                <a:sym typeface="Arial"/>
              </a:rPr>
              <a:t>Visual Studio Marketplace</a:t>
            </a:r>
            <a:endParaRPr b="0" i="0" spc="0" sz="15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Microsoft</a:t>
            </a:r>
            <a:endParaRPr b="0" i="0" spc="0" sz="115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CA" spc="0" sz="1200" u="none" cap="none" strike="noStrike">
                <a:solidFill>
                  <a:srgbClr val="333333"/>
                </a:solidFill>
                <a:latin typeface="Arial"/>
                <a:ea typeface="Arial"/>
                <a:cs typeface="Arial"/>
                <a:sym typeface="Arial"/>
              </a:rPr>
              <a:t>Used by VS Code. Its terms limit use to Microsoft products, so forks generally cannot use it.</a:t>
            </a:r>
            <a:endParaRPr b="0" i="0" spc="0" sz="1200" u="none" cap="none" strike="noStrike">
              <a:solidFill>
                <a:srgbClr val="000000"/>
              </a:solidFill>
              <a:latin typeface="Arial"/>
              <a:ea typeface="Arial"/>
              <a:cs typeface="Arial"/>
              <a:sym typeface="Arial"/>
            </a:endParaRPr>
          </a:p>
        </p:txBody>
      </p:sp>
      <p:sp>
        <p:nvSpPr>
          <p:cNvPr id="81" name="Google Shape;81;p5"/>
          <p:cNvSpPr/>
          <p:nvPr/>
        </p:nvSpPr>
        <p:spPr>
          <a:xfrm>
            <a:off x="5715000" y="822960"/>
            <a:ext cx="3108960" cy="1965960"/>
          </a:xfrm>
          <a:prstGeom prst="roundRect">
            <a:avLst>
              <a:gd fmla="val 6000" name="adj"/>
            </a:avLst>
          </a:prstGeom>
          <a:solidFill>
            <a:srgbClr val="F4F4F4"/>
          </a:solidFill>
          <a:ln cap="flat" cmpd="sng" w="12700">
            <a:solidFill>
              <a:srgbClr val="CCCCCC"/>
            </a:solidFill>
            <a:prstDash val="solid"/>
            <a:round/>
            <a:headEnd len="sm" w="sm" type="none"/>
            <a:tailEnd len="sm" w="sm" type="none"/>
          </a:ln>
        </p:spPr>
        <p:txBody>
          <a:bodyPr anchorCtr="0" anchor="t" bIns="137150" lIns="137150" spcFirstLastPara="1" rIns="137150" wrap="square" tIns="137150">
            <a:noAutofit/>
          </a:bodyPr>
          <a:lstStyle/>
          <a:p>
            <a:pPr indent="0" lvl="0" marL="0" marR="0" rtl="0" algn="l">
              <a:lnSpc>
                <a:spcPct val="100000"/>
              </a:lnSpc>
              <a:spcBef>
                <a:spcPts val="0"/>
              </a:spcBef>
              <a:spcAft>
                <a:spcPts val="0"/>
              </a:spcAft>
              <a:buClr>
                <a:srgbClr val="000000"/>
              </a:buClr>
              <a:buSzPts val="1500"/>
              <a:buFont typeface="Arial"/>
              <a:buNone/>
            </a:pPr>
            <a:r>
              <a:rPr b="1" i="0" lang="en-CA" spc="0" sz="1500" u="none" cap="none" strike="noStrike">
                <a:solidFill>
                  <a:srgbClr val="333333"/>
                </a:solidFill>
                <a:latin typeface="Arial"/>
                <a:ea typeface="Arial"/>
                <a:cs typeface="Arial"/>
                <a:sym typeface="Arial"/>
              </a:rPr>
              <a:t>Open VSX</a:t>
            </a:r>
            <a:endParaRPr b="0" i="0" spc="0" sz="15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Eclipse Foundation</a:t>
            </a:r>
            <a:endParaRPr b="0" i="0" spc="0" sz="115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CA" spc="0" sz="1200" u="none" cap="none" strike="noStrike">
                <a:solidFill>
                  <a:srgbClr val="333333"/>
                </a:solidFill>
                <a:latin typeface="Arial"/>
                <a:ea typeface="Arial"/>
                <a:cs typeface="Arial"/>
                <a:sym typeface="Arial"/>
              </a:rPr>
              <a:t>Used by most VS Code forks, including AI IDEs. Separate accounts, separate namespaces.</a:t>
            </a:r>
            <a:endParaRPr b="0" i="0" spc="0" sz="1200" u="none" cap="none" strike="noStrike">
              <a:solidFill>
                <a:srgbClr val="000000"/>
              </a:solidFill>
              <a:latin typeface="Arial"/>
              <a:ea typeface="Arial"/>
              <a:cs typeface="Arial"/>
              <a:sym typeface="Arial"/>
            </a:endParaRPr>
          </a:p>
        </p:txBody>
      </p:sp>
      <p:sp>
        <p:nvSpPr>
          <p:cNvPr id="82" name="Google Shape;82;p5"/>
          <p:cNvSpPr/>
          <p:nvPr/>
        </p:nvSpPr>
        <p:spPr>
          <a:xfrm>
            <a:off x="3611880" y="1325880"/>
            <a:ext cx="1920240" cy="502920"/>
          </a:xfrm>
          <a:prstGeom prst="roundRect">
            <a:avLst>
              <a:gd fmla="val 15000" name="adj"/>
            </a:avLst>
          </a:prstGeom>
          <a:solidFill>
            <a:srgbClr val="333333"/>
          </a:solidFill>
          <a:ln>
            <a:noFill/>
          </a:ln>
        </p:spPr>
        <p:txBody>
          <a:bodyPr anchorCtr="0" anchor="ctr" bIns="36575" lIns="36575" spcFirstLastPara="1" rIns="36575" wrap="square" tIns="36575">
            <a:noAutofit/>
          </a:bodyPr>
          <a:lstStyle/>
          <a:p>
            <a:pPr indent="0" lvl="0" marL="0" marR="0" rtl="0" algn="ctr">
              <a:lnSpc>
                <a:spcPct val="100000"/>
              </a:lnSpc>
              <a:spcBef>
                <a:spcPts val="0"/>
              </a:spcBef>
              <a:spcAft>
                <a:spcPts val="0"/>
              </a:spcAft>
              <a:buClr>
                <a:srgbClr val="000000"/>
              </a:buClr>
              <a:buSzPts val="1200"/>
              <a:buFont typeface="Arial"/>
              <a:buNone/>
            </a:pPr>
            <a:r>
              <a:rPr b="1" i="0" lang="en-CA" spc="0" sz="1200" u="none" cap="none" strike="noStrike">
                <a:solidFill>
                  <a:srgbClr val="FFFFFF"/>
                </a:solidFill>
                <a:latin typeface="Courier New"/>
                <a:ea typeface="Courier New"/>
                <a:cs typeface="Courier New"/>
                <a:sym typeface="Courier New"/>
              </a:rPr>
              <a:t>publisher.extension</a:t>
            </a:r>
            <a:endParaRPr b="0" i="0" spc="0" sz="1200" u="none" cap="none" strike="noStrike">
              <a:solidFill>
                <a:srgbClr val="000000"/>
              </a:solidFill>
              <a:latin typeface="Arial"/>
              <a:ea typeface="Arial"/>
              <a:cs typeface="Arial"/>
              <a:sym typeface="Arial"/>
            </a:endParaRPr>
          </a:p>
        </p:txBody>
      </p:sp>
      <p:cxnSp>
        <p:nvCxnSpPr>
          <p:cNvPr id="83" name="Google Shape;83;p5"/>
          <p:cNvCxnSpPr/>
          <p:nvPr/>
        </p:nvCxnSpPr>
        <p:spPr>
          <a:xfrm rot="10800000">
            <a:off x="3429000" y="1572768"/>
            <a:ext cx="182880" cy="0"/>
          </a:xfrm>
          <a:prstGeom prst="straightConnector1">
            <a:avLst/>
          </a:prstGeom>
          <a:noFill/>
          <a:ln cap="flat" cmpd="sng" w="25400">
            <a:solidFill>
              <a:srgbClr val="F37726"/>
            </a:solidFill>
            <a:prstDash val="solid"/>
            <a:round/>
            <a:headEnd len="sm" w="sm" type="none"/>
            <a:tailEnd len="med" w="med" type="triangle"/>
          </a:ln>
        </p:spPr>
      </p:cxnSp>
      <p:cxnSp>
        <p:nvCxnSpPr>
          <p:cNvPr id="84" name="Google Shape;84;p5"/>
          <p:cNvCxnSpPr/>
          <p:nvPr/>
        </p:nvCxnSpPr>
        <p:spPr>
          <a:xfrm>
            <a:off x="5532120" y="1572768"/>
            <a:ext cx="182880" cy="0"/>
          </a:xfrm>
          <a:prstGeom prst="straightConnector1">
            <a:avLst/>
          </a:prstGeom>
          <a:noFill/>
          <a:ln cap="flat" cmpd="sng" w="25400">
            <a:solidFill>
              <a:srgbClr val="F37726"/>
            </a:solidFill>
            <a:prstDash val="solid"/>
            <a:round/>
            <a:headEnd len="sm" w="sm" type="none"/>
            <a:tailEnd len="med" w="med" type="triangle"/>
          </a:ln>
        </p:spPr>
      </p:cxnSp>
      <p:sp>
        <p:nvSpPr>
          <p:cNvPr id="85" name="Google Shape;85;p5"/>
          <p:cNvSpPr/>
          <p:nvPr/>
        </p:nvSpPr>
        <p:spPr>
          <a:xfrm>
            <a:off x="3520440" y="1920240"/>
            <a:ext cx="2103120" cy="685800"/>
          </a:xfrm>
          <a:prstGeom prst="rect">
            <a:avLst/>
          </a:prstGeom>
          <a:noFill/>
          <a:ln>
            <a:noFill/>
          </a:ln>
        </p:spPr>
        <p:txBody>
          <a:bodyPr anchorCtr="0" anchor="t" bIns="18275" lIns="18275" spcFirstLastPara="1" rIns="18275" wrap="square" tIns="18275">
            <a:noAutofit/>
          </a:bodyPr>
          <a:lstStyle/>
          <a:p>
            <a:pPr indent="0" lvl="0" marL="0" marR="0" rtl="0" algn="ctr">
              <a:lnSpc>
                <a:spcPct val="100000"/>
              </a:lnSpc>
              <a:spcBef>
                <a:spcPts val="0"/>
              </a:spcBef>
              <a:spcAft>
                <a:spcPts val="0"/>
              </a:spcAft>
              <a:buClr>
                <a:srgbClr val="000000"/>
              </a:buClr>
              <a:buSzPts val="1100"/>
              <a:buFont typeface="Arial"/>
              <a:buNone/>
            </a:pPr>
            <a:r>
              <a:rPr b="0" i="0" lang="en-CA" spc="0" sz="1100" u="none" cap="none" strike="noStrike">
                <a:solidFill>
                  <a:srgbClr val="616262"/>
                </a:solidFill>
                <a:latin typeface="Arial"/>
                <a:ea typeface="Arial"/>
                <a:cs typeface="Arial"/>
                <a:sym typeface="Arial"/>
              </a:rPr>
              <a:t>same string</a:t>
            </a:r>
            <a:endParaRPr b="0" i="0" spc="0" sz="11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300"/>
              <a:buFont typeface="Arial"/>
              <a:buNone/>
            </a:pPr>
            <a:r>
              <a:rPr b="1" i="0" lang="en-CA" spc="0" sz="1300" u="none" cap="none" strike="noStrike">
                <a:solidFill>
                  <a:srgbClr val="C0392B"/>
                </a:solidFill>
                <a:latin typeface="Arial"/>
                <a:ea typeface="Arial"/>
                <a:cs typeface="Arial"/>
                <a:sym typeface="Arial"/>
              </a:rPr>
              <a:t>no namespace sync</a:t>
            </a:r>
            <a:endParaRPr b="0" i="0" spc="0" sz="1300" u="none" cap="none" strike="noStrike">
              <a:solidFill>
                <a:srgbClr val="000000"/>
              </a:solidFill>
              <a:latin typeface="Arial"/>
              <a:ea typeface="Arial"/>
              <a:cs typeface="Arial"/>
              <a:sym typeface="Arial"/>
            </a:endParaRPr>
          </a:p>
        </p:txBody>
      </p:sp>
      <p:sp>
        <p:nvSpPr>
          <p:cNvPr id="86" name="Google Shape;86;p5"/>
          <p:cNvSpPr/>
          <p:nvPr/>
        </p:nvSpPr>
        <p:spPr>
          <a:xfrm>
            <a:off x="320040" y="3017520"/>
            <a:ext cx="8503920" cy="1737360"/>
          </a:xfrm>
          <a:prstGeom prst="rect">
            <a:avLst/>
          </a:prstGeom>
          <a:solidFill>
            <a:srgbClr val="FDEBDD"/>
          </a:solidFill>
          <a:ln>
            <a:noFill/>
          </a:ln>
        </p:spPr>
        <p:txBody>
          <a:bodyPr anchorCtr="0" anchor="t" bIns="146300" lIns="146300" spcFirstLastPara="1" rIns="146300" wrap="square" tIns="146300">
            <a:noAutofit/>
          </a:bodyPr>
          <a:lstStyle/>
          <a:p>
            <a:pPr indent="0" lvl="0" marL="0" marR="0" rtl="0" algn="l">
              <a:lnSpc>
                <a:spcPct val="100000"/>
              </a:lnSpc>
              <a:spcBef>
                <a:spcPts val="0"/>
              </a:spcBef>
              <a:spcAft>
                <a:spcPts val="0"/>
              </a:spcAft>
              <a:buClr>
                <a:srgbClr val="000000"/>
              </a:buClr>
              <a:buSzPts val="1400"/>
              <a:buFont typeface="Arial"/>
              <a:buNone/>
            </a:pPr>
            <a:r>
              <a:rPr b="1" i="0" lang="en-CA" spc="0" sz="1400" u="none" cap="none" strike="noStrike">
                <a:solidFill>
                  <a:srgbClr val="333333"/>
                </a:solidFill>
                <a:latin typeface="Arial"/>
                <a:ea typeface="Arial"/>
                <a:cs typeface="Arial"/>
                <a:sym typeface="Arial"/>
              </a:rPr>
              <a:t>Example from Jupyter world:  </a:t>
            </a:r>
            <a:r>
              <a:rPr b="1" i="0" lang="en-CA" spc="0" sz="1400" u="none" cap="none" strike="noStrike">
                <a:solidFill>
                  <a:srgbClr val="333333"/>
                </a:solidFill>
                <a:latin typeface="Courier New"/>
                <a:ea typeface="Courier New"/>
                <a:cs typeface="Courier New"/>
                <a:sym typeface="Courier New"/>
              </a:rPr>
              <a:t>ms-toolsai.jupyter</a:t>
            </a:r>
            <a:endParaRPr b="0" i="0" spc="0" sz="1400" u="none" cap="none" strike="noStrike">
              <a:solidFill>
                <a:srgbClr val="000000"/>
              </a:solidFill>
              <a:latin typeface="Arial"/>
              <a:ea typeface="Arial"/>
              <a:cs typeface="Arial"/>
              <a:sym typeface="Arial"/>
            </a:endParaRPr>
          </a:p>
          <a:p>
            <a:pPr indent="-228600" lvl="0" marL="228600" marR="0" rtl="0" algn="l">
              <a:lnSpc>
                <a:spcPct val="100000"/>
              </a:lnSpc>
              <a:spcBef>
                <a:spcPts val="600"/>
              </a:spcBef>
              <a:spcAft>
                <a:spcPts val="0"/>
              </a:spcAft>
              <a:buClr>
                <a:srgbClr val="F37726"/>
              </a:buClr>
              <a:buSzPts val="1250"/>
              <a:buFont typeface="Arial"/>
              <a:buChar char="•"/>
            </a:pPr>
            <a:r>
              <a:rPr b="0" i="0" lang="en-CA" spc="0" sz="1250" u="none" cap="none" strike="noStrike">
                <a:solidFill>
                  <a:srgbClr val="333333"/>
                </a:solidFill>
                <a:latin typeface="Arial"/>
                <a:ea typeface="Arial"/>
                <a:cs typeface="Arial"/>
                <a:sym typeface="Arial"/>
              </a:rPr>
              <a:t>Visual Studio Marketplace: published by Microsoft.</a:t>
            </a:r>
            <a:endParaRPr b="0" i="0" spc="0" sz="1250" u="none" cap="none" strike="noStrike">
              <a:solidFill>
                <a:srgbClr val="000000"/>
              </a:solidFill>
              <a:latin typeface="Arial"/>
              <a:ea typeface="Arial"/>
              <a:cs typeface="Arial"/>
              <a:sym typeface="Arial"/>
            </a:endParaRPr>
          </a:p>
          <a:p>
            <a:pPr indent="-228600" lvl="0" marL="228600" marR="0" rtl="0" algn="l">
              <a:lnSpc>
                <a:spcPct val="100000"/>
              </a:lnSpc>
              <a:spcBef>
                <a:spcPts val="300"/>
              </a:spcBef>
              <a:spcAft>
                <a:spcPts val="0"/>
              </a:spcAft>
              <a:buClr>
                <a:srgbClr val="F37726"/>
              </a:buClr>
              <a:buSzPts val="1250"/>
              <a:buFont typeface="Arial"/>
              <a:buChar char="•"/>
            </a:pPr>
            <a:r>
              <a:rPr b="0" i="0" lang="en-CA" spc="0" sz="1250" u="none" cap="none" strike="noStrike">
                <a:solidFill>
                  <a:srgbClr val="333333"/>
                </a:solidFill>
                <a:latin typeface="Arial"/>
                <a:ea typeface="Arial"/>
                <a:cs typeface="Arial"/>
                <a:sym typeface="Arial"/>
              </a:rPr>
              <a:t>Open VSX: published by the Open VSX project's account, verified, about 10.6 million downloads.</a:t>
            </a:r>
            <a:endParaRPr b="0" i="0" spc="0" sz="125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50"/>
              <a:buFont typeface="Arial"/>
              <a:buNone/>
            </a:pPr>
            <a:r>
              <a:rPr b="0" i="0" lang="en-CA" spc="0" sz="1250" u="none" cap="none" strike="noStrike">
                <a:solidFill>
                  <a:srgbClr val="333333"/>
                </a:solidFill>
                <a:latin typeface="Arial"/>
                <a:ea typeface="Arial"/>
                <a:cs typeface="Arial"/>
                <a:sym typeface="Arial"/>
              </a:rPr>
              <a:t>Legitimate, but proof that the identifier and its publisher are separate facts on each registry. For an ID nobody has registered on Open VSX, </a:t>
            </a:r>
            <a:r>
              <a:rPr b="1" i="0" lang="en-CA" spc="0" sz="1250" u="none" cap="none" strike="noStrike">
                <a:solidFill>
                  <a:srgbClr val="F37726"/>
                </a:solidFill>
                <a:latin typeface="Arial"/>
                <a:ea typeface="Arial"/>
                <a:cs typeface="Arial"/>
                <a:sym typeface="Arial"/>
              </a:rPr>
              <a:t>the first person to register it becomes its owner.</a:t>
            </a:r>
            <a:endParaRPr b="0" i="0" spc="0" sz="1250" u="none" cap="none" strike="noStrike">
              <a:solidFill>
                <a:srgbClr val="000000"/>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0" name="Shape 90"/>
        <p:cNvGrpSpPr/>
        <p:nvPr/>
      </p:nvGrpSpPr>
      <p:grpSpPr>
        <a:xfrm>
          <a:off x="0" y="0"/>
          <a:ext cx="0" cy="0"/>
          <a:chOff x="0" y="0"/>
          <a:chExt cx="0" cy="0"/>
        </a:xfrm>
      </p:grpSpPr>
      <p:sp>
        <p:nvSpPr>
          <p:cNvPr id="91" name="Google Shape;91;p12"/>
          <p:cNvSpPr/>
          <p:nvPr/>
        </p:nvSpPr>
        <p:spPr>
          <a:xfrm>
            <a:off x="320040" y="54864"/>
            <a:ext cx="6766560" cy="493776"/>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2200"/>
              <a:buFont typeface="Arial"/>
              <a:buNone/>
            </a:pPr>
            <a:r>
              <a:rPr b="1" i="0" lang="en-CA" spc="0" sz="2200" u="none" cap="none" strike="noStrike">
                <a:solidFill>
                  <a:srgbClr val="333333"/>
                </a:solidFill>
                <a:latin typeface="Arial"/>
                <a:ea typeface="Arial"/>
                <a:cs typeface="Arial"/>
                <a:sym typeface="Arial"/>
              </a:rPr>
              <a:t>Entry point 1: import, then silent auto-update</a:t>
            </a:r>
            <a:endParaRPr b="0" i="0" spc="0" sz="2200" u="none" cap="none" strike="noStrike">
              <a:solidFill>
                <a:srgbClr val="000000"/>
              </a:solidFill>
              <a:latin typeface="Arial"/>
              <a:ea typeface="Arial"/>
              <a:cs typeface="Arial"/>
              <a:sym typeface="Arial"/>
            </a:endParaRPr>
          </a:p>
        </p:txBody>
      </p:sp>
      <p:sp>
        <p:nvSpPr>
          <p:cNvPr id="92" name="Google Shape;92;p12"/>
          <p:cNvSpPr/>
          <p:nvPr/>
        </p:nvSpPr>
        <p:spPr>
          <a:xfrm>
            <a:off x="320040" y="914400"/>
            <a:ext cx="1517904" cy="1600200"/>
          </a:xfrm>
          <a:prstGeom prst="roundRect">
            <a:avLst>
              <a:gd fmla="val 7000" name="adj"/>
            </a:avLst>
          </a:prstGeom>
          <a:solidFill>
            <a:srgbClr val="F4F4F4"/>
          </a:solidFill>
          <a:ln cap="flat" cmpd="sng" w="12700">
            <a:solidFill>
              <a:srgbClr val="DDDDDD"/>
            </a:solidFill>
            <a:prstDash val="solid"/>
            <a:round/>
            <a:headEnd len="sm" w="sm" type="none"/>
            <a:tailEnd len="sm" w="sm" type="none"/>
          </a:ln>
        </p:spPr>
        <p:txBody>
          <a:bodyPr anchorCtr="0" anchor="t" bIns="109725" lIns="109725" spcFirstLastPara="1" rIns="109725" wrap="square" tIns="109725">
            <a:noAutofit/>
          </a:bodyPr>
          <a:lstStyle/>
          <a:p>
            <a:pPr indent="0" lvl="0" marL="0" marR="0" rtl="0" algn="l">
              <a:lnSpc>
                <a:spcPct val="100000"/>
              </a:lnSpc>
              <a:spcBef>
                <a:spcPts val="0"/>
              </a:spcBef>
              <a:spcAft>
                <a:spcPts val="0"/>
              </a:spcAft>
              <a:buClr>
                <a:srgbClr val="000000"/>
              </a:buClr>
              <a:buSzPts val="1800"/>
              <a:buFont typeface="Arial"/>
              <a:buNone/>
            </a:pPr>
            <a:r>
              <a:rPr b="1" i="0" lang="en-CA" spc="0" sz="1800" u="none" cap="none" strike="noStrike">
                <a:solidFill>
                  <a:srgbClr val="F37726"/>
                </a:solidFill>
                <a:latin typeface="Arial"/>
                <a:ea typeface="Arial"/>
                <a:cs typeface="Arial"/>
                <a:sym typeface="Arial"/>
              </a:rPr>
              <a:t>1</a:t>
            </a:r>
            <a:endParaRPr b="0" i="0" spc="0" sz="18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200"/>
              <a:buFont typeface="Arial"/>
              <a:buNone/>
            </a:pPr>
            <a:r>
              <a:rPr b="0" i="0" lang="en-CA" spc="0" sz="1200" u="none" cap="none" strike="noStrike">
                <a:solidFill>
                  <a:srgbClr val="333333"/>
                </a:solidFill>
                <a:latin typeface="Arial"/>
                <a:ea typeface="Arial"/>
                <a:cs typeface="Arial"/>
                <a:sym typeface="Arial"/>
              </a:rPr>
              <a:t>Install a new AI IDE</a:t>
            </a:r>
            <a:endParaRPr b="0" i="0" spc="0" sz="1200" u="none" cap="none" strike="noStrike">
              <a:solidFill>
                <a:srgbClr val="000000"/>
              </a:solidFill>
              <a:latin typeface="Arial"/>
              <a:ea typeface="Arial"/>
              <a:cs typeface="Arial"/>
              <a:sym typeface="Arial"/>
            </a:endParaRPr>
          </a:p>
        </p:txBody>
      </p:sp>
      <p:cxnSp>
        <p:nvCxnSpPr>
          <p:cNvPr id="93" name="Google Shape;93;p12"/>
          <p:cNvCxnSpPr/>
          <p:nvPr/>
        </p:nvCxnSpPr>
        <p:spPr>
          <a:xfrm>
            <a:off x="1847088" y="1709928"/>
            <a:ext cx="182880" cy="0"/>
          </a:xfrm>
          <a:prstGeom prst="straightConnector1">
            <a:avLst/>
          </a:prstGeom>
          <a:noFill/>
          <a:ln cap="flat" cmpd="sng" w="22225">
            <a:solidFill>
              <a:srgbClr val="616262"/>
            </a:solidFill>
            <a:prstDash val="solid"/>
            <a:round/>
            <a:headEnd len="sm" w="sm" type="none"/>
            <a:tailEnd len="med" w="med" type="triangle"/>
          </a:ln>
        </p:spPr>
      </p:cxnSp>
      <p:sp>
        <p:nvSpPr>
          <p:cNvPr id="94" name="Google Shape;94;p12"/>
          <p:cNvSpPr/>
          <p:nvPr/>
        </p:nvSpPr>
        <p:spPr>
          <a:xfrm>
            <a:off x="2039112" y="914400"/>
            <a:ext cx="1517904" cy="1600200"/>
          </a:xfrm>
          <a:prstGeom prst="roundRect">
            <a:avLst>
              <a:gd fmla="val 7000" name="adj"/>
            </a:avLst>
          </a:prstGeom>
          <a:solidFill>
            <a:srgbClr val="F4F4F4"/>
          </a:solidFill>
          <a:ln cap="flat" cmpd="sng" w="12700">
            <a:solidFill>
              <a:srgbClr val="DDDDDD"/>
            </a:solidFill>
            <a:prstDash val="solid"/>
            <a:round/>
            <a:headEnd len="sm" w="sm" type="none"/>
            <a:tailEnd len="sm" w="sm" type="none"/>
          </a:ln>
        </p:spPr>
        <p:txBody>
          <a:bodyPr anchorCtr="0" anchor="t" bIns="109725" lIns="109725" spcFirstLastPara="1" rIns="109725" wrap="square" tIns="109725">
            <a:noAutofit/>
          </a:bodyPr>
          <a:lstStyle/>
          <a:p>
            <a:pPr indent="0" lvl="0" marL="0" marR="0" rtl="0" algn="l">
              <a:lnSpc>
                <a:spcPct val="100000"/>
              </a:lnSpc>
              <a:spcBef>
                <a:spcPts val="0"/>
              </a:spcBef>
              <a:spcAft>
                <a:spcPts val="0"/>
              </a:spcAft>
              <a:buClr>
                <a:srgbClr val="000000"/>
              </a:buClr>
              <a:buSzPts val="1800"/>
              <a:buFont typeface="Arial"/>
              <a:buNone/>
            </a:pPr>
            <a:r>
              <a:rPr b="1" i="0" lang="en-CA" spc="0" sz="1800" u="none" cap="none" strike="noStrike">
                <a:solidFill>
                  <a:srgbClr val="F37726"/>
                </a:solidFill>
                <a:latin typeface="Arial"/>
                <a:ea typeface="Arial"/>
                <a:cs typeface="Arial"/>
                <a:sym typeface="Arial"/>
              </a:rPr>
              <a:t>2</a:t>
            </a:r>
            <a:endParaRPr b="0" i="0" spc="0" sz="18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200"/>
              <a:buFont typeface="Arial"/>
              <a:buNone/>
            </a:pPr>
            <a:r>
              <a:rPr b="0" i="0" lang="en-CA" spc="0" sz="1200" u="none" cap="none" strike="noStrike">
                <a:solidFill>
                  <a:srgbClr val="333333"/>
                </a:solidFill>
                <a:latin typeface="Arial"/>
                <a:ea typeface="Arial"/>
                <a:cs typeface="Arial"/>
                <a:sym typeface="Arial"/>
              </a:rPr>
              <a:t>Accept "Import extensions from VS Code"</a:t>
            </a:r>
            <a:endParaRPr b="0" i="0" spc="0" sz="1200" u="none" cap="none" strike="noStrike">
              <a:solidFill>
                <a:srgbClr val="000000"/>
              </a:solidFill>
              <a:latin typeface="Arial"/>
              <a:ea typeface="Arial"/>
              <a:cs typeface="Arial"/>
              <a:sym typeface="Arial"/>
            </a:endParaRPr>
          </a:p>
        </p:txBody>
      </p:sp>
      <p:cxnSp>
        <p:nvCxnSpPr>
          <p:cNvPr id="95" name="Google Shape;95;p12"/>
          <p:cNvCxnSpPr/>
          <p:nvPr/>
        </p:nvCxnSpPr>
        <p:spPr>
          <a:xfrm>
            <a:off x="3566160" y="1709928"/>
            <a:ext cx="182880" cy="0"/>
          </a:xfrm>
          <a:prstGeom prst="straightConnector1">
            <a:avLst/>
          </a:prstGeom>
          <a:noFill/>
          <a:ln cap="flat" cmpd="sng" w="22225">
            <a:solidFill>
              <a:srgbClr val="616262"/>
            </a:solidFill>
            <a:prstDash val="solid"/>
            <a:round/>
            <a:headEnd len="sm" w="sm" type="none"/>
            <a:tailEnd len="med" w="med" type="triangle"/>
          </a:ln>
        </p:spPr>
      </p:cxnSp>
      <p:sp>
        <p:nvSpPr>
          <p:cNvPr id="96" name="Google Shape;96;p12"/>
          <p:cNvSpPr/>
          <p:nvPr/>
        </p:nvSpPr>
        <p:spPr>
          <a:xfrm>
            <a:off x="3758184" y="914400"/>
            <a:ext cx="1517904" cy="1600200"/>
          </a:xfrm>
          <a:prstGeom prst="roundRect">
            <a:avLst>
              <a:gd fmla="val 7000" name="adj"/>
            </a:avLst>
          </a:prstGeom>
          <a:solidFill>
            <a:srgbClr val="FDEBDD"/>
          </a:solidFill>
          <a:ln cap="flat" cmpd="sng" w="12700">
            <a:solidFill>
              <a:srgbClr val="DDDDDD"/>
            </a:solidFill>
            <a:prstDash val="solid"/>
            <a:round/>
            <a:headEnd len="sm" w="sm" type="none"/>
            <a:tailEnd len="sm" w="sm" type="none"/>
          </a:ln>
        </p:spPr>
        <p:txBody>
          <a:bodyPr anchorCtr="0" anchor="t" bIns="109725" lIns="109725" spcFirstLastPara="1" rIns="109725" wrap="square" tIns="109725">
            <a:noAutofit/>
          </a:bodyPr>
          <a:lstStyle/>
          <a:p>
            <a:pPr indent="0" lvl="0" marL="0" marR="0" rtl="0" algn="l">
              <a:lnSpc>
                <a:spcPct val="100000"/>
              </a:lnSpc>
              <a:spcBef>
                <a:spcPts val="0"/>
              </a:spcBef>
              <a:spcAft>
                <a:spcPts val="0"/>
              </a:spcAft>
              <a:buClr>
                <a:srgbClr val="000000"/>
              </a:buClr>
              <a:buSzPts val="1800"/>
              <a:buFont typeface="Arial"/>
              <a:buNone/>
            </a:pPr>
            <a:r>
              <a:rPr b="1" i="0" lang="en-CA" spc="0" sz="1800" u="none" cap="none" strike="noStrike">
                <a:solidFill>
                  <a:srgbClr val="F37726"/>
                </a:solidFill>
                <a:latin typeface="Arial"/>
                <a:ea typeface="Arial"/>
                <a:cs typeface="Arial"/>
                <a:sym typeface="Arial"/>
              </a:rPr>
              <a:t>3</a:t>
            </a:r>
            <a:endParaRPr b="0" i="0" spc="0" sz="18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200"/>
              <a:buFont typeface="Arial"/>
              <a:buNone/>
            </a:pPr>
            <a:r>
              <a:rPr b="0" i="0" lang="en-CA" spc="0" sz="1200" u="none" cap="none" strike="noStrike">
                <a:solidFill>
                  <a:srgbClr val="333333"/>
                </a:solidFill>
                <a:latin typeface="Arial"/>
                <a:ea typeface="Arial"/>
                <a:cs typeface="Arial"/>
                <a:sym typeface="Arial"/>
              </a:rPr>
              <a:t>ID not on Open VSX: local copy kept, </a:t>
            </a:r>
            <a:r>
              <a:rPr b="1" i="0" lang="en-CA" spc="0" sz="1200" u="none" cap="none" strike="noStrike">
                <a:solidFill>
                  <a:srgbClr val="333333"/>
                </a:solidFill>
                <a:latin typeface="Arial"/>
                <a:ea typeface="Arial"/>
                <a:cs typeface="Arial"/>
                <a:sym typeface="Arial"/>
              </a:rPr>
              <a:t>auto-update left on</a:t>
            </a:r>
            <a:endParaRPr b="0" i="0" spc="0" sz="1200" u="none" cap="none" strike="noStrike">
              <a:solidFill>
                <a:srgbClr val="000000"/>
              </a:solidFill>
              <a:latin typeface="Arial"/>
              <a:ea typeface="Arial"/>
              <a:cs typeface="Arial"/>
              <a:sym typeface="Arial"/>
            </a:endParaRPr>
          </a:p>
        </p:txBody>
      </p:sp>
      <p:cxnSp>
        <p:nvCxnSpPr>
          <p:cNvPr id="97" name="Google Shape;97;p12"/>
          <p:cNvCxnSpPr/>
          <p:nvPr/>
        </p:nvCxnSpPr>
        <p:spPr>
          <a:xfrm>
            <a:off x="5285232" y="1709928"/>
            <a:ext cx="182880" cy="0"/>
          </a:xfrm>
          <a:prstGeom prst="straightConnector1">
            <a:avLst/>
          </a:prstGeom>
          <a:noFill/>
          <a:ln cap="flat" cmpd="sng" w="22225">
            <a:solidFill>
              <a:srgbClr val="616262"/>
            </a:solidFill>
            <a:prstDash val="solid"/>
            <a:round/>
            <a:headEnd len="sm" w="sm" type="none"/>
            <a:tailEnd len="med" w="med" type="triangle"/>
          </a:ln>
        </p:spPr>
      </p:cxnSp>
      <p:sp>
        <p:nvSpPr>
          <p:cNvPr id="98" name="Google Shape;98;p12"/>
          <p:cNvSpPr/>
          <p:nvPr/>
        </p:nvSpPr>
        <p:spPr>
          <a:xfrm>
            <a:off x="5477256" y="914400"/>
            <a:ext cx="1517904" cy="1600200"/>
          </a:xfrm>
          <a:prstGeom prst="roundRect">
            <a:avLst>
              <a:gd fmla="val 7000" name="adj"/>
            </a:avLst>
          </a:prstGeom>
          <a:solidFill>
            <a:srgbClr val="FBE3E0"/>
          </a:solidFill>
          <a:ln cap="flat" cmpd="sng" w="12700">
            <a:solidFill>
              <a:srgbClr val="DDDDDD"/>
            </a:solidFill>
            <a:prstDash val="solid"/>
            <a:round/>
            <a:headEnd len="sm" w="sm" type="none"/>
            <a:tailEnd len="sm" w="sm" type="none"/>
          </a:ln>
        </p:spPr>
        <p:txBody>
          <a:bodyPr anchorCtr="0" anchor="t" bIns="109725" lIns="109725" spcFirstLastPara="1" rIns="109725" wrap="square" tIns="109725">
            <a:noAutofit/>
          </a:bodyPr>
          <a:lstStyle/>
          <a:p>
            <a:pPr indent="0" lvl="0" marL="0" marR="0" rtl="0" algn="l">
              <a:lnSpc>
                <a:spcPct val="100000"/>
              </a:lnSpc>
              <a:spcBef>
                <a:spcPts val="0"/>
              </a:spcBef>
              <a:spcAft>
                <a:spcPts val="0"/>
              </a:spcAft>
              <a:buClr>
                <a:srgbClr val="000000"/>
              </a:buClr>
              <a:buSzPts val="1800"/>
              <a:buFont typeface="Arial"/>
              <a:buNone/>
            </a:pPr>
            <a:r>
              <a:rPr b="1" i="0" lang="en-CA" spc="0" sz="1800" u="none" cap="none" strike="noStrike">
                <a:solidFill>
                  <a:srgbClr val="C0392B"/>
                </a:solidFill>
                <a:latin typeface="Arial"/>
                <a:ea typeface="Arial"/>
                <a:cs typeface="Arial"/>
                <a:sym typeface="Arial"/>
              </a:rPr>
              <a:t>4</a:t>
            </a:r>
            <a:endParaRPr b="0" i="0" spc="0" sz="18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200"/>
              <a:buFont typeface="Arial"/>
              <a:buNone/>
            </a:pPr>
            <a:r>
              <a:rPr b="0" i="0" lang="en-CA" spc="0" sz="1200" u="none" cap="none" strike="noStrike">
                <a:solidFill>
                  <a:srgbClr val="C0392B"/>
                </a:solidFill>
                <a:latin typeface="Arial"/>
                <a:ea typeface="Arial"/>
                <a:cs typeface="Arial"/>
                <a:sym typeface="Arial"/>
              </a:rPr>
              <a:t>Attacker registers the ID and publishes a higher version</a:t>
            </a:r>
            <a:endParaRPr b="0" i="0" spc="0" sz="1200" u="none" cap="none" strike="noStrike">
              <a:solidFill>
                <a:srgbClr val="000000"/>
              </a:solidFill>
              <a:latin typeface="Arial"/>
              <a:ea typeface="Arial"/>
              <a:cs typeface="Arial"/>
              <a:sym typeface="Arial"/>
            </a:endParaRPr>
          </a:p>
        </p:txBody>
      </p:sp>
      <p:cxnSp>
        <p:nvCxnSpPr>
          <p:cNvPr id="99" name="Google Shape;99;p12"/>
          <p:cNvCxnSpPr/>
          <p:nvPr/>
        </p:nvCxnSpPr>
        <p:spPr>
          <a:xfrm>
            <a:off x="7004304" y="1709928"/>
            <a:ext cx="182880" cy="0"/>
          </a:xfrm>
          <a:prstGeom prst="straightConnector1">
            <a:avLst/>
          </a:prstGeom>
          <a:noFill/>
          <a:ln cap="flat" cmpd="sng" w="22225">
            <a:solidFill>
              <a:srgbClr val="616262"/>
            </a:solidFill>
            <a:prstDash val="solid"/>
            <a:round/>
            <a:headEnd len="sm" w="sm" type="none"/>
            <a:tailEnd len="med" w="med" type="triangle"/>
          </a:ln>
        </p:spPr>
      </p:cxnSp>
      <p:sp>
        <p:nvSpPr>
          <p:cNvPr id="100" name="Google Shape;100;p12"/>
          <p:cNvSpPr/>
          <p:nvPr/>
        </p:nvSpPr>
        <p:spPr>
          <a:xfrm>
            <a:off x="7196328" y="914400"/>
            <a:ext cx="1517904" cy="1600200"/>
          </a:xfrm>
          <a:prstGeom prst="roundRect">
            <a:avLst>
              <a:gd fmla="val 7000" name="adj"/>
            </a:avLst>
          </a:prstGeom>
          <a:solidFill>
            <a:srgbClr val="FBE3E0"/>
          </a:solidFill>
          <a:ln cap="flat" cmpd="sng" w="12700">
            <a:solidFill>
              <a:srgbClr val="DDDDDD"/>
            </a:solidFill>
            <a:prstDash val="solid"/>
            <a:round/>
            <a:headEnd len="sm" w="sm" type="none"/>
            <a:tailEnd len="sm" w="sm" type="none"/>
          </a:ln>
        </p:spPr>
        <p:txBody>
          <a:bodyPr anchorCtr="0" anchor="t" bIns="109725" lIns="109725" spcFirstLastPara="1" rIns="109725" wrap="square" tIns="109725">
            <a:noAutofit/>
          </a:bodyPr>
          <a:lstStyle/>
          <a:p>
            <a:pPr indent="0" lvl="0" marL="0" marR="0" rtl="0" algn="l">
              <a:lnSpc>
                <a:spcPct val="100000"/>
              </a:lnSpc>
              <a:spcBef>
                <a:spcPts val="0"/>
              </a:spcBef>
              <a:spcAft>
                <a:spcPts val="0"/>
              </a:spcAft>
              <a:buClr>
                <a:srgbClr val="000000"/>
              </a:buClr>
              <a:buSzPts val="1800"/>
              <a:buFont typeface="Arial"/>
              <a:buNone/>
            </a:pPr>
            <a:r>
              <a:rPr b="1" i="0" lang="en-CA" spc="0" sz="1800" u="none" cap="none" strike="noStrike">
                <a:solidFill>
                  <a:srgbClr val="C0392B"/>
                </a:solidFill>
                <a:latin typeface="Arial"/>
                <a:ea typeface="Arial"/>
                <a:cs typeface="Arial"/>
                <a:sym typeface="Arial"/>
              </a:rPr>
              <a:t>5</a:t>
            </a:r>
            <a:endParaRPr b="0" i="0" spc="0" sz="18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200"/>
              <a:buFont typeface="Arial"/>
              <a:buNone/>
            </a:pPr>
            <a:r>
              <a:rPr b="0" i="0" lang="en-CA" spc="0" sz="1200" u="none" cap="none" strike="noStrike">
                <a:solidFill>
                  <a:srgbClr val="C0392B"/>
                </a:solidFill>
                <a:latin typeface="Arial"/>
                <a:ea typeface="Arial"/>
                <a:cs typeface="Arial"/>
                <a:sym typeface="Arial"/>
              </a:rPr>
              <a:t>Auto-update installs it. </a:t>
            </a:r>
            <a:r>
              <a:rPr b="1" i="0" lang="en-CA" spc="0" sz="1200" u="none" cap="none" strike="noStrike">
                <a:solidFill>
                  <a:srgbClr val="C0392B"/>
                </a:solidFill>
                <a:latin typeface="Arial"/>
                <a:ea typeface="Arial"/>
                <a:cs typeface="Arial"/>
                <a:sym typeface="Arial"/>
              </a:rPr>
              <a:t>Code runs with zero clicks.</a:t>
            </a:r>
            <a:endParaRPr b="0" i="0" spc="0" sz="1200" u="none" cap="none" strike="noStrike">
              <a:solidFill>
                <a:srgbClr val="000000"/>
              </a:solidFill>
              <a:latin typeface="Arial"/>
              <a:ea typeface="Arial"/>
              <a:cs typeface="Arial"/>
              <a:sym typeface="Arial"/>
            </a:endParaRPr>
          </a:p>
        </p:txBody>
      </p:sp>
      <p:sp>
        <p:nvSpPr>
          <p:cNvPr id="101" name="Google Shape;101;p12"/>
          <p:cNvSpPr/>
          <p:nvPr/>
        </p:nvSpPr>
        <p:spPr>
          <a:xfrm>
            <a:off x="320040" y="2834640"/>
            <a:ext cx="4160520" cy="1280160"/>
          </a:xfrm>
          <a:prstGeom prst="roundRect">
            <a:avLst>
              <a:gd fmla="val 6000" name="adj"/>
            </a:avLst>
          </a:prstGeom>
          <a:solidFill>
            <a:srgbClr val="F4F4F4"/>
          </a:solidFill>
          <a:ln>
            <a:noFill/>
          </a:ln>
        </p:spPr>
        <p:txBody>
          <a:bodyPr anchorCtr="0" anchor="t" bIns="146300" lIns="146300" spcFirstLastPara="1" rIns="146300" wrap="square" tIns="146300">
            <a:noAutofit/>
          </a:bodyPr>
          <a:lstStyle/>
          <a:p>
            <a:pPr indent="0" lvl="0" marL="0" marR="0" rtl="0" algn="l">
              <a:lnSpc>
                <a:spcPct val="100000"/>
              </a:lnSpc>
              <a:spcBef>
                <a:spcPts val="0"/>
              </a:spcBef>
              <a:spcAft>
                <a:spcPts val="0"/>
              </a:spcAft>
              <a:buClr>
                <a:srgbClr val="000000"/>
              </a:buClr>
              <a:buSzPts val="1500"/>
              <a:buFont typeface="Arial"/>
              <a:buNone/>
            </a:pPr>
            <a:r>
              <a:rPr b="1" i="0" lang="en-CA" spc="0" sz="1500" u="none" cap="none" strike="noStrike">
                <a:solidFill>
                  <a:srgbClr val="F37726"/>
                </a:solidFill>
                <a:latin typeface="Arial"/>
                <a:ea typeface="Arial"/>
                <a:cs typeface="Arial"/>
                <a:sym typeface="Arial"/>
              </a:rPr>
              <a:t>The trust shift</a:t>
            </a:r>
            <a:endParaRPr b="0" i="0" spc="0" sz="15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50"/>
              <a:buFont typeface="Arial"/>
              <a:buNone/>
            </a:pPr>
            <a:r>
              <a:rPr b="0" i="0" lang="en-CA" spc="0" sz="1250" u="none" cap="none" strike="noStrike">
                <a:solidFill>
                  <a:srgbClr val="333333"/>
                </a:solidFill>
                <a:latin typeface="Arial"/>
                <a:ea typeface="Arial"/>
                <a:cs typeface="Arial"/>
                <a:sym typeface="Arial"/>
              </a:rPr>
              <a:t>The files copied at import were genuine. The update channel now points at a registry where someone else can own the name.</a:t>
            </a:r>
            <a:endParaRPr b="0" i="0" spc="0" sz="1250" u="none" cap="none" strike="noStrike">
              <a:solidFill>
                <a:srgbClr val="000000"/>
              </a:solidFill>
              <a:latin typeface="Arial"/>
              <a:ea typeface="Arial"/>
              <a:cs typeface="Arial"/>
              <a:sym typeface="Arial"/>
            </a:endParaRPr>
          </a:p>
        </p:txBody>
      </p:sp>
      <p:sp>
        <p:nvSpPr>
          <p:cNvPr id="102" name="Google Shape;102;p12"/>
          <p:cNvSpPr/>
          <p:nvPr/>
        </p:nvSpPr>
        <p:spPr>
          <a:xfrm>
            <a:off x="4663440" y="2834640"/>
            <a:ext cx="4160520" cy="1280160"/>
          </a:xfrm>
          <a:prstGeom prst="roundRect">
            <a:avLst>
              <a:gd fmla="val 6000" name="adj"/>
            </a:avLst>
          </a:prstGeom>
          <a:solidFill>
            <a:srgbClr val="F4F4F4"/>
          </a:solidFill>
          <a:ln>
            <a:noFill/>
          </a:ln>
        </p:spPr>
        <p:txBody>
          <a:bodyPr anchorCtr="0" anchor="t" bIns="146300" lIns="146300" spcFirstLastPara="1" rIns="146300" wrap="square" tIns="146300">
            <a:noAutofit/>
          </a:bodyPr>
          <a:lstStyle/>
          <a:p>
            <a:pPr indent="0" lvl="0" marL="0" marR="0" rtl="0" algn="l">
              <a:lnSpc>
                <a:spcPct val="100000"/>
              </a:lnSpc>
              <a:spcBef>
                <a:spcPts val="0"/>
              </a:spcBef>
              <a:spcAft>
                <a:spcPts val="0"/>
              </a:spcAft>
              <a:buClr>
                <a:srgbClr val="000000"/>
              </a:buClr>
              <a:buSzPts val="1500"/>
              <a:buFont typeface="Arial"/>
              <a:buNone/>
            </a:pPr>
            <a:r>
              <a:rPr b="1" i="0" lang="en-CA" spc="0" sz="1500" u="none" cap="none" strike="noStrike">
                <a:solidFill>
                  <a:srgbClr val="F37726"/>
                </a:solidFill>
                <a:latin typeface="Arial"/>
                <a:ea typeface="Arial"/>
                <a:cs typeface="Arial"/>
                <a:sym typeface="Arial"/>
              </a:rPr>
              <a:t>Why nobody notices</a:t>
            </a:r>
            <a:endParaRPr b="0" i="0" spc="0" sz="1500" u="none" cap="none" strike="noStrike">
              <a:solidFill>
                <a:srgbClr val="000000"/>
              </a:solidFill>
              <a:latin typeface="Arial"/>
              <a:ea typeface="Arial"/>
              <a:cs typeface="Arial"/>
              <a:sym typeface="Arial"/>
            </a:endParaRPr>
          </a:p>
          <a:p>
            <a:pPr indent="0" lvl="0" marL="0" marR="0" rtl="0" algn="l">
              <a:lnSpc>
                <a:spcPct val="100000"/>
              </a:lnSpc>
              <a:spcBef>
                <a:spcPts val="600"/>
              </a:spcBef>
              <a:spcAft>
                <a:spcPts val="0"/>
              </a:spcAft>
              <a:buClr>
                <a:srgbClr val="000000"/>
              </a:buClr>
              <a:buSzPts val="1250"/>
              <a:buFont typeface="Arial"/>
              <a:buNone/>
            </a:pPr>
            <a:r>
              <a:rPr b="0" i="0" lang="en-CA" spc="0" sz="1250" u="none" cap="none" strike="noStrike">
                <a:solidFill>
                  <a:srgbClr val="333333"/>
                </a:solidFill>
                <a:latin typeface="Arial"/>
                <a:ea typeface="Arial"/>
                <a:cs typeface="Arial"/>
                <a:sym typeface="Arial"/>
              </a:rPr>
              <a:t>No prompt, no warning, no new install. It arrives as an ordinary update to an extension you already trust.</a:t>
            </a:r>
            <a:endParaRPr b="0" i="0" spc="0" sz="125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 name="Shape 106"/>
        <p:cNvGrpSpPr/>
        <p:nvPr/>
      </p:nvGrpSpPr>
      <p:grpSpPr>
        <a:xfrm>
          <a:off x="0" y="0"/>
          <a:ext cx="0" cy="0"/>
          <a:chOff x="0" y="0"/>
          <a:chExt cx="0" cy="0"/>
        </a:xfrm>
      </p:grpSpPr>
      <p:sp>
        <p:nvSpPr>
          <p:cNvPr id="107" name="Google Shape;107;p13"/>
          <p:cNvSpPr/>
          <p:nvPr/>
        </p:nvSpPr>
        <p:spPr>
          <a:xfrm>
            <a:off x="320040" y="54864"/>
            <a:ext cx="6766560" cy="493776"/>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2200"/>
              <a:buFont typeface="Arial"/>
              <a:buNone/>
            </a:pPr>
            <a:r>
              <a:rPr b="1" i="0" lang="en-CA" spc="0" sz="2200" u="none" cap="none" strike="noStrike">
                <a:solidFill>
                  <a:srgbClr val="333333"/>
                </a:solidFill>
                <a:latin typeface="Arial"/>
                <a:ea typeface="Arial"/>
                <a:cs typeface="Arial"/>
                <a:sym typeface="Arial"/>
              </a:rPr>
              <a:t>Entry point 2: dangling references in config</a:t>
            </a:r>
            <a:endParaRPr b="0" i="0" spc="0" sz="2200" u="none" cap="none" strike="noStrike">
              <a:solidFill>
                <a:srgbClr val="000000"/>
              </a:solidFill>
              <a:latin typeface="Arial"/>
              <a:ea typeface="Arial"/>
              <a:cs typeface="Arial"/>
              <a:sym typeface="Arial"/>
            </a:endParaRPr>
          </a:p>
        </p:txBody>
      </p:sp>
      <p:sp>
        <p:nvSpPr>
          <p:cNvPr id="108" name="Google Shape;108;p13"/>
          <p:cNvSpPr/>
          <p:nvPr/>
        </p:nvSpPr>
        <p:spPr>
          <a:xfrm>
            <a:off x="320040" y="777240"/>
            <a:ext cx="5074920" cy="3200400"/>
          </a:xfrm>
          <a:prstGeom prst="roundRect">
            <a:avLst>
              <a:gd fmla="val 3000" name="adj"/>
            </a:avLst>
          </a:prstGeom>
          <a:solidFill>
            <a:srgbClr val="1F2430"/>
          </a:solidFill>
          <a:ln>
            <a:noFill/>
          </a:ln>
        </p:spPr>
        <p:txBody>
          <a:bodyPr anchorCtr="0" anchor="t" bIns="164575" lIns="164575" spcFirstLastPara="1" rIns="164575" wrap="square" tIns="164575">
            <a:noAutofit/>
          </a:bodyPr>
          <a:lstStyle/>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8B949E"/>
                </a:solidFill>
                <a:latin typeface="Courier New"/>
                <a:ea typeface="Courier New"/>
                <a:cs typeface="Courier New"/>
                <a:sym typeface="Courier New"/>
              </a:rPr>
              <a:t>// .devcontainer/devcontainer.json</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E6EDF3"/>
                </a:solidFill>
                <a:latin typeface="Courier New"/>
                <a:ea typeface="Courier New"/>
                <a:cs typeface="Courier New"/>
                <a:sym typeface="Courier New"/>
              </a:rPr>
              <a:t>{</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E6EDF3"/>
                </a:solidFill>
                <a:latin typeface="Courier New"/>
                <a:ea typeface="Courier New"/>
                <a:cs typeface="Courier New"/>
                <a:sym typeface="Courier New"/>
              </a:rPr>
              <a:t>  "image": "mcr.microsoft.com/devcontainers/python",</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E6EDF3"/>
                </a:solidFill>
                <a:latin typeface="Courier New"/>
                <a:ea typeface="Courier New"/>
                <a:cs typeface="Courier New"/>
                <a:sym typeface="Courier New"/>
              </a:rPr>
              <a:t>  "customizations": {</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E6EDF3"/>
                </a:solidFill>
                <a:latin typeface="Courier New"/>
                <a:ea typeface="Courier New"/>
                <a:cs typeface="Courier New"/>
                <a:sym typeface="Courier New"/>
              </a:rPr>
              <a:t>    "vscode": {</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E6EDF3"/>
                </a:solidFill>
                <a:latin typeface="Courier New"/>
                <a:ea typeface="Courier New"/>
                <a:cs typeface="Courier New"/>
                <a:sym typeface="Courier New"/>
              </a:rPr>
              <a:t>      "extensions": [</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E6EDF3"/>
                </a:solidFill>
                <a:latin typeface="Courier New"/>
                <a:ea typeface="Courier New"/>
                <a:cs typeface="Courier New"/>
                <a:sym typeface="Courier New"/>
              </a:rPr>
              <a:t>        "ms-python.python",</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E6EDF3"/>
                </a:solidFill>
                <a:latin typeface="Courier New"/>
                <a:ea typeface="Courier New"/>
                <a:cs typeface="Courier New"/>
                <a:sym typeface="Courier New"/>
              </a:rPr>
              <a:t>        "ms-toolsai.jupyter",</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FF9F5A"/>
                </a:solidFill>
                <a:latin typeface="Courier New"/>
                <a:ea typeface="Courier New"/>
                <a:cs typeface="Courier New"/>
                <a:sym typeface="Courier New"/>
              </a:rPr>
              <a:t>        "example-pub.data-viewer"</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E6EDF3"/>
                </a:solidFill>
                <a:latin typeface="Courier New"/>
                <a:ea typeface="Courier New"/>
                <a:cs typeface="Courier New"/>
                <a:sym typeface="Courier New"/>
              </a:rPr>
              <a:t>      ]</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E6EDF3"/>
                </a:solidFill>
                <a:latin typeface="Courier New"/>
                <a:ea typeface="Courier New"/>
                <a:cs typeface="Courier New"/>
                <a:sym typeface="Courier New"/>
              </a:rPr>
              <a:t>    }</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E6EDF3"/>
                </a:solidFill>
                <a:latin typeface="Courier New"/>
                <a:ea typeface="Courier New"/>
                <a:cs typeface="Courier New"/>
                <a:sym typeface="Courier New"/>
              </a:rPr>
              <a:t>  }</a:t>
            </a:r>
            <a:endParaRPr b="0" i="0" spc="0" sz="1100" u="none" cap="none" strike="noStrike">
              <a:solidFill>
                <a:srgbClr val="000000"/>
              </a:solidFill>
              <a:latin typeface="Arial"/>
              <a:ea typeface="Arial"/>
              <a:cs typeface="Arial"/>
              <a:sym typeface="Arial"/>
            </a:endParaRPr>
          </a:p>
          <a:p>
            <a:pPr indent="0" lvl="0" marL="0" marR="0" rtl="0" algn="l">
              <a:lnSpc>
                <a:spcPct val="105000"/>
              </a:lnSpc>
              <a:spcBef>
                <a:spcPts val="0"/>
              </a:spcBef>
              <a:spcAft>
                <a:spcPts val="0"/>
              </a:spcAft>
              <a:buClr>
                <a:srgbClr val="000000"/>
              </a:buClr>
              <a:buSzPts val="1100"/>
              <a:buFont typeface="Arial"/>
              <a:buNone/>
            </a:pPr>
            <a:r>
              <a:rPr b="0" i="0" lang="en-CA" spc="0" sz="1100" u="none" cap="none" strike="noStrike">
                <a:solidFill>
                  <a:srgbClr val="E6EDF3"/>
                </a:solidFill>
                <a:latin typeface="Courier New"/>
                <a:ea typeface="Courier New"/>
                <a:cs typeface="Courier New"/>
                <a:sym typeface="Courier New"/>
              </a:rPr>
              <a:t>}</a:t>
            </a:r>
            <a:endParaRPr b="0" i="0" spc="0" sz="1100" u="none" cap="none" strike="noStrike">
              <a:solidFill>
                <a:srgbClr val="000000"/>
              </a:solidFill>
              <a:latin typeface="Arial"/>
              <a:ea typeface="Arial"/>
              <a:cs typeface="Arial"/>
              <a:sym typeface="Arial"/>
            </a:endParaRPr>
          </a:p>
        </p:txBody>
      </p:sp>
      <p:sp>
        <p:nvSpPr>
          <p:cNvPr id="109" name="Google Shape;109;p13"/>
          <p:cNvSpPr/>
          <p:nvPr/>
        </p:nvSpPr>
        <p:spPr>
          <a:xfrm>
            <a:off x="3246120" y="2816352"/>
            <a:ext cx="2103120" cy="256032"/>
          </a:xfrm>
          <a:prstGeom prst="rect">
            <a:avLst/>
          </a:prstGeom>
          <a:noFill/>
          <a:ln>
            <a:noFill/>
          </a:ln>
        </p:spPr>
        <p:txBody>
          <a:bodyPr anchorCtr="0" anchor="t" bIns="0" lIns="0" spcFirstLastPara="1" rIns="0" wrap="square" tIns="0">
            <a:noAutofit/>
          </a:bodyPr>
          <a:lstStyle/>
          <a:p>
            <a:pPr indent="0" lvl="0" marL="0" marR="0" rtl="0" algn="r">
              <a:lnSpc>
                <a:spcPct val="100000"/>
              </a:lnSpc>
              <a:spcBef>
                <a:spcPts val="0"/>
              </a:spcBef>
              <a:spcAft>
                <a:spcPts val="0"/>
              </a:spcAft>
              <a:buClr>
                <a:srgbClr val="000000"/>
              </a:buClr>
              <a:buSzPts val="900"/>
              <a:buFont typeface="Arial"/>
              <a:buNone/>
            </a:pPr>
            <a:r>
              <a:rPr b="0" i="1" lang="en-CA" spc="0" sz="900" u="none" cap="none" strike="noStrike">
                <a:solidFill>
                  <a:srgbClr val="FF9F5A"/>
                </a:solidFill>
                <a:latin typeface="Arial"/>
                <a:ea typeface="Arial"/>
                <a:cs typeface="Arial"/>
                <a:sym typeface="Arial"/>
              </a:rPr>
              <a:t>renamed, deleted, or never on Open VSX</a:t>
            </a:r>
            <a:endParaRPr b="0" i="0" spc="0" sz="900" u="none" cap="none" strike="noStrike">
              <a:solidFill>
                <a:srgbClr val="000000"/>
              </a:solidFill>
              <a:latin typeface="Arial"/>
              <a:ea typeface="Arial"/>
              <a:cs typeface="Arial"/>
              <a:sym typeface="Arial"/>
            </a:endParaRPr>
          </a:p>
        </p:txBody>
      </p:sp>
      <p:sp>
        <p:nvSpPr>
          <p:cNvPr id="110" name="Google Shape;110;p13"/>
          <p:cNvSpPr/>
          <p:nvPr/>
        </p:nvSpPr>
        <p:spPr>
          <a:xfrm>
            <a:off x="5577840" y="777240"/>
            <a:ext cx="3246120" cy="3246120"/>
          </a:xfrm>
          <a:prstGeom prst="rect">
            <a:avLst/>
          </a:prstGeom>
          <a:noFill/>
          <a:ln>
            <a:noFill/>
          </a:ln>
        </p:spPr>
        <p:txBody>
          <a:bodyPr anchorCtr="0" anchor="t" bIns="54850" lIns="54850" spcFirstLastPara="1" rIns="54850" wrap="square" tIns="54850">
            <a:noAutofit/>
          </a:bodyPr>
          <a:lstStyle/>
          <a:p>
            <a:pPr indent="-228600" lvl="0" marL="228600" marR="0" rtl="0" algn="l">
              <a:lnSpc>
                <a:spcPct val="100000"/>
              </a:lnSpc>
              <a:spcBef>
                <a:spcPts val="0"/>
              </a:spcBef>
              <a:spcAft>
                <a:spcPts val="0"/>
              </a:spcAft>
              <a:buClr>
                <a:srgbClr val="F37726"/>
              </a:buClr>
              <a:buSzPts val="1250"/>
              <a:buFont typeface="Arial"/>
              <a:buChar char="•"/>
            </a:pPr>
            <a:r>
              <a:rPr b="1" i="0" lang="en-CA" spc="0" sz="1250" u="none" cap="none" strike="noStrike">
                <a:solidFill>
                  <a:srgbClr val="333333"/>
                </a:solidFill>
                <a:latin typeface="Arial"/>
                <a:ea typeface="Arial"/>
                <a:cs typeface="Arial"/>
                <a:sym typeface="Arial"/>
              </a:rPr>
              <a:t>A string outlives its owner.</a:t>
            </a:r>
            <a:r>
              <a:rPr b="0" i="0" lang="en-CA" spc="0" sz="1250" u="none" cap="none" strike="noStrike">
                <a:solidFill>
                  <a:srgbClr val="333333"/>
                </a:solidFill>
                <a:latin typeface="Arial"/>
                <a:ea typeface="Arial"/>
                <a:cs typeface="Arial"/>
                <a:sym typeface="Arial"/>
              </a:rPr>
              <a:t> Extensions get renamed or deleted, or were never published to Open VSX.</a:t>
            </a:r>
            <a:endParaRPr b="0" i="0" spc="0" sz="1250" u="none" cap="none" strike="noStrike">
              <a:solidFill>
                <a:srgbClr val="000000"/>
              </a:solidFill>
              <a:latin typeface="Arial"/>
              <a:ea typeface="Arial"/>
              <a:cs typeface="Arial"/>
              <a:sym typeface="Arial"/>
            </a:endParaRPr>
          </a:p>
          <a:p>
            <a:pPr indent="-228600" lvl="0" marL="228600" marR="0" rtl="0" algn="l">
              <a:lnSpc>
                <a:spcPct val="100000"/>
              </a:lnSpc>
              <a:spcBef>
                <a:spcPts val="800"/>
              </a:spcBef>
              <a:spcAft>
                <a:spcPts val="0"/>
              </a:spcAft>
              <a:buClr>
                <a:srgbClr val="F37726"/>
              </a:buClr>
              <a:buSzPts val="1250"/>
              <a:buFont typeface="Arial"/>
              <a:buChar char="•"/>
            </a:pPr>
            <a:r>
              <a:rPr b="1" i="0" lang="en-CA" spc="0" sz="1250" u="none" cap="none" strike="noStrike">
                <a:solidFill>
                  <a:srgbClr val="333333"/>
                </a:solidFill>
                <a:latin typeface="Arial"/>
                <a:ea typeface="Arial"/>
                <a:cs typeface="Arial"/>
                <a:sym typeface="Arial"/>
              </a:rPr>
              <a:t>Anyone can register</a:t>
            </a:r>
            <a:r>
              <a:rPr b="0" i="0" lang="en-CA" spc="0" sz="1250" u="none" cap="none" strike="noStrike">
                <a:solidFill>
                  <a:srgbClr val="333333"/>
                </a:solidFill>
                <a:latin typeface="Arial"/>
                <a:ea typeface="Arial"/>
                <a:cs typeface="Arial"/>
                <a:sym typeface="Arial"/>
              </a:rPr>
              <a:t> the missing ID on the registry your editor uses.</a:t>
            </a:r>
            <a:endParaRPr b="0" i="0" spc="0" sz="1250" u="none" cap="none" strike="noStrike">
              <a:solidFill>
                <a:srgbClr val="000000"/>
              </a:solidFill>
              <a:latin typeface="Arial"/>
              <a:ea typeface="Arial"/>
              <a:cs typeface="Arial"/>
              <a:sym typeface="Arial"/>
            </a:endParaRPr>
          </a:p>
          <a:p>
            <a:pPr indent="-228600" lvl="0" marL="228600" marR="0" rtl="0" algn="l">
              <a:lnSpc>
                <a:spcPct val="100000"/>
              </a:lnSpc>
              <a:spcBef>
                <a:spcPts val="800"/>
              </a:spcBef>
              <a:spcAft>
                <a:spcPts val="0"/>
              </a:spcAft>
              <a:buClr>
                <a:srgbClr val="F37726"/>
              </a:buClr>
              <a:buSzPts val="1250"/>
              <a:buFont typeface="Arial"/>
              <a:buChar char="•"/>
            </a:pPr>
            <a:r>
              <a:rPr b="1" i="0" lang="en-CA" spc="0" sz="1250" u="none" cap="none" strike="noStrike">
                <a:solidFill>
                  <a:srgbClr val="333333"/>
                </a:solidFill>
                <a:latin typeface="Arial"/>
                <a:ea typeface="Arial"/>
                <a:cs typeface="Arial"/>
                <a:sym typeface="Arial"/>
              </a:rPr>
              <a:t>Every new Codespace, devcontainer rebuild, and teammate</a:t>
            </a:r>
            <a:r>
              <a:rPr b="0" i="0" lang="en-CA" spc="0" sz="1250" u="none" cap="none" strike="noStrike">
                <a:solidFill>
                  <a:srgbClr val="333333"/>
                </a:solidFill>
                <a:latin typeface="Arial"/>
                <a:ea typeface="Arial"/>
                <a:cs typeface="Arial"/>
                <a:sym typeface="Arial"/>
              </a:rPr>
              <a:t> who clicks "Install recommended" gets it.</a:t>
            </a:r>
            <a:endParaRPr b="0" i="0" spc="0" sz="1250" u="none" cap="none" strike="noStrike">
              <a:solidFill>
                <a:srgbClr val="000000"/>
              </a:solidFill>
              <a:latin typeface="Arial"/>
              <a:ea typeface="Arial"/>
              <a:cs typeface="Arial"/>
              <a:sym typeface="Arial"/>
            </a:endParaRPr>
          </a:p>
        </p:txBody>
      </p:sp>
      <p:sp>
        <p:nvSpPr>
          <p:cNvPr id="111" name="Google Shape;111;p13"/>
          <p:cNvSpPr/>
          <p:nvPr/>
        </p:nvSpPr>
        <p:spPr>
          <a:xfrm>
            <a:off x="320040" y="4206240"/>
            <a:ext cx="8503920" cy="548640"/>
          </a:xfrm>
          <a:prstGeom prst="rect">
            <a:avLst/>
          </a:prstGeom>
          <a:solidFill>
            <a:srgbClr val="FDEBDD"/>
          </a:solidFill>
          <a:ln>
            <a:noFill/>
          </a:ln>
        </p:spPr>
        <p:txBody>
          <a:bodyPr anchorCtr="0" anchor="ctr" bIns="73150" lIns="73150" spcFirstLastPara="1" rIns="73150" wrap="square" tIns="73150">
            <a:noAutofit/>
          </a:bodyPr>
          <a:lstStyle/>
          <a:p>
            <a:pPr indent="0" lvl="0" marL="0" marR="0" rtl="0" algn="ctr">
              <a:lnSpc>
                <a:spcPct val="100000"/>
              </a:lnSpc>
              <a:spcBef>
                <a:spcPts val="0"/>
              </a:spcBef>
              <a:spcAft>
                <a:spcPts val="0"/>
              </a:spcAft>
              <a:buClr>
                <a:srgbClr val="000000"/>
              </a:buClr>
              <a:buSzPts val="1300"/>
              <a:buFont typeface="Arial"/>
              <a:buNone/>
            </a:pPr>
            <a:r>
              <a:rPr b="1" i="0" lang="en-CA" spc="0" sz="1300" u="none" cap="none" strike="noStrike">
                <a:solidFill>
                  <a:srgbClr val="333333"/>
                </a:solidFill>
                <a:latin typeface="Arial"/>
                <a:ea typeface="Arial"/>
                <a:cs typeface="Arial"/>
                <a:sym typeface="Arial"/>
              </a:rPr>
              <a:t>Jupyter angle:</a:t>
            </a:r>
            <a:r>
              <a:rPr b="0" i="0" lang="en-CA" spc="0" sz="1300" u="none" cap="none" strike="noStrike">
                <a:solidFill>
                  <a:srgbClr val="333333"/>
                </a:solidFill>
                <a:latin typeface="Arial"/>
                <a:ea typeface="Arial"/>
                <a:cs typeface="Arial"/>
                <a:sym typeface="Arial"/>
              </a:rPr>
              <a:t> course repos, workshop templates, and cookiecutters copy these files widely, long after anyone reviews them.</a:t>
            </a:r>
            <a:endParaRPr b="0" i="0" spc="0" sz="1300" u="none" cap="none" strike="noStrike">
              <a:solidFill>
                <a:srgbClr val="000000"/>
              </a:solidFill>
              <a:latin typeface="Arial"/>
              <a:ea typeface="Arial"/>
              <a:cs typeface="Arial"/>
              <a:sym typeface="Arial"/>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5" name="Shape 115"/>
        <p:cNvGrpSpPr/>
        <p:nvPr/>
      </p:nvGrpSpPr>
      <p:grpSpPr>
        <a:xfrm>
          <a:off x="0" y="0"/>
          <a:ext cx="0" cy="0"/>
          <a:chOff x="0" y="0"/>
          <a:chExt cx="0" cy="0"/>
        </a:xfrm>
      </p:grpSpPr>
      <p:sp>
        <p:nvSpPr>
          <p:cNvPr id="116" name="Google Shape;116;p14"/>
          <p:cNvSpPr/>
          <p:nvPr/>
        </p:nvSpPr>
        <p:spPr>
          <a:xfrm>
            <a:off x="320040" y="54864"/>
            <a:ext cx="6766560" cy="493776"/>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2200"/>
              <a:buFont typeface="Arial"/>
              <a:buNone/>
            </a:pPr>
            <a:r>
              <a:rPr b="1" i="0" lang="en-CA" spc="0" sz="2200" u="none" cap="none" strike="noStrike">
                <a:solidFill>
                  <a:srgbClr val="333333"/>
                </a:solidFill>
                <a:latin typeface="Arial"/>
                <a:ea typeface="Arial"/>
                <a:cs typeface="Arial"/>
                <a:sym typeface="Arial"/>
              </a:rPr>
              <a:t>Why this is code execution, not a config nit</a:t>
            </a:r>
            <a:endParaRPr b="0" i="0" spc="0" sz="2200" u="none" cap="none" strike="noStrike">
              <a:solidFill>
                <a:srgbClr val="000000"/>
              </a:solidFill>
              <a:latin typeface="Arial"/>
              <a:ea typeface="Arial"/>
              <a:cs typeface="Arial"/>
              <a:sym typeface="Arial"/>
            </a:endParaRPr>
          </a:p>
        </p:txBody>
      </p:sp>
      <p:sp>
        <p:nvSpPr>
          <p:cNvPr id="117" name="Google Shape;117;p14"/>
          <p:cNvSpPr/>
          <p:nvPr/>
        </p:nvSpPr>
        <p:spPr>
          <a:xfrm>
            <a:off x="320040" y="777240"/>
            <a:ext cx="8503920" cy="502920"/>
          </a:xfrm>
          <a:prstGeom prst="rect">
            <a:avLst/>
          </a:prstGeom>
          <a:noFill/>
          <a:ln>
            <a:noFill/>
          </a:ln>
        </p:spPr>
        <p:txBody>
          <a:bodyPr anchorCtr="0" anchor="ctr" bIns="18275" lIns="18275" spcFirstLastPara="1" rIns="18275" wrap="square" tIns="18275">
            <a:noAutofit/>
          </a:bodyPr>
          <a:lstStyle/>
          <a:p>
            <a:pPr indent="0" lvl="0" marL="0" marR="0" rtl="0" algn="ctr">
              <a:lnSpc>
                <a:spcPct val="100000"/>
              </a:lnSpc>
              <a:spcBef>
                <a:spcPts val="0"/>
              </a:spcBef>
              <a:spcAft>
                <a:spcPts val="0"/>
              </a:spcAft>
              <a:buClr>
                <a:srgbClr val="000000"/>
              </a:buClr>
              <a:buSzPts val="1500"/>
              <a:buFont typeface="Arial"/>
              <a:buNone/>
            </a:pPr>
            <a:r>
              <a:rPr b="0" i="0" lang="en-CA" spc="0" sz="1500" u="none" cap="none" strike="noStrike">
                <a:solidFill>
                  <a:srgbClr val="333333"/>
                </a:solidFill>
                <a:latin typeface="Arial"/>
                <a:ea typeface="Arial"/>
                <a:cs typeface="Arial"/>
                <a:sym typeface="Arial"/>
              </a:rPr>
              <a:t>Editor extensions are </a:t>
            </a:r>
            <a:r>
              <a:rPr b="1" i="0" lang="en-CA" spc="0" sz="1500" u="none" cap="none" strike="noStrike">
                <a:solidFill>
                  <a:srgbClr val="F37726"/>
                </a:solidFill>
                <a:latin typeface="Arial"/>
                <a:ea typeface="Arial"/>
                <a:cs typeface="Arial"/>
                <a:sym typeface="Arial"/>
              </a:rPr>
              <a:t>not sandboxed</a:t>
            </a:r>
            <a:r>
              <a:rPr b="0" i="0" lang="en-CA" spc="0" sz="1500" u="none" cap="none" strike="noStrike">
                <a:solidFill>
                  <a:srgbClr val="333333"/>
                </a:solidFill>
                <a:latin typeface="Arial"/>
                <a:ea typeface="Arial"/>
                <a:cs typeface="Arial"/>
                <a:sym typeface="Arial"/>
              </a:rPr>
              <a:t>. They run as you, with everything you can reach.</a:t>
            </a:r>
            <a:endParaRPr b="0" i="0" spc="0" sz="1500" u="none" cap="none" strike="noStrike">
              <a:solidFill>
                <a:srgbClr val="000000"/>
              </a:solidFill>
              <a:latin typeface="Arial"/>
              <a:ea typeface="Arial"/>
              <a:cs typeface="Arial"/>
              <a:sym typeface="Arial"/>
            </a:endParaRPr>
          </a:p>
        </p:txBody>
      </p:sp>
      <p:sp>
        <p:nvSpPr>
          <p:cNvPr id="118" name="Google Shape;118;p14"/>
          <p:cNvSpPr/>
          <p:nvPr/>
        </p:nvSpPr>
        <p:spPr>
          <a:xfrm>
            <a:off x="320040" y="1417320"/>
            <a:ext cx="2743200" cy="896112"/>
          </a:xfrm>
          <a:prstGeom prst="roundRect">
            <a:avLst>
              <a:gd fmla="val 7000" name="adj"/>
            </a:avLst>
          </a:prstGeom>
          <a:solidFill>
            <a:srgbClr val="F4F4F4"/>
          </a:solidFill>
          <a:ln cap="flat" cmpd="sng" w="12700">
            <a:solidFill>
              <a:srgbClr val="DDDDDD"/>
            </a:solidFill>
            <a:prstDash val="solid"/>
            <a:round/>
            <a:headEnd len="sm" w="sm" type="none"/>
            <a:tailEnd len="sm" w="sm" type="none"/>
          </a:ln>
        </p:spPr>
        <p:txBody>
          <a:bodyPr anchorCtr="0" anchor="ctr" bIns="118850" lIns="118850" spcFirstLastPara="1" rIns="118850" wrap="square" tIns="118850">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Notebooks and outputs</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cell outputs often hold real data</a:t>
            </a:r>
            <a:endParaRPr b="0" i="0" spc="0" sz="1150" u="none" cap="none" strike="noStrike">
              <a:solidFill>
                <a:srgbClr val="000000"/>
              </a:solidFill>
              <a:latin typeface="Arial"/>
              <a:ea typeface="Arial"/>
              <a:cs typeface="Arial"/>
              <a:sym typeface="Arial"/>
            </a:endParaRPr>
          </a:p>
        </p:txBody>
      </p:sp>
      <p:sp>
        <p:nvSpPr>
          <p:cNvPr id="119" name="Google Shape;119;p14"/>
          <p:cNvSpPr/>
          <p:nvPr/>
        </p:nvSpPr>
        <p:spPr>
          <a:xfrm>
            <a:off x="3200400" y="1417320"/>
            <a:ext cx="2743200" cy="896112"/>
          </a:xfrm>
          <a:prstGeom prst="roundRect">
            <a:avLst>
              <a:gd fmla="val 7000" name="adj"/>
            </a:avLst>
          </a:prstGeom>
          <a:solidFill>
            <a:srgbClr val="F4F4F4"/>
          </a:solidFill>
          <a:ln cap="flat" cmpd="sng" w="12700">
            <a:solidFill>
              <a:srgbClr val="DDDDDD"/>
            </a:solidFill>
            <a:prstDash val="solid"/>
            <a:round/>
            <a:headEnd len="sm" w="sm" type="none"/>
            <a:tailEnd len="sm" w="sm" type="none"/>
          </a:ln>
        </p:spPr>
        <p:txBody>
          <a:bodyPr anchorCtr="0" anchor="ctr" bIns="118850" lIns="118850" spcFirstLastPara="1" rIns="118850" wrap="square" tIns="118850">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Kernels and terminals</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run commands in your environments</a:t>
            </a:r>
            <a:endParaRPr b="0" i="0" spc="0" sz="1150" u="none" cap="none" strike="noStrike">
              <a:solidFill>
                <a:srgbClr val="000000"/>
              </a:solidFill>
              <a:latin typeface="Arial"/>
              <a:ea typeface="Arial"/>
              <a:cs typeface="Arial"/>
              <a:sym typeface="Arial"/>
            </a:endParaRPr>
          </a:p>
        </p:txBody>
      </p:sp>
      <p:sp>
        <p:nvSpPr>
          <p:cNvPr id="120" name="Google Shape;120;p14"/>
          <p:cNvSpPr/>
          <p:nvPr/>
        </p:nvSpPr>
        <p:spPr>
          <a:xfrm>
            <a:off x="6080760" y="1417320"/>
            <a:ext cx="2743200" cy="896112"/>
          </a:xfrm>
          <a:prstGeom prst="roundRect">
            <a:avLst>
              <a:gd fmla="val 7000" name="adj"/>
            </a:avLst>
          </a:prstGeom>
          <a:solidFill>
            <a:srgbClr val="F4F4F4"/>
          </a:solidFill>
          <a:ln cap="flat" cmpd="sng" w="12700">
            <a:solidFill>
              <a:srgbClr val="DDDDDD"/>
            </a:solidFill>
            <a:prstDash val="solid"/>
            <a:round/>
            <a:headEnd len="sm" w="sm" type="none"/>
            <a:tailEnd len="sm" w="sm" type="none"/>
          </a:ln>
        </p:spPr>
        <p:txBody>
          <a:bodyPr anchorCtr="0" anchor="ctr" bIns="118850" lIns="118850" spcFirstLastPara="1" rIns="118850" wrap="square" tIns="118850">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Cloud and model credentials</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~/.aws, gcloud, HF_TOKEN, .env files</a:t>
            </a:r>
            <a:endParaRPr b="0" i="0" spc="0" sz="1150" u="none" cap="none" strike="noStrike">
              <a:solidFill>
                <a:srgbClr val="000000"/>
              </a:solidFill>
              <a:latin typeface="Arial"/>
              <a:ea typeface="Arial"/>
              <a:cs typeface="Arial"/>
              <a:sym typeface="Arial"/>
            </a:endParaRPr>
          </a:p>
        </p:txBody>
      </p:sp>
      <p:sp>
        <p:nvSpPr>
          <p:cNvPr id="121" name="Google Shape;121;p14"/>
          <p:cNvSpPr/>
          <p:nvPr/>
        </p:nvSpPr>
        <p:spPr>
          <a:xfrm>
            <a:off x="320040" y="2441448"/>
            <a:ext cx="2743200" cy="896112"/>
          </a:xfrm>
          <a:prstGeom prst="roundRect">
            <a:avLst>
              <a:gd fmla="val 7000" name="adj"/>
            </a:avLst>
          </a:prstGeom>
          <a:solidFill>
            <a:srgbClr val="F4F4F4"/>
          </a:solidFill>
          <a:ln cap="flat" cmpd="sng" w="12700">
            <a:solidFill>
              <a:srgbClr val="DDDDDD"/>
            </a:solidFill>
            <a:prstDash val="solid"/>
            <a:round/>
            <a:headEnd len="sm" w="sm" type="none"/>
            <a:tailEnd len="sm" w="sm" type="none"/>
          </a:ln>
        </p:spPr>
        <p:txBody>
          <a:bodyPr anchorCtr="0" anchor="ctr" bIns="118850" lIns="118850" spcFirstLastPara="1" rIns="118850" wrap="square" tIns="118850">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Jupyter runtime files</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server URLs and access tokens</a:t>
            </a:r>
            <a:endParaRPr b="0" i="0" spc="0" sz="1150" u="none" cap="none" strike="noStrike">
              <a:solidFill>
                <a:srgbClr val="000000"/>
              </a:solidFill>
              <a:latin typeface="Arial"/>
              <a:ea typeface="Arial"/>
              <a:cs typeface="Arial"/>
              <a:sym typeface="Arial"/>
            </a:endParaRPr>
          </a:p>
        </p:txBody>
      </p:sp>
      <p:sp>
        <p:nvSpPr>
          <p:cNvPr id="122" name="Google Shape;122;p14"/>
          <p:cNvSpPr/>
          <p:nvPr/>
        </p:nvSpPr>
        <p:spPr>
          <a:xfrm>
            <a:off x="3200400" y="2441448"/>
            <a:ext cx="2743200" cy="896112"/>
          </a:xfrm>
          <a:prstGeom prst="roundRect">
            <a:avLst>
              <a:gd fmla="val 7000" name="adj"/>
            </a:avLst>
          </a:prstGeom>
          <a:solidFill>
            <a:srgbClr val="F4F4F4"/>
          </a:solidFill>
          <a:ln cap="flat" cmpd="sng" w="12700">
            <a:solidFill>
              <a:srgbClr val="DDDDDD"/>
            </a:solidFill>
            <a:prstDash val="solid"/>
            <a:round/>
            <a:headEnd len="sm" w="sm" type="none"/>
            <a:tailEnd len="sm" w="sm" type="none"/>
          </a:ln>
        </p:spPr>
        <p:txBody>
          <a:bodyPr anchorCtr="0" anchor="ctr" bIns="118850" lIns="118850" spcFirstLastPara="1" rIns="118850" wrap="square" tIns="118850">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Git and SSH</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remotes, keys, push access</a:t>
            </a:r>
            <a:endParaRPr b="0" i="0" spc="0" sz="1150" u="none" cap="none" strike="noStrike">
              <a:solidFill>
                <a:srgbClr val="000000"/>
              </a:solidFill>
              <a:latin typeface="Arial"/>
              <a:ea typeface="Arial"/>
              <a:cs typeface="Arial"/>
              <a:sym typeface="Arial"/>
            </a:endParaRPr>
          </a:p>
        </p:txBody>
      </p:sp>
      <p:sp>
        <p:nvSpPr>
          <p:cNvPr id="123" name="Google Shape;123;p14"/>
          <p:cNvSpPr/>
          <p:nvPr/>
        </p:nvSpPr>
        <p:spPr>
          <a:xfrm>
            <a:off x="6080760" y="2441448"/>
            <a:ext cx="2743200" cy="896112"/>
          </a:xfrm>
          <a:prstGeom prst="roundRect">
            <a:avLst>
              <a:gd fmla="val 7000" name="adj"/>
            </a:avLst>
          </a:prstGeom>
          <a:solidFill>
            <a:srgbClr val="F4F4F4"/>
          </a:solidFill>
          <a:ln cap="flat" cmpd="sng" w="12700">
            <a:solidFill>
              <a:srgbClr val="DDDDDD"/>
            </a:solidFill>
            <a:prstDash val="solid"/>
            <a:round/>
            <a:headEnd len="sm" w="sm" type="none"/>
            <a:tailEnd len="sm" w="sm" type="none"/>
          </a:ln>
        </p:spPr>
        <p:txBody>
          <a:bodyPr anchorCtr="0" anchor="ctr" bIns="118850" lIns="118850" spcFirstLastPara="1" rIns="118850" wrap="square" tIns="118850">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Remote sessions</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SSH hosts, devcontainers, clusters</a:t>
            </a:r>
            <a:endParaRPr b="0" i="0" spc="0" sz="1150" u="none" cap="none" strike="noStrike">
              <a:solidFill>
                <a:srgbClr val="000000"/>
              </a:solidFill>
              <a:latin typeface="Arial"/>
              <a:ea typeface="Arial"/>
              <a:cs typeface="Arial"/>
              <a:sym typeface="Arial"/>
            </a:endParaRPr>
          </a:p>
        </p:txBody>
      </p:sp>
      <p:sp>
        <p:nvSpPr>
          <p:cNvPr id="124" name="Google Shape;124;p14"/>
          <p:cNvSpPr/>
          <p:nvPr/>
        </p:nvSpPr>
        <p:spPr>
          <a:xfrm>
            <a:off x="320040" y="3611880"/>
            <a:ext cx="8503920" cy="1143000"/>
          </a:xfrm>
          <a:prstGeom prst="rect">
            <a:avLst/>
          </a:prstGeom>
          <a:solidFill>
            <a:srgbClr val="FDEBDD"/>
          </a:solidFill>
          <a:ln>
            <a:noFill/>
          </a:ln>
        </p:spPr>
        <p:txBody>
          <a:bodyPr anchorCtr="0" anchor="ctr" bIns="146300" lIns="146300" spcFirstLastPara="1" rIns="146300" wrap="square" tIns="146300">
            <a:noAutofit/>
          </a:bodyPr>
          <a:lstStyle/>
          <a:p>
            <a:pPr indent="0" lvl="0" marL="0" marR="0" rtl="0" algn="l">
              <a:lnSpc>
                <a:spcPct val="100000"/>
              </a:lnSpc>
              <a:spcBef>
                <a:spcPts val="0"/>
              </a:spcBef>
              <a:spcAft>
                <a:spcPts val="0"/>
              </a:spcAft>
              <a:buClr>
                <a:srgbClr val="000000"/>
              </a:buClr>
              <a:buSzPts val="1250"/>
              <a:buFont typeface="Arial"/>
              <a:buNone/>
            </a:pPr>
            <a:r>
              <a:rPr b="1" i="0" lang="en-CA" spc="0" sz="1250" u="none" cap="none" strike="noStrike">
                <a:solidFill>
                  <a:srgbClr val="333333"/>
                </a:solidFill>
                <a:latin typeface="Arial"/>
                <a:ea typeface="Arial"/>
                <a:cs typeface="Arial"/>
                <a:sym typeface="Arial"/>
              </a:rPr>
              <a:t>Not hypothetical.</a:t>
            </a:r>
            <a:r>
              <a:rPr b="0" i="0" lang="en-CA" spc="0" sz="1250" u="none" cap="none" strike="noStrike">
                <a:solidFill>
                  <a:srgbClr val="333333"/>
                </a:solidFill>
                <a:latin typeface="Arial"/>
                <a:ea typeface="Arial"/>
                <a:cs typeface="Arial"/>
                <a:sym typeface="Arial"/>
              </a:rPr>
              <a:t> In October 2025 the GlassWorm campaign hid credential-stealing code in Open VSX extensions with invisible Unicode characters, and it reached users through auto-update.</a:t>
            </a:r>
            <a:endParaRPr b="0" i="0" spc="0" sz="1250" u="none" cap="none" strike="noStrike">
              <a:solidFill>
                <a:srgbClr val="000000"/>
              </a:solidFill>
              <a:latin typeface="Arial"/>
              <a:ea typeface="Arial"/>
              <a:cs typeface="Arial"/>
              <a:sym typeface="Arial"/>
            </a:endParaRPr>
          </a:p>
          <a:p>
            <a:pPr indent="0" lvl="0" marL="0" marR="0" rtl="0" algn="l">
              <a:lnSpc>
                <a:spcPct val="100000"/>
              </a:lnSpc>
              <a:spcBef>
                <a:spcPts val="500"/>
              </a:spcBef>
              <a:spcAft>
                <a:spcPts val="0"/>
              </a:spcAft>
              <a:buClr>
                <a:srgbClr val="000000"/>
              </a:buClr>
              <a:buSzPts val="1250"/>
              <a:buFont typeface="Arial"/>
              <a:buNone/>
            </a:pPr>
            <a:r>
              <a:rPr b="0" i="0" lang="en-CA" spc="0" sz="1250" u="none" cap="none" strike="noStrike">
                <a:solidFill>
                  <a:srgbClr val="616262"/>
                </a:solidFill>
                <a:latin typeface="Arial"/>
                <a:ea typeface="Arial"/>
                <a:cs typeface="Arial"/>
                <a:sym typeface="Arial"/>
              </a:rPr>
              <a:t>Scanning helps, but it cannot fix ownership: a clean scanned version can execute its payload at runtime.</a:t>
            </a:r>
            <a:endParaRPr b="0" i="0" spc="0" sz="1250" u="none" cap="none" strike="noStrike">
              <a:solidFill>
                <a:srgbClr val="000000"/>
              </a:solidFill>
              <a:latin typeface="Arial"/>
              <a:ea typeface="Arial"/>
              <a:cs typeface="Arial"/>
              <a:sym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15"/>
          <p:cNvSpPr/>
          <p:nvPr/>
        </p:nvSpPr>
        <p:spPr>
          <a:xfrm>
            <a:off x="320040" y="54864"/>
            <a:ext cx="6766560" cy="493776"/>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2200"/>
              <a:buFont typeface="Arial"/>
              <a:buNone/>
            </a:pPr>
            <a:r>
              <a:rPr b="1" i="0" lang="en-CA" spc="0" sz="2200" u="none" cap="none" strike="noStrike">
                <a:solidFill>
                  <a:srgbClr val="333333"/>
                </a:solidFill>
                <a:latin typeface="Arial"/>
                <a:ea typeface="Arial"/>
                <a:cs typeface="Arial"/>
                <a:sym typeface="Arial"/>
              </a:rPr>
              <a:t>Same bug, every layer of the notebook stack</a:t>
            </a:r>
            <a:endParaRPr b="0" i="0" spc="0" sz="2200" u="none" cap="none" strike="noStrike">
              <a:solidFill>
                <a:srgbClr val="000000"/>
              </a:solidFill>
              <a:latin typeface="Arial"/>
              <a:ea typeface="Arial"/>
              <a:cs typeface="Arial"/>
              <a:sym typeface="Arial"/>
            </a:endParaRPr>
          </a:p>
        </p:txBody>
      </p:sp>
      <p:sp>
        <p:nvSpPr>
          <p:cNvPr id="130" name="Google Shape;130;p15"/>
          <p:cNvSpPr/>
          <p:nvPr/>
        </p:nvSpPr>
        <p:spPr>
          <a:xfrm>
            <a:off x="320040" y="749808"/>
            <a:ext cx="1554480" cy="384048"/>
          </a:xfrm>
          <a:prstGeom prst="rect">
            <a:avLst/>
          </a:prstGeom>
          <a:solidFill>
            <a:srgbClr val="F377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CA" spc="0" sz="1200" u="none" cap="none" strike="noStrike">
                <a:solidFill>
                  <a:srgbClr val="FFFFFF"/>
                </a:solidFill>
                <a:latin typeface="Arial"/>
                <a:ea typeface="Arial"/>
                <a:cs typeface="Arial"/>
                <a:sym typeface="Arial"/>
              </a:rPr>
              <a:t>Layer</a:t>
            </a:r>
            <a:endParaRPr b="0" i="0" spc="0" sz="1200" u="none" cap="none" strike="noStrike">
              <a:solidFill>
                <a:srgbClr val="000000"/>
              </a:solidFill>
              <a:latin typeface="Arial"/>
              <a:ea typeface="Arial"/>
              <a:cs typeface="Arial"/>
              <a:sym typeface="Arial"/>
            </a:endParaRPr>
          </a:p>
        </p:txBody>
      </p:sp>
      <p:sp>
        <p:nvSpPr>
          <p:cNvPr id="131" name="Google Shape;131;p15"/>
          <p:cNvSpPr/>
          <p:nvPr/>
        </p:nvSpPr>
        <p:spPr>
          <a:xfrm>
            <a:off x="1874520" y="749808"/>
            <a:ext cx="2697480" cy="384048"/>
          </a:xfrm>
          <a:prstGeom prst="rect">
            <a:avLst/>
          </a:prstGeom>
          <a:solidFill>
            <a:srgbClr val="F377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CA" spc="0" sz="1200" u="none" cap="none" strike="noStrike">
                <a:solidFill>
                  <a:srgbClr val="FFFFFF"/>
                </a:solidFill>
                <a:latin typeface="Arial"/>
                <a:ea typeface="Arial"/>
                <a:cs typeface="Arial"/>
                <a:sym typeface="Arial"/>
              </a:rPr>
              <a:t>What you write</a:t>
            </a:r>
            <a:endParaRPr b="0" i="0" spc="0" sz="1200" u="none" cap="none" strike="noStrike">
              <a:solidFill>
                <a:srgbClr val="000000"/>
              </a:solidFill>
              <a:latin typeface="Arial"/>
              <a:ea typeface="Arial"/>
              <a:cs typeface="Arial"/>
              <a:sym typeface="Arial"/>
            </a:endParaRPr>
          </a:p>
        </p:txBody>
      </p:sp>
      <p:sp>
        <p:nvSpPr>
          <p:cNvPr id="132" name="Google Shape;132;p15"/>
          <p:cNvSpPr/>
          <p:nvPr/>
        </p:nvSpPr>
        <p:spPr>
          <a:xfrm>
            <a:off x="4572000" y="749808"/>
            <a:ext cx="2148840" cy="384048"/>
          </a:xfrm>
          <a:prstGeom prst="rect">
            <a:avLst/>
          </a:prstGeom>
          <a:solidFill>
            <a:srgbClr val="F377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CA" spc="0" sz="1200" u="none" cap="none" strike="noStrike">
                <a:solidFill>
                  <a:srgbClr val="FFFFFF"/>
                </a:solidFill>
                <a:latin typeface="Arial"/>
                <a:ea typeface="Arial"/>
                <a:cs typeface="Arial"/>
                <a:sym typeface="Arial"/>
              </a:rPr>
              <a:t>Who decides what you get</a:t>
            </a:r>
            <a:endParaRPr b="0" i="0" spc="0" sz="1200" u="none" cap="none" strike="noStrike">
              <a:solidFill>
                <a:srgbClr val="000000"/>
              </a:solidFill>
              <a:latin typeface="Arial"/>
              <a:ea typeface="Arial"/>
              <a:cs typeface="Arial"/>
              <a:sym typeface="Arial"/>
            </a:endParaRPr>
          </a:p>
        </p:txBody>
      </p:sp>
      <p:sp>
        <p:nvSpPr>
          <p:cNvPr id="133" name="Google Shape;133;p15"/>
          <p:cNvSpPr/>
          <p:nvPr/>
        </p:nvSpPr>
        <p:spPr>
          <a:xfrm>
            <a:off x="6720840" y="749808"/>
            <a:ext cx="2103120" cy="384048"/>
          </a:xfrm>
          <a:prstGeom prst="rect">
            <a:avLst/>
          </a:prstGeom>
          <a:solidFill>
            <a:srgbClr val="F37726"/>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200"/>
              <a:buFont typeface="Arial"/>
              <a:buNone/>
            </a:pPr>
            <a:r>
              <a:rPr b="1" i="0" lang="en-CA" spc="0" sz="1200" u="none" cap="none" strike="noStrike">
                <a:solidFill>
                  <a:srgbClr val="FFFFFF"/>
                </a:solidFill>
                <a:latin typeface="Arial"/>
                <a:ea typeface="Arial"/>
                <a:cs typeface="Arial"/>
                <a:sym typeface="Arial"/>
              </a:rPr>
              <a:t>Real case</a:t>
            </a:r>
            <a:endParaRPr b="0" i="0" spc="0" sz="1200" u="none" cap="none" strike="noStrike">
              <a:solidFill>
                <a:srgbClr val="000000"/>
              </a:solidFill>
              <a:latin typeface="Arial"/>
              <a:ea typeface="Arial"/>
              <a:cs typeface="Arial"/>
              <a:sym typeface="Arial"/>
            </a:endParaRPr>
          </a:p>
        </p:txBody>
      </p:sp>
      <p:sp>
        <p:nvSpPr>
          <p:cNvPr id="134" name="Google Shape;134;p15"/>
          <p:cNvSpPr/>
          <p:nvPr/>
        </p:nvSpPr>
        <p:spPr>
          <a:xfrm>
            <a:off x="320040" y="1152144"/>
            <a:ext cx="1554480" cy="694944"/>
          </a:xfrm>
          <a:prstGeom prst="rect">
            <a:avLst/>
          </a:prstGeom>
          <a:solidFill>
            <a:srgbClr val="F4F4F4"/>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1" i="0" lang="en-CA" spc="0" sz="1150" u="none" cap="none" strike="noStrike">
                <a:solidFill>
                  <a:srgbClr val="333333"/>
                </a:solidFill>
                <a:latin typeface="Arial"/>
                <a:ea typeface="Arial"/>
                <a:cs typeface="Arial"/>
                <a:sym typeface="Arial"/>
              </a:rPr>
              <a:t>Editor extension</a:t>
            </a:r>
            <a:endParaRPr b="0" i="0" spc="0" sz="1150" u="none" cap="none" strike="noStrike">
              <a:solidFill>
                <a:srgbClr val="000000"/>
              </a:solidFill>
              <a:latin typeface="Arial"/>
              <a:ea typeface="Arial"/>
              <a:cs typeface="Arial"/>
              <a:sym typeface="Arial"/>
            </a:endParaRPr>
          </a:p>
        </p:txBody>
      </p:sp>
      <p:sp>
        <p:nvSpPr>
          <p:cNvPr id="135" name="Google Shape;135;p15"/>
          <p:cNvSpPr/>
          <p:nvPr/>
        </p:nvSpPr>
        <p:spPr>
          <a:xfrm>
            <a:off x="1874520" y="1152144"/>
            <a:ext cx="2697480" cy="694944"/>
          </a:xfrm>
          <a:prstGeom prst="rect">
            <a:avLst/>
          </a:prstGeom>
          <a:solidFill>
            <a:srgbClr val="F4F4F4"/>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50"/>
              <a:buFont typeface="Arial"/>
              <a:buNone/>
            </a:pPr>
            <a:r>
              <a:rPr b="0" i="0" lang="en-CA" spc="0" sz="1050" u="none" cap="none" strike="noStrike">
                <a:solidFill>
                  <a:srgbClr val="333333"/>
                </a:solidFill>
                <a:latin typeface="Courier New"/>
                <a:ea typeface="Courier New"/>
                <a:cs typeface="Courier New"/>
                <a:sym typeface="Courier New"/>
              </a:rPr>
              <a:t>"ms-toolsai.jupyter"</a:t>
            </a:r>
            <a:endParaRPr b="0" i="0" spc="0" sz="1050" u="none" cap="none" strike="noStrike">
              <a:solidFill>
                <a:srgbClr val="000000"/>
              </a:solidFill>
              <a:latin typeface="Arial"/>
              <a:ea typeface="Arial"/>
              <a:cs typeface="Arial"/>
              <a:sym typeface="Arial"/>
            </a:endParaRPr>
          </a:p>
        </p:txBody>
      </p:sp>
      <p:sp>
        <p:nvSpPr>
          <p:cNvPr id="136" name="Google Shape;136;p15"/>
          <p:cNvSpPr/>
          <p:nvPr/>
        </p:nvSpPr>
        <p:spPr>
          <a:xfrm>
            <a:off x="4572000" y="1152144"/>
            <a:ext cx="2148840" cy="694944"/>
          </a:xfrm>
          <a:prstGeom prst="rect">
            <a:avLst/>
          </a:prstGeom>
          <a:solidFill>
            <a:srgbClr val="F4F4F4"/>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0" i="0" lang="en-CA" spc="0" sz="1150" u="none" cap="none" strike="noStrike">
                <a:solidFill>
                  <a:srgbClr val="333333"/>
                </a:solidFill>
                <a:latin typeface="Arial"/>
                <a:ea typeface="Arial"/>
                <a:cs typeface="Arial"/>
                <a:sym typeface="Arial"/>
              </a:rPr>
              <a:t>Whoever owns the ID on your editor's registry</a:t>
            </a:r>
            <a:endParaRPr b="0" i="0" spc="0" sz="1150" u="none" cap="none" strike="noStrike">
              <a:solidFill>
                <a:srgbClr val="000000"/>
              </a:solidFill>
              <a:latin typeface="Arial"/>
              <a:ea typeface="Arial"/>
              <a:cs typeface="Arial"/>
              <a:sym typeface="Arial"/>
            </a:endParaRPr>
          </a:p>
        </p:txBody>
      </p:sp>
      <p:sp>
        <p:nvSpPr>
          <p:cNvPr id="137" name="Google Shape;137;p15"/>
          <p:cNvSpPr/>
          <p:nvPr/>
        </p:nvSpPr>
        <p:spPr>
          <a:xfrm>
            <a:off x="6720840" y="1152144"/>
            <a:ext cx="2103120" cy="694944"/>
          </a:xfrm>
          <a:prstGeom prst="rect">
            <a:avLst/>
          </a:prstGeom>
          <a:solidFill>
            <a:srgbClr val="F4F4F4"/>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0" i="0" lang="en-CA" spc="0" sz="1150" u="none" cap="none" strike="noStrike">
                <a:solidFill>
                  <a:srgbClr val="333333"/>
                </a:solidFill>
                <a:latin typeface="Arial"/>
                <a:ea typeface="Arial"/>
                <a:cs typeface="Arial"/>
                <a:sym typeface="Arial"/>
              </a:rPr>
              <a:t>Bug Bounty report mentioned earlier: hundreds of callbacks</a:t>
            </a:r>
            <a:endParaRPr b="0" i="0" spc="0" sz="1150" u="none" cap="none" strike="noStrike">
              <a:solidFill>
                <a:srgbClr val="000000"/>
              </a:solidFill>
              <a:latin typeface="Arial"/>
              <a:ea typeface="Arial"/>
              <a:cs typeface="Arial"/>
              <a:sym typeface="Arial"/>
            </a:endParaRPr>
          </a:p>
        </p:txBody>
      </p:sp>
      <p:sp>
        <p:nvSpPr>
          <p:cNvPr id="138" name="Google Shape;138;p15"/>
          <p:cNvSpPr/>
          <p:nvPr/>
        </p:nvSpPr>
        <p:spPr>
          <a:xfrm>
            <a:off x="320040" y="1865376"/>
            <a:ext cx="1554480" cy="694944"/>
          </a:xfrm>
          <a:prstGeom prst="rect">
            <a:avLst/>
          </a:prstGeom>
          <a:solidFill>
            <a:srgbClr val="FFFFFF"/>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1" i="0" lang="en-CA" spc="0" sz="1150" u="none" cap="none" strike="noStrike">
                <a:solidFill>
                  <a:srgbClr val="333333"/>
                </a:solidFill>
                <a:latin typeface="Arial"/>
                <a:ea typeface="Arial"/>
                <a:cs typeface="Arial"/>
                <a:sym typeface="Arial"/>
              </a:rPr>
              <a:t>Package or Jupyter extension</a:t>
            </a:r>
            <a:endParaRPr b="0" i="0" spc="0" sz="1150" u="none" cap="none" strike="noStrike">
              <a:solidFill>
                <a:srgbClr val="000000"/>
              </a:solidFill>
              <a:latin typeface="Arial"/>
              <a:ea typeface="Arial"/>
              <a:cs typeface="Arial"/>
              <a:sym typeface="Arial"/>
            </a:endParaRPr>
          </a:p>
        </p:txBody>
      </p:sp>
      <p:sp>
        <p:nvSpPr>
          <p:cNvPr id="139" name="Google Shape;139;p15"/>
          <p:cNvSpPr/>
          <p:nvPr/>
        </p:nvSpPr>
        <p:spPr>
          <a:xfrm>
            <a:off x="1874520" y="1865376"/>
            <a:ext cx="2697480" cy="694944"/>
          </a:xfrm>
          <a:prstGeom prst="rect">
            <a:avLst/>
          </a:prstGeom>
          <a:solidFill>
            <a:srgbClr val="FFFFFF"/>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50"/>
              <a:buFont typeface="Arial"/>
              <a:buNone/>
            </a:pPr>
            <a:r>
              <a:rPr b="0" i="0" lang="en-CA" spc="0" sz="1050" u="none" cap="none" strike="noStrike">
                <a:solidFill>
                  <a:srgbClr val="333333"/>
                </a:solidFill>
                <a:latin typeface="Courier New"/>
                <a:ea typeface="Courier New"/>
                <a:cs typeface="Courier New"/>
                <a:sym typeface="Courier New"/>
              </a:rPr>
              <a:t>pip install torchtriton</a:t>
            </a:r>
            <a:endParaRPr b="0" i="0" spc="0" sz="1050" u="none" cap="none" strike="noStrike">
              <a:solidFill>
                <a:srgbClr val="000000"/>
              </a:solidFill>
              <a:latin typeface="Arial"/>
              <a:ea typeface="Arial"/>
              <a:cs typeface="Arial"/>
              <a:sym typeface="Arial"/>
            </a:endParaRPr>
          </a:p>
        </p:txBody>
      </p:sp>
      <p:sp>
        <p:nvSpPr>
          <p:cNvPr id="140" name="Google Shape;140;p15"/>
          <p:cNvSpPr/>
          <p:nvPr/>
        </p:nvSpPr>
        <p:spPr>
          <a:xfrm>
            <a:off x="4572000" y="1865376"/>
            <a:ext cx="2148840" cy="694944"/>
          </a:xfrm>
          <a:prstGeom prst="rect">
            <a:avLst/>
          </a:prstGeom>
          <a:solidFill>
            <a:srgbClr val="FFFFFF"/>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0" i="0" lang="en-CA" spc="0" sz="1150" u="none" cap="none" strike="noStrike">
                <a:solidFill>
                  <a:srgbClr val="333333"/>
                </a:solidFill>
                <a:latin typeface="Arial"/>
                <a:ea typeface="Arial"/>
                <a:cs typeface="Arial"/>
                <a:sym typeface="Arial"/>
              </a:rPr>
              <a:t>Index precedence: PyPI won over PyTorch's nightly index</a:t>
            </a:r>
            <a:endParaRPr b="0" i="0" spc="0" sz="1150" u="none" cap="none" strike="noStrike">
              <a:solidFill>
                <a:srgbClr val="000000"/>
              </a:solidFill>
              <a:latin typeface="Arial"/>
              <a:ea typeface="Arial"/>
              <a:cs typeface="Arial"/>
              <a:sym typeface="Arial"/>
            </a:endParaRPr>
          </a:p>
        </p:txBody>
      </p:sp>
      <p:sp>
        <p:nvSpPr>
          <p:cNvPr id="141" name="Google Shape;141;p15"/>
          <p:cNvSpPr/>
          <p:nvPr/>
        </p:nvSpPr>
        <p:spPr>
          <a:xfrm>
            <a:off x="6720840" y="1865376"/>
            <a:ext cx="2103120" cy="694944"/>
          </a:xfrm>
          <a:prstGeom prst="rect">
            <a:avLst/>
          </a:prstGeom>
          <a:solidFill>
            <a:srgbClr val="FFFFFF"/>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0" i="0" lang="en-CA" spc="0" sz="1150" u="none" cap="none" strike="noStrike">
                <a:solidFill>
                  <a:srgbClr val="333333"/>
                </a:solidFill>
                <a:latin typeface="Arial"/>
                <a:ea typeface="Arial"/>
                <a:cs typeface="Arial"/>
                <a:sym typeface="Arial"/>
              </a:rPr>
              <a:t>PyTorch nightly, Dec 25 to 30, 2022</a:t>
            </a:r>
            <a:endParaRPr b="0" i="0" spc="0" sz="1150" u="none" cap="none" strike="noStrike">
              <a:solidFill>
                <a:srgbClr val="000000"/>
              </a:solidFill>
              <a:latin typeface="Arial"/>
              <a:ea typeface="Arial"/>
              <a:cs typeface="Arial"/>
              <a:sym typeface="Arial"/>
            </a:endParaRPr>
          </a:p>
        </p:txBody>
      </p:sp>
      <p:sp>
        <p:nvSpPr>
          <p:cNvPr id="142" name="Google Shape;142;p15"/>
          <p:cNvSpPr/>
          <p:nvPr/>
        </p:nvSpPr>
        <p:spPr>
          <a:xfrm>
            <a:off x="320040" y="2578608"/>
            <a:ext cx="1554480" cy="694944"/>
          </a:xfrm>
          <a:prstGeom prst="rect">
            <a:avLst/>
          </a:prstGeom>
          <a:solidFill>
            <a:srgbClr val="F4F4F4"/>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1" i="0" lang="en-CA" spc="0" sz="1150" u="none" cap="none" strike="noStrike">
                <a:solidFill>
                  <a:srgbClr val="333333"/>
                </a:solidFill>
                <a:latin typeface="Arial"/>
                <a:ea typeface="Arial"/>
                <a:cs typeface="Arial"/>
                <a:sym typeface="Arial"/>
              </a:rPr>
              <a:t>Model repository</a:t>
            </a:r>
            <a:endParaRPr b="0" i="0" spc="0" sz="1150" u="none" cap="none" strike="noStrike">
              <a:solidFill>
                <a:srgbClr val="000000"/>
              </a:solidFill>
              <a:latin typeface="Arial"/>
              <a:ea typeface="Arial"/>
              <a:cs typeface="Arial"/>
              <a:sym typeface="Arial"/>
            </a:endParaRPr>
          </a:p>
        </p:txBody>
      </p:sp>
      <p:sp>
        <p:nvSpPr>
          <p:cNvPr id="143" name="Google Shape;143;p15"/>
          <p:cNvSpPr/>
          <p:nvPr/>
        </p:nvSpPr>
        <p:spPr>
          <a:xfrm>
            <a:off x="1874520" y="2578608"/>
            <a:ext cx="2697480" cy="694944"/>
          </a:xfrm>
          <a:prstGeom prst="rect">
            <a:avLst/>
          </a:prstGeom>
          <a:solidFill>
            <a:srgbClr val="F4F4F4"/>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50"/>
              <a:buFont typeface="Arial"/>
              <a:buNone/>
            </a:pPr>
            <a:r>
              <a:rPr b="0" i="0" lang="en-CA" spc="0" sz="1050" u="none" cap="none" strike="noStrike">
                <a:solidFill>
                  <a:srgbClr val="333333"/>
                </a:solidFill>
                <a:latin typeface="Courier New"/>
                <a:ea typeface="Courier New"/>
                <a:cs typeface="Courier New"/>
                <a:sym typeface="Courier New"/>
              </a:rPr>
              <a:t>from_pretrained("author/model")</a:t>
            </a:r>
            <a:endParaRPr b="0" i="0" spc="0" sz="1050" u="none" cap="none" strike="noStrike">
              <a:solidFill>
                <a:srgbClr val="000000"/>
              </a:solidFill>
              <a:latin typeface="Arial"/>
              <a:ea typeface="Arial"/>
              <a:cs typeface="Arial"/>
              <a:sym typeface="Arial"/>
            </a:endParaRPr>
          </a:p>
        </p:txBody>
      </p:sp>
      <p:sp>
        <p:nvSpPr>
          <p:cNvPr id="144" name="Google Shape;144;p15"/>
          <p:cNvSpPr/>
          <p:nvPr/>
        </p:nvSpPr>
        <p:spPr>
          <a:xfrm>
            <a:off x="4572000" y="2578608"/>
            <a:ext cx="2148840" cy="694944"/>
          </a:xfrm>
          <a:prstGeom prst="rect">
            <a:avLst/>
          </a:prstGeom>
          <a:solidFill>
            <a:srgbClr val="F4F4F4"/>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0" i="0" lang="en-CA" spc="0" sz="1150" u="none" cap="none" strike="noStrike">
                <a:solidFill>
                  <a:srgbClr val="333333"/>
                </a:solidFill>
                <a:latin typeface="Arial"/>
                <a:ea typeface="Arial"/>
                <a:cs typeface="Arial"/>
                <a:sym typeface="Arial"/>
              </a:rPr>
              <a:t>Whoever holds the author namespace today</a:t>
            </a:r>
            <a:endParaRPr b="0" i="0" spc="0" sz="1150" u="none" cap="none" strike="noStrike">
              <a:solidFill>
                <a:srgbClr val="000000"/>
              </a:solidFill>
              <a:latin typeface="Arial"/>
              <a:ea typeface="Arial"/>
              <a:cs typeface="Arial"/>
              <a:sym typeface="Arial"/>
            </a:endParaRPr>
          </a:p>
        </p:txBody>
      </p:sp>
      <p:sp>
        <p:nvSpPr>
          <p:cNvPr id="145" name="Google Shape;145;p15"/>
          <p:cNvSpPr/>
          <p:nvPr/>
        </p:nvSpPr>
        <p:spPr>
          <a:xfrm>
            <a:off x="6720840" y="2578608"/>
            <a:ext cx="2103120" cy="694944"/>
          </a:xfrm>
          <a:prstGeom prst="rect">
            <a:avLst/>
          </a:prstGeom>
          <a:solidFill>
            <a:srgbClr val="F4F4F4"/>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0" i="0" lang="en-CA" spc="0" sz="1150" u="none" cap="none" strike="noStrike">
                <a:solidFill>
                  <a:srgbClr val="333333"/>
                </a:solidFill>
                <a:latin typeface="Arial"/>
                <a:ea typeface="Arial"/>
                <a:cs typeface="Arial"/>
                <a:sym typeface="Arial"/>
              </a:rPr>
              <a:t>Palo Alto Unit 42, "Model Namespace Reuse", 2025</a:t>
            </a:r>
            <a:endParaRPr b="0" i="0" spc="0" sz="1150" u="none" cap="none" strike="noStrike">
              <a:solidFill>
                <a:srgbClr val="000000"/>
              </a:solidFill>
              <a:latin typeface="Arial"/>
              <a:ea typeface="Arial"/>
              <a:cs typeface="Arial"/>
              <a:sym typeface="Arial"/>
            </a:endParaRPr>
          </a:p>
        </p:txBody>
      </p:sp>
      <p:sp>
        <p:nvSpPr>
          <p:cNvPr id="146" name="Google Shape;146;p15"/>
          <p:cNvSpPr/>
          <p:nvPr/>
        </p:nvSpPr>
        <p:spPr>
          <a:xfrm>
            <a:off x="320040" y="3291840"/>
            <a:ext cx="1554480" cy="694944"/>
          </a:xfrm>
          <a:prstGeom prst="rect">
            <a:avLst/>
          </a:prstGeom>
          <a:solidFill>
            <a:srgbClr val="FFFFFF"/>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1" i="0" lang="en-CA" spc="0" sz="1150" u="none" cap="none" strike="noStrike">
                <a:solidFill>
                  <a:srgbClr val="333333"/>
                </a:solidFill>
                <a:latin typeface="Arial"/>
                <a:ea typeface="Arial"/>
                <a:cs typeface="Arial"/>
                <a:sym typeface="Arial"/>
              </a:rPr>
              <a:t>Model file</a:t>
            </a:r>
            <a:endParaRPr b="0" i="0" spc="0" sz="1150" u="none" cap="none" strike="noStrike">
              <a:solidFill>
                <a:srgbClr val="000000"/>
              </a:solidFill>
              <a:latin typeface="Arial"/>
              <a:ea typeface="Arial"/>
              <a:cs typeface="Arial"/>
              <a:sym typeface="Arial"/>
            </a:endParaRPr>
          </a:p>
        </p:txBody>
      </p:sp>
      <p:sp>
        <p:nvSpPr>
          <p:cNvPr id="147" name="Google Shape;147;p15"/>
          <p:cNvSpPr/>
          <p:nvPr/>
        </p:nvSpPr>
        <p:spPr>
          <a:xfrm>
            <a:off x="1874520" y="3291840"/>
            <a:ext cx="2697480" cy="694944"/>
          </a:xfrm>
          <a:prstGeom prst="rect">
            <a:avLst/>
          </a:prstGeom>
          <a:solidFill>
            <a:srgbClr val="FFFFFF"/>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050"/>
              <a:buFont typeface="Arial"/>
              <a:buNone/>
            </a:pPr>
            <a:r>
              <a:rPr b="0" i="0" lang="en-CA" spc="0" sz="1050" u="none" cap="none" strike="noStrike">
                <a:solidFill>
                  <a:srgbClr val="333333"/>
                </a:solidFill>
                <a:latin typeface="Courier New"/>
                <a:ea typeface="Courier New"/>
                <a:cs typeface="Courier New"/>
                <a:sym typeface="Courier New"/>
              </a:rPr>
              <a:t>torch.load("model.pt")</a:t>
            </a:r>
            <a:endParaRPr b="0" i="0" spc="0" sz="1050" u="none" cap="none" strike="noStrike">
              <a:solidFill>
                <a:srgbClr val="000000"/>
              </a:solidFill>
              <a:latin typeface="Arial"/>
              <a:ea typeface="Arial"/>
              <a:cs typeface="Arial"/>
              <a:sym typeface="Arial"/>
            </a:endParaRPr>
          </a:p>
        </p:txBody>
      </p:sp>
      <p:sp>
        <p:nvSpPr>
          <p:cNvPr id="148" name="Google Shape;148;p15"/>
          <p:cNvSpPr/>
          <p:nvPr/>
        </p:nvSpPr>
        <p:spPr>
          <a:xfrm>
            <a:off x="4572000" y="3291840"/>
            <a:ext cx="2148840" cy="694944"/>
          </a:xfrm>
          <a:prstGeom prst="rect">
            <a:avLst/>
          </a:prstGeom>
          <a:solidFill>
            <a:srgbClr val="FFFFFF"/>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0" i="0" lang="en-CA" spc="0" sz="1150" u="none" cap="none" strike="noStrike">
                <a:solidFill>
                  <a:srgbClr val="333333"/>
                </a:solidFill>
                <a:latin typeface="Arial"/>
                <a:ea typeface="Arial"/>
                <a:cs typeface="Arial"/>
                <a:sym typeface="Arial"/>
              </a:rPr>
              <a:t>Pickle can execute code while it loads</a:t>
            </a:r>
            <a:endParaRPr b="0" i="0" spc="0" sz="1150" u="none" cap="none" strike="noStrike">
              <a:solidFill>
                <a:srgbClr val="000000"/>
              </a:solidFill>
              <a:latin typeface="Arial"/>
              <a:ea typeface="Arial"/>
              <a:cs typeface="Arial"/>
              <a:sym typeface="Arial"/>
            </a:endParaRPr>
          </a:p>
        </p:txBody>
      </p:sp>
      <p:sp>
        <p:nvSpPr>
          <p:cNvPr id="149" name="Google Shape;149;p15"/>
          <p:cNvSpPr/>
          <p:nvPr/>
        </p:nvSpPr>
        <p:spPr>
          <a:xfrm>
            <a:off x="6720840" y="3291840"/>
            <a:ext cx="2103120" cy="694944"/>
          </a:xfrm>
          <a:prstGeom prst="rect">
            <a:avLst/>
          </a:prstGeom>
          <a:solidFill>
            <a:srgbClr val="FFFFFF"/>
          </a:solidFill>
          <a:ln cap="flat" cmpd="sng" w="9525">
            <a:solidFill>
              <a:srgbClr val="E2E2E2"/>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150"/>
              <a:buFont typeface="Arial"/>
              <a:buNone/>
            </a:pPr>
            <a:r>
              <a:rPr b="0" i="0" lang="en-CA" spc="0" sz="1150" u="none" cap="none" strike="noStrike">
                <a:solidFill>
                  <a:srgbClr val="333333"/>
                </a:solidFill>
                <a:latin typeface="Arial"/>
                <a:ea typeface="Arial"/>
                <a:cs typeface="Arial"/>
                <a:sym typeface="Arial"/>
              </a:rPr>
              <a:t>PyTorch 2.6 made weights_only=True the default</a:t>
            </a:r>
            <a:endParaRPr b="0" i="0" spc="0" sz="1150" u="none" cap="none" strike="noStrike">
              <a:solidFill>
                <a:srgbClr val="000000"/>
              </a:solidFill>
              <a:latin typeface="Arial"/>
              <a:ea typeface="Arial"/>
              <a:cs typeface="Arial"/>
              <a:sym typeface="Arial"/>
            </a:endParaRPr>
          </a:p>
        </p:txBody>
      </p:sp>
      <p:sp>
        <p:nvSpPr>
          <p:cNvPr id="150" name="Google Shape;150;p15"/>
          <p:cNvSpPr/>
          <p:nvPr/>
        </p:nvSpPr>
        <p:spPr>
          <a:xfrm>
            <a:off x="320040" y="4160520"/>
            <a:ext cx="8503920" cy="594360"/>
          </a:xfrm>
          <a:prstGeom prst="rect">
            <a:avLst/>
          </a:prstGeom>
          <a:solidFill>
            <a:srgbClr val="FDEBDD"/>
          </a:solidFill>
          <a:ln>
            <a:noFill/>
          </a:ln>
        </p:spPr>
        <p:txBody>
          <a:bodyPr anchorCtr="0" anchor="ctr" bIns="73150" lIns="73150" spcFirstLastPara="1" rIns="73150" wrap="square" tIns="73150">
            <a:noAutofit/>
          </a:bodyPr>
          <a:lstStyle/>
          <a:p>
            <a:pPr indent="0" lvl="0" marL="0" marR="0" rtl="0" algn="ctr">
              <a:lnSpc>
                <a:spcPct val="100000"/>
              </a:lnSpc>
              <a:spcBef>
                <a:spcPts val="0"/>
              </a:spcBef>
              <a:spcAft>
                <a:spcPts val="0"/>
              </a:spcAft>
              <a:buClr>
                <a:srgbClr val="000000"/>
              </a:buClr>
              <a:buSzPts val="1500"/>
              <a:buFont typeface="Arial"/>
              <a:buNone/>
            </a:pPr>
            <a:r>
              <a:rPr b="1" i="0" lang="en-CA" spc="0" sz="1500" u="none" cap="none" strike="noStrike">
                <a:solidFill>
                  <a:srgbClr val="333333"/>
                </a:solidFill>
                <a:latin typeface="Arial"/>
                <a:ea typeface="Arial"/>
                <a:cs typeface="Arial"/>
                <a:sym typeface="Arial"/>
              </a:rPr>
              <a:t>A name is a request. Only a verified publisher, a pinned commit, or a hash is an identity.</a:t>
            </a:r>
            <a:endParaRPr b="0" i="0" spc="0" sz="1500" u="none" cap="none" strike="noStrike">
              <a:solidFill>
                <a:srgbClr val="000000"/>
              </a:solidFill>
              <a:latin typeface="Arial"/>
              <a:ea typeface="Arial"/>
              <a:cs typeface="Arial"/>
              <a:sym typeface="Arial"/>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sp>
        <p:nvSpPr>
          <p:cNvPr id="155" name="Google Shape;155;p16"/>
          <p:cNvSpPr/>
          <p:nvPr/>
        </p:nvSpPr>
        <p:spPr>
          <a:xfrm>
            <a:off x="320040" y="54864"/>
            <a:ext cx="6766560" cy="493776"/>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2200"/>
              <a:buFont typeface="Arial"/>
              <a:buNone/>
            </a:pPr>
            <a:r>
              <a:rPr b="1" i="0" lang="en-CA" spc="0" sz="2200" u="none" cap="none" strike="noStrike">
                <a:solidFill>
                  <a:srgbClr val="333333"/>
                </a:solidFill>
                <a:latin typeface="Arial"/>
                <a:ea typeface="Arial"/>
                <a:cs typeface="Arial"/>
                <a:sym typeface="Arial"/>
              </a:rPr>
              <a:t>A lightweight threat model: three questions</a:t>
            </a:r>
            <a:endParaRPr b="0" i="0" spc="0" sz="2200" u="none" cap="none" strike="noStrike">
              <a:solidFill>
                <a:srgbClr val="000000"/>
              </a:solidFill>
              <a:latin typeface="Arial"/>
              <a:ea typeface="Arial"/>
              <a:cs typeface="Arial"/>
              <a:sym typeface="Arial"/>
            </a:endParaRPr>
          </a:p>
        </p:txBody>
      </p:sp>
      <p:sp>
        <p:nvSpPr>
          <p:cNvPr id="156" name="Google Shape;156;p16"/>
          <p:cNvSpPr/>
          <p:nvPr/>
        </p:nvSpPr>
        <p:spPr>
          <a:xfrm>
            <a:off x="320040" y="822960"/>
            <a:ext cx="2743200" cy="2286000"/>
          </a:xfrm>
          <a:prstGeom prst="roundRect">
            <a:avLst>
              <a:gd fmla="val 6000" name="adj"/>
            </a:avLst>
          </a:prstGeom>
          <a:solidFill>
            <a:srgbClr val="F4F4F4"/>
          </a:solidFill>
          <a:ln cap="flat" cmpd="sng" w="12700">
            <a:solidFill>
              <a:srgbClr val="DDDDDD"/>
            </a:solidFill>
            <a:prstDash val="solid"/>
            <a:round/>
            <a:headEnd len="sm" w="sm" type="none"/>
            <a:tailEnd len="sm" w="sm" type="none"/>
          </a:ln>
        </p:spPr>
        <p:txBody>
          <a:bodyPr anchorCtr="0" anchor="t" bIns="164575" lIns="164575" spcFirstLastPara="1" rIns="164575" wrap="square" tIns="164575">
            <a:noAutofit/>
          </a:bodyPr>
          <a:lstStyle/>
          <a:p>
            <a:pPr indent="0" lvl="0" marL="0" marR="0" rtl="0" algn="l">
              <a:lnSpc>
                <a:spcPct val="100000"/>
              </a:lnSpc>
              <a:spcBef>
                <a:spcPts val="0"/>
              </a:spcBef>
              <a:spcAft>
                <a:spcPts val="0"/>
              </a:spcAft>
              <a:buClr>
                <a:srgbClr val="000000"/>
              </a:buClr>
              <a:buSzPts val="3000"/>
              <a:buFont typeface="Arial"/>
              <a:buNone/>
            </a:pPr>
            <a:r>
              <a:rPr b="1" i="0" lang="en-CA" spc="0" sz="3000" u="none" cap="none" strike="noStrike">
                <a:solidFill>
                  <a:srgbClr val="F37726"/>
                </a:solidFill>
                <a:latin typeface="Arial"/>
                <a:ea typeface="Arial"/>
                <a:cs typeface="Arial"/>
                <a:sym typeface="Arial"/>
              </a:rPr>
              <a:t>1</a:t>
            </a:r>
            <a:endParaRPr b="0" i="0" spc="0" sz="30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50"/>
              <a:buFont typeface="Arial"/>
              <a:buNone/>
            </a:pPr>
            <a:r>
              <a:rPr b="1" i="0" lang="en-CA" spc="0" sz="1450" u="none" cap="none" strike="noStrike">
                <a:solidFill>
                  <a:srgbClr val="333333"/>
                </a:solidFill>
                <a:latin typeface="Arial"/>
                <a:ea typeface="Arial"/>
                <a:cs typeface="Arial"/>
                <a:sym typeface="Arial"/>
              </a:rPr>
              <a:t>Who owns this name on the registry I actually resolve from?</a:t>
            </a:r>
            <a:endParaRPr b="0" i="0" spc="0" sz="145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CA" spc="0" sz="1200" u="none" cap="none" strike="noStrike">
                <a:solidFill>
                  <a:srgbClr val="616262"/>
                </a:solidFill>
                <a:latin typeface="Arial"/>
                <a:ea typeface="Arial"/>
                <a:cs typeface="Arial"/>
                <a:sym typeface="Arial"/>
              </a:rPr>
              <a:t>Not the one I assume. Check the publisher, not the string.</a:t>
            </a:r>
            <a:endParaRPr b="0" i="0" spc="0" sz="1200" u="none" cap="none" strike="noStrike">
              <a:solidFill>
                <a:srgbClr val="000000"/>
              </a:solidFill>
              <a:latin typeface="Arial"/>
              <a:ea typeface="Arial"/>
              <a:cs typeface="Arial"/>
              <a:sym typeface="Arial"/>
            </a:endParaRPr>
          </a:p>
        </p:txBody>
      </p:sp>
      <p:sp>
        <p:nvSpPr>
          <p:cNvPr id="157" name="Google Shape;157;p16"/>
          <p:cNvSpPr/>
          <p:nvPr/>
        </p:nvSpPr>
        <p:spPr>
          <a:xfrm>
            <a:off x="3200400" y="822960"/>
            <a:ext cx="2743200" cy="2286000"/>
          </a:xfrm>
          <a:prstGeom prst="roundRect">
            <a:avLst>
              <a:gd fmla="val 6000" name="adj"/>
            </a:avLst>
          </a:prstGeom>
          <a:solidFill>
            <a:srgbClr val="F4F4F4"/>
          </a:solidFill>
          <a:ln cap="flat" cmpd="sng" w="12700">
            <a:solidFill>
              <a:srgbClr val="DDDDDD"/>
            </a:solidFill>
            <a:prstDash val="solid"/>
            <a:round/>
            <a:headEnd len="sm" w="sm" type="none"/>
            <a:tailEnd len="sm" w="sm" type="none"/>
          </a:ln>
        </p:spPr>
        <p:txBody>
          <a:bodyPr anchorCtr="0" anchor="t" bIns="164575" lIns="164575" spcFirstLastPara="1" rIns="164575" wrap="square" tIns="164575">
            <a:noAutofit/>
          </a:bodyPr>
          <a:lstStyle/>
          <a:p>
            <a:pPr indent="0" lvl="0" marL="0" marR="0" rtl="0" algn="l">
              <a:lnSpc>
                <a:spcPct val="100000"/>
              </a:lnSpc>
              <a:spcBef>
                <a:spcPts val="0"/>
              </a:spcBef>
              <a:spcAft>
                <a:spcPts val="0"/>
              </a:spcAft>
              <a:buClr>
                <a:srgbClr val="000000"/>
              </a:buClr>
              <a:buSzPts val="3000"/>
              <a:buFont typeface="Arial"/>
              <a:buNone/>
            </a:pPr>
            <a:r>
              <a:rPr b="1" i="0" lang="en-CA" spc="0" sz="3000" u="none" cap="none" strike="noStrike">
                <a:solidFill>
                  <a:srgbClr val="F37726"/>
                </a:solidFill>
                <a:latin typeface="Arial"/>
                <a:ea typeface="Arial"/>
                <a:cs typeface="Arial"/>
                <a:sym typeface="Arial"/>
              </a:rPr>
              <a:t>2</a:t>
            </a:r>
            <a:endParaRPr b="0" i="0" spc="0" sz="30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50"/>
              <a:buFont typeface="Arial"/>
              <a:buNone/>
            </a:pPr>
            <a:r>
              <a:rPr b="1" i="0" lang="en-CA" spc="0" sz="1450" u="none" cap="none" strike="noStrike">
                <a:solidFill>
                  <a:srgbClr val="333333"/>
                </a:solidFill>
                <a:latin typeface="Arial"/>
                <a:ea typeface="Arial"/>
                <a:cs typeface="Arial"/>
                <a:sym typeface="Arial"/>
              </a:rPr>
              <a:t>When does it resolve again?</a:t>
            </a:r>
            <a:endParaRPr b="0" i="0" spc="0" sz="145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CA" spc="0" sz="1200" u="none" cap="none" strike="noStrike">
                <a:solidFill>
                  <a:srgbClr val="616262"/>
                </a:solidFill>
                <a:latin typeface="Arial"/>
                <a:ea typeface="Arial"/>
                <a:cs typeface="Arial"/>
                <a:sym typeface="Arial"/>
              </a:rPr>
              <a:t>Install, import, auto-update, environment rebuild, every CI run.</a:t>
            </a:r>
            <a:endParaRPr b="0" i="0" spc="0" sz="1200" u="none" cap="none" strike="noStrike">
              <a:solidFill>
                <a:srgbClr val="000000"/>
              </a:solidFill>
              <a:latin typeface="Arial"/>
              <a:ea typeface="Arial"/>
              <a:cs typeface="Arial"/>
              <a:sym typeface="Arial"/>
            </a:endParaRPr>
          </a:p>
        </p:txBody>
      </p:sp>
      <p:sp>
        <p:nvSpPr>
          <p:cNvPr id="158" name="Google Shape;158;p16"/>
          <p:cNvSpPr/>
          <p:nvPr/>
        </p:nvSpPr>
        <p:spPr>
          <a:xfrm>
            <a:off x="6080760" y="822960"/>
            <a:ext cx="2743200" cy="2286000"/>
          </a:xfrm>
          <a:prstGeom prst="roundRect">
            <a:avLst>
              <a:gd fmla="val 6000" name="adj"/>
            </a:avLst>
          </a:prstGeom>
          <a:solidFill>
            <a:srgbClr val="F4F4F4"/>
          </a:solidFill>
          <a:ln cap="flat" cmpd="sng" w="12700">
            <a:solidFill>
              <a:srgbClr val="DDDDDD"/>
            </a:solidFill>
            <a:prstDash val="solid"/>
            <a:round/>
            <a:headEnd len="sm" w="sm" type="none"/>
            <a:tailEnd len="sm" w="sm" type="none"/>
          </a:ln>
        </p:spPr>
        <p:txBody>
          <a:bodyPr anchorCtr="0" anchor="t" bIns="164575" lIns="164575" spcFirstLastPara="1" rIns="164575" wrap="square" tIns="164575">
            <a:noAutofit/>
          </a:bodyPr>
          <a:lstStyle/>
          <a:p>
            <a:pPr indent="0" lvl="0" marL="0" marR="0" rtl="0" algn="l">
              <a:lnSpc>
                <a:spcPct val="100000"/>
              </a:lnSpc>
              <a:spcBef>
                <a:spcPts val="0"/>
              </a:spcBef>
              <a:spcAft>
                <a:spcPts val="0"/>
              </a:spcAft>
              <a:buClr>
                <a:srgbClr val="000000"/>
              </a:buClr>
              <a:buSzPts val="3000"/>
              <a:buFont typeface="Arial"/>
              <a:buNone/>
            </a:pPr>
            <a:r>
              <a:rPr b="1" i="0" lang="en-CA" spc="0" sz="3000" u="none" cap="none" strike="noStrike">
                <a:solidFill>
                  <a:srgbClr val="F37726"/>
                </a:solidFill>
                <a:latin typeface="Arial"/>
                <a:ea typeface="Arial"/>
                <a:cs typeface="Arial"/>
                <a:sym typeface="Arial"/>
              </a:rPr>
              <a:t>3</a:t>
            </a:r>
            <a:endParaRPr b="0" i="0" spc="0" sz="3000" u="none" cap="none" strike="noStrike">
              <a:solidFill>
                <a:srgbClr val="000000"/>
              </a:solidFill>
              <a:latin typeface="Arial"/>
              <a:ea typeface="Arial"/>
              <a:cs typeface="Arial"/>
              <a:sym typeface="Arial"/>
            </a:endParaRPr>
          </a:p>
          <a:p>
            <a:pPr indent="0" lvl="0" marL="0" marR="0" rtl="0" algn="l">
              <a:lnSpc>
                <a:spcPct val="100000"/>
              </a:lnSpc>
              <a:spcBef>
                <a:spcPts val="400"/>
              </a:spcBef>
              <a:spcAft>
                <a:spcPts val="0"/>
              </a:spcAft>
              <a:buClr>
                <a:srgbClr val="000000"/>
              </a:buClr>
              <a:buSzPts val="1450"/>
              <a:buFont typeface="Arial"/>
              <a:buNone/>
            </a:pPr>
            <a:r>
              <a:rPr b="1" i="0" lang="en-CA" spc="0" sz="1450" u="none" cap="none" strike="noStrike">
                <a:solidFill>
                  <a:srgbClr val="333333"/>
                </a:solidFill>
                <a:latin typeface="Arial"/>
                <a:ea typeface="Arial"/>
                <a:cs typeface="Arial"/>
                <a:sym typeface="Arial"/>
              </a:rPr>
              <a:t>What can it reach when it runs?</a:t>
            </a:r>
            <a:endParaRPr b="0" i="0" spc="0" sz="1450" u="none" cap="none" strike="noStrike">
              <a:solidFill>
                <a:srgbClr val="000000"/>
              </a:solidFill>
              <a:latin typeface="Arial"/>
              <a:ea typeface="Arial"/>
              <a:cs typeface="Arial"/>
              <a:sym typeface="Arial"/>
            </a:endParaRPr>
          </a:p>
          <a:p>
            <a:pPr indent="0" lvl="0" marL="0" marR="0" rtl="0" algn="l">
              <a:lnSpc>
                <a:spcPct val="100000"/>
              </a:lnSpc>
              <a:spcBef>
                <a:spcPts val="800"/>
              </a:spcBef>
              <a:spcAft>
                <a:spcPts val="0"/>
              </a:spcAft>
              <a:buClr>
                <a:srgbClr val="000000"/>
              </a:buClr>
              <a:buSzPts val="1200"/>
              <a:buFont typeface="Arial"/>
              <a:buNone/>
            </a:pPr>
            <a:r>
              <a:rPr b="0" i="0" lang="en-CA" spc="0" sz="1200" u="none" cap="none" strike="noStrike">
                <a:solidFill>
                  <a:srgbClr val="616262"/>
                </a:solidFill>
                <a:latin typeface="Arial"/>
                <a:ea typeface="Arial"/>
                <a:cs typeface="Arial"/>
                <a:sym typeface="Arial"/>
              </a:rPr>
              <a:t>My user, my tokens, my data, my cluster.</a:t>
            </a:r>
            <a:endParaRPr b="0" i="0" spc="0" sz="1200" u="none" cap="none" strike="noStrike">
              <a:solidFill>
                <a:srgbClr val="000000"/>
              </a:solidFill>
              <a:latin typeface="Arial"/>
              <a:ea typeface="Arial"/>
              <a:cs typeface="Arial"/>
              <a:sym typeface="Arial"/>
            </a:endParaRPr>
          </a:p>
        </p:txBody>
      </p:sp>
      <p:sp>
        <p:nvSpPr>
          <p:cNvPr id="159" name="Google Shape;159;p16"/>
          <p:cNvSpPr/>
          <p:nvPr/>
        </p:nvSpPr>
        <p:spPr>
          <a:xfrm>
            <a:off x="320040" y="3310128"/>
            <a:ext cx="8503920" cy="365760"/>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00"/>
              <a:buFont typeface="Arial"/>
              <a:buNone/>
            </a:pPr>
            <a:r>
              <a:rPr b="1" i="0" lang="en-CA" spc="0" sz="1300" u="none" cap="none" strike="noStrike">
                <a:solidFill>
                  <a:srgbClr val="333333"/>
                </a:solidFill>
                <a:latin typeface="Arial"/>
                <a:ea typeface="Arial"/>
                <a:cs typeface="Arial"/>
                <a:sym typeface="Arial"/>
              </a:rPr>
              <a:t>Ask all three for each name, at every layer:</a:t>
            </a:r>
            <a:endParaRPr b="0" i="0" spc="0" sz="1300" u="none" cap="none" strike="noStrike">
              <a:solidFill>
                <a:srgbClr val="000000"/>
              </a:solidFill>
              <a:latin typeface="Arial"/>
              <a:ea typeface="Arial"/>
              <a:cs typeface="Arial"/>
              <a:sym typeface="Arial"/>
            </a:endParaRPr>
          </a:p>
        </p:txBody>
      </p:sp>
      <p:sp>
        <p:nvSpPr>
          <p:cNvPr id="160" name="Google Shape;160;p16"/>
          <p:cNvSpPr/>
          <p:nvPr/>
        </p:nvSpPr>
        <p:spPr>
          <a:xfrm>
            <a:off x="320040" y="3749040"/>
            <a:ext cx="2011680" cy="566928"/>
          </a:xfrm>
          <a:prstGeom prst="roundRect">
            <a:avLst>
              <a:gd fmla="val 20000" name="adj"/>
            </a:avLst>
          </a:prstGeom>
          <a:solidFill>
            <a:srgbClr val="333333"/>
          </a:solidFill>
          <a:ln>
            <a:noFill/>
          </a:ln>
        </p:spPr>
        <p:txBody>
          <a:bodyPr anchorCtr="0" anchor="ctr" bIns="54850" lIns="54850" spcFirstLastPara="1" rIns="54850" wrap="square" tIns="54850">
            <a:noAutofit/>
          </a:bodyPr>
          <a:lstStyle/>
          <a:p>
            <a:pPr indent="0" lvl="0" marL="0" marR="0" rtl="0" algn="ctr">
              <a:lnSpc>
                <a:spcPct val="100000"/>
              </a:lnSpc>
              <a:spcBef>
                <a:spcPts val="0"/>
              </a:spcBef>
              <a:spcAft>
                <a:spcPts val="0"/>
              </a:spcAft>
              <a:buClr>
                <a:srgbClr val="000000"/>
              </a:buClr>
              <a:buSzPts val="1200"/>
              <a:buFont typeface="Arial"/>
              <a:buNone/>
            </a:pPr>
            <a:r>
              <a:rPr b="1" i="0" lang="en-CA" spc="0" sz="1200" u="none" cap="none" strike="noStrike">
                <a:solidFill>
                  <a:srgbClr val="FFFFFF"/>
                </a:solidFill>
                <a:latin typeface="Arial"/>
                <a:ea typeface="Arial"/>
                <a:cs typeface="Arial"/>
                <a:sym typeface="Arial"/>
              </a:rPr>
              <a:t>Editor extensions</a:t>
            </a:r>
            <a:endParaRPr b="0" i="0" spc="0" sz="1200" u="none" cap="none" strike="noStrike">
              <a:solidFill>
                <a:srgbClr val="000000"/>
              </a:solidFill>
              <a:latin typeface="Arial"/>
              <a:ea typeface="Arial"/>
              <a:cs typeface="Arial"/>
              <a:sym typeface="Arial"/>
            </a:endParaRPr>
          </a:p>
        </p:txBody>
      </p:sp>
      <p:sp>
        <p:nvSpPr>
          <p:cNvPr id="161" name="Google Shape;161;p16"/>
          <p:cNvSpPr/>
          <p:nvPr/>
        </p:nvSpPr>
        <p:spPr>
          <a:xfrm>
            <a:off x="2468880" y="3749040"/>
            <a:ext cx="2011680" cy="566928"/>
          </a:xfrm>
          <a:prstGeom prst="roundRect">
            <a:avLst>
              <a:gd fmla="val 20000" name="adj"/>
            </a:avLst>
          </a:prstGeom>
          <a:solidFill>
            <a:srgbClr val="333333"/>
          </a:solidFill>
          <a:ln>
            <a:noFill/>
          </a:ln>
        </p:spPr>
        <p:txBody>
          <a:bodyPr anchorCtr="0" anchor="ctr" bIns="54850" lIns="54850" spcFirstLastPara="1" rIns="54850" wrap="square" tIns="54850">
            <a:noAutofit/>
          </a:bodyPr>
          <a:lstStyle/>
          <a:p>
            <a:pPr indent="0" lvl="0" marL="0" marR="0" rtl="0" algn="ctr">
              <a:lnSpc>
                <a:spcPct val="100000"/>
              </a:lnSpc>
              <a:spcBef>
                <a:spcPts val="0"/>
              </a:spcBef>
              <a:spcAft>
                <a:spcPts val="0"/>
              </a:spcAft>
              <a:buClr>
                <a:srgbClr val="000000"/>
              </a:buClr>
              <a:buSzPts val="1200"/>
              <a:buFont typeface="Arial"/>
              <a:buNone/>
            </a:pPr>
            <a:r>
              <a:rPr b="1" i="0" lang="en-CA" spc="0" sz="1200" u="none" cap="none" strike="noStrike">
                <a:solidFill>
                  <a:srgbClr val="FFFFFF"/>
                </a:solidFill>
                <a:latin typeface="Arial"/>
                <a:ea typeface="Arial"/>
                <a:cs typeface="Arial"/>
                <a:sym typeface="Arial"/>
              </a:rPr>
              <a:t>Jupyter extensions and kernels</a:t>
            </a:r>
            <a:endParaRPr b="0" i="0" spc="0" sz="1200" u="none" cap="none" strike="noStrike">
              <a:solidFill>
                <a:srgbClr val="000000"/>
              </a:solidFill>
              <a:latin typeface="Arial"/>
              <a:ea typeface="Arial"/>
              <a:cs typeface="Arial"/>
              <a:sym typeface="Arial"/>
            </a:endParaRPr>
          </a:p>
        </p:txBody>
      </p:sp>
      <p:sp>
        <p:nvSpPr>
          <p:cNvPr id="162" name="Google Shape;162;p16"/>
          <p:cNvSpPr/>
          <p:nvPr/>
        </p:nvSpPr>
        <p:spPr>
          <a:xfrm>
            <a:off x="4617720" y="3749040"/>
            <a:ext cx="2011680" cy="566928"/>
          </a:xfrm>
          <a:prstGeom prst="roundRect">
            <a:avLst>
              <a:gd fmla="val 20000" name="adj"/>
            </a:avLst>
          </a:prstGeom>
          <a:solidFill>
            <a:srgbClr val="333333"/>
          </a:solidFill>
          <a:ln>
            <a:noFill/>
          </a:ln>
        </p:spPr>
        <p:txBody>
          <a:bodyPr anchorCtr="0" anchor="ctr" bIns="54850" lIns="54850" spcFirstLastPara="1" rIns="54850" wrap="square" tIns="54850">
            <a:noAutofit/>
          </a:bodyPr>
          <a:lstStyle/>
          <a:p>
            <a:pPr indent="0" lvl="0" marL="0" marR="0" rtl="0" algn="ctr">
              <a:lnSpc>
                <a:spcPct val="100000"/>
              </a:lnSpc>
              <a:spcBef>
                <a:spcPts val="0"/>
              </a:spcBef>
              <a:spcAft>
                <a:spcPts val="0"/>
              </a:spcAft>
              <a:buClr>
                <a:srgbClr val="000000"/>
              </a:buClr>
              <a:buSzPts val="1200"/>
              <a:buFont typeface="Arial"/>
              <a:buNone/>
            </a:pPr>
            <a:r>
              <a:rPr b="1" i="0" lang="en-CA" spc="0" sz="1200" u="none" cap="none" strike="noStrike">
                <a:solidFill>
                  <a:srgbClr val="FFFFFF"/>
                </a:solidFill>
                <a:latin typeface="Arial"/>
                <a:ea typeface="Arial"/>
                <a:cs typeface="Arial"/>
                <a:sym typeface="Arial"/>
              </a:rPr>
              <a:t>Python packages</a:t>
            </a:r>
            <a:endParaRPr b="0" i="0" spc="0" sz="1200" u="none" cap="none" strike="noStrike">
              <a:solidFill>
                <a:srgbClr val="000000"/>
              </a:solidFill>
              <a:latin typeface="Arial"/>
              <a:ea typeface="Arial"/>
              <a:cs typeface="Arial"/>
              <a:sym typeface="Arial"/>
            </a:endParaRPr>
          </a:p>
        </p:txBody>
      </p:sp>
      <p:sp>
        <p:nvSpPr>
          <p:cNvPr id="163" name="Google Shape;163;p16"/>
          <p:cNvSpPr/>
          <p:nvPr/>
        </p:nvSpPr>
        <p:spPr>
          <a:xfrm>
            <a:off x="6766560" y="3749040"/>
            <a:ext cx="2011680" cy="566928"/>
          </a:xfrm>
          <a:prstGeom prst="roundRect">
            <a:avLst>
              <a:gd fmla="val 20000" name="adj"/>
            </a:avLst>
          </a:prstGeom>
          <a:solidFill>
            <a:srgbClr val="333333"/>
          </a:solidFill>
          <a:ln>
            <a:noFill/>
          </a:ln>
        </p:spPr>
        <p:txBody>
          <a:bodyPr anchorCtr="0" anchor="ctr" bIns="54850" lIns="54850" spcFirstLastPara="1" rIns="54850" wrap="square" tIns="54850">
            <a:noAutofit/>
          </a:bodyPr>
          <a:lstStyle/>
          <a:p>
            <a:pPr indent="0" lvl="0" marL="0" marR="0" rtl="0" algn="ctr">
              <a:lnSpc>
                <a:spcPct val="100000"/>
              </a:lnSpc>
              <a:spcBef>
                <a:spcPts val="0"/>
              </a:spcBef>
              <a:spcAft>
                <a:spcPts val="0"/>
              </a:spcAft>
              <a:buClr>
                <a:srgbClr val="000000"/>
              </a:buClr>
              <a:buSzPts val="1200"/>
              <a:buFont typeface="Arial"/>
              <a:buNone/>
            </a:pPr>
            <a:r>
              <a:rPr b="1" i="0" lang="en-CA" spc="0" sz="1200" u="none" cap="none" strike="noStrike">
                <a:solidFill>
                  <a:srgbClr val="FFFFFF"/>
                </a:solidFill>
                <a:latin typeface="Arial"/>
                <a:ea typeface="Arial"/>
                <a:cs typeface="Arial"/>
                <a:sym typeface="Arial"/>
              </a:rPr>
              <a:t>Models and datasets</a:t>
            </a:r>
            <a:endParaRPr b="0" i="0" spc="0" sz="1200" u="none" cap="none" strike="noStrike">
              <a:solidFill>
                <a:srgbClr val="000000"/>
              </a:solidFill>
              <a:latin typeface="Arial"/>
              <a:ea typeface="Arial"/>
              <a:cs typeface="Arial"/>
              <a:sym typeface="Arial"/>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7" name="Shape 167"/>
        <p:cNvGrpSpPr/>
        <p:nvPr/>
      </p:nvGrpSpPr>
      <p:grpSpPr>
        <a:xfrm>
          <a:off x="0" y="0"/>
          <a:ext cx="0" cy="0"/>
          <a:chOff x="0" y="0"/>
          <a:chExt cx="0" cy="0"/>
        </a:xfrm>
      </p:grpSpPr>
      <p:sp>
        <p:nvSpPr>
          <p:cNvPr id="168" name="Google Shape;168;p17"/>
          <p:cNvSpPr/>
          <p:nvPr/>
        </p:nvSpPr>
        <p:spPr>
          <a:xfrm>
            <a:off x="320040" y="54864"/>
            <a:ext cx="6766560" cy="493776"/>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2200"/>
              <a:buFont typeface="Arial"/>
              <a:buNone/>
            </a:pPr>
            <a:r>
              <a:rPr b="1" i="0" lang="en-CA" spc="0" sz="2200" u="none" cap="none" strike="noStrike">
                <a:solidFill>
                  <a:srgbClr val="333333"/>
                </a:solidFill>
                <a:latin typeface="Arial"/>
                <a:ea typeface="Arial"/>
                <a:cs typeface="Arial"/>
                <a:sym typeface="Arial"/>
              </a:rPr>
              <a:t>Checklist: if you write notebooks</a:t>
            </a:r>
            <a:endParaRPr b="0" i="0" spc="0" sz="2200" u="none" cap="none" strike="noStrike">
              <a:solidFill>
                <a:srgbClr val="000000"/>
              </a:solidFill>
              <a:latin typeface="Arial"/>
              <a:ea typeface="Arial"/>
              <a:cs typeface="Arial"/>
              <a:sym typeface="Arial"/>
            </a:endParaRPr>
          </a:p>
        </p:txBody>
      </p:sp>
      <p:sp>
        <p:nvSpPr>
          <p:cNvPr id="169" name="Google Shape;169;p17"/>
          <p:cNvSpPr/>
          <p:nvPr/>
        </p:nvSpPr>
        <p:spPr>
          <a:xfrm>
            <a:off x="320040" y="832104"/>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70" name="Google Shape;170;p17"/>
          <p:cNvSpPr/>
          <p:nvPr/>
        </p:nvSpPr>
        <p:spPr>
          <a:xfrm>
            <a:off x="731520" y="777240"/>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Check before you import</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Before accepting "import from VS Code", confirm each extension exists on the new editor's registry, from the publisher you expect.</a:t>
            </a:r>
            <a:endParaRPr b="0" i="0" spc="0" sz="1150" u="none" cap="none" strike="noStrike">
              <a:solidFill>
                <a:srgbClr val="000000"/>
              </a:solidFill>
              <a:latin typeface="Arial"/>
              <a:ea typeface="Arial"/>
              <a:cs typeface="Arial"/>
              <a:sym typeface="Arial"/>
            </a:endParaRPr>
          </a:p>
        </p:txBody>
      </p:sp>
      <p:sp>
        <p:nvSpPr>
          <p:cNvPr id="171" name="Google Shape;171;p17"/>
          <p:cNvSpPr/>
          <p:nvPr/>
        </p:nvSpPr>
        <p:spPr>
          <a:xfrm>
            <a:off x="4617720" y="832104"/>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72" name="Google Shape;172;p17"/>
          <p:cNvSpPr/>
          <p:nvPr/>
        </p:nvSpPr>
        <p:spPr>
          <a:xfrm>
            <a:off x="5029200" y="777240"/>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Slow down updates</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Turn off extension auto-update, or hold new versions for 24 to 48 hours.</a:t>
            </a:r>
            <a:endParaRPr b="0" i="0" spc="0" sz="1150" u="none" cap="none" strike="noStrike">
              <a:solidFill>
                <a:srgbClr val="000000"/>
              </a:solidFill>
              <a:latin typeface="Arial"/>
              <a:ea typeface="Arial"/>
              <a:cs typeface="Arial"/>
              <a:sym typeface="Arial"/>
            </a:endParaRPr>
          </a:p>
        </p:txBody>
      </p:sp>
      <p:sp>
        <p:nvSpPr>
          <p:cNvPr id="173" name="Google Shape;173;p17"/>
          <p:cNvSpPr/>
          <p:nvPr/>
        </p:nvSpPr>
        <p:spPr>
          <a:xfrm>
            <a:off x="320040" y="2176272"/>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74" name="Google Shape;174;p17"/>
          <p:cNvSpPr/>
          <p:nvPr/>
        </p:nvSpPr>
        <p:spPr>
          <a:xfrm>
            <a:off x="731520" y="2121408"/>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Pin models to a commit</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Courier New"/>
                <a:ea typeface="Courier New"/>
                <a:cs typeface="Courier New"/>
                <a:sym typeface="Courier New"/>
              </a:rPr>
              <a:t>from_pretrained(name, revision="&lt;sha&gt;")</a:t>
            </a:r>
            <a:r>
              <a:rPr b="0" i="0" lang="en-CA" spc="0" sz="1150" u="none" cap="none" strike="noStrike">
                <a:solidFill>
                  <a:srgbClr val="616262"/>
                </a:solidFill>
                <a:latin typeface="Arial"/>
                <a:ea typeface="Arial"/>
                <a:cs typeface="Arial"/>
                <a:sym typeface="Arial"/>
              </a:rPr>
              <a:t> pins a commit. Prefer safetensors.</a:t>
            </a:r>
            <a:endParaRPr b="0" i="0" spc="0" sz="1150" u="none" cap="none" strike="noStrike">
              <a:solidFill>
                <a:srgbClr val="000000"/>
              </a:solidFill>
              <a:latin typeface="Arial"/>
              <a:ea typeface="Arial"/>
              <a:cs typeface="Arial"/>
              <a:sym typeface="Arial"/>
            </a:endParaRPr>
          </a:p>
        </p:txBody>
      </p:sp>
      <p:sp>
        <p:nvSpPr>
          <p:cNvPr id="175" name="Google Shape;175;p17"/>
          <p:cNvSpPr/>
          <p:nvPr/>
        </p:nvSpPr>
        <p:spPr>
          <a:xfrm>
            <a:off x="4617720" y="2176272"/>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76" name="Google Shape;176;p17"/>
          <p:cNvSpPr/>
          <p:nvPr/>
        </p:nvSpPr>
        <p:spPr>
          <a:xfrm>
            <a:off x="5029200" y="2121408"/>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Keep safe loading on</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Leave </a:t>
            </a:r>
            <a:r>
              <a:rPr b="0" i="0" lang="en-CA" spc="0" sz="1150" u="none" cap="none" strike="noStrike">
                <a:solidFill>
                  <a:srgbClr val="616262"/>
                </a:solidFill>
                <a:latin typeface="Courier New"/>
                <a:ea typeface="Courier New"/>
                <a:cs typeface="Courier New"/>
                <a:sym typeface="Courier New"/>
              </a:rPr>
              <a:t>torch.load(..., weights_only=True)</a:t>
            </a:r>
            <a:r>
              <a:rPr b="0" i="0" lang="en-CA" spc="0" sz="1150" u="none" cap="none" strike="noStrike">
                <a:solidFill>
                  <a:srgbClr val="616262"/>
                </a:solidFill>
                <a:latin typeface="Arial"/>
                <a:ea typeface="Arial"/>
                <a:cs typeface="Arial"/>
                <a:sym typeface="Arial"/>
              </a:rPr>
              <a:t> as is for files you did not produce.</a:t>
            </a:r>
            <a:endParaRPr b="0" i="0" spc="0" sz="1150" u="none" cap="none" strike="noStrike">
              <a:solidFill>
                <a:srgbClr val="000000"/>
              </a:solidFill>
              <a:latin typeface="Arial"/>
              <a:ea typeface="Arial"/>
              <a:cs typeface="Arial"/>
              <a:sym typeface="Arial"/>
            </a:endParaRPr>
          </a:p>
        </p:txBody>
      </p:sp>
      <p:sp>
        <p:nvSpPr>
          <p:cNvPr id="177" name="Google Shape;177;p17"/>
          <p:cNvSpPr/>
          <p:nvPr/>
        </p:nvSpPr>
        <p:spPr>
          <a:xfrm>
            <a:off x="320040" y="3520440"/>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78" name="Google Shape;178;p17"/>
          <p:cNvSpPr/>
          <p:nvPr/>
        </p:nvSpPr>
        <p:spPr>
          <a:xfrm>
            <a:off x="731520" y="3465576"/>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One index, pinned hashes</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Avoid mixing indexes with </a:t>
            </a:r>
            <a:r>
              <a:rPr b="0" i="0" lang="en-CA" spc="0" sz="1150" u="none" cap="none" strike="noStrike">
                <a:solidFill>
                  <a:srgbClr val="616262"/>
                </a:solidFill>
                <a:latin typeface="Courier New"/>
                <a:ea typeface="Courier New"/>
                <a:cs typeface="Courier New"/>
                <a:sym typeface="Courier New"/>
              </a:rPr>
              <a:t>--extra-index-url</a:t>
            </a:r>
            <a:r>
              <a:rPr b="0" i="0" lang="en-CA" spc="0" sz="1150" u="none" cap="none" strike="noStrike">
                <a:solidFill>
                  <a:srgbClr val="616262"/>
                </a:solidFill>
                <a:latin typeface="Arial"/>
                <a:ea typeface="Arial"/>
                <a:cs typeface="Arial"/>
                <a:sym typeface="Arial"/>
              </a:rPr>
              <a:t>; use lockfiles or </a:t>
            </a:r>
            <a:r>
              <a:rPr b="0" i="0" lang="en-CA" spc="0" sz="1150" u="none" cap="none" strike="noStrike">
                <a:solidFill>
                  <a:srgbClr val="616262"/>
                </a:solidFill>
                <a:latin typeface="Courier New"/>
                <a:ea typeface="Courier New"/>
                <a:cs typeface="Courier New"/>
                <a:sym typeface="Courier New"/>
              </a:rPr>
              <a:t>pip --require-hashes</a:t>
            </a:r>
            <a:r>
              <a:rPr b="0" i="0" lang="en-CA" spc="0" sz="1150" u="none" cap="none" strike="noStrike">
                <a:solidFill>
                  <a:srgbClr val="616262"/>
                </a:solidFill>
                <a:latin typeface="Arial"/>
                <a:ea typeface="Arial"/>
                <a:cs typeface="Arial"/>
                <a:sym typeface="Arial"/>
              </a:rPr>
              <a:t>.</a:t>
            </a:r>
            <a:endParaRPr b="0" i="0" spc="0" sz="1150" u="none" cap="none" strike="noStrike">
              <a:solidFill>
                <a:srgbClr val="000000"/>
              </a:solidFill>
              <a:latin typeface="Arial"/>
              <a:ea typeface="Arial"/>
              <a:cs typeface="Arial"/>
              <a:sym typeface="Arial"/>
            </a:endParaRPr>
          </a:p>
        </p:txBody>
      </p:sp>
      <p:sp>
        <p:nvSpPr>
          <p:cNvPr id="179" name="Google Shape;179;p17"/>
          <p:cNvSpPr/>
          <p:nvPr/>
        </p:nvSpPr>
        <p:spPr>
          <a:xfrm>
            <a:off x="4617720" y="3520440"/>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80" name="Google Shape;180;p17"/>
          <p:cNvSpPr/>
          <p:nvPr/>
        </p:nvSpPr>
        <p:spPr>
          <a:xfrm>
            <a:off x="5029200" y="3465576"/>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Keep tokens off the host</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No long-lived cloud tokens where you open notebooks you did not write.</a:t>
            </a:r>
            <a:endParaRPr b="0" i="0" spc="0" sz="1150" u="none" cap="none" strike="noStrike">
              <a:solidFill>
                <a:srgbClr val="000000"/>
              </a:solidFill>
              <a:latin typeface="Arial"/>
              <a:ea typeface="Arial"/>
              <a:cs typeface="Arial"/>
              <a:sym typeface="Arial"/>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4" name="Shape 184"/>
        <p:cNvGrpSpPr/>
        <p:nvPr/>
      </p:nvGrpSpPr>
      <p:grpSpPr>
        <a:xfrm>
          <a:off x="0" y="0"/>
          <a:ext cx="0" cy="0"/>
          <a:chOff x="0" y="0"/>
          <a:chExt cx="0" cy="0"/>
        </a:xfrm>
      </p:grpSpPr>
      <p:sp>
        <p:nvSpPr>
          <p:cNvPr id="185" name="Google Shape;185;p18"/>
          <p:cNvSpPr/>
          <p:nvPr/>
        </p:nvSpPr>
        <p:spPr>
          <a:xfrm>
            <a:off x="320040" y="54864"/>
            <a:ext cx="6766560" cy="493776"/>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2200"/>
              <a:buFont typeface="Arial"/>
              <a:buNone/>
            </a:pPr>
            <a:r>
              <a:rPr b="1" i="0" lang="en-CA" spc="0" sz="2200" u="none" cap="none" strike="noStrike">
                <a:solidFill>
                  <a:srgbClr val="333333"/>
                </a:solidFill>
                <a:latin typeface="Arial"/>
                <a:ea typeface="Arial"/>
                <a:cs typeface="Arial"/>
                <a:sym typeface="Arial"/>
              </a:rPr>
              <a:t>Checklist: if you run the platform</a:t>
            </a:r>
            <a:endParaRPr b="0" i="0" spc="0" sz="2200" u="none" cap="none" strike="noStrike">
              <a:solidFill>
                <a:srgbClr val="000000"/>
              </a:solidFill>
              <a:latin typeface="Arial"/>
              <a:ea typeface="Arial"/>
              <a:cs typeface="Arial"/>
              <a:sym typeface="Arial"/>
            </a:endParaRPr>
          </a:p>
        </p:txBody>
      </p:sp>
      <p:sp>
        <p:nvSpPr>
          <p:cNvPr id="186" name="Google Shape;186;p18"/>
          <p:cNvSpPr/>
          <p:nvPr/>
        </p:nvSpPr>
        <p:spPr>
          <a:xfrm>
            <a:off x="320040" y="832104"/>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87" name="Google Shape;187;p18"/>
          <p:cNvSpPr/>
          <p:nvPr/>
        </p:nvSpPr>
        <p:spPr>
          <a:xfrm>
            <a:off x="731520" y="777240"/>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Allowlist extensions</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By publisher and ID. VS Code supports </a:t>
            </a:r>
            <a:r>
              <a:rPr b="0" i="0" lang="en-CA" spc="0" sz="1150" u="none" cap="none" strike="noStrike">
                <a:solidFill>
                  <a:srgbClr val="616262"/>
                </a:solidFill>
                <a:latin typeface="Courier New"/>
                <a:ea typeface="Courier New"/>
                <a:cs typeface="Courier New"/>
                <a:sym typeface="Courier New"/>
              </a:rPr>
              <a:t>extensions.allowed</a:t>
            </a:r>
            <a:r>
              <a:rPr b="0" i="0" lang="en-CA" spc="0" sz="1150" u="none" cap="none" strike="noStrike">
                <a:solidFill>
                  <a:srgbClr val="616262"/>
                </a:solidFill>
                <a:latin typeface="Arial"/>
                <a:ea typeface="Arial"/>
                <a:cs typeface="Arial"/>
                <a:sym typeface="Arial"/>
              </a:rPr>
              <a:t> and the AllowedExtensions policy (1.96+). Check your fork's equivalent.</a:t>
            </a:r>
            <a:endParaRPr b="0" i="0" spc="0" sz="1150" u="none" cap="none" strike="noStrike">
              <a:solidFill>
                <a:srgbClr val="000000"/>
              </a:solidFill>
              <a:latin typeface="Arial"/>
              <a:ea typeface="Arial"/>
              <a:cs typeface="Arial"/>
              <a:sym typeface="Arial"/>
            </a:endParaRPr>
          </a:p>
        </p:txBody>
      </p:sp>
      <p:sp>
        <p:nvSpPr>
          <p:cNvPr id="188" name="Google Shape;188;p18"/>
          <p:cNvSpPr/>
          <p:nvPr/>
        </p:nvSpPr>
        <p:spPr>
          <a:xfrm>
            <a:off x="4617720" y="832104"/>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89" name="Google Shape;189;p18"/>
          <p:cNvSpPr/>
          <p:nvPr/>
        </p:nvSpPr>
        <p:spPr>
          <a:xfrm>
            <a:off x="5029200" y="777240"/>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Lint shared config</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Scan </a:t>
            </a:r>
            <a:r>
              <a:rPr b="0" i="0" lang="en-CA" spc="0" sz="1150" u="none" cap="none" strike="noStrike">
                <a:solidFill>
                  <a:srgbClr val="616262"/>
                </a:solidFill>
                <a:latin typeface="Courier New"/>
                <a:ea typeface="Courier New"/>
                <a:cs typeface="Courier New"/>
                <a:sym typeface="Courier New"/>
              </a:rPr>
              <a:t>extensions.json</a:t>
            </a:r>
            <a:r>
              <a:rPr b="0" i="0" lang="en-CA" spc="0" sz="1150" u="none" cap="none" strike="noStrike">
                <a:solidFill>
                  <a:srgbClr val="616262"/>
                </a:solidFill>
                <a:latin typeface="Arial"/>
                <a:ea typeface="Arial"/>
                <a:cs typeface="Arial"/>
                <a:sym typeface="Arial"/>
              </a:rPr>
              <a:t> and </a:t>
            </a:r>
            <a:r>
              <a:rPr b="0" i="0" lang="en-CA" spc="0" sz="1150" u="none" cap="none" strike="noStrike">
                <a:solidFill>
                  <a:srgbClr val="616262"/>
                </a:solidFill>
                <a:latin typeface="Courier New"/>
                <a:ea typeface="Courier New"/>
                <a:cs typeface="Courier New"/>
                <a:sym typeface="Courier New"/>
              </a:rPr>
              <a:t>devcontainer.json</a:t>
            </a:r>
            <a:r>
              <a:rPr b="0" i="0" lang="en-CA" spc="0" sz="1150" u="none" cap="none" strike="noStrike">
                <a:solidFill>
                  <a:srgbClr val="616262"/>
                </a:solidFill>
                <a:latin typeface="Arial"/>
                <a:ea typeface="Arial"/>
                <a:cs typeface="Arial"/>
                <a:sym typeface="Arial"/>
              </a:rPr>
              <a:t>; fail the build on IDs that don't resolve to an approved publisher.</a:t>
            </a:r>
            <a:endParaRPr b="0" i="0" spc="0" sz="1150" u="none" cap="none" strike="noStrike">
              <a:solidFill>
                <a:srgbClr val="000000"/>
              </a:solidFill>
              <a:latin typeface="Arial"/>
              <a:ea typeface="Arial"/>
              <a:cs typeface="Arial"/>
              <a:sym typeface="Arial"/>
            </a:endParaRPr>
          </a:p>
        </p:txBody>
      </p:sp>
      <p:sp>
        <p:nvSpPr>
          <p:cNvPr id="190" name="Google Shape;190;p18"/>
          <p:cNvSpPr/>
          <p:nvPr/>
        </p:nvSpPr>
        <p:spPr>
          <a:xfrm>
            <a:off x="320040" y="2176272"/>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91" name="Google Shape;191;p18"/>
          <p:cNvSpPr/>
          <p:nvPr/>
        </p:nvSpPr>
        <p:spPr>
          <a:xfrm>
            <a:off x="731520" y="2121408"/>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Reserve your names</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Claim internal names on PyPI, Open VSX, and Hugging Face, as PyTorch did after torchtriton.</a:t>
            </a:r>
            <a:endParaRPr b="0" i="0" spc="0" sz="1150" u="none" cap="none" strike="noStrike">
              <a:solidFill>
                <a:srgbClr val="000000"/>
              </a:solidFill>
              <a:latin typeface="Arial"/>
              <a:ea typeface="Arial"/>
              <a:cs typeface="Arial"/>
              <a:sym typeface="Arial"/>
            </a:endParaRPr>
          </a:p>
        </p:txBody>
      </p:sp>
      <p:sp>
        <p:nvSpPr>
          <p:cNvPr id="192" name="Google Shape;192;p18"/>
          <p:cNvSpPr/>
          <p:nvPr/>
        </p:nvSpPr>
        <p:spPr>
          <a:xfrm>
            <a:off x="4617720" y="2176272"/>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93" name="Google Shape;193;p18"/>
          <p:cNvSpPr/>
          <p:nvPr/>
        </p:nvSpPr>
        <p:spPr>
          <a:xfrm>
            <a:off x="5029200" y="2121408"/>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Mirror, then resolve</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Serve packages and models from a private mirror, and resolve only from it.</a:t>
            </a:r>
            <a:endParaRPr b="0" i="0" spc="0" sz="1150" u="none" cap="none" strike="noStrike">
              <a:solidFill>
                <a:srgbClr val="000000"/>
              </a:solidFill>
              <a:latin typeface="Arial"/>
              <a:ea typeface="Arial"/>
              <a:cs typeface="Arial"/>
              <a:sym typeface="Arial"/>
            </a:endParaRPr>
          </a:p>
        </p:txBody>
      </p:sp>
      <p:sp>
        <p:nvSpPr>
          <p:cNvPr id="194" name="Google Shape;194;p18"/>
          <p:cNvSpPr/>
          <p:nvPr/>
        </p:nvSpPr>
        <p:spPr>
          <a:xfrm>
            <a:off x="320040" y="3520440"/>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95" name="Google Shape;195;p18"/>
          <p:cNvSpPr/>
          <p:nvPr/>
        </p:nvSpPr>
        <p:spPr>
          <a:xfrm>
            <a:off x="731520" y="3465576"/>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Scope credentials</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Short-lived, least-privilege tokens for kernels, hubs, and devcontainers.</a:t>
            </a:r>
            <a:endParaRPr b="0" i="0" spc="0" sz="1150" u="none" cap="none" strike="noStrike">
              <a:solidFill>
                <a:srgbClr val="000000"/>
              </a:solidFill>
              <a:latin typeface="Arial"/>
              <a:ea typeface="Arial"/>
              <a:cs typeface="Arial"/>
              <a:sym typeface="Arial"/>
            </a:endParaRPr>
          </a:p>
        </p:txBody>
      </p:sp>
      <p:sp>
        <p:nvSpPr>
          <p:cNvPr id="196" name="Google Shape;196;p18"/>
          <p:cNvSpPr/>
          <p:nvPr/>
        </p:nvSpPr>
        <p:spPr>
          <a:xfrm>
            <a:off x="4617720" y="3520440"/>
            <a:ext cx="292608" cy="292608"/>
          </a:xfrm>
          <a:prstGeom prst="roundRect">
            <a:avLst>
              <a:gd fmla="val 15000" name="adj"/>
            </a:avLst>
          </a:prstGeom>
          <a:solidFill>
            <a:srgbClr val="FFFFFF"/>
          </a:solidFill>
          <a:ln cap="flat" cmpd="sng" w="22225">
            <a:solidFill>
              <a:srgbClr val="F37726"/>
            </a:solidFill>
            <a:prstDash val="solid"/>
            <a:round/>
            <a:headEnd len="sm" w="sm" type="none"/>
            <a:tailEnd len="sm" w="sm" type="none"/>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197" name="Google Shape;197;p18"/>
          <p:cNvSpPr/>
          <p:nvPr/>
        </p:nvSpPr>
        <p:spPr>
          <a:xfrm>
            <a:off x="5029200" y="3465576"/>
            <a:ext cx="3749040" cy="1261872"/>
          </a:xfrm>
          <a:prstGeom prst="rect">
            <a:avLst/>
          </a:prstGeom>
          <a:noFill/>
          <a:ln>
            <a:noFill/>
          </a:ln>
        </p:spPr>
        <p:txBody>
          <a:bodyPr anchorCtr="0" anchor="t" bIns="18275" lIns="18275" spcFirstLastPara="1" rIns="18275" wrap="square" tIns="18275">
            <a:noAutofit/>
          </a:bodyPr>
          <a:lstStyle/>
          <a:p>
            <a:pPr indent="0" lvl="0" marL="0" marR="0" rtl="0" algn="l">
              <a:lnSpc>
                <a:spcPct val="100000"/>
              </a:lnSpc>
              <a:spcBef>
                <a:spcPts val="0"/>
              </a:spcBef>
              <a:spcAft>
                <a:spcPts val="0"/>
              </a:spcAft>
              <a:buClr>
                <a:srgbClr val="000000"/>
              </a:buClr>
              <a:buSzPts val="1350"/>
              <a:buFont typeface="Arial"/>
              <a:buNone/>
            </a:pPr>
            <a:r>
              <a:rPr b="1" i="0" lang="en-CA" spc="0" sz="1350" u="none" cap="none" strike="noStrike">
                <a:solidFill>
                  <a:srgbClr val="333333"/>
                </a:solidFill>
                <a:latin typeface="Arial"/>
                <a:ea typeface="Arial"/>
                <a:cs typeface="Arial"/>
                <a:sym typeface="Arial"/>
              </a:rPr>
              <a:t>Watch egress</a:t>
            </a:r>
            <a:endParaRPr b="0" i="0" spc="0" sz="1350" u="none" cap="none" strike="noStrike">
              <a:solidFill>
                <a:srgbClr val="000000"/>
              </a:solidFill>
              <a:latin typeface="Arial"/>
              <a:ea typeface="Arial"/>
              <a:cs typeface="Arial"/>
              <a:sym typeface="Arial"/>
            </a:endParaRPr>
          </a:p>
          <a:p>
            <a:pPr indent="0" lvl="0" marL="0" marR="0" rtl="0" algn="l">
              <a:lnSpc>
                <a:spcPct val="100000"/>
              </a:lnSpc>
              <a:spcBef>
                <a:spcPts val="300"/>
              </a:spcBef>
              <a:spcAft>
                <a:spcPts val="0"/>
              </a:spcAft>
              <a:buClr>
                <a:srgbClr val="000000"/>
              </a:buClr>
              <a:buSzPts val="1150"/>
              <a:buFont typeface="Arial"/>
              <a:buNone/>
            </a:pPr>
            <a:r>
              <a:rPr b="0" i="0" lang="en-CA" spc="0" sz="1150" u="none" cap="none" strike="noStrike">
                <a:solidFill>
                  <a:srgbClr val="616262"/>
                </a:solidFill>
                <a:latin typeface="Arial"/>
                <a:ea typeface="Arial"/>
                <a:cs typeface="Arial"/>
                <a:sym typeface="Arial"/>
              </a:rPr>
              <a:t>Alert on developer machines and hub nodes calling unknown hosts, such as public webhook services.</a:t>
            </a:r>
            <a:endParaRPr b="0" i="0" spc="0" sz="1150" u="none" cap="none" strike="noStrike">
              <a:solidFill>
                <a:srgbClr val="000000"/>
              </a:solidFill>
              <a:latin typeface="Arial"/>
              <a:ea typeface="Arial"/>
              <a:cs typeface="Arial"/>
              <a:sym typeface="Aria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sp>
        <p:nvSpPr>
          <p:cNvPr id="202" name="Google Shape;202;p19"/>
          <p:cNvSpPr/>
          <p:nvPr/>
        </p:nvSpPr>
        <p:spPr>
          <a:xfrm>
            <a:off x="320040" y="54864"/>
            <a:ext cx="6766560" cy="493776"/>
          </a:xfrm>
          <a:prstGeom prst="rect">
            <a:avLst/>
          </a:prstGeom>
          <a:noFill/>
          <a:ln>
            <a:noFill/>
          </a:ln>
        </p:spPr>
        <p:txBody>
          <a:bodyPr anchorCtr="0" anchor="ctr" bIns="18275" lIns="18275" spcFirstLastPara="1" rIns="18275" wrap="square" tIns="18275">
            <a:noAutofit/>
          </a:bodyPr>
          <a:lstStyle/>
          <a:p>
            <a:pPr indent="0" lvl="0" marL="0" marR="0" rtl="0" algn="l">
              <a:lnSpc>
                <a:spcPct val="100000"/>
              </a:lnSpc>
              <a:spcBef>
                <a:spcPts val="0"/>
              </a:spcBef>
              <a:spcAft>
                <a:spcPts val="0"/>
              </a:spcAft>
              <a:buClr>
                <a:srgbClr val="000000"/>
              </a:buClr>
              <a:buSzPts val="2200"/>
              <a:buFont typeface="Arial"/>
              <a:buNone/>
            </a:pPr>
            <a:r>
              <a:rPr b="1" i="0" lang="en-CA" spc="0" sz="2200" u="none" cap="none" strike="noStrike">
                <a:solidFill>
                  <a:srgbClr val="333333"/>
                </a:solidFill>
                <a:latin typeface="Arial"/>
                <a:ea typeface="Arial"/>
                <a:cs typeface="Arial"/>
                <a:sym typeface="Arial"/>
              </a:rPr>
              <a:t>Three things to take home</a:t>
            </a:r>
            <a:endParaRPr b="0" i="0" spc="0" sz="2200" u="none" cap="none" strike="noStrike">
              <a:solidFill>
                <a:srgbClr val="000000"/>
              </a:solidFill>
              <a:latin typeface="Arial"/>
              <a:ea typeface="Arial"/>
              <a:cs typeface="Arial"/>
              <a:sym typeface="Arial"/>
            </a:endParaRPr>
          </a:p>
        </p:txBody>
      </p:sp>
      <p:sp>
        <p:nvSpPr>
          <p:cNvPr id="203" name="Google Shape;203;p19"/>
          <p:cNvSpPr/>
          <p:nvPr/>
        </p:nvSpPr>
        <p:spPr>
          <a:xfrm>
            <a:off x="320040" y="777240"/>
            <a:ext cx="109728" cy="731520"/>
          </a:xfrm>
          <a:prstGeom prst="rect">
            <a:avLst/>
          </a:prstGeom>
          <a:solidFill>
            <a:srgbClr val="F37726"/>
          </a:solidFill>
          <a:ln>
            <a:noFill/>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04" name="Google Shape;204;p19"/>
          <p:cNvSpPr/>
          <p:nvPr/>
        </p:nvSpPr>
        <p:spPr>
          <a:xfrm>
            <a:off x="548640" y="777240"/>
            <a:ext cx="8229600" cy="731520"/>
          </a:xfrm>
          <a:prstGeom prst="rect">
            <a:avLst/>
          </a:prstGeom>
          <a:noFill/>
          <a:ln>
            <a:noFill/>
          </a:ln>
        </p:spPr>
        <p:txBody>
          <a:bodyPr anchorCtr="0" anchor="ctr" bIns="36575" lIns="36575" spcFirstLastPara="1" rIns="36575" wrap="square" tIns="36575">
            <a:noAutofit/>
          </a:bodyPr>
          <a:lstStyle/>
          <a:p>
            <a:pPr indent="0" lvl="0" marL="0" marR="0" rtl="0" algn="l">
              <a:lnSpc>
                <a:spcPct val="100000"/>
              </a:lnSpc>
              <a:spcBef>
                <a:spcPts val="0"/>
              </a:spcBef>
              <a:spcAft>
                <a:spcPts val="0"/>
              </a:spcAft>
              <a:buClr>
                <a:srgbClr val="000000"/>
              </a:buClr>
              <a:buSzPts val="1800"/>
              <a:buFont typeface="Arial"/>
              <a:buNone/>
            </a:pPr>
            <a:r>
              <a:rPr b="1" i="0" lang="en-CA" spc="0" sz="1800" u="none" cap="none" strike="noStrike">
                <a:solidFill>
                  <a:srgbClr val="333333"/>
                </a:solidFill>
                <a:latin typeface="Arial"/>
                <a:ea typeface="Arial"/>
                <a:cs typeface="Arial"/>
                <a:sym typeface="Arial"/>
              </a:rPr>
              <a:t>Treat the notebook workstation as production.</a:t>
            </a:r>
            <a:endParaRPr b="0" i="0" spc="0" sz="18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rgbClr val="000000"/>
              </a:buClr>
              <a:buSzPts val="1250"/>
              <a:buFont typeface="Arial"/>
              <a:buNone/>
            </a:pPr>
            <a:r>
              <a:rPr b="0" i="0" lang="en-CA" spc="0" sz="1250" u="none" cap="none" strike="noStrike">
                <a:solidFill>
                  <a:srgbClr val="616262"/>
                </a:solidFill>
                <a:latin typeface="Arial"/>
                <a:ea typeface="Arial"/>
                <a:cs typeface="Arial"/>
                <a:sym typeface="Arial"/>
              </a:rPr>
              <a:t>That is where the credentials and the data are.</a:t>
            </a:r>
            <a:endParaRPr b="0" i="0" spc="0" sz="1250" u="none" cap="none" strike="noStrike">
              <a:solidFill>
                <a:srgbClr val="000000"/>
              </a:solidFill>
              <a:latin typeface="Arial"/>
              <a:ea typeface="Arial"/>
              <a:cs typeface="Arial"/>
              <a:sym typeface="Arial"/>
            </a:endParaRPr>
          </a:p>
        </p:txBody>
      </p:sp>
      <p:sp>
        <p:nvSpPr>
          <p:cNvPr id="205" name="Google Shape;205;p19"/>
          <p:cNvSpPr/>
          <p:nvPr/>
        </p:nvSpPr>
        <p:spPr>
          <a:xfrm>
            <a:off x="320040" y="1645920"/>
            <a:ext cx="109728" cy="731520"/>
          </a:xfrm>
          <a:prstGeom prst="rect">
            <a:avLst/>
          </a:prstGeom>
          <a:solidFill>
            <a:srgbClr val="F37726"/>
          </a:solidFill>
          <a:ln>
            <a:noFill/>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06" name="Google Shape;206;p19"/>
          <p:cNvSpPr/>
          <p:nvPr/>
        </p:nvSpPr>
        <p:spPr>
          <a:xfrm>
            <a:off x="548640" y="1645920"/>
            <a:ext cx="8229600" cy="731520"/>
          </a:xfrm>
          <a:prstGeom prst="rect">
            <a:avLst/>
          </a:prstGeom>
          <a:noFill/>
          <a:ln>
            <a:noFill/>
          </a:ln>
        </p:spPr>
        <p:txBody>
          <a:bodyPr anchorCtr="0" anchor="ctr" bIns="36575" lIns="36575" spcFirstLastPara="1" rIns="36575" wrap="square" tIns="36575">
            <a:noAutofit/>
          </a:bodyPr>
          <a:lstStyle/>
          <a:p>
            <a:pPr indent="0" lvl="0" marL="0" marR="0" rtl="0" algn="l">
              <a:lnSpc>
                <a:spcPct val="100000"/>
              </a:lnSpc>
              <a:spcBef>
                <a:spcPts val="0"/>
              </a:spcBef>
              <a:spcAft>
                <a:spcPts val="0"/>
              </a:spcAft>
              <a:buClr>
                <a:srgbClr val="000000"/>
              </a:buClr>
              <a:buSzPts val="1800"/>
              <a:buFont typeface="Arial"/>
              <a:buNone/>
            </a:pPr>
            <a:r>
              <a:rPr b="1" i="0" lang="en-CA" spc="0" sz="1800" u="none" cap="none" strike="noStrike">
                <a:solidFill>
                  <a:srgbClr val="333333"/>
                </a:solidFill>
                <a:latin typeface="Arial"/>
                <a:ea typeface="Arial"/>
                <a:cs typeface="Arial"/>
                <a:sym typeface="Arial"/>
              </a:rPr>
              <a:t>Pin identities, not names.</a:t>
            </a:r>
            <a:endParaRPr b="0" i="0" spc="0" sz="18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rgbClr val="000000"/>
              </a:buClr>
              <a:buSzPts val="1250"/>
              <a:buFont typeface="Arial"/>
              <a:buNone/>
            </a:pPr>
            <a:r>
              <a:rPr b="0" i="0" lang="en-CA" spc="0" sz="1250" u="none" cap="none" strike="noStrike">
                <a:solidFill>
                  <a:srgbClr val="616262"/>
                </a:solidFill>
                <a:latin typeface="Arial"/>
                <a:ea typeface="Arial"/>
                <a:cs typeface="Arial"/>
                <a:sym typeface="Arial"/>
              </a:rPr>
              <a:t>A verified publisher, a commit, a hash.</a:t>
            </a:r>
            <a:endParaRPr b="0" i="0" spc="0" sz="1250" u="none" cap="none" strike="noStrike">
              <a:solidFill>
                <a:srgbClr val="000000"/>
              </a:solidFill>
              <a:latin typeface="Arial"/>
              <a:ea typeface="Arial"/>
              <a:cs typeface="Arial"/>
              <a:sym typeface="Arial"/>
            </a:endParaRPr>
          </a:p>
        </p:txBody>
      </p:sp>
      <p:sp>
        <p:nvSpPr>
          <p:cNvPr id="207" name="Google Shape;207;p19"/>
          <p:cNvSpPr/>
          <p:nvPr/>
        </p:nvSpPr>
        <p:spPr>
          <a:xfrm>
            <a:off x="320040" y="2514600"/>
            <a:ext cx="109728" cy="731520"/>
          </a:xfrm>
          <a:prstGeom prst="rect">
            <a:avLst/>
          </a:prstGeom>
          <a:solidFill>
            <a:srgbClr val="F37726"/>
          </a:solidFill>
          <a:ln>
            <a:noFill/>
          </a:ln>
        </p:spPr>
        <p:txBody>
          <a:bodyPr anchorCtr="0" anchor="t" bIns="73150" lIns="73150" spcFirstLastPara="1" rIns="73150" wrap="square" tIns="73150">
            <a:noAutofit/>
          </a:bodyPr>
          <a:lstStyle/>
          <a:p>
            <a:pPr indent="0" lvl="0" marL="0" marR="0" rtl="0" algn="l">
              <a:lnSpc>
                <a:spcPct val="100000"/>
              </a:lnSpc>
              <a:spcBef>
                <a:spcPts val="0"/>
              </a:spcBef>
              <a:spcAft>
                <a:spcPts val="0"/>
              </a:spcAft>
              <a:buNone/>
            </a:pPr>
            <a:r>
              <a:t/>
            </a:r>
            <a:endParaRPr b="0" i="0" spc="0" sz="1400" u="none" cap="none" strike="noStrike">
              <a:solidFill>
                <a:srgbClr val="000000"/>
              </a:solidFill>
              <a:latin typeface="Arial"/>
              <a:ea typeface="Arial"/>
              <a:cs typeface="Arial"/>
              <a:sym typeface="Arial"/>
            </a:endParaRPr>
          </a:p>
        </p:txBody>
      </p:sp>
      <p:sp>
        <p:nvSpPr>
          <p:cNvPr id="208" name="Google Shape;208;p19"/>
          <p:cNvSpPr/>
          <p:nvPr/>
        </p:nvSpPr>
        <p:spPr>
          <a:xfrm>
            <a:off x="548640" y="2514600"/>
            <a:ext cx="8229600" cy="731520"/>
          </a:xfrm>
          <a:prstGeom prst="rect">
            <a:avLst/>
          </a:prstGeom>
          <a:noFill/>
          <a:ln>
            <a:noFill/>
          </a:ln>
        </p:spPr>
        <p:txBody>
          <a:bodyPr anchorCtr="0" anchor="ctr" bIns="36575" lIns="36575" spcFirstLastPara="1" rIns="36575" wrap="square" tIns="36575">
            <a:noAutofit/>
          </a:bodyPr>
          <a:lstStyle/>
          <a:p>
            <a:pPr indent="0" lvl="0" marL="0" marR="0" rtl="0" algn="l">
              <a:lnSpc>
                <a:spcPct val="100000"/>
              </a:lnSpc>
              <a:spcBef>
                <a:spcPts val="0"/>
              </a:spcBef>
              <a:spcAft>
                <a:spcPts val="0"/>
              </a:spcAft>
              <a:buClr>
                <a:srgbClr val="000000"/>
              </a:buClr>
              <a:buSzPts val="1800"/>
              <a:buFont typeface="Arial"/>
              <a:buNone/>
            </a:pPr>
            <a:r>
              <a:rPr b="1" i="0" lang="en-CA" spc="0" sz="1800" u="none" cap="none" strike="noStrike">
                <a:solidFill>
                  <a:srgbClr val="333333"/>
                </a:solidFill>
                <a:latin typeface="Arial"/>
                <a:ea typeface="Arial"/>
                <a:cs typeface="Arial"/>
                <a:sym typeface="Arial"/>
              </a:rPr>
              <a:t>Slow updates down. Speed detection up.</a:t>
            </a:r>
            <a:endParaRPr b="0" i="0" spc="0" sz="18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rgbClr val="000000"/>
              </a:buClr>
              <a:buSzPts val="1250"/>
              <a:buFont typeface="Arial"/>
              <a:buNone/>
            </a:pPr>
            <a:r>
              <a:rPr b="0" i="0" lang="en-CA" spc="0" sz="1250" u="none" cap="none" strike="noStrike">
                <a:solidFill>
                  <a:srgbClr val="616262"/>
                </a:solidFill>
                <a:latin typeface="Arial"/>
                <a:ea typeface="Arial"/>
                <a:cs typeface="Arial"/>
                <a:sym typeface="Arial"/>
              </a:rPr>
              <a:t>Cooldowns close the quiet path; egress monitoring finds what gets through.</a:t>
            </a:r>
            <a:endParaRPr b="0" i="0" spc="0" sz="1250" u="none" cap="none" strike="noStrike">
              <a:solidFill>
                <a:srgbClr val="000000"/>
              </a:solidFill>
              <a:latin typeface="Arial"/>
              <a:ea typeface="Arial"/>
              <a:cs typeface="Arial"/>
              <a:sym typeface="Arial"/>
            </a:endParaRPr>
          </a:p>
        </p:txBody>
      </p:sp>
      <p:sp>
        <p:nvSpPr>
          <p:cNvPr id="209" name="Google Shape;209;p19"/>
          <p:cNvSpPr/>
          <p:nvPr/>
        </p:nvSpPr>
        <p:spPr>
          <a:xfrm>
            <a:off x="320040" y="3474720"/>
            <a:ext cx="8503920" cy="1325880"/>
          </a:xfrm>
          <a:prstGeom prst="rect">
            <a:avLst/>
          </a:prstGeom>
          <a:solidFill>
            <a:srgbClr val="F4F4F4"/>
          </a:solidFill>
          <a:ln>
            <a:noFill/>
          </a:ln>
        </p:spPr>
        <p:txBody>
          <a:bodyPr anchorCtr="0" anchor="t" bIns="109725" lIns="109725" spcFirstLastPara="1" rIns="109725" wrap="square" tIns="109725">
            <a:noAutofit/>
          </a:bodyPr>
          <a:lstStyle/>
          <a:p>
            <a:pPr indent="0" lvl="0" marL="0" marR="0" rtl="0" algn="l">
              <a:lnSpc>
                <a:spcPct val="100000"/>
              </a:lnSpc>
              <a:spcBef>
                <a:spcPts val="0"/>
              </a:spcBef>
              <a:spcAft>
                <a:spcPts val="0"/>
              </a:spcAft>
              <a:buClr>
                <a:srgbClr val="000000"/>
              </a:buClr>
              <a:buSzPts val="1100"/>
              <a:buFont typeface="Arial"/>
              <a:buNone/>
            </a:pPr>
            <a:r>
              <a:rPr b="1" i="0" lang="en-CA" spc="0" sz="1100" u="none" cap="none" strike="noStrike">
                <a:solidFill>
                  <a:srgbClr val="333333"/>
                </a:solidFill>
                <a:latin typeface="Arial"/>
                <a:ea typeface="Arial"/>
                <a:cs typeface="Arial"/>
                <a:sym typeface="Arial"/>
              </a:rPr>
              <a:t>References</a:t>
            </a:r>
            <a:endParaRPr b="0" i="0" spc="0" sz="1100" u="none" cap="none" strike="noStrike">
              <a:solidFill>
                <a:srgbClr val="000000"/>
              </a:solidFill>
              <a:latin typeface="Arial"/>
              <a:ea typeface="Arial"/>
              <a:cs typeface="Arial"/>
              <a:sym typeface="Arial"/>
            </a:endParaRPr>
          </a:p>
          <a:p>
            <a:pPr indent="0" lvl="0" marL="0" marR="0" rtl="0" algn="l">
              <a:lnSpc>
                <a:spcPct val="100000"/>
              </a:lnSpc>
              <a:spcBef>
                <a:spcPts val="200"/>
              </a:spcBef>
              <a:spcAft>
                <a:spcPts val="0"/>
              </a:spcAft>
              <a:buClr>
                <a:srgbClr val="000000"/>
              </a:buClr>
              <a:buSzPts val="950"/>
              <a:buFont typeface="Arial"/>
              <a:buNone/>
            </a:pPr>
            <a:r>
              <a:rPr b="0" i="0" lang="en-CA" spc="0" sz="950" u="none" cap="none" strike="noStrike">
                <a:solidFill>
                  <a:srgbClr val="616262"/>
                </a:solidFill>
                <a:latin typeface="Arial"/>
                <a:ea typeface="Arial"/>
                <a:cs typeface="Arial"/>
                <a:sym typeface="Arial"/>
              </a:rPr>
              <a:t>PyTorch, "Compromised PyTorch-nightly dependency chain between December 25th and December 30th, 2022", pytorch.org/blog</a:t>
            </a:r>
            <a:endParaRPr b="0" i="0" spc="0" sz="9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50"/>
              <a:buFont typeface="Arial"/>
              <a:buNone/>
            </a:pPr>
            <a:r>
              <a:rPr b="0" i="0" lang="en-CA" spc="0" sz="950" u="none" cap="none" strike="noStrike">
                <a:solidFill>
                  <a:srgbClr val="616262"/>
                </a:solidFill>
                <a:latin typeface="Arial"/>
                <a:ea typeface="Arial"/>
                <a:cs typeface="Arial"/>
                <a:sym typeface="Arial"/>
              </a:rPr>
              <a:t>Palo Alto Networks Unit 42, "Model Namespace Reuse: An AI Supply-Chain Attack Exploiting Model Name Trust", 2025</a:t>
            </a:r>
            <a:endParaRPr b="0" i="0" spc="0" sz="9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50"/>
              <a:buFont typeface="Arial"/>
              <a:buNone/>
            </a:pPr>
            <a:r>
              <a:rPr b="0" i="0" lang="en-CA" spc="0" sz="950" u="none" cap="none" strike="noStrike">
                <a:solidFill>
                  <a:srgbClr val="616262"/>
                </a:solidFill>
                <a:latin typeface="Arial"/>
                <a:ea typeface="Arial"/>
                <a:cs typeface="Arial"/>
                <a:sym typeface="Arial"/>
              </a:rPr>
              <a:t>Eclipse Foundation, "Open VSX security update, October 2025"; Koi Security, GlassWorm analysis, October 2025</a:t>
            </a:r>
            <a:endParaRPr b="0" i="0" spc="0" sz="9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50"/>
              <a:buFont typeface="Arial"/>
              <a:buNone/>
            </a:pPr>
            <a:r>
              <a:rPr b="0" i="0" lang="en-CA" spc="0" sz="950" u="none" cap="none" strike="noStrike">
                <a:solidFill>
                  <a:srgbClr val="616262"/>
                </a:solidFill>
                <a:latin typeface="Arial"/>
                <a:ea typeface="Arial"/>
                <a:cs typeface="Arial"/>
                <a:sym typeface="Arial"/>
              </a:rPr>
              <a:t>VS Code docs, "Manage extensions in enterprise environments"; PyTorch docs, "Serialization semantics" (weights_only)</a:t>
            </a:r>
            <a:endParaRPr b="0" i="0" spc="0" sz="95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950"/>
              <a:buFont typeface="Arial"/>
              <a:buNone/>
            </a:pPr>
            <a:r>
              <a:rPr b="0" i="0" lang="en-CA" spc="0" sz="950" u="none" cap="none" strike="noStrike">
                <a:solidFill>
                  <a:srgbClr val="616262"/>
                </a:solidFill>
                <a:latin typeface="Arial"/>
                <a:ea typeface="Arial"/>
                <a:cs typeface="Arial"/>
                <a:sym typeface="Arial"/>
              </a:rPr>
              <a:t>JupyterLab docs, "Extensions" (PyPI extension manager)</a:t>
            </a:r>
            <a:endParaRPr b="0" i="0" spc="0" sz="950" u="none" cap="none" strike="noStrike">
              <a:solidFill>
                <a:srgbClr val="000000"/>
              </a:solidFill>
              <a:latin typeface="Arial"/>
              <a:ea typeface="Arial"/>
              <a:cs typeface="Arial"/>
              <a:sym typeface="Arial"/>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pic>
        <p:nvPicPr>
          <p:cNvPr id="214" name="Google Shape;214;h5bf753382d83e727_0_0"/>
          <p:cNvPicPr preferRelativeResize="0"/>
          <p:nvPr/>
        </p:nvPicPr>
        <p:blipFill>
          <a:blip r:embed="rId3">
            <a:alphaModFix/>
          </a:blip>
          <a:stretch>
            <a:fillRect/>
          </a:stretch>
        </p:blipFill>
        <p:spPr>
          <a:xfrm>
            <a:off x="979725" y="643800"/>
            <a:ext cx="7189901" cy="4010600"/>
          </a:xfrm>
          <a:prstGeom prst="rect">
            <a:avLst/>
          </a:prstGeom>
          <a:noFill/>
          <a:ln>
            <a:noFill/>
          </a:ln>
        </p:spPr>
      </p:pic>
      <p:pic>
        <p:nvPicPr>
          <p:cNvPr id="215" name="Google Shape;215;h5bf753382d83e727_0_0"/>
          <p:cNvPicPr preferRelativeResize="0"/>
          <p:nvPr/>
        </p:nvPicPr>
        <p:blipFill>
          <a:blip r:embed="rId4">
            <a:alphaModFix/>
          </a:blip>
          <a:stretch>
            <a:fillRect/>
          </a:stretch>
        </p:blipFill>
        <p:spPr>
          <a:xfrm>
            <a:off x="1899450" y="1673589"/>
            <a:ext cx="1956425" cy="195102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20"/>
          <p:cNvSpPr/>
          <p:nvPr/>
        </p:nvSpPr>
        <p:spPr>
          <a:xfrm>
            <a:off x="0" y="3886200"/>
            <a:ext cx="9144000" cy="822960"/>
          </a:xfrm>
          <a:prstGeom prst="rect">
            <a:avLst/>
          </a:prstGeom>
          <a:noFill/>
          <a:ln>
            <a:noFill/>
          </a:ln>
        </p:spPr>
        <p:txBody>
          <a:bodyPr anchorCtr="0" anchor="t" bIns="18275" lIns="18275" spcFirstLastPara="1" rIns="18275" wrap="square" tIns="18275">
            <a:noAutofit/>
          </a:bodyPr>
          <a:lstStyle/>
          <a:p>
            <a:pPr indent="0" lvl="0" marL="0" marR="0" rtl="0" algn="ctr">
              <a:lnSpc>
                <a:spcPct val="100000"/>
              </a:lnSpc>
              <a:spcBef>
                <a:spcPts val="0"/>
              </a:spcBef>
              <a:spcAft>
                <a:spcPts val="0"/>
              </a:spcAft>
              <a:buClr>
                <a:srgbClr val="000000"/>
              </a:buClr>
              <a:buSzPts val="2600"/>
              <a:buFont typeface="Arial"/>
              <a:buNone/>
            </a:pPr>
            <a:r>
              <a:rPr b="1" i="0" lang="en-CA" spc="0" sz="2600" u="none" cap="none" strike="noStrike">
                <a:solidFill>
                  <a:srgbClr val="333333"/>
                </a:solidFill>
                <a:latin typeface="Arial"/>
                <a:ea typeface="Arial"/>
                <a:cs typeface="Arial"/>
                <a:sym typeface="Arial"/>
              </a:rPr>
              <a:t>Thank you.  Questions?</a:t>
            </a:r>
            <a:endParaRPr b="0" i="0" spc="0" sz="2600" u="none" cap="none" strike="noStrike">
              <a:solidFill>
                <a:srgbClr val="000000"/>
              </a:solidFill>
              <a:latin typeface="Arial"/>
              <a:ea typeface="Arial"/>
              <a:cs typeface="Arial"/>
              <a:sym typeface="Arial"/>
            </a:endParaRPr>
          </a:p>
          <a:p>
            <a:pPr indent="0" lvl="0" marL="0" marR="0" rtl="0" algn="ctr">
              <a:lnSpc>
                <a:spcPct val="100000"/>
              </a:lnSpc>
              <a:spcBef>
                <a:spcPts val="200"/>
              </a:spcBef>
              <a:spcAft>
                <a:spcPts val="0"/>
              </a:spcAft>
              <a:buClr>
                <a:srgbClr val="000000"/>
              </a:buClr>
              <a:buSzPts val="1300"/>
              <a:buFont typeface="Arial"/>
              <a:buNone/>
            </a:pPr>
            <a:r>
              <a:rPr b="0" i="0" lang="en-CA" spc="0" sz="1300" u="none" cap="none" strike="noStrike">
                <a:solidFill>
                  <a:srgbClr val="616262"/>
                </a:solidFill>
                <a:latin typeface="Arial"/>
                <a:ea typeface="Arial"/>
                <a:cs typeface="Arial"/>
                <a:sym typeface="Arial"/>
              </a:rPr>
              <a:t>Rajyavardhan Handa</a:t>
            </a:r>
            <a:endParaRPr b="0" i="0" spc="0" sz="13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OSSNA24">
  <a:themeElements>
    <a:clrScheme name="Simple Light">
      <a:dk1>
        <a:srgbClr val="000000"/>
      </a:dk1>
      <a:lt1>
        <a:srgbClr val="FFFFFF"/>
      </a:lt1>
      <a:dk2>
        <a:srgbClr val="595959"/>
      </a:dk2>
      <a:lt2>
        <a:srgbClr val="EEEEEE"/>
      </a:lt2>
      <a:accent1>
        <a:srgbClr val="AD1D4A"/>
      </a:accent1>
      <a:accent2>
        <a:srgbClr val="D43F5B"/>
      </a:accent2>
      <a:accent3>
        <a:srgbClr val="F6D110"/>
      </a:accent3>
      <a:accent4>
        <a:srgbClr val="333333"/>
      </a:accent4>
      <a:accent5>
        <a:srgbClr val="FFFFFF"/>
      </a:accent5>
      <a:accent6>
        <a:srgbClr val="999999"/>
      </a:accent6>
      <a:hlink>
        <a:srgbClr val="AD1D4A"/>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file>