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82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13CB64-BBF1-4428-AB68-C689ED579C5D}" v="5" dt="2026-10-06T14:39:29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innakali, Kumar" userId="cefcf66e-e267-4252-b9f3-8678688187d4" providerId="ADAL" clId="{8454F773-0B90-4768-A4CC-7A058AE7C32C}"/>
    <pc:docChg chg="undo custSel delSld modSld">
      <pc:chgData name="Chinnakali, Kumar" userId="cefcf66e-e267-4252-b9f3-8678688187d4" providerId="ADAL" clId="{8454F773-0B90-4768-A4CC-7A058AE7C32C}" dt="2026-10-06T15:01:06.366" v="267" actId="113"/>
      <pc:docMkLst>
        <pc:docMk/>
      </pc:docMkLst>
      <pc:sldChg chg="addSp delSp modSp mod">
        <pc:chgData name="Chinnakali, Kumar" userId="cefcf66e-e267-4252-b9f3-8678688187d4" providerId="ADAL" clId="{8454F773-0B90-4768-A4CC-7A058AE7C32C}" dt="2026-10-06T00:21:48.242" v="175" actId="1076"/>
        <pc:sldMkLst>
          <pc:docMk/>
          <pc:sldMk cId="0" sldId="256"/>
        </pc:sldMkLst>
        <pc:spChg chg="del">
          <ac:chgData name="Chinnakali, Kumar" userId="cefcf66e-e267-4252-b9f3-8678688187d4" providerId="ADAL" clId="{8454F773-0B90-4768-A4CC-7A058AE7C32C}" dt="2026-10-05T23:09:53.441" v="98" actId="478"/>
          <ac:spMkLst>
            <pc:docMk/>
            <pc:sldMk cId="0" sldId="256"/>
            <ac:spMk id="7" creationId="{00000000-0000-0000-0000-000000000000}"/>
          </ac:spMkLst>
        </pc:spChg>
        <pc:spChg chg="add mod">
          <ac:chgData name="Chinnakali, Kumar" userId="cefcf66e-e267-4252-b9f3-8678688187d4" providerId="ADAL" clId="{8454F773-0B90-4768-A4CC-7A058AE7C32C}" dt="2026-10-06T00:21:48.242" v="175" actId="1076"/>
          <ac:spMkLst>
            <pc:docMk/>
            <pc:sldMk cId="0" sldId="256"/>
            <ac:spMk id="8" creationId="{6D3FF5F6-F419-1330-FEEE-0ED362EDB35A}"/>
          </ac:spMkLst>
        </pc:spChg>
      </pc:sldChg>
      <pc:sldChg chg="modSp mod">
        <pc:chgData name="Chinnakali, Kumar" userId="cefcf66e-e267-4252-b9f3-8678688187d4" providerId="ADAL" clId="{8454F773-0B90-4768-A4CC-7A058AE7C32C}" dt="2026-10-06T14:37:49.248" v="255" actId="20577"/>
        <pc:sldMkLst>
          <pc:docMk/>
          <pc:sldMk cId="0" sldId="259"/>
        </pc:sldMkLst>
        <pc:spChg chg="mod">
          <ac:chgData name="Chinnakali, Kumar" userId="cefcf66e-e267-4252-b9f3-8678688187d4" providerId="ADAL" clId="{8454F773-0B90-4768-A4CC-7A058AE7C32C}" dt="2026-10-06T14:37:49.248" v="255" actId="20577"/>
          <ac:spMkLst>
            <pc:docMk/>
            <pc:sldMk cId="0" sldId="259"/>
            <ac:spMk id="2" creationId="{00000000-0000-0000-0000-000000000000}"/>
          </ac:spMkLst>
        </pc:spChg>
      </pc:sldChg>
      <pc:sldChg chg="modSp mod">
        <pc:chgData name="Chinnakali, Kumar" userId="cefcf66e-e267-4252-b9f3-8678688187d4" providerId="ADAL" clId="{8454F773-0B90-4768-A4CC-7A058AE7C32C}" dt="2026-10-06T00:20:59.391" v="138" actId="6549"/>
        <pc:sldMkLst>
          <pc:docMk/>
          <pc:sldMk cId="0" sldId="266"/>
        </pc:sldMkLst>
        <pc:spChg chg="mod">
          <ac:chgData name="Chinnakali, Kumar" userId="cefcf66e-e267-4252-b9f3-8678688187d4" providerId="ADAL" clId="{8454F773-0B90-4768-A4CC-7A058AE7C32C}" dt="2026-10-06T00:20:59.391" v="138" actId="6549"/>
          <ac:spMkLst>
            <pc:docMk/>
            <pc:sldMk cId="0" sldId="266"/>
            <ac:spMk id="5" creationId="{00000000-0000-0000-0000-000000000000}"/>
          </ac:spMkLst>
        </pc:spChg>
      </pc:sldChg>
      <pc:sldChg chg="modSp">
        <pc:chgData name="Chinnakali, Kumar" userId="cefcf66e-e267-4252-b9f3-8678688187d4" providerId="ADAL" clId="{8454F773-0B90-4768-A4CC-7A058AE7C32C}" dt="2026-10-06T00:21:09.046" v="139"/>
        <pc:sldMkLst>
          <pc:docMk/>
          <pc:sldMk cId="0" sldId="267"/>
        </pc:sldMkLst>
        <pc:spChg chg="mod">
          <ac:chgData name="Chinnakali, Kumar" userId="cefcf66e-e267-4252-b9f3-8678688187d4" providerId="ADAL" clId="{8454F773-0B90-4768-A4CC-7A058AE7C32C}" dt="2026-10-06T00:21:09.046" v="139"/>
          <ac:spMkLst>
            <pc:docMk/>
            <pc:sldMk cId="0" sldId="267"/>
            <ac:spMk id="5" creationId="{00000000-0000-0000-0000-000000000000}"/>
          </ac:spMkLst>
        </pc:spChg>
      </pc:sldChg>
      <pc:sldChg chg="modSp">
        <pc:chgData name="Chinnakali, Kumar" userId="cefcf66e-e267-4252-b9f3-8678688187d4" providerId="ADAL" clId="{8454F773-0B90-4768-A4CC-7A058AE7C32C}" dt="2026-10-06T00:21:14.648" v="140"/>
        <pc:sldMkLst>
          <pc:docMk/>
          <pc:sldMk cId="0" sldId="268"/>
        </pc:sldMkLst>
        <pc:spChg chg="mod">
          <ac:chgData name="Chinnakali, Kumar" userId="cefcf66e-e267-4252-b9f3-8678688187d4" providerId="ADAL" clId="{8454F773-0B90-4768-A4CC-7A058AE7C32C}" dt="2026-10-06T00:21:14.648" v="140"/>
          <ac:spMkLst>
            <pc:docMk/>
            <pc:sldMk cId="0" sldId="268"/>
            <ac:spMk id="5" creationId="{00000000-0000-0000-0000-000000000000}"/>
          </ac:spMkLst>
        </pc:spChg>
      </pc:sldChg>
      <pc:sldChg chg="modSp mod">
        <pc:chgData name="Chinnakali, Kumar" userId="cefcf66e-e267-4252-b9f3-8678688187d4" providerId="ADAL" clId="{8454F773-0B90-4768-A4CC-7A058AE7C32C}" dt="2026-10-06T00:20:36.781" v="119" actId="20577"/>
        <pc:sldMkLst>
          <pc:docMk/>
          <pc:sldMk cId="0" sldId="275"/>
        </pc:sldMkLst>
        <pc:spChg chg="mod">
          <ac:chgData name="Chinnakali, Kumar" userId="cefcf66e-e267-4252-b9f3-8678688187d4" providerId="ADAL" clId="{8454F773-0B90-4768-A4CC-7A058AE7C32C}" dt="2026-10-06T00:20:32.473" v="111" actId="20577"/>
          <ac:spMkLst>
            <pc:docMk/>
            <pc:sldMk cId="0" sldId="275"/>
            <ac:spMk id="4" creationId="{00000000-0000-0000-0000-000000000000}"/>
          </ac:spMkLst>
        </pc:spChg>
        <pc:spChg chg="mod">
          <ac:chgData name="Chinnakali, Kumar" userId="cefcf66e-e267-4252-b9f3-8678688187d4" providerId="ADAL" clId="{8454F773-0B90-4768-A4CC-7A058AE7C32C}" dt="2026-10-06T00:20:36.781" v="119" actId="20577"/>
          <ac:spMkLst>
            <pc:docMk/>
            <pc:sldMk cId="0" sldId="275"/>
            <ac:spMk id="5" creationId="{00000000-0000-0000-0000-000000000000}"/>
          </ac:spMkLst>
        </pc:spChg>
      </pc:sldChg>
      <pc:sldChg chg="modSp mod">
        <pc:chgData name="Chinnakali, Kumar" userId="cefcf66e-e267-4252-b9f3-8678688187d4" providerId="ADAL" clId="{8454F773-0B90-4768-A4CC-7A058AE7C32C}" dt="2026-10-06T13:50:03.089" v="243" actId="6549"/>
        <pc:sldMkLst>
          <pc:docMk/>
          <pc:sldMk cId="0" sldId="276"/>
        </pc:sldMkLst>
        <pc:spChg chg="mod">
          <ac:chgData name="Chinnakali, Kumar" userId="cefcf66e-e267-4252-b9f3-8678688187d4" providerId="ADAL" clId="{8454F773-0B90-4768-A4CC-7A058AE7C32C}" dt="2026-10-05T22:52:00.602" v="97" actId="20577"/>
          <ac:spMkLst>
            <pc:docMk/>
            <pc:sldMk cId="0" sldId="276"/>
            <ac:spMk id="10" creationId="{00000000-0000-0000-0000-000000000000}"/>
          </ac:spMkLst>
        </pc:spChg>
        <pc:spChg chg="mod">
          <ac:chgData name="Chinnakali, Kumar" userId="cefcf66e-e267-4252-b9f3-8678688187d4" providerId="ADAL" clId="{8454F773-0B90-4768-A4CC-7A058AE7C32C}" dt="2026-10-06T13:50:03.089" v="243" actId="6549"/>
          <ac:spMkLst>
            <pc:docMk/>
            <pc:sldMk cId="0" sldId="276"/>
            <ac:spMk id="11" creationId="{00000000-0000-0000-0000-000000000000}"/>
          </ac:spMkLst>
        </pc:spChg>
      </pc:sldChg>
      <pc:sldChg chg="del">
        <pc:chgData name="Chinnakali, Kumar" userId="cefcf66e-e267-4252-b9f3-8678688187d4" providerId="ADAL" clId="{8454F773-0B90-4768-A4CC-7A058AE7C32C}" dt="2026-10-05T21:45:38.736" v="0" actId="47"/>
        <pc:sldMkLst>
          <pc:docMk/>
          <pc:sldMk cId="0" sldId="278"/>
        </pc:sldMkLst>
      </pc:sldChg>
      <pc:sldChg chg="modSp mod">
        <pc:chgData name="Chinnakali, Kumar" userId="cefcf66e-e267-4252-b9f3-8678688187d4" providerId="ADAL" clId="{8454F773-0B90-4768-A4CC-7A058AE7C32C}" dt="2026-10-05T22:50:55.329" v="1" actId="20577"/>
        <pc:sldMkLst>
          <pc:docMk/>
          <pc:sldMk cId="0" sldId="280"/>
        </pc:sldMkLst>
        <pc:spChg chg="mod">
          <ac:chgData name="Chinnakali, Kumar" userId="cefcf66e-e267-4252-b9f3-8678688187d4" providerId="ADAL" clId="{8454F773-0B90-4768-A4CC-7A058AE7C32C}" dt="2026-10-05T22:50:55.329" v="1" actId="20577"/>
          <ac:spMkLst>
            <pc:docMk/>
            <pc:sldMk cId="0" sldId="280"/>
            <ac:spMk id="4" creationId="{00000000-0000-0000-0000-000000000000}"/>
          </ac:spMkLst>
        </pc:spChg>
      </pc:sldChg>
      <pc:sldChg chg="modSp mod">
        <pc:chgData name="Chinnakali, Kumar" userId="cefcf66e-e267-4252-b9f3-8678688187d4" providerId="ADAL" clId="{8454F773-0B90-4768-A4CC-7A058AE7C32C}" dt="2026-10-06T15:01:06.366" v="267" actId="113"/>
        <pc:sldMkLst>
          <pc:docMk/>
          <pc:sldMk cId="0" sldId="281"/>
        </pc:sldMkLst>
        <pc:spChg chg="mod">
          <ac:chgData name="Chinnakali, Kumar" userId="cefcf66e-e267-4252-b9f3-8678688187d4" providerId="ADAL" clId="{8454F773-0B90-4768-A4CC-7A058AE7C32C}" dt="2026-10-06T15:01:06.366" v="267" actId="113"/>
          <ac:spMkLst>
            <pc:docMk/>
            <pc:sldMk cId="0" sldId="281"/>
            <ac:spMk id="12" creationId="{00000000-0000-0000-0000-000000000000}"/>
          </ac:spMkLst>
        </pc:spChg>
      </pc:sldChg>
      <pc:sldChg chg="modSp mod">
        <pc:chgData name="Chinnakali, Kumar" userId="cefcf66e-e267-4252-b9f3-8678688187d4" providerId="ADAL" clId="{8454F773-0B90-4768-A4CC-7A058AE7C32C}" dt="2026-10-06T00:23:02.753" v="203" actId="20577"/>
        <pc:sldMkLst>
          <pc:docMk/>
          <pc:sldMk cId="0" sldId="282"/>
        </pc:sldMkLst>
        <pc:spChg chg="mod">
          <ac:chgData name="Chinnakali, Kumar" userId="cefcf66e-e267-4252-b9f3-8678688187d4" providerId="ADAL" clId="{8454F773-0B90-4768-A4CC-7A058AE7C32C}" dt="2026-10-06T00:23:02.753" v="203" actId="20577"/>
          <ac:spMkLst>
            <pc:docMk/>
            <pc:sldMk cId="0" sldId="282"/>
            <ac:spMk id="2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9977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640080" y="1371600"/>
            <a:ext cx="1091153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</a:t>
            </a:r>
            <a:endParaRPr lang="en-US" sz="50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Into a Custodian</a:t>
            </a:r>
            <a:endParaRPr lang="en-US" sz="5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20040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Here's what stops breaking.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640080" y="4041648"/>
            <a:ext cx="2377440" cy="10973"/>
          </a:xfrm>
          <a:prstGeom prst="rect">
            <a:avLst/>
          </a:prstGeom>
          <a:solidFill>
            <a:srgbClr val="383838"/>
          </a:solidFill>
          <a:ln w="12700">
            <a:solidFill>
              <a:srgbClr val="383838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4"/>
          <p:cNvSpPr txBox="1"/>
          <p:nvPr/>
        </p:nvSpPr>
        <p:spPr>
          <a:xfrm>
            <a:off x="640080" y="4315968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A6A6A6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 protocol walks into a custodian.</a:t>
            </a:r>
            <a:endParaRPr lang="en-US" sz="15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A6A6A6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custodian asks for the audit trail.</a:t>
            </a:r>
            <a:endParaRPr lang="en-US" sz="15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6D3FF5F6-F419-1330-FEEE-0ED362EDB35A}"/>
              </a:ext>
            </a:extLst>
          </p:cNvPr>
          <p:cNvSpPr txBox="1"/>
          <p:nvPr/>
        </p:nvSpPr>
        <p:spPr>
          <a:xfrm>
            <a:off x="7363587" y="6214872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MCP Dev Summit 2026, Toronto</a:t>
            </a:r>
            <a:endParaRPr lang="en-US" sz="2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3">
            <a:extLst>
              <a:ext uri="{FF2B5EF4-FFF2-40B4-BE49-F238E27FC236}">
                <a16:creationId xmlns:a16="http://schemas.microsoft.com/office/drawing/2014/main" id="{54A96D93-7185-8AE5-6261-1F3B08AD5BDC}"/>
              </a:ext>
            </a:extLst>
          </p:cNvPr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Promise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94944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you'll leave with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57276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D0D0D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1600200" y="1572768"/>
            <a:ext cx="9951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Five things that broke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920240"/>
            <a:ext cx="9951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Named, in the order we hit them - each with the design move that stopped it. 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779776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D0D0D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02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600200" y="2779776"/>
            <a:ext cx="9951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 boundary rule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3127248"/>
            <a:ext cx="9951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becomes a tool, what becomes a resource, and what never gets exposed at all. One table.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86784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D0D0D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03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1600200" y="3986784"/>
            <a:ext cx="9951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An honest list of what we got wrong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4334256"/>
            <a:ext cx="99514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Including the one that cost us three weeks, and the one the MCP July spec revision quietly fixed for us.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One idea holds the whole talk: the protocol is a contract, not a brain.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Everything that stopped breaking, stopped because we moved something out of the model and into a contract.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13">
            <a:extLst>
              <a:ext uri="{FF2B5EF4-FFF2-40B4-BE49-F238E27FC236}">
                <a16:creationId xmlns:a16="http://schemas.microsoft.com/office/drawing/2014/main" id="{CE6A0E24-405A-3E75-BEC8-6F3C655F4E34}"/>
              </a:ext>
            </a:extLst>
          </p:cNvPr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160" normalizeH="0" baseline="0" noProof="0" dirty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Context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640080" y="694944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domain, and what we had before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298448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Ninety seconds. You do not need to work in capital markets to follow the rest.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810512"/>
            <a:ext cx="1773936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4"/>
          <p:cNvSpPr txBox="1"/>
          <p:nvPr/>
        </p:nvSpPr>
        <p:spPr>
          <a:xfrm>
            <a:off x="786384" y="199339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Issuer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786384" y="2340864"/>
            <a:ext cx="1481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A company does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something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514600" y="2395728"/>
            <a:ext cx="299923" cy="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9" name="Shape 7"/>
          <p:cNvSpPr/>
          <p:nvPr/>
        </p:nvSpPr>
        <p:spPr>
          <a:xfrm>
            <a:off x="2915107" y="1810512"/>
            <a:ext cx="1773936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3061411" y="199339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Notice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3061411" y="2340864"/>
            <a:ext cx="1481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Arrives in whatever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shape it arrives in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789627" y="2395728"/>
            <a:ext cx="299923" cy="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11"/>
          <p:cNvSpPr/>
          <p:nvPr/>
        </p:nvSpPr>
        <p:spPr>
          <a:xfrm>
            <a:off x="5190134" y="1810512"/>
            <a:ext cx="1773936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 txBox="1"/>
          <p:nvPr/>
        </p:nvSpPr>
        <p:spPr>
          <a:xfrm>
            <a:off x="5336438" y="199339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Record date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5336438" y="2340864"/>
            <a:ext cx="1481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Who held it, on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exactly that day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064654" y="2395728"/>
            <a:ext cx="299923" cy="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5"/>
          <p:cNvSpPr/>
          <p:nvPr/>
        </p:nvSpPr>
        <p:spPr>
          <a:xfrm>
            <a:off x="7465162" y="1810512"/>
            <a:ext cx="1773936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 txBox="1"/>
          <p:nvPr/>
        </p:nvSpPr>
        <p:spPr>
          <a:xfrm>
            <a:off x="7611466" y="199339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Entitlement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7611466" y="2340864"/>
            <a:ext cx="1481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Rate times position,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rounded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339682" y="2395728"/>
            <a:ext cx="299923" cy="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9"/>
          <p:cNvSpPr/>
          <p:nvPr/>
        </p:nvSpPr>
        <p:spPr>
          <a:xfrm>
            <a:off x="9740189" y="1810512"/>
            <a:ext cx="1773936" cy="1170432"/>
          </a:xfrm>
          <a:prstGeom prst="rect">
            <a:avLst/>
          </a:prstGeom>
          <a:solidFill>
            <a:srgbClr val="262626"/>
          </a:solidFill>
          <a:ln w="12700">
            <a:solidFill>
              <a:srgbClr val="26262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20"/>
          <p:cNvSpPr txBox="1"/>
          <p:nvPr/>
        </p:nvSpPr>
        <p:spPr>
          <a:xfrm>
            <a:off x="9886493" y="1993392"/>
            <a:ext cx="14813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Holder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9886493" y="2340864"/>
            <a:ext cx="14813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0B0B0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Money arrives.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B0B0B0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On a fixed date.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 txBox="1"/>
          <p:nvPr/>
        </p:nvSpPr>
        <p:spPr>
          <a:xfrm>
            <a:off x="640079" y="3246120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About sixty event types in common use. Thousands of variations once you cross borders. And every single one is audited years later, by someone who was not in the room.</a:t>
            </a:r>
            <a:endParaRPr kumimoji="0" lang="en-US" sz="125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 23"/>
          <p:cNvSpPr txBox="1"/>
          <p:nvPr/>
        </p:nvSpPr>
        <p:spPr>
          <a:xfrm>
            <a:off x="640080" y="3959352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0" cap="none" spc="140" normalizeH="0" baseline="0" noProof="0" dirty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Holding all of </a:t>
            </a:r>
            <a:r>
              <a:rPr kumimoji="0" lang="en-US" sz="1050" b="1" i="0" u="none" strike="noStrike" kern="0" cap="none" spc="14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that up.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40080" y="427024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8" name="Text 26"/>
          <p:cNvSpPr txBox="1"/>
          <p:nvPr/>
        </p:nvSpPr>
        <p:spPr>
          <a:xfrm>
            <a:off x="822960" y="4526280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File drops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822960" y="4800600"/>
            <a:ext cx="22219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on a schedule, and a retry plan made of hope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xt 29"/>
          <p:cNvSpPr txBox="1"/>
          <p:nvPr/>
        </p:nvSpPr>
        <p:spPr>
          <a:xfrm>
            <a:off x="3593592" y="4526280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A spreadsheet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 30"/>
          <p:cNvSpPr txBox="1"/>
          <p:nvPr/>
        </p:nvSpPr>
        <p:spPr>
          <a:xfrm>
            <a:off x="3593592" y="4800600"/>
            <a:ext cx="22219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quietly holding the whole thing up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 32"/>
          <p:cNvSpPr txBox="1"/>
          <p:nvPr/>
        </p:nvSpPr>
        <p:spPr>
          <a:xfrm>
            <a:off x="6364224" y="4526280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Four integrations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33"/>
          <p:cNvSpPr txBox="1"/>
          <p:nvPr/>
        </p:nvSpPr>
        <p:spPr>
          <a:xfrm>
            <a:off x="6364224" y="4800600"/>
            <a:ext cx="22219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for every new platform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Text 35"/>
          <p:cNvSpPr txBox="1"/>
          <p:nvPr/>
        </p:nvSpPr>
        <p:spPr>
          <a:xfrm>
            <a:off x="9134856" y="4526280"/>
            <a:ext cx="2221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One person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 36"/>
          <p:cNvSpPr txBox="1"/>
          <p:nvPr/>
        </p:nvSpPr>
        <p:spPr>
          <a:xfrm>
            <a:off x="9134856" y="4800600"/>
            <a:ext cx="22219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who knew which report to trust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 38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None of it was broken. All of it was fragile.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Text 39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6E6E6E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Fragile means it works right up until the day it matters. We had been calling that stability.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40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41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Ubuntu" pitchFamily="34" charset="0"/>
                <a:ea typeface="Ubuntu" pitchFamily="34" charset="-122"/>
                <a:cs typeface="Ubuntu" pitchFamily="34" charset="-120"/>
              </a:rPr>
              <a:t>3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87452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240" dirty="0">
                <a:solidFill>
                  <a:srgbClr val="6B6B6B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Part 1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514600"/>
            <a:ext cx="109115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Five things that broke</a:t>
            </a:r>
            <a:endParaRPr lang="en-US" sz="4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794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A6A6A6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 the order we hit them. Each one has a name now, which helps more than you would think.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01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same question, two answers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Our first build let the model read the notice and reach the instruction in one hop.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Re-run the same notice through it and you could get a different instruction. Not often. Often enough that we could not sign anything.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01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same question, two answers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Our first build let the model read the notice and reach the instruction in one hop.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Re-run the same notice through it and you could get a different instruction. Not often. Often enough that we could not sign anything.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put a probabilistic component inside a deterministic path and called it an integration. The model was behaving correctly. We had given it the wrong seat.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01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same question, two answers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Our first build let the model read the notice and reach the instruction in one hop.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Re-run the same notice through it and you could get a different instruction. Not often. Often enough that we could not sign anything.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put a probabilistic component inside a deterministic path and called it an integration. The model was behaving correctly. We had given it the wrong seat.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4151376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640080" y="4352544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STOPPED IT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2606040" y="4334256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tool became the decision. An MCP tool now fronts a versioned decision service - same arguments in, same result out, with no model call anywhere in the execution path.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5367528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MCP did not make the system deterministic. It gave us somewhere to put the determinism.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model still reads every notice. It just no longer decides what happens next.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02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Sixty-one tools. No idea which to call.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mirrored our API surface into the server and shipped the result.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Sixty-one tools on one server. The model chose plausibly and wrongly, and the catalogue alone ate a meaningful slice of every context window.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02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Sixty-one tools. No idea which to call.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mirrored our API surface into the server and shipped the result.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Sixty-one tools on one server. The model chose plausibly and wrongly, and the catalogue alone ate a meaningful slice of every context window.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designed tools for our systems instead of for the work. No operations lead would have recognised a single tool name on that list.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02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Sixty-one tools. No idea which to call.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mirrored our API surface into the server and shipped the result.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Sixty-one tools on one server. The model chose plausibly and wrongly, and the catalogue alone ate a meaningful slice of every context window.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designed tools for our systems instead of for the work. No operations lead would have recognised a single tool name on that list.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4151376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640080" y="4352544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STOPPED IT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2606040" y="4334256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re-cut them as workflows - roughly one tool per decision a person in the business would name out loud. Nine tools. In a deterministic order, so clients cache the catalogue instead of re-fetching it.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If an operations lead cannot name the tool, the model should not have to guess it.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Tool count is a design smell, not a feature list. Ours went down by fifty-two and got more capable.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03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 hint is not a control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marked the instruction tool destructive, yes true and moved on, assuming something downstream would stop it.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Nothing was obliged to. Annotations are a risk vocabulary for the client - they inform a confirmation prompt or a policy engine. They enforce nothing, and a server is perfectly capable of lying in them.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03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 hint is not a control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marked the instruction tool destructive, yes true and moved on, assuming something downstream would stop it.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Nothing was obliged to. Annotations are a risk vocabulary for the client - they inform a confirmation prompt or a policy engine. They enforce nothing, and a server is perfectly capable of lying in them.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read a hint as a guarantee. It is documentation with a schema.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03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 hint is not a control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marked the instruction tool destructive, yes true and moved on, assuming something downstream would stop it.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Nothing was obliged to. Annotations are a risk vocabulary for the client - they inform a confirmation prompt or a policy engine. They enforce nothing, and a server is perfectly capable of lying in them.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read a hint as a guarantee. It is documentation with a schema.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4151376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640080" y="4352544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STOPPED IT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2606040" y="4334256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Enforcement moved inside the server, where we control it: entitlement checks, value ceilings, and a settlement window the tool simply refuses outside of. The annotation stayed, as an honest description.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Annotate for the client. Enforce in the server. Never let the two get confused.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same holds for anything a server tells you about itself. Trust is a deployment decision, not a field.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04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approval that lived in a chat window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Human sign-off happened where the conversation happened - in the assistant.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approvals were real. They were also invisible to every audit system we had. Our evidence of control was a transcript, and transcripts are not evidence.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04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approval that lived in a chat window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Human sign-off happened where the conversation happened - in the assistant.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approvals were real. They were also invisible to every audit system we had. Our evidence of control was a transcript, and transcripts are not evidence.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treated approval as a conversation instead of an artifact, because that is where it naturally wanted to live.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04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approval that lived in a chat window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Human sign-off happened where the conversation happened - in the assistant.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approvals were real. They were also invisible to every audit system we had. Our evidence of control was a transcript, and transcripts are not evidence.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treated approval as a conversation instead of an artifact, because that is where it naturally wanted to live.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4151376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640080" y="4352544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STOPPED IT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2606040" y="4334256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Approval became a step in the protocol. The server returns input-required and will not proceed until the answer comes back - carrying who approved, which rule version, and against what evidence.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If your approval exists only in a transcript, you do not have an approval.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You have a screenshot. The July revision made this a first-class pattern; we had been building it by hand.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05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Who called this?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At the boundary, every call arrived as the same service account.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Technically accurate and operationally useless. We could prove the platform did something. We could not prove on whose behalf, under what entitlement, or at whose request.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05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Who called this?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At the boundary, every call arrived as the same service account.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Technically accurate and operationally useless. We could prove the platform did something. We could not prove on whose behalf, under what entitlement, or at whose request.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authenticated the server and forgotten to carry the human.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Breakage 05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088575" y="457200"/>
            <a:ext cx="1463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5400" b="1" dirty="0">
                <a:solidFill>
                  <a:srgbClr val="E8E8E8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05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694944"/>
            <a:ext cx="92656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Who called this?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335024"/>
            <a:ext cx="926561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At the boundary, every call arrived as the same service account.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1847088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640080" y="2048256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BROKE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2606040" y="2029968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Technically accurate and operationally useless. We could prove the platform did something. We could not prove on whose behalf, under what entitlement, or at whose request.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2999232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8"/>
          <p:cNvSpPr txBox="1"/>
          <p:nvPr/>
        </p:nvSpPr>
        <p:spPr>
          <a:xfrm>
            <a:off x="640080" y="32004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 IT BROKE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2606040" y="3182112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dirty="0">
                <a:solidFill>
                  <a:srgbClr val="44444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had authenticated the server and forgotten to carry the human.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4151376"/>
            <a:ext cx="10911535" cy="10973"/>
          </a:xfrm>
          <a:prstGeom prst="rect">
            <a:avLst/>
          </a:prstGeom>
          <a:solidFill>
            <a:srgbClr val="D9D9D9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 txBox="1"/>
          <p:nvPr/>
        </p:nvSpPr>
        <p:spPr>
          <a:xfrm>
            <a:off x="640080" y="4352544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12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STOPPED IT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2606040" y="4334256"/>
            <a:ext cx="8945575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Identity and trace context now ride on every request - caller, entitlement scope, and a trace id propagated end to end. One query answers who asked, on whose behalf, against which rule version, with what result.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“The agent did it” is not an answer to a regulator.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It is barely an answer to your own operations team at four in the afternoon.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Part Two – The Design That Survived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94944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Where the protocol actually sits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773936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Interpret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330952" y="1773936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Decide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40080" y="2121408"/>
            <a:ext cx="1691640" cy="1389888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5"/>
          <p:cNvSpPr txBox="1"/>
          <p:nvPr/>
        </p:nvSpPr>
        <p:spPr>
          <a:xfrm>
            <a:off x="786384" y="2249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Notice sources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86384" y="2542032"/>
            <a:ext cx="1417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Custodian messages</a:t>
            </a:r>
            <a:endParaRPr lang="en-US" sz="1050" dirty="0"/>
          </a:p>
          <a:p>
            <a:pPr marL="0" indent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Agent notices</a:t>
            </a:r>
            <a:endParaRPr lang="en-US" sz="1050" dirty="0"/>
          </a:p>
          <a:p>
            <a:pPr marL="0" indent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PDF and email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386584" y="2816352"/>
            <a:ext cx="329184" cy="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8"/>
          <p:cNvSpPr/>
          <p:nvPr/>
        </p:nvSpPr>
        <p:spPr>
          <a:xfrm>
            <a:off x="2770632" y="2121408"/>
            <a:ext cx="1874520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 txBox="1"/>
          <p:nvPr/>
        </p:nvSpPr>
        <p:spPr>
          <a:xfrm>
            <a:off x="2916936" y="2249424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MCP client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916936" y="2542032"/>
            <a:ext cx="1600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Assistant and model</a:t>
            </a:r>
            <a:endParaRPr lang="en-US" sz="1050" dirty="0"/>
          </a:p>
          <a:p>
            <a:pPr marL="0" indent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Normalises and drafts</a:t>
            </a:r>
            <a:endParaRPr lang="en-US" sz="1050" dirty="0"/>
          </a:p>
          <a:p>
            <a:pPr marL="0" indent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Cites every field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956048" y="1865376"/>
            <a:ext cx="32004" cy="265176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Shape 12"/>
          <p:cNvSpPr/>
          <p:nvPr/>
        </p:nvSpPr>
        <p:spPr>
          <a:xfrm>
            <a:off x="5056632" y="2816352"/>
            <a:ext cx="256032" cy="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5" name="Shape 13"/>
          <p:cNvSpPr/>
          <p:nvPr/>
        </p:nvSpPr>
        <p:spPr>
          <a:xfrm>
            <a:off x="5394960" y="2121408"/>
            <a:ext cx="1691640" cy="1389888"/>
          </a:xfrm>
          <a:prstGeom prst="rect">
            <a:avLst/>
          </a:prstGeom>
          <a:solidFill>
            <a:srgbClr val="262626"/>
          </a:solidFill>
          <a:ln w="12700">
            <a:solidFill>
              <a:srgbClr val="26262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5541264" y="2249424"/>
            <a:ext cx="1417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MCP server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541264" y="2542032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B0B0B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Nine workflow tools</a:t>
            </a:r>
            <a:endParaRPr lang="en-US" sz="1000" dirty="0"/>
          </a:p>
          <a:p>
            <a:pPr marL="0" indent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B0B0B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Entitlement and value</a:t>
            </a:r>
            <a:endParaRPr lang="en-US" sz="1000" dirty="0"/>
          </a:p>
          <a:p>
            <a:pPr marL="0" indent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B0B0B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limits enforced here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141464" y="2816352"/>
            <a:ext cx="274320" cy="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9" name="Shape 17"/>
          <p:cNvSpPr/>
          <p:nvPr/>
        </p:nvSpPr>
        <p:spPr>
          <a:xfrm>
            <a:off x="7488936" y="2121408"/>
            <a:ext cx="19202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Text 18"/>
          <p:cNvSpPr txBox="1"/>
          <p:nvPr/>
        </p:nvSpPr>
        <p:spPr>
          <a:xfrm>
            <a:off x="7598664" y="2148840"/>
            <a:ext cx="17007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Decision service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7598664" y="2331720"/>
            <a:ext cx="1700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Versioned tables. No model.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488936" y="2606040"/>
            <a:ext cx="19202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1"/>
          <p:cNvSpPr txBox="1"/>
          <p:nvPr/>
        </p:nvSpPr>
        <p:spPr>
          <a:xfrm>
            <a:off x="7598664" y="2633472"/>
            <a:ext cx="17007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Case store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598664" y="2816352"/>
            <a:ext cx="1700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handles we mint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7488936" y="3090672"/>
            <a:ext cx="19202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6" name="Text 24"/>
          <p:cNvSpPr txBox="1"/>
          <p:nvPr/>
        </p:nvSpPr>
        <p:spPr>
          <a:xfrm>
            <a:off x="7598664" y="3118104"/>
            <a:ext cx="170078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Canonical events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7598664" y="3300984"/>
            <a:ext cx="170078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One shape, source-referenced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9464040" y="2816352"/>
            <a:ext cx="256032" cy="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9" name="Shape 27"/>
          <p:cNvSpPr/>
          <p:nvPr/>
        </p:nvSpPr>
        <p:spPr>
          <a:xfrm>
            <a:off x="9793224" y="2121408"/>
            <a:ext cx="1755648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0" name="Text 28"/>
          <p:cNvSpPr txBox="1"/>
          <p:nvPr/>
        </p:nvSpPr>
        <p:spPr>
          <a:xfrm>
            <a:off x="9939528" y="2249424"/>
            <a:ext cx="1481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Audit and trace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9939528" y="2542032"/>
            <a:ext cx="148132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Caller and entitlement</a:t>
            </a:r>
            <a:endParaRPr lang="en-US" sz="1000" dirty="0"/>
          </a:p>
          <a:p>
            <a:pPr marL="0" indent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Rule version</a:t>
            </a:r>
            <a:endParaRPr lang="en-US" sz="1000" dirty="0"/>
          </a:p>
          <a:p>
            <a:pPr marL="0" indent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Trace id, every request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236208" y="3511296"/>
            <a:ext cx="0" cy="457200"/>
          </a:xfrm>
          <a:prstGeom prst="line">
            <a:avLst/>
          </a:prstGeom>
          <a:noFill/>
          <a:ln w="19050">
            <a:solidFill>
              <a:srgbClr val="8C8C8C"/>
            </a:solidFill>
            <a:prstDash val="solid"/>
            <a:headEnd type="triangl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33" name="Text 31"/>
          <p:cNvSpPr txBox="1"/>
          <p:nvPr/>
        </p:nvSpPr>
        <p:spPr>
          <a:xfrm>
            <a:off x="6355080" y="3675888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input-required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394960" y="4023360"/>
            <a:ext cx="1691640" cy="603504"/>
          </a:xfrm>
          <a:prstGeom prst="rect">
            <a:avLst/>
          </a:prstGeom>
          <a:solidFill>
            <a:srgbClr val="FFFFFF"/>
          </a:solidFill>
          <a:ln w="15875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5" name="Text 33"/>
          <p:cNvSpPr txBox="1"/>
          <p:nvPr/>
        </p:nvSpPr>
        <p:spPr>
          <a:xfrm>
            <a:off x="5541264" y="4087368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Named approver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5541264" y="4315968"/>
            <a:ext cx="1417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 person, not a team</a:t>
            </a:r>
            <a:endParaRPr lang="en-US" sz="950" dirty="0"/>
          </a:p>
        </p:txBody>
      </p:sp>
      <p:sp>
        <p:nvSpPr>
          <p:cNvPr id="37" name="Text 35"/>
          <p:cNvSpPr txBox="1"/>
          <p:nvPr/>
        </p:nvSpPr>
        <p:spPr>
          <a:xfrm>
            <a:off x="1097280" y="4133088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 model call crosses</a:t>
            </a:r>
            <a:endParaRPr lang="en-US" sz="1250" dirty="0"/>
          </a:p>
          <a:p>
            <a:pPr marL="0" indent="0" algn="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this line at execution time.</a:t>
            </a:r>
            <a:endParaRPr lang="en-US" sz="1250" dirty="0"/>
          </a:p>
        </p:txBody>
      </p:sp>
      <p:sp>
        <p:nvSpPr>
          <p:cNvPr id="38" name="Shape 36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9" name="Text 37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Everything to the right of that line is boring on purpose.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Reference architecture - swap in your own component names. The shape is what transfers, not the boxes.</a:t>
            </a:r>
            <a:endParaRPr lang="en-US" sz="1150" dirty="0"/>
          </a:p>
        </p:txBody>
      </p:sp>
      <p:sp>
        <p:nvSpPr>
          <p:cNvPr id="41" name="Text 39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42" name="Text 40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Takeaway 01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94944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becomes a tool - and what never does</a:t>
            </a:r>
            <a:endParaRPr lang="en-US" sz="30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26464"/>
          <a:ext cx="10911535" cy="2891536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2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Reference data a caller reads and never changes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Resource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Cacheable, no side effects, no approval path to design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 decision with a defined output and an audit obligation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Tool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Versioned, schema-validated, replayable years later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 repeatable way of asking for something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Prompt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Keeps phrasing out of every caller's codebase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 multi-step case that carries state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Tool + a handle you mint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State you own and can replay - not state the transport holds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Anything irreversible without a named approver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Tool that returns input-required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Approval becomes a protocol artifact, not a convention</a:t>
                      </a:r>
                      <a:endParaRPr lang="en-US" sz="125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63500" marB="635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1426464"/>
            <a:ext cx="10911535" cy="429768"/>
          </a:xfrm>
          <a:prstGeom prst="rect">
            <a:avLst/>
          </a:prstGeom>
          <a:solidFill>
            <a:srgbClr val="262626"/>
          </a:solidFill>
          <a:ln w="12700">
            <a:solidFill>
              <a:srgbClr val="26262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 txBox="1"/>
          <p:nvPr/>
        </p:nvSpPr>
        <p:spPr>
          <a:xfrm>
            <a:off x="768096" y="1426464"/>
            <a:ext cx="39319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you are holding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4882896" y="1426464"/>
            <a:ext cx="265176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Expose it as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7717536" y="1426464"/>
            <a:ext cx="37490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Why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40080" y="4352544"/>
            <a:ext cx="10911535" cy="859536"/>
          </a:xfrm>
          <a:prstGeom prst="rect">
            <a:avLst/>
          </a:prstGeom>
          <a:solidFill>
            <a:srgbClr val="262626"/>
          </a:solidFill>
          <a:ln w="12700">
            <a:solidFill>
              <a:srgbClr val="26262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7"/>
          <p:cNvSpPr txBox="1"/>
          <p:nvPr/>
        </p:nvSpPr>
        <p:spPr>
          <a:xfrm>
            <a:off x="914400" y="4480560"/>
            <a:ext cx="1036289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40" dirty="0">
                <a:solidFill>
                  <a:srgbClr val="B0B0B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Exposed as Nothing at All – If the Model can reach it, so can a bad instruction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4754880"/>
            <a:ext cx="1036289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E0E0E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Raw ledger or position reads  | Direct ledger writes  | Free-form query  | Bulk export of holder data | Any movement of cash without a case handle  | Rule promotion to production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0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That dark strip took more of our security review than the whole table above it.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Most of the design work in a regulated environment is deciding what you refuse to expose - and writing down why.</a:t>
            </a:r>
            <a:endParaRPr lang="en-US" sz="115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6" name="Text 13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Takeaway 02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94944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same workflow, before and after</a:t>
            </a:r>
            <a:endParaRPr lang="en-US" sz="30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481328"/>
          <a:ext cx="10911535" cy="338328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 notice arrives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Four parsers, three formats, one of them email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One normalise step, one shape, a source reference per field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Who is eligible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An analyst opens three systems and a spreadsheet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One tool call, deterministic, logged with its inputs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The case is ambiguous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An email thread, and eventually a decision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An exception carrying the reason, the evidence and the rule that hesitated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Someone approves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Verbally, or in an inbox, or in a transcript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 protocol step with a name, a rule version and a timestamp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“Why this value?”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Half a day, and a degree of archaeology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One query against the case handle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 new source arrives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Weeks of point-to-point integration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Ubuntu" pitchFamily="34" charset="0"/>
                          <a:ea typeface="Ubuntu" pitchFamily="34" charset="-122"/>
                          <a:cs typeface="Ubuntu" pitchFamily="34" charset="-120"/>
                        </a:rPr>
                        <a:t>A server that already speaks the contract</a:t>
                      </a:r>
                      <a:endParaRPr lang="en-US" sz="1200" dirty="0">
                        <a:latin typeface="Ubuntu" charset="0"/>
                        <a:ea typeface="Ubuntu" charset="0"/>
                        <a:cs typeface="Ubuntu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640080" y="1481328"/>
            <a:ext cx="10911535" cy="457200"/>
          </a:xfrm>
          <a:prstGeom prst="rect">
            <a:avLst/>
          </a:prstGeom>
          <a:solidFill>
            <a:srgbClr val="262626"/>
          </a:solidFill>
          <a:ln w="12700">
            <a:solidFill>
              <a:srgbClr val="262626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 txBox="1"/>
          <p:nvPr/>
        </p:nvSpPr>
        <p:spPr>
          <a:xfrm>
            <a:off x="768096" y="1481328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Step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694176" y="148132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Before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671816" y="148132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After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7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Read down the “after” column. Nothing in it is intelligent.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That was the point. The intelligence sits one step upstream, where being wrong is cheap and reviewable.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Takeaway 03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94944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What we got wrong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16736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surprises from the abstract. Most of them were not good ones.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00784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built tools before we built the golden events.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199339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Three weeks, and the tool surface rebuilt twice. The test set is the specification - we wrote it third.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391156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read annotations as controls.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683764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They are a vocabulary for the client. We spent a sprint being protected by a boolean that protects nobody.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081528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let tool descriptions drift from behaviour.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374136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model believed the description. It was right to. We had shipped a lie with a schema around it.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3771900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put retries in the client.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064508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Duplicate instructions. Idempotency belonged in the tool contract on day one, and it was not there.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4462272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We assumed the specification would hold still.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4754880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It moved in July, mostly in our favour - but we had pinned nothing and tested against nothing.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4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protocol was rarely the problem. Our assumptions about it usually were.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Every item here was something we believed without testing, in a domain where that is the one unaffordable habit.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91153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6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Takeaway 04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94944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Steal this on Monday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16736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This is the slide to photograph. 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3736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353312" y="1737360"/>
            <a:ext cx="1019830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Shape tools like the work, not like your API surface.</a:t>
            </a:r>
            <a:endParaRPr lang="en-US" sz="15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24028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53312" y="2240280"/>
            <a:ext cx="1019830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Put the decision in the tool. Keep the model out of the execution path.</a:t>
            </a:r>
            <a:endParaRPr lang="en-US" sz="15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74320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03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353312" y="2743200"/>
            <a:ext cx="1019830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Annotate for the client. Enforce in the server.</a:t>
            </a:r>
            <a:endParaRPr lang="en-US" sz="15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324612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04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353312" y="3246120"/>
            <a:ext cx="1019830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Make approval a protocol step with a person's name on it - never a conversation.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74904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05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353312" y="3749040"/>
            <a:ext cx="1019830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Mint your own handles. Never let the transport hold business state.</a:t>
            </a:r>
            <a:endParaRPr lang="en-US" sz="15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25196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06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353312" y="4251960"/>
            <a:ext cx="1019830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Carry identity and trace context on every request, so any decision replays cold.</a:t>
            </a:r>
            <a:endParaRPr lang="en-US" sz="155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4754880"/>
            <a:ext cx="640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C4C4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07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353312" y="4754880"/>
            <a:ext cx="1019830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Write the golden events first - and let the system say “I'm not deciding this one.”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40080" y="5358384"/>
            <a:ext cx="10911535" cy="868680"/>
          </a:xfrm>
          <a:prstGeom prst="rect">
            <a:avLst/>
          </a:prstGeom>
          <a:solidFill>
            <a:srgbClr val="F2F2F2"/>
          </a:solidFill>
          <a:ln w="12700">
            <a:solidFill>
              <a:srgbClr val="F2F2F2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Text 18"/>
          <p:cNvSpPr txBox="1"/>
          <p:nvPr/>
        </p:nvSpPr>
        <p:spPr>
          <a:xfrm>
            <a:off x="932688" y="5486400"/>
            <a:ext cx="10326319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A1A1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None of these need a new platform. All of them survive your next specification revision.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932688" y="5815584"/>
            <a:ext cx="1032631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dirty="0">
                <a:solidFill>
                  <a:srgbClr val="6E6E6E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Which, on current evidence, is roughly four months away.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MCP Walks Into a Custodian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0454335" y="63550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A9A9A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7772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80" dirty="0">
                <a:solidFill>
                  <a:srgbClr val="6B6B6B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 Closing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70432"/>
            <a:ext cx="10911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Three things to carry out of this room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232" y="2532888"/>
            <a:ext cx="10911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protocol is a contract, not a brain.</a:t>
            </a:r>
            <a:endParaRPr lang="en-US" sz="2100" dirty="0"/>
          </a:p>
        </p:txBody>
      </p:sp>
      <p:sp>
        <p:nvSpPr>
          <p:cNvPr id="5" name="Text 3"/>
          <p:cNvSpPr txBox="1"/>
          <p:nvPr/>
        </p:nvSpPr>
        <p:spPr>
          <a:xfrm>
            <a:off x="640232" y="2916936"/>
            <a:ext cx="95399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A6A6A6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Every good decision we made was about moving something out of the model and into something we could version.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640232" y="3593592"/>
            <a:ext cx="10911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interesting work is what you refuse to expose.</a:t>
            </a:r>
            <a:endParaRPr lang="en-US" sz="2100" dirty="0"/>
          </a:p>
        </p:txBody>
      </p:sp>
      <p:sp>
        <p:nvSpPr>
          <p:cNvPr id="7" name="Text 5"/>
          <p:cNvSpPr txBox="1"/>
          <p:nvPr/>
        </p:nvSpPr>
        <p:spPr>
          <a:xfrm>
            <a:off x="640232" y="3977640"/>
            <a:ext cx="95399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A6A6A6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The list of tools we did not build is the most useful artifact this project produced.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40232" y="4654296"/>
            <a:ext cx="1091153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Nothing stopped breaking because it got smarter.</a:t>
            </a:r>
            <a:endParaRPr lang="en-US" sz="2100" dirty="0"/>
          </a:p>
        </p:txBody>
      </p:sp>
      <p:sp>
        <p:nvSpPr>
          <p:cNvPr id="9" name="Text 7"/>
          <p:cNvSpPr txBox="1"/>
          <p:nvPr/>
        </p:nvSpPr>
        <p:spPr>
          <a:xfrm>
            <a:off x="640232" y="5038344"/>
            <a:ext cx="95399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A6A6A6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It stopped breaking because it got boring, and boring is what you can defend at an audit three years from now.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40232" y="6163056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8C8C8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Kumar Chinnakali</a:t>
            </a:r>
          </a:p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https://www.linkedin.com/in/kumarchinnakali/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e760c494-6550-44b4-8258-77c175d778b7}" enabled="1" method="Privileged" siteId="{76a2ae5a-9f00-4f6b-95ed-5d33d77c4d6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2102</TotalTime>
  <Words>2981</Words>
  <Application>Microsoft Office PowerPoint</Application>
  <PresentationFormat>Widescreen</PresentationFormat>
  <Paragraphs>377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</vt:lpstr>
      <vt:lpstr>Arial</vt:lpstr>
      <vt:lpstr>Calibri</vt:lpstr>
      <vt:lpstr>Ubuntu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MCP Walks Into a Custodian</dc:title>
  <dc:subject>PptxGenJS Presentation</dc:subject>
  <dc:creator>Kumar Chinnakali</dc:creator>
  <cp:lastModifiedBy>Chinnakali, Kumar</cp:lastModifiedBy>
  <cp:revision>4</cp:revision>
  <dcterms:created xsi:type="dcterms:W3CDTF">2026-09-07T16:44:46Z</dcterms:created>
  <dcterms:modified xsi:type="dcterms:W3CDTF">2026-10-06T15:01:17Z</dcterms:modified>
</cp:coreProperties>
</file>